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notesSlides/notesSlide16.xml" ContentType="application/vnd.openxmlformats-officedocument.presentationml.notesSlide+xml"/>
  <Override PartName="/ppt/tags/tag85.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52.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charts/chart3.xml" ContentType="application/vnd.openxmlformats-officedocument.drawingml.chart+xml"/>
  <Default Extension="xlsx" ContentType="application/vnd.openxmlformats-officedocument.spreadsheetml.sheet"/>
  <Override PartName="/ppt/slides/slide77.xml" ContentType="application/vnd.openxmlformats-officedocument.presentationml.slide+xml"/>
  <Override PartName="/ppt/slides/slide88.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tags/tag68.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notesSlides/notesSlide13.xml" ContentType="application/vnd.openxmlformats-officedocument.presentationml.notesSlide+xml"/>
  <Override PartName="/ppt/tags/tag64.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tags/tag24.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notesSlides/notesSlide20.xml" ContentType="application/vnd.openxmlformats-officedocument.presentationml.notesSlide+xml"/>
  <Override PartName="/ppt/tags/tag71.xml" ContentType="application/vnd.openxmlformats-officedocument.presentationml.tags+xml"/>
  <Override PartName="/ppt/slides/slide89.xml" ContentType="application/vnd.openxmlformats-officedocument.presentationml.slide+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wmf" ContentType="image/x-wmf"/>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notesSlides/notesSlide25.xml" ContentType="application/vnd.openxmlformats-officedocument.presentationml.notesSlide+xml"/>
  <Override PartName="/ppt/tags/tag76.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notesSlides/notesSlide14.xml" ContentType="application/vnd.openxmlformats-officedocument.presentationml.notesSlide+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notesSlides/notesSlide21.xml" ContentType="application/vnd.openxmlformats-officedocument.presentationml.notesSlide+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slides/slide79.xml" ContentType="application/vnd.openxmlformats-officedocument.presentationml.slide+xml"/>
  <Override PartName="/ppt/tags/tag32.xml" ContentType="application/vnd.openxmlformats-officedocument.presentationml.tags+xml"/>
  <Override PartName="/ppt/notesSlides/notesSlide10.xml" ContentType="application/vnd.openxmlformats-officedocument.presentationml.notesSlide+xml"/>
  <Override PartName="/ppt/tags/tag50.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notesSlides/notesSlide15.xml" ContentType="application/vnd.openxmlformats-officedocument.presentationml.notesSlide+xml"/>
  <Override PartName="/ppt/tags/tag66.xml" ContentType="application/vnd.openxmlformats-officedocument.presentationml.tags+xml"/>
  <Override PartName="/ppt/notesSlides/notesSlide26.xml" ContentType="application/vnd.openxmlformats-officedocument.presentationml.notesSlide+xml"/>
  <Override PartName="/ppt/tags/tag84.xml" ContentType="application/vnd.openxmlformats-officedocument.presentationml.tags+xml"/>
  <Default Extension="wav" ContentType="audio/wav"/>
  <Override PartName="/ppt/tags/tag95.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notesSlides/notesSlide22.xml" ContentType="application/vnd.openxmlformats-officedocument.presentationml.notesSlide+xml"/>
  <Override PartName="/ppt/tags/tag73.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notesSlides/notesSlide11.xml" ContentType="application/vnd.openxmlformats-officedocument.presentationml.notesSlide+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tags/tag11.xml" ContentType="application/vnd.openxmlformats-officedocument.presentationml.tags+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notesSlides/notesSlide23.xml" ContentType="application/vnd.openxmlformats-officedocument.presentationml.notesSlide+xml"/>
  <Override PartName="/ppt/tags/tag92.xml" ContentType="application/vnd.openxmlformats-officedocument.presentationml.tags+xml"/>
  <Override PartName="/ppt/tags/tag34.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notesSlides/notesSlide17.xml" ContentType="application/vnd.openxmlformats-officedocument.presentationml.notesSlide+xml"/>
  <Override PartName="/ppt/tags/tag86.xml" ContentType="application/vnd.openxmlformats-officedocument.presentationml.tags+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ags/tag75.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3" r:id="rId1"/>
  </p:sldMasterIdLst>
  <p:notesMasterIdLst>
    <p:notesMasterId r:id="rId98"/>
  </p:notesMasterIdLst>
  <p:handoutMasterIdLst>
    <p:handoutMasterId r:id="rId99"/>
  </p:handoutMasterIdLst>
  <p:sldIdLst>
    <p:sldId id="1049" r:id="rId2"/>
    <p:sldId id="677" r:id="rId3"/>
    <p:sldId id="1097" r:id="rId4"/>
    <p:sldId id="1074" r:id="rId5"/>
    <p:sldId id="1075" r:id="rId6"/>
    <p:sldId id="1076" r:id="rId7"/>
    <p:sldId id="1050" r:id="rId8"/>
    <p:sldId id="1051" r:id="rId9"/>
    <p:sldId id="1052" r:id="rId10"/>
    <p:sldId id="1053" r:id="rId11"/>
    <p:sldId id="1022" r:id="rId12"/>
    <p:sldId id="1023" r:id="rId13"/>
    <p:sldId id="1024" r:id="rId14"/>
    <p:sldId id="1025" r:id="rId15"/>
    <p:sldId id="1054" r:id="rId16"/>
    <p:sldId id="1080" r:id="rId17"/>
    <p:sldId id="986" r:id="rId18"/>
    <p:sldId id="987" r:id="rId19"/>
    <p:sldId id="988" r:id="rId20"/>
    <p:sldId id="990" r:id="rId21"/>
    <p:sldId id="1037" r:id="rId22"/>
    <p:sldId id="1028" r:id="rId23"/>
    <p:sldId id="1096" r:id="rId24"/>
    <p:sldId id="1047" r:id="rId25"/>
    <p:sldId id="1048" r:id="rId26"/>
    <p:sldId id="1085" r:id="rId27"/>
    <p:sldId id="1055" r:id="rId28"/>
    <p:sldId id="928" r:id="rId29"/>
    <p:sldId id="865" r:id="rId30"/>
    <p:sldId id="866" r:id="rId31"/>
    <p:sldId id="1093" r:id="rId32"/>
    <p:sldId id="821" r:id="rId33"/>
    <p:sldId id="1078" r:id="rId34"/>
    <p:sldId id="1079" r:id="rId35"/>
    <p:sldId id="1044" r:id="rId36"/>
    <p:sldId id="1034" r:id="rId37"/>
    <p:sldId id="827" r:id="rId38"/>
    <p:sldId id="861" r:id="rId39"/>
    <p:sldId id="829" r:id="rId40"/>
    <p:sldId id="862" r:id="rId41"/>
    <p:sldId id="831" r:id="rId42"/>
    <p:sldId id="880" r:id="rId43"/>
    <p:sldId id="833" r:id="rId44"/>
    <p:sldId id="1026" r:id="rId45"/>
    <p:sldId id="975" r:id="rId46"/>
    <p:sldId id="1081" r:id="rId47"/>
    <p:sldId id="883" r:id="rId48"/>
    <p:sldId id="887" r:id="rId49"/>
    <p:sldId id="1018" r:id="rId50"/>
    <p:sldId id="1056" r:id="rId51"/>
    <p:sldId id="1057" r:id="rId52"/>
    <p:sldId id="1019" r:id="rId53"/>
    <p:sldId id="1059" r:id="rId54"/>
    <p:sldId id="1060" r:id="rId55"/>
    <p:sldId id="1061" r:id="rId56"/>
    <p:sldId id="1062" r:id="rId57"/>
    <p:sldId id="1058" r:id="rId58"/>
    <p:sldId id="1021" r:id="rId59"/>
    <p:sldId id="1082" r:id="rId60"/>
    <p:sldId id="1083" r:id="rId61"/>
    <p:sldId id="1027" r:id="rId62"/>
    <p:sldId id="1009" r:id="rId63"/>
    <p:sldId id="977" r:id="rId64"/>
    <p:sldId id="889" r:id="rId65"/>
    <p:sldId id="978" r:id="rId66"/>
    <p:sldId id="1012" r:id="rId67"/>
    <p:sldId id="1013" r:id="rId68"/>
    <p:sldId id="993" r:id="rId69"/>
    <p:sldId id="1094" r:id="rId70"/>
    <p:sldId id="995" r:id="rId71"/>
    <p:sldId id="996" r:id="rId72"/>
    <p:sldId id="997" r:id="rId73"/>
    <p:sldId id="998" r:id="rId74"/>
    <p:sldId id="999" r:id="rId75"/>
    <p:sldId id="1000" r:id="rId76"/>
    <p:sldId id="1089" r:id="rId77"/>
    <p:sldId id="1090" r:id="rId78"/>
    <p:sldId id="1091" r:id="rId79"/>
    <p:sldId id="1092" r:id="rId80"/>
    <p:sldId id="1003" r:id="rId81"/>
    <p:sldId id="1004" r:id="rId82"/>
    <p:sldId id="1005" r:id="rId83"/>
    <p:sldId id="1006" r:id="rId84"/>
    <p:sldId id="1007" r:id="rId85"/>
    <p:sldId id="1008" r:id="rId86"/>
    <p:sldId id="1068" r:id="rId87"/>
    <p:sldId id="1086" r:id="rId88"/>
    <p:sldId id="1098" r:id="rId89"/>
    <p:sldId id="1063" r:id="rId90"/>
    <p:sldId id="1064" r:id="rId91"/>
    <p:sldId id="1065" r:id="rId92"/>
    <p:sldId id="1066" r:id="rId93"/>
    <p:sldId id="1084" r:id="rId94"/>
    <p:sldId id="895" r:id="rId95"/>
    <p:sldId id="1067" r:id="rId96"/>
    <p:sldId id="968" r:id="rId97"/>
  </p:sldIdLst>
  <p:sldSz cx="9144000" cy="6858000" type="overhead"/>
  <p:notesSz cx="6858000" cy="9144000"/>
  <p:custDataLst>
    <p:tags r:id="rId100"/>
  </p:custDataLst>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3333FF"/>
    <a:srgbClr val="FF0000"/>
    <a:srgbClr val="6600CC"/>
    <a:srgbClr val="96969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64" autoAdjust="0"/>
    <p:restoredTop sz="94694" autoAdjust="0"/>
  </p:normalViewPr>
  <p:slideViewPr>
    <p:cSldViewPr>
      <p:cViewPr varScale="1">
        <p:scale>
          <a:sx n="87" d="100"/>
          <a:sy n="87" d="100"/>
        </p:scale>
        <p:origin x="-504" y="-8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Lst>
  </p:outlineViewPr>
  <p:notesTextViewPr>
    <p:cViewPr>
      <p:scale>
        <a:sx n="100" d="100"/>
        <a:sy n="100" d="100"/>
      </p:scale>
      <p:origin x="0" y="0"/>
    </p:cViewPr>
  </p:notesTextViewPr>
  <p:sorterViewPr>
    <p:cViewPr>
      <p:scale>
        <a:sx n="100" d="100"/>
        <a:sy n="100" d="100"/>
      </p:scale>
      <p:origin x="0" y="38292"/>
    </p:cViewPr>
  </p:sorterViewPr>
  <p:notesViewPr>
    <p:cSldViewPr>
      <p:cViewPr varScale="1">
        <p:scale>
          <a:sx n="56" d="100"/>
          <a:sy n="56" d="100"/>
        </p:scale>
        <p:origin x="-1722"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_rels/viewProps.xml.rels><?xml version="1.0" encoding="UTF-8" standalone="yes"?>
<Relationships xmlns="http://schemas.openxmlformats.org/package/2006/relationships"><Relationship Id="rId8" Type="http://schemas.openxmlformats.org/officeDocument/2006/relationships/slide" Target="slides/slide43.xml"/><Relationship Id="rId3" Type="http://schemas.openxmlformats.org/officeDocument/2006/relationships/slide" Target="slides/slide32.xml"/><Relationship Id="rId7" Type="http://schemas.openxmlformats.org/officeDocument/2006/relationships/slide" Target="slides/slide41.xml"/><Relationship Id="rId2" Type="http://schemas.openxmlformats.org/officeDocument/2006/relationships/slide" Target="slides/slide18.xml"/><Relationship Id="rId1" Type="http://schemas.openxmlformats.org/officeDocument/2006/relationships/slide" Target="slides/slide9.xml"/><Relationship Id="rId6" Type="http://schemas.openxmlformats.org/officeDocument/2006/relationships/slide" Target="slides/slide40.xml"/><Relationship Id="rId5" Type="http://schemas.openxmlformats.org/officeDocument/2006/relationships/slide" Target="slides/slide39.xml"/><Relationship Id="rId4" Type="http://schemas.openxmlformats.org/officeDocument/2006/relationships/slide" Target="slides/slide36.xml"/><Relationship Id="rId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rewolf\My%20Documents\Research\Ashland%202009\09%20efficacy%20data.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rewolf\My%20Documents\Research\Ashland%202009\09%20efficacy%20data.xls"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sz="3200" dirty="0"/>
              <a:t>%</a:t>
            </a:r>
            <a:r>
              <a:rPr lang="en-US" sz="3200" baseline="0" dirty="0"/>
              <a:t> Glyphosate Control Across Species by Nozzle Type</a:t>
            </a:r>
            <a:endParaRPr lang="en-US" sz="3200" dirty="0"/>
          </a:p>
        </c:rich>
      </c:tx>
      <c:layout/>
    </c:title>
    <c:plotArea>
      <c:layout/>
      <c:barChart>
        <c:barDir val="col"/>
        <c:grouping val="clustered"/>
        <c:varyColors val="1"/>
        <c:ser>
          <c:idx val="0"/>
          <c:order val="0"/>
          <c:dLbls>
            <c:showVal val="1"/>
          </c:dLbls>
          <c:cat>
            <c:strRef>
              <c:f>Sheet3!$A$3:$A$11</c:f>
              <c:strCache>
                <c:ptCount val="9"/>
                <c:pt idx="0">
                  <c:v>tt-40</c:v>
                </c:pt>
                <c:pt idx="1">
                  <c:v>aixr-40</c:v>
                </c:pt>
                <c:pt idx="2">
                  <c:v>aic-70</c:v>
                </c:pt>
                <c:pt idx="3">
                  <c:v>am-40</c:v>
                </c:pt>
                <c:pt idx="4">
                  <c:v>ga-40</c:v>
                </c:pt>
                <c:pt idx="5">
                  <c:v>tdhstf-70</c:v>
                </c:pt>
                <c:pt idx="6">
                  <c:v>ttj60-40</c:v>
                </c:pt>
                <c:pt idx="7">
                  <c:v>uld-70</c:v>
                </c:pt>
                <c:pt idx="8">
                  <c:v>idkt-28</c:v>
                </c:pt>
              </c:strCache>
            </c:strRef>
          </c:cat>
          <c:val>
            <c:numRef>
              <c:f>Sheet3!$B$3:$B$11</c:f>
              <c:numCache>
                <c:formatCode>0.0</c:formatCode>
                <c:ptCount val="9"/>
                <c:pt idx="0">
                  <c:v>85.25</c:v>
                </c:pt>
                <c:pt idx="1">
                  <c:v>85.5</c:v>
                </c:pt>
                <c:pt idx="2">
                  <c:v>82.5</c:v>
                </c:pt>
                <c:pt idx="3">
                  <c:v>83</c:v>
                </c:pt>
                <c:pt idx="4">
                  <c:v>83.25</c:v>
                </c:pt>
                <c:pt idx="5">
                  <c:v>82</c:v>
                </c:pt>
                <c:pt idx="6">
                  <c:v>82</c:v>
                </c:pt>
                <c:pt idx="7">
                  <c:v>82.5</c:v>
                </c:pt>
                <c:pt idx="8">
                  <c:v>84.25</c:v>
                </c:pt>
              </c:numCache>
            </c:numRef>
          </c:val>
        </c:ser>
        <c:gapWidth val="25"/>
        <c:axId val="62940288"/>
        <c:axId val="62941824"/>
      </c:barChart>
      <c:catAx>
        <c:axId val="62940288"/>
        <c:scaling>
          <c:orientation val="minMax"/>
        </c:scaling>
        <c:axPos val="b"/>
        <c:majorTickMark val="none"/>
        <c:tickLblPos val="nextTo"/>
        <c:txPr>
          <a:bodyPr/>
          <a:lstStyle/>
          <a:p>
            <a:pPr>
              <a:defRPr sz="1400"/>
            </a:pPr>
            <a:endParaRPr lang="en-US"/>
          </a:p>
        </c:txPr>
        <c:crossAx val="62941824"/>
        <c:crosses val="autoZero"/>
        <c:auto val="1"/>
        <c:lblAlgn val="ctr"/>
        <c:lblOffset val="100"/>
      </c:catAx>
      <c:valAx>
        <c:axId val="62941824"/>
        <c:scaling>
          <c:orientation val="minMax"/>
          <c:max val="100"/>
          <c:min val="50"/>
        </c:scaling>
        <c:axPos val="l"/>
        <c:majorGridlines/>
        <c:numFmt formatCode="0.0" sourceLinked="1"/>
        <c:majorTickMark val="none"/>
        <c:tickLblPos val="nextTo"/>
        <c:txPr>
          <a:bodyPr/>
          <a:lstStyle/>
          <a:p>
            <a:pPr>
              <a:defRPr sz="1200"/>
            </a:pPr>
            <a:endParaRPr lang="en-US"/>
          </a:p>
        </c:txPr>
        <c:crossAx val="62940288"/>
        <c:crosses val="autoZero"/>
        <c:crossBetween val="between"/>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sz="3200" dirty="0"/>
              <a:t>%</a:t>
            </a:r>
            <a:r>
              <a:rPr lang="en-US" sz="3200" baseline="0" dirty="0"/>
              <a:t> Paraquat Control Across Species by Nozzle Type</a:t>
            </a:r>
            <a:endParaRPr lang="en-US" sz="3200" dirty="0"/>
          </a:p>
        </c:rich>
      </c:tx>
      <c:layout/>
    </c:title>
    <c:plotArea>
      <c:layout/>
      <c:barChart>
        <c:barDir val="col"/>
        <c:grouping val="clustered"/>
        <c:varyColors val="1"/>
        <c:ser>
          <c:idx val="0"/>
          <c:order val="0"/>
          <c:dLbls>
            <c:showVal val="1"/>
          </c:dLbls>
          <c:cat>
            <c:strRef>
              <c:f>Sheet3!$A$22:$A$30</c:f>
              <c:strCache>
                <c:ptCount val="9"/>
                <c:pt idx="0">
                  <c:v>tt-40</c:v>
                </c:pt>
                <c:pt idx="1">
                  <c:v>aixr-40</c:v>
                </c:pt>
                <c:pt idx="2">
                  <c:v>aic-70</c:v>
                </c:pt>
                <c:pt idx="3">
                  <c:v>am-40</c:v>
                </c:pt>
                <c:pt idx="4">
                  <c:v>ga-40</c:v>
                </c:pt>
                <c:pt idx="5">
                  <c:v>tdhstf-70</c:v>
                </c:pt>
                <c:pt idx="6">
                  <c:v>ttj60-40</c:v>
                </c:pt>
                <c:pt idx="7">
                  <c:v>uld-70</c:v>
                </c:pt>
                <c:pt idx="8">
                  <c:v>idk-28</c:v>
                </c:pt>
              </c:strCache>
            </c:strRef>
          </c:cat>
          <c:val>
            <c:numRef>
              <c:f>Sheet3!$B$22:$B$30</c:f>
              <c:numCache>
                <c:formatCode>0.0</c:formatCode>
                <c:ptCount val="9"/>
                <c:pt idx="0">
                  <c:v>66.25</c:v>
                </c:pt>
                <c:pt idx="1">
                  <c:v>69.75</c:v>
                </c:pt>
                <c:pt idx="2">
                  <c:v>70.25</c:v>
                </c:pt>
                <c:pt idx="3">
                  <c:v>69</c:v>
                </c:pt>
                <c:pt idx="4">
                  <c:v>66.25</c:v>
                </c:pt>
                <c:pt idx="5">
                  <c:v>67.75</c:v>
                </c:pt>
                <c:pt idx="6">
                  <c:v>73.75</c:v>
                </c:pt>
                <c:pt idx="7">
                  <c:v>67.5</c:v>
                </c:pt>
                <c:pt idx="8">
                  <c:v>72</c:v>
                </c:pt>
              </c:numCache>
            </c:numRef>
          </c:val>
        </c:ser>
        <c:gapWidth val="24"/>
        <c:axId val="62962304"/>
        <c:axId val="62968192"/>
      </c:barChart>
      <c:catAx>
        <c:axId val="62962304"/>
        <c:scaling>
          <c:orientation val="minMax"/>
        </c:scaling>
        <c:axPos val="b"/>
        <c:tickLblPos val="nextTo"/>
        <c:txPr>
          <a:bodyPr/>
          <a:lstStyle/>
          <a:p>
            <a:pPr>
              <a:defRPr sz="1400"/>
            </a:pPr>
            <a:endParaRPr lang="en-US"/>
          </a:p>
        </c:txPr>
        <c:crossAx val="62968192"/>
        <c:crosses val="autoZero"/>
        <c:auto val="1"/>
        <c:lblAlgn val="ctr"/>
        <c:lblOffset val="100"/>
      </c:catAx>
      <c:valAx>
        <c:axId val="62968192"/>
        <c:scaling>
          <c:orientation val="minMax"/>
          <c:max val="100"/>
          <c:min val="50"/>
        </c:scaling>
        <c:axPos val="l"/>
        <c:majorGridlines/>
        <c:numFmt formatCode="0.0" sourceLinked="1"/>
        <c:tickLblPos val="nextTo"/>
        <c:txPr>
          <a:bodyPr/>
          <a:lstStyle/>
          <a:p>
            <a:pPr>
              <a:defRPr sz="1200"/>
            </a:pPr>
            <a:endParaRPr lang="en-US"/>
          </a:p>
        </c:txPr>
        <c:crossAx val="62962304"/>
        <c:crosses val="autoZero"/>
        <c:crossBetween val="between"/>
      </c:valAx>
    </c:plotArea>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varyColors val="1"/>
        <c:ser>
          <c:idx val="0"/>
          <c:order val="0"/>
          <c:tx>
            <c:strRef>
              <c:f>Sheet1!$B$1</c:f>
              <c:strCache>
                <c:ptCount val="1"/>
                <c:pt idx="0">
                  <c:v>Series 1</c:v>
                </c:pt>
              </c:strCache>
            </c:strRef>
          </c:tx>
          <c:dPt>
            <c:idx val="0"/>
            <c:spPr>
              <a:solidFill>
                <a:schemeClr val="accent5"/>
              </a:solidFill>
            </c:spPr>
          </c:dPt>
          <c:dPt>
            <c:idx val="1"/>
            <c:spPr>
              <a:solidFill>
                <a:srgbClr val="FF0000"/>
              </a:solidFill>
            </c:spPr>
          </c:dPt>
          <c:dPt>
            <c:idx val="3"/>
            <c:spPr>
              <a:solidFill>
                <a:srgbClr val="FFFF00"/>
              </a:solidFill>
            </c:spPr>
          </c:dPt>
          <c:dPt>
            <c:idx val="4"/>
            <c:spPr>
              <a:solidFill>
                <a:srgbClr val="3333FF"/>
              </a:solidFill>
            </c:spPr>
          </c:dPt>
          <c:dPt>
            <c:idx val="5"/>
            <c:spPr>
              <a:solidFill>
                <a:srgbClr val="3333FF"/>
              </a:solidFill>
            </c:spPr>
          </c:dPt>
          <c:dPt>
            <c:idx val="7"/>
            <c:spPr>
              <a:solidFill>
                <a:srgbClr val="7030A0"/>
              </a:solidFill>
            </c:spPr>
          </c:dPt>
          <c:dPt>
            <c:idx val="8"/>
            <c:spPr>
              <a:solidFill>
                <a:srgbClr val="3333FF"/>
              </a:solidFill>
            </c:spPr>
          </c:dPt>
          <c:dPt>
            <c:idx val="10"/>
            <c:spPr>
              <a:solidFill>
                <a:schemeClr val="tx2">
                  <a:lumMod val="50000"/>
                  <a:lumOff val="50000"/>
                </a:schemeClr>
              </a:solidFill>
            </c:spPr>
          </c:dPt>
          <c:dPt>
            <c:idx val="12"/>
            <c:spPr>
              <a:solidFill>
                <a:srgbClr val="00B050"/>
              </a:solidFill>
            </c:spPr>
          </c:dPt>
          <c:dLbls>
            <c:dLbl>
              <c:idx val="9"/>
              <c:layout/>
              <c:tx>
                <c:rich>
                  <a:bodyPr/>
                  <a:lstStyle/>
                  <a:p>
                    <a:r>
                      <a:rPr lang="en-US" dirty="0">
                        <a:solidFill>
                          <a:schemeClr val="bg1"/>
                        </a:solidFill>
                      </a:rPr>
                      <a:t>61.5</a:t>
                    </a:r>
                  </a:p>
                </c:rich>
              </c:tx>
              <c:dLblPos val="ctr"/>
              <c:showVal val="1"/>
            </c:dLbl>
            <c:dLblPos val="ctr"/>
            <c:showVal val="1"/>
          </c:dLbls>
          <c:cat>
            <c:strRef>
              <c:f>Sheet1!$A$2:$A$14</c:f>
              <c:strCache>
                <c:ptCount val="13"/>
                <c:pt idx="0">
                  <c:v>INT 908</c:v>
                </c:pt>
                <c:pt idx="1">
                  <c:v>Control</c:v>
                </c:pt>
                <c:pt idx="2">
                  <c:v>Interlock 0.8</c:v>
                </c:pt>
                <c:pt idx="3">
                  <c:v>Tap Water + oil</c:v>
                </c:pt>
                <c:pt idx="4">
                  <c:v>Tap Water 3</c:v>
                </c:pt>
                <c:pt idx="5">
                  <c:v>Tap Water 1</c:v>
                </c:pt>
                <c:pt idx="6">
                  <c:v>Formula 1</c:v>
                </c:pt>
                <c:pt idx="7">
                  <c:v>Interlock 1.25</c:v>
                </c:pt>
                <c:pt idx="8">
                  <c:v>Tap Water 2</c:v>
                </c:pt>
                <c:pt idx="9">
                  <c:v>Superb HC + Interlock</c:v>
                </c:pt>
                <c:pt idx="10">
                  <c:v>#PX056-Z</c:v>
                </c:pt>
                <c:pt idx="11">
                  <c:v>AG 06037</c:v>
                </c:pt>
                <c:pt idx="12">
                  <c:v>AG 08050</c:v>
                </c:pt>
              </c:strCache>
            </c:strRef>
          </c:cat>
          <c:val>
            <c:numRef>
              <c:f>Sheet1!$B$2:$B$14</c:f>
              <c:numCache>
                <c:formatCode>0.0</c:formatCode>
                <c:ptCount val="13"/>
                <c:pt idx="0">
                  <c:v>36.520660888888912</c:v>
                </c:pt>
                <c:pt idx="1">
                  <c:v>37.738705839357664</c:v>
                </c:pt>
                <c:pt idx="2">
                  <c:v>37.769279241666645</c:v>
                </c:pt>
                <c:pt idx="3">
                  <c:v>41.604023592156857</c:v>
                </c:pt>
                <c:pt idx="4">
                  <c:v>44.052739100000011</c:v>
                </c:pt>
                <c:pt idx="5">
                  <c:v>50.069896920634932</c:v>
                </c:pt>
                <c:pt idx="6">
                  <c:v>53.335308026666645</c:v>
                </c:pt>
                <c:pt idx="7">
                  <c:v>53.90448353413619</c:v>
                </c:pt>
                <c:pt idx="8">
                  <c:v>57.667353484848455</c:v>
                </c:pt>
                <c:pt idx="9">
                  <c:v>61.489266799999996</c:v>
                </c:pt>
                <c:pt idx="10">
                  <c:v>63.486677212121208</c:v>
                </c:pt>
                <c:pt idx="11">
                  <c:v>71.420839777777772</c:v>
                </c:pt>
                <c:pt idx="12">
                  <c:v>74.617713214611868</c:v>
                </c:pt>
              </c:numCache>
            </c:numRef>
          </c:val>
        </c:ser>
        <c:dLbls>
          <c:showVal val="1"/>
        </c:dLbls>
        <c:gapWidth val="10"/>
        <c:axId val="104997248"/>
        <c:axId val="104998784"/>
      </c:barChart>
      <c:catAx>
        <c:axId val="104997248"/>
        <c:scaling>
          <c:orientation val="minMax"/>
        </c:scaling>
        <c:axPos val="b"/>
        <c:tickLblPos val="nextTo"/>
        <c:crossAx val="104998784"/>
        <c:crosses val="autoZero"/>
        <c:auto val="1"/>
        <c:lblAlgn val="ctr"/>
        <c:lblOffset val="100"/>
      </c:catAx>
      <c:valAx>
        <c:axId val="104998784"/>
        <c:scaling>
          <c:orientation val="minMax"/>
        </c:scaling>
        <c:axPos val="l"/>
        <c:majorGridlines/>
        <c:numFmt formatCode="0.0" sourceLinked="1"/>
        <c:tickLblPos val="nextTo"/>
        <c:crossAx val="104997248"/>
        <c:crosses val="autoZero"/>
        <c:crossBetween val="between"/>
      </c:valAx>
      <c:spPr>
        <a:solidFill>
          <a:schemeClr val="bg1"/>
        </a:solidFill>
      </c:spPr>
    </c:plotArea>
    <c:plotVisOnly val="1"/>
  </c:chart>
  <c:txPr>
    <a:bodyPr/>
    <a:lstStyle/>
    <a:p>
      <a:pPr>
        <a:defRPr sz="1600"/>
      </a:pPr>
      <a:endParaRPr lang="en-US"/>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3.png"/></Relationships>
</file>

<file path=ppt/drawings/drawing1.xml><?xml version="1.0" encoding="utf-8"?>
<c:userShapes xmlns:c="http://schemas.openxmlformats.org/drawingml/2006/chart">
  <cdr:relSizeAnchor xmlns:cdr="http://schemas.openxmlformats.org/drawingml/2006/chartDrawing">
    <cdr:from>
      <cdr:x>0.07826</cdr:x>
      <cdr:y>0.25</cdr:y>
    </cdr:from>
    <cdr:to>
      <cdr:x>0.97391</cdr:x>
      <cdr:y>0.25</cdr:y>
    </cdr:to>
    <cdr:sp macro="" textlink="">
      <cdr:nvSpPr>
        <cdr:cNvPr id="3" name="Straight Connector 2"/>
        <cdr:cNvSpPr/>
      </cdr:nvSpPr>
      <cdr:spPr>
        <a:xfrm xmlns:a="http://schemas.openxmlformats.org/drawingml/2006/main">
          <a:off x="685800" y="1219200"/>
          <a:ext cx="7848600" cy="0"/>
        </a:xfrm>
        <a:prstGeom xmlns:a="http://schemas.openxmlformats.org/drawingml/2006/main" prst="line">
          <a:avLst/>
        </a:prstGeom>
        <a:ln xmlns:a="http://schemas.openxmlformats.org/drawingml/2006/main" w="38100">
          <a:solidFill>
            <a:srgbClr val="FF0000"/>
          </a:solidFill>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9850" y="8750300"/>
            <a:ext cx="723900" cy="301625"/>
          </a:xfrm>
          <a:prstGeom prst="rect">
            <a:avLst/>
          </a:prstGeom>
          <a:noFill/>
          <a:ln w="12700">
            <a:noFill/>
            <a:miter lim="800000"/>
            <a:headEnd/>
            <a:tailEnd/>
          </a:ln>
          <a:effectLst/>
        </p:spPr>
        <p:txBody>
          <a:bodyPr wrap="none" lIns="90488" tIns="44450" rIns="90488" bIns="44450" anchor="ctr">
            <a:spAutoFit/>
          </a:bodyPr>
          <a:lstStyle/>
          <a:p>
            <a:pPr eaLnBrk="0" hangingPunct="0">
              <a:defRPr/>
            </a:pPr>
            <a:fld id="{B8291BF5-F18C-408C-BB15-05A8C01B99BF}" type="datetime1">
              <a:rPr lang="en-US" sz="1400">
                <a:latin typeface="Times New Roman" pitchFamily="18" charset="0"/>
              </a:rPr>
              <a:pPr eaLnBrk="0" hangingPunct="0">
                <a:defRPr/>
              </a:pPr>
              <a:t>3/4/2010</a:t>
            </a:fld>
            <a:endParaRPr lang="en-US" sz="1400">
              <a:latin typeface="Times New Roman" pitchFamily="18" charset="0"/>
            </a:endParaRPr>
          </a:p>
        </p:txBody>
      </p:sp>
      <p:sp>
        <p:nvSpPr>
          <p:cNvPr id="3075" name="Rectangle 3"/>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8" tIns="44450" rIns="90488" bIns="44450" anchor="ctr">
            <a:spAutoFit/>
          </a:bodyPr>
          <a:lstStyle/>
          <a:p>
            <a:pPr algn="r" eaLnBrk="0" hangingPunct="0">
              <a:defRPr/>
            </a:pPr>
            <a:fld id="{EC16F395-7AAE-4600-B61D-5DD7C8E0774E}" type="slidenum">
              <a:rPr lang="en-US" sz="1400">
                <a:latin typeface="Times New Roman" pitchFamily="18" charset="0"/>
              </a:rPr>
              <a:pPr algn="r" eaLnBrk="0" hangingPunct="0">
                <a:defRPr/>
              </a:pPr>
              <a:t>‹#›</a:t>
            </a:fld>
            <a:endParaRPr lang="en-US" sz="1400">
              <a:latin typeface="Times New Roman" pitchFamily="18"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idx="2"/>
          </p:nvPr>
        </p:nvSpPr>
        <p:spPr bwMode="auto">
          <a:xfrm>
            <a:off x="1144588" y="687388"/>
            <a:ext cx="4568825" cy="3425825"/>
          </a:xfrm>
          <a:prstGeom prst="rect">
            <a:avLst/>
          </a:prstGeom>
          <a:noFill/>
          <a:ln w="12700">
            <a:solidFill>
              <a:schemeClr val="tx1"/>
            </a:solidFill>
            <a:miter lim="800000"/>
            <a:headEnd/>
            <a:tailEnd/>
          </a:ln>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smtClean="0"/>
              <a:t>Click to edit Master notes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r>
              <a:rPr lang="en-US" smtClean="0"/>
              <a:t>Use either title slide.  Hide the one you do not want to use.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body" idx="1"/>
          </p:nvPr>
        </p:nvSpPr>
        <p:spPr>
          <a:noFill/>
          <a:ln w="9525"/>
        </p:spPr>
        <p:txBody>
          <a:bodyPr/>
          <a:lstStyle/>
          <a:p>
            <a:r>
              <a:rPr lang="en-US" smtClean="0"/>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90115"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noFill/>
          <a:ln w="9525"/>
        </p:spPr>
        <p:txBody>
          <a:bodyPr/>
          <a:lstStyle/>
          <a:p>
            <a:r>
              <a:rPr lang="en-US" smtClean="0"/>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91139"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lstStyle/>
          <a:p>
            <a:endParaRPr lang="en-US"/>
          </a:p>
        </p:txBody>
      </p:sp>
      <p:sp>
        <p:nvSpPr>
          <p:cNvPr id="92163"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19050" tIns="0" rIns="19050" bIns="0" anchor="b"/>
          <a:lstStyle/>
          <a:p>
            <a:pPr algn="r" eaLnBrk="0" hangingPunct="0"/>
            <a:r>
              <a:rPr lang="en-US" sz="1000" i="1">
                <a:latin typeface="Times New Roman" pitchFamily="18" charset="0"/>
              </a:rPr>
              <a:t>18</a:t>
            </a:r>
          </a:p>
        </p:txBody>
      </p:sp>
      <p:sp>
        <p:nvSpPr>
          <p:cNvPr id="92164"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anchor="ctr"/>
          <a:lstStyle/>
          <a:p>
            <a:endParaRPr lang="en-US"/>
          </a:p>
        </p:txBody>
      </p:sp>
      <p:sp>
        <p:nvSpPr>
          <p:cNvPr id="92165" name="Rectangle 5"/>
          <p:cNvSpPr>
            <a:spLocks noChangeArrowheads="1"/>
          </p:cNvSpPr>
          <p:nvPr/>
        </p:nvSpPr>
        <p:spPr bwMode="auto">
          <a:xfrm>
            <a:off x="0" y="0"/>
            <a:ext cx="2971800" cy="457200"/>
          </a:xfrm>
          <a:prstGeom prst="rect">
            <a:avLst/>
          </a:prstGeom>
          <a:noFill/>
          <a:ln w="12700">
            <a:noFill/>
            <a:miter lim="800000"/>
            <a:headEnd/>
            <a:tailEnd/>
          </a:ln>
        </p:spPr>
        <p:txBody>
          <a:bodyPr wrap="none" anchor="ctr"/>
          <a:lstStyle/>
          <a:p>
            <a:endParaRPr lang="en-US"/>
          </a:p>
        </p:txBody>
      </p:sp>
      <p:sp>
        <p:nvSpPr>
          <p:cNvPr id="92166" name="Rectangle 6"/>
          <p:cNvSpPr>
            <a:spLocks noGrp="1" noRot="1" noChangeAspect="1" noChangeArrowheads="1" noTextEdit="1"/>
          </p:cNvSpPr>
          <p:nvPr>
            <p:ph type="sldImg"/>
          </p:nvPr>
        </p:nvSpPr>
        <p:spPr>
          <a:xfrm>
            <a:off x="1146175" y="685800"/>
            <a:ext cx="4570413" cy="3427413"/>
          </a:xfrm>
          <a:ln cap="flat"/>
        </p:spPr>
      </p:sp>
      <p:sp>
        <p:nvSpPr>
          <p:cNvPr id="92167" name="Rectangle 7"/>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3886200" y="0"/>
            <a:ext cx="2971800" cy="457200"/>
          </a:xfrm>
          <a:prstGeom prst="rect">
            <a:avLst/>
          </a:prstGeom>
          <a:noFill/>
          <a:ln w="12700">
            <a:noFill/>
            <a:miter lim="800000"/>
            <a:headEnd/>
            <a:tailEnd/>
          </a:ln>
        </p:spPr>
        <p:txBody>
          <a:bodyPr wrap="none" anchor="ctr"/>
          <a:lstStyle/>
          <a:p>
            <a:endParaRPr lang="en-US"/>
          </a:p>
        </p:txBody>
      </p:sp>
      <p:sp>
        <p:nvSpPr>
          <p:cNvPr id="93187" name="Rectangle 3"/>
          <p:cNvSpPr>
            <a:spLocks noChangeArrowheads="1"/>
          </p:cNvSpPr>
          <p:nvPr/>
        </p:nvSpPr>
        <p:spPr bwMode="auto">
          <a:xfrm>
            <a:off x="3886200" y="8686800"/>
            <a:ext cx="2971800" cy="457200"/>
          </a:xfrm>
          <a:prstGeom prst="rect">
            <a:avLst/>
          </a:prstGeom>
          <a:noFill/>
          <a:ln w="12700">
            <a:noFill/>
            <a:miter lim="800000"/>
            <a:headEnd/>
            <a:tailEnd/>
          </a:ln>
        </p:spPr>
        <p:txBody>
          <a:bodyPr lIns="19050" tIns="0" rIns="19050" bIns="0" anchor="b"/>
          <a:lstStyle/>
          <a:p>
            <a:pPr algn="r" eaLnBrk="0" hangingPunct="0"/>
            <a:r>
              <a:rPr lang="en-US" sz="1000" i="1">
                <a:latin typeface="Times New Roman" pitchFamily="18" charset="0"/>
              </a:rPr>
              <a:t>18</a:t>
            </a:r>
          </a:p>
        </p:txBody>
      </p:sp>
      <p:sp>
        <p:nvSpPr>
          <p:cNvPr id="93188" name="Rectangle 4"/>
          <p:cNvSpPr>
            <a:spLocks noChangeArrowheads="1"/>
          </p:cNvSpPr>
          <p:nvPr/>
        </p:nvSpPr>
        <p:spPr bwMode="auto">
          <a:xfrm>
            <a:off x="0" y="8686800"/>
            <a:ext cx="2971800" cy="457200"/>
          </a:xfrm>
          <a:prstGeom prst="rect">
            <a:avLst/>
          </a:prstGeom>
          <a:noFill/>
          <a:ln w="12700">
            <a:noFill/>
            <a:miter lim="800000"/>
            <a:headEnd/>
            <a:tailEnd/>
          </a:ln>
        </p:spPr>
        <p:txBody>
          <a:bodyPr wrap="none" anchor="ctr"/>
          <a:lstStyle/>
          <a:p>
            <a:endParaRPr lang="en-US"/>
          </a:p>
        </p:txBody>
      </p:sp>
      <p:sp>
        <p:nvSpPr>
          <p:cNvPr id="93189" name="Rectangle 5"/>
          <p:cNvSpPr>
            <a:spLocks noChangeArrowheads="1"/>
          </p:cNvSpPr>
          <p:nvPr/>
        </p:nvSpPr>
        <p:spPr bwMode="auto">
          <a:xfrm>
            <a:off x="0" y="0"/>
            <a:ext cx="2971800" cy="457200"/>
          </a:xfrm>
          <a:prstGeom prst="rect">
            <a:avLst/>
          </a:prstGeom>
          <a:noFill/>
          <a:ln w="12700">
            <a:noFill/>
            <a:miter lim="800000"/>
            <a:headEnd/>
            <a:tailEnd/>
          </a:ln>
        </p:spPr>
        <p:txBody>
          <a:bodyPr wrap="none" anchor="ctr"/>
          <a:lstStyle/>
          <a:p>
            <a:endParaRPr lang="en-US"/>
          </a:p>
        </p:txBody>
      </p:sp>
      <p:sp>
        <p:nvSpPr>
          <p:cNvPr id="93190" name="Rectangle 6"/>
          <p:cNvSpPr>
            <a:spLocks noGrp="1" noRot="1" noChangeAspect="1" noChangeArrowheads="1" noTextEdit="1"/>
          </p:cNvSpPr>
          <p:nvPr>
            <p:ph type="sldImg"/>
          </p:nvPr>
        </p:nvSpPr>
        <p:spPr>
          <a:xfrm>
            <a:off x="1146175" y="685800"/>
            <a:ext cx="4570413" cy="3427413"/>
          </a:xfrm>
          <a:ln cap="flat"/>
        </p:spPr>
      </p:sp>
      <p:sp>
        <p:nvSpPr>
          <p:cNvPr id="93191" name="Rectangle 7"/>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body" idx="1"/>
          </p:nvPr>
        </p:nvSpPr>
        <p:spPr>
          <a:noFill/>
          <a:ln w="9525"/>
        </p:spPr>
        <p:txBody>
          <a:bodyPr/>
          <a:lstStyle/>
          <a:p>
            <a:r>
              <a:rPr lang="en-US" smtClean="0"/>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95235"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1150938" y="690563"/>
            <a:ext cx="4556125" cy="3417887"/>
          </a:xfrm>
          <a:ln/>
        </p:spPr>
      </p:sp>
      <p:sp>
        <p:nvSpPr>
          <p:cNvPr id="96259" name="Rectangle 3"/>
          <p:cNvSpPr>
            <a:spLocks noGrp="1" noChangeArrowheads="1"/>
          </p:cNvSpPr>
          <p:nvPr>
            <p:ph type="body" idx="1"/>
          </p:nvPr>
        </p:nvSpPr>
        <p:spPr>
          <a:noFill/>
          <a:ln w="9525"/>
        </p:spPr>
        <p:txBody>
          <a:bodyPr/>
          <a:lstStyle/>
          <a:p>
            <a:r>
              <a:rPr lang="en-US" smtClean="0"/>
              <a:t>This slide is an example of how visible the difference can be between the venturi nozzle on the right in both videos when compared to the XR in the left video and the turbulation chamber nozzle in the right video.  All nozzles are operating at 40 psi in a simulated 5 MPH wind.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5DCFF6F0-131B-4C59-AE55-9AF017228B8D}" type="slidenum">
              <a:rPr lang="en-US"/>
              <a:pPr/>
              <a:t>50</a:t>
            </a:fld>
            <a:endParaRPr lang="en-US"/>
          </a:p>
        </p:txBody>
      </p:sp>
      <p:sp>
        <p:nvSpPr>
          <p:cNvPr id="401410" name="Rectangle 2"/>
          <p:cNvSpPr>
            <a:spLocks noGrp="1" noRot="1" noChangeAspect="1" noChangeArrowheads="1" noTextEdit="1"/>
          </p:cNvSpPr>
          <p:nvPr>
            <p:ph type="sldImg"/>
          </p:nvPr>
        </p:nvSpPr>
        <p:spPr>
          <a:xfrm>
            <a:off x="1144588" y="687388"/>
            <a:ext cx="4568825" cy="3425825"/>
          </a:xfrm>
          <a:ln/>
        </p:spPr>
      </p:sp>
      <p:sp>
        <p:nvSpPr>
          <p:cNvPr id="40141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5DCFF6F0-131B-4C59-AE55-9AF017228B8D}" type="slidenum">
              <a:rPr lang="en-US"/>
              <a:pPr/>
              <a:t>51</a:t>
            </a:fld>
            <a:endParaRPr lang="en-US"/>
          </a:p>
        </p:txBody>
      </p:sp>
      <p:sp>
        <p:nvSpPr>
          <p:cNvPr id="401410" name="Rectangle 2"/>
          <p:cNvSpPr>
            <a:spLocks noGrp="1" noRot="1" noChangeAspect="1" noChangeArrowheads="1" noTextEdit="1"/>
          </p:cNvSpPr>
          <p:nvPr>
            <p:ph type="sldImg"/>
          </p:nvPr>
        </p:nvSpPr>
        <p:spPr>
          <a:xfrm>
            <a:off x="1144588" y="687388"/>
            <a:ext cx="4568825" cy="3425825"/>
          </a:xfrm>
          <a:ln/>
        </p:spPr>
      </p:sp>
      <p:sp>
        <p:nvSpPr>
          <p:cNvPr id="401411"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body" idx="1"/>
          </p:nvPr>
        </p:nvSpPr>
        <p:spPr>
          <a:noFill/>
          <a:ln w="9525"/>
        </p:spPr>
        <p:txBody>
          <a:bodyPr/>
          <a:lstStyle/>
          <a:p>
            <a:r>
              <a:rPr lang="en-US" smtClean="0"/>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102403"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p:spPr>
        <p:txBody>
          <a:bodyPr/>
          <a:lstStyle/>
          <a:p>
            <a:r>
              <a:rPr lang="en-US" smtClean="0"/>
              <a:t>This nozzle has been built for the task.  Developed at the U of TN, sold to Delevan (Patent Squabble rumored), AgCo selling it. They are pushing on new sprayers.  Most buyers have no idea about it.  It has also been marketed in aerial applications and some problems are reported.  The varialble orifices (flexible rubber parts) may not hold up to acres and acres of use.  Some adjustments have been made to the gaskets but….  I have proposed a study with the KS Corn Board and am in the final screening for a go.  There are no research trials showing efficacy and durability of this nozzle.  Time will tell but is sorely needed.  Priced at $65-85 per nozzle.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r>
              <a:rPr lang="en-US" smtClean="0"/>
              <a:t>Summary chart with descriptions and approximate droplet sizes recommended.  Important to mention the relative size so they can keep it in perspective.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2" name="Rectangle 2"/>
          <p:cNvSpPr>
            <a:spLocks noGrp="1" noRot="1" noChangeAspect="1" noChangeArrowheads="1" noTextEdit="1"/>
          </p:cNvSpPr>
          <p:nvPr>
            <p:ph type="sldImg"/>
          </p:nvPr>
        </p:nvSpPr>
        <p:spPr>
          <a:ln/>
        </p:spPr>
      </p:sp>
      <p:sp>
        <p:nvSpPr>
          <p:cNvPr id="1254403" name="Rectangle 3"/>
          <p:cNvSpPr>
            <a:spLocks noGrp="1" noChangeArrowheads="1"/>
          </p:cNvSpPr>
          <p:nvPr>
            <p:ph type="body" idx="1"/>
          </p:nvPr>
        </p:nvSpPr>
        <p:spPr/>
        <p:txBody>
          <a:bodyPr/>
          <a:lstStyle/>
          <a:p>
            <a:r>
              <a:rPr lang="en-US"/>
              <a:t>Select the pressure to suit the nozzle type.  Bigger the orifice the lower the pressure.  Pressure gage is used to emphasize that the pressure should be monitored at the nozzle for the most accurate flow rate measurement.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144588" y="687388"/>
            <a:ext cx="4570412" cy="3427412"/>
          </a:xfrm>
          <a:ln/>
        </p:spPr>
      </p:sp>
      <p:sp>
        <p:nvSpPr>
          <p:cNvPr id="82947" name="Rectangle 3"/>
          <p:cNvSpPr>
            <a:spLocks noGrp="1" noChangeArrowheads="1"/>
          </p:cNvSpPr>
          <p:nvPr>
            <p:ph type="body" idx="1"/>
          </p:nvPr>
        </p:nvSpPr>
        <p:spPr>
          <a:xfrm>
            <a:off x="685800" y="4343400"/>
            <a:ext cx="5486400" cy="4113213"/>
          </a:xfrm>
          <a:noFill/>
          <a:ln w="9525"/>
        </p:spPr>
        <p:txBody>
          <a:bodyPr lIns="90361" tIns="45180" rIns="90361" bIns="45180"/>
          <a:lstStyle/>
          <a:p>
            <a:pPr>
              <a:buFontTx/>
              <a:buChar char="•"/>
            </a:pPr>
            <a:r>
              <a:rPr lang="en-US" smtClean="0"/>
              <a:t>This illustrates the 450FB ball. 460FB has similar function.</a:t>
            </a:r>
          </a:p>
          <a:p>
            <a:pPr>
              <a:buFontTx/>
              <a:buChar char="•"/>
            </a:pPr>
            <a:r>
              <a:rPr lang="en-US" smtClean="0"/>
              <a:t>Normal flow in spray position</a:t>
            </a:r>
          </a:p>
          <a:p>
            <a:pPr>
              <a:buFontTx/>
              <a:buChar char="•"/>
            </a:pPr>
            <a:r>
              <a:rPr lang="en-US" smtClean="0"/>
              <a:t>In off position the second hole is exposed to boom pressure.</a:t>
            </a:r>
          </a:p>
          <a:p>
            <a:pPr>
              <a:buFontTx/>
              <a:buChar char="•"/>
            </a:pPr>
            <a:r>
              <a:rPr lang="en-US" smtClean="0"/>
              <a:t>Pressure trapped after boom valves shut off is relieved.</a:t>
            </a:r>
          </a:p>
          <a:p>
            <a:pPr>
              <a:buFontTx/>
              <a:buChar char="•"/>
            </a:pPr>
            <a:r>
              <a:rPr lang="en-US" smtClean="0"/>
              <a:t>DCVs shut off fast instead of waiting for pressure decay or “bleed down”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1150938" y="692150"/>
            <a:ext cx="4556125" cy="3416300"/>
          </a:xfrm>
          <a:ln cap="flat"/>
        </p:spPr>
      </p:sp>
      <p:sp>
        <p:nvSpPr>
          <p:cNvPr id="83971" name="Rectangle 3"/>
          <p:cNvSpPr>
            <a:spLocks noGrp="1" noChangeArrowheads="1"/>
          </p:cNvSpPr>
          <p:nvPr>
            <p:ph type="body" idx="1"/>
          </p:nvPr>
        </p:nvSpPr>
        <p:spPr>
          <a:noFill/>
          <a:ln w="9525"/>
        </p:spPr>
        <p:txBody>
          <a:bodyPr lIns="92075" tIns="46038" rIns="92075" bIns="46038"/>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1154113" y="692150"/>
            <a:ext cx="4554537" cy="3416300"/>
          </a:xfrm>
          <a:ln/>
        </p:spPr>
      </p:sp>
      <p:sp>
        <p:nvSpPr>
          <p:cNvPr id="84995" name="Rectangle 3"/>
          <p:cNvSpPr>
            <a:spLocks noGrp="1" noChangeArrowheads="1"/>
          </p:cNvSpPr>
          <p:nvPr>
            <p:ph type="body" idx="1"/>
          </p:nvPr>
        </p:nvSpPr>
        <p:spPr>
          <a:xfrm>
            <a:off x="915988" y="4344988"/>
            <a:ext cx="5026025" cy="4113212"/>
          </a:xfrm>
          <a:noFill/>
          <a:ln w="9525"/>
        </p:spPr>
        <p:txBody>
          <a:bodyPr/>
          <a:lstStyle/>
          <a:p>
            <a:r>
              <a:rPr lang="en-US" smtClean="0"/>
              <a:t>Swath marking in becoming a widely used practice today.  GPS is used to position the spray vehicles in the field.  The straight-line A-B tracking line will guide the sprayer back and forth through the field in parallel swaths to match the programmed boom width.  Light bars aide the driver in the guidance process.   The photo in the lower left illustrates the system being used in the aerial application industry.  The red lines are when the sprayer is working and the yellow lines show the turning paths.  As this presentation was being developed advancements in using the parallel tracking devices to follow curves and work in circles are being perfected.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1143000" y="685800"/>
            <a:ext cx="4572000" cy="3429000"/>
          </a:xfrm>
          <a:ln/>
        </p:spPr>
      </p:sp>
      <p:sp>
        <p:nvSpPr>
          <p:cNvPr id="86019" name="Rectangle 3"/>
          <p:cNvSpPr>
            <a:spLocks noGrp="1" noChangeArrowheads="1"/>
          </p:cNvSpPr>
          <p:nvPr>
            <p:ph type="body" idx="1"/>
          </p:nvPr>
        </p:nvSpPr>
        <p:spPr>
          <a:xfrm>
            <a:off x="685800" y="4343400"/>
            <a:ext cx="5486400" cy="4114800"/>
          </a:xfrm>
          <a:noFill/>
          <a:ln w="9525"/>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26" name="Rectangle 2"/>
          <p:cNvSpPr>
            <a:spLocks noGrp="1" noRot="1" noChangeAspect="1" noChangeArrowheads="1" noTextEdit="1"/>
          </p:cNvSpPr>
          <p:nvPr>
            <p:ph type="sldImg"/>
          </p:nvPr>
        </p:nvSpPr>
        <p:spPr>
          <a:xfrm>
            <a:off x="1143000" y="685800"/>
            <a:ext cx="4572000" cy="3429000"/>
          </a:xfrm>
          <a:ln/>
        </p:spPr>
      </p:sp>
      <p:sp>
        <p:nvSpPr>
          <p:cNvPr id="122982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54113" y="692150"/>
            <a:ext cx="4554537" cy="3416300"/>
          </a:xfrm>
          <a:ln/>
        </p:spPr>
      </p:sp>
      <p:sp>
        <p:nvSpPr>
          <p:cNvPr id="37891" name="Rectangle 3"/>
          <p:cNvSpPr>
            <a:spLocks noGrp="1" noChangeArrowheads="1"/>
          </p:cNvSpPr>
          <p:nvPr>
            <p:ph type="body" idx="1"/>
          </p:nvPr>
        </p:nvSpPr>
        <p:spPr>
          <a:xfrm>
            <a:off x="915988" y="4344988"/>
            <a:ext cx="5026025" cy="4113212"/>
          </a:xfrm>
          <a:noFill/>
          <a:ln w="9525"/>
        </p:spPr>
        <p:txBody>
          <a:bodyPr/>
          <a:lstStyle/>
          <a:p>
            <a:r>
              <a:rPr lang="en-US" smtClean="0"/>
              <a:t>Many technological changes have occurred in the spray industry in recent years.  Much attention has been given to application equipment to increase efficiency and minimize spray drift.  This presentation is designed for you to share some of these application technologies in ground application with your applicator audiences.  Equipment design changes have occurred in all forms of ground application.  Much of the improvements has been directed at the reduction of spray drift.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a:noFill/>
          <a:ln w="9525"/>
        </p:spPr>
        <p:txBody>
          <a:bodyPr lIns="90686" tIns="44548" rIns="90686" bIns="44548"/>
          <a:lstStyle/>
          <a:p>
            <a:r>
              <a:rPr lang="en-US" smtClean="0"/>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89091" name="Rectangle 3"/>
          <p:cNvSpPr>
            <a:spLocks noGrp="1" noRot="1" noChangeAspect="1" noChangeArrowheads="1" noTextEdit="1"/>
          </p:cNvSpPr>
          <p:nvPr>
            <p:ph type="sldImg"/>
          </p:nvPr>
        </p:nvSpPr>
        <p:spPr>
          <a:xfrm>
            <a:off x="1152525" y="690563"/>
            <a:ext cx="4557713" cy="3417887"/>
          </a:xfrm>
          <a:ln cap="fla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20B07C-EA1A-4217-94E5-7E9D322510D1}"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75F15B7-D20E-42B5-8045-AEA559E16382}"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9D2D4AA-EABB-4877-8C46-DED427686CF3}"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2C53AEC-6AE8-4B4D-896E-8ED9BDE95F1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A976877-15A1-4848-8F6A-E061085D496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AC3307-E9F9-48D5-B56A-04191B3BD1F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24088-232E-46B0-899D-EAB99E2DF259}"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731222-BB01-454D-AF98-BEA1E5C2E4F6}" type="datetimeFigureOut">
              <a:rPr lang="en-US" smtClean="0"/>
              <a:pPr/>
              <a:t>3/4/2010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90C30-D185-4E79-83C9-D83C6E0D4FA9}"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867582A-F4D6-45D7-87D0-5B60BB636231}"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20AA8BF-A8C8-4ED0-9D94-FE899E8B472B}"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C11C13F-0810-40DA-A78E-DEE85A940B1E}"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3C1A6D7-59FE-4C2B-8AF4-FF5930D7EA57}"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1F69C1B-93FE-495C-8DCC-59545B175BDB}"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24CB85F-C5F5-43BB-BF85-589363FF150D}"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83AD5EA-0059-48B3-98AB-A2792D21E1B7}"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8E641CC-E33A-4F34-897A-405F23E9D75D}"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FB5820F-0E1E-4166-A282-831EBBB41B37}"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90"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6.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slideLayout" Target="../slideLayouts/slideLayout13.xml"/><Relationship Id="rId1" Type="http://schemas.openxmlformats.org/officeDocument/2006/relationships/tags" Target="../tags/tag18.xml"/><Relationship Id="rId6" Type="http://schemas.openxmlformats.org/officeDocument/2006/relationships/image" Target="../media/image46.pn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4.vml"/><Relationship Id="rId5" Type="http://schemas.openxmlformats.org/officeDocument/2006/relationships/oleObject" Target="../embeddings/oleObject4.bin"/><Relationship Id="rId4"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4.xml"/><Relationship Id="rId7" Type="http://schemas.openxmlformats.org/officeDocument/2006/relationships/image" Target="../media/image30.jpeg"/><Relationship Id="rId2" Type="http://schemas.openxmlformats.org/officeDocument/2006/relationships/slideLayout" Target="../slideLayouts/slideLayout13.xml"/><Relationship Id="rId1" Type="http://schemas.openxmlformats.org/officeDocument/2006/relationships/tags" Target="../tags/tag21.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60.jpeg"/><Relationship Id="rId2" Type="http://schemas.openxmlformats.org/officeDocument/2006/relationships/slideLayout" Target="../slideLayouts/slideLayout14.xml"/><Relationship Id="rId1" Type="http://schemas.openxmlformats.org/officeDocument/2006/relationships/tags" Target="../tags/tag2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gif"/></Relationships>
</file>

<file path=ppt/slides/_rels/slide19.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65.png"/><Relationship Id="rId12" Type="http://schemas.openxmlformats.org/officeDocument/2006/relationships/image" Target="../media/image70.jpeg"/><Relationship Id="rId2" Type="http://schemas.openxmlformats.org/officeDocument/2006/relationships/slideLayout" Target="../slideLayouts/slideLayout13.xml"/><Relationship Id="rId1" Type="http://schemas.openxmlformats.org/officeDocument/2006/relationships/tags" Target="../tags/tag23.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62.png"/><Relationship Id="rId9" Type="http://schemas.openxmlformats.org/officeDocument/2006/relationships/image" Target="../media/image6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http://www.oznet.ksu.edu/edtech/TeamServices/Images/LOGOS/72dpi/Pcat.gif"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slideLayout" Target="../slideLayouts/slideLayout1.xml"/><Relationship Id="rId7" Type="http://schemas.openxmlformats.org/officeDocument/2006/relationships/image" Target="../media/image74.png"/><Relationship Id="rId2" Type="http://schemas.openxmlformats.org/officeDocument/2006/relationships/tags" Target="../tags/tag24.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73.jpeg"/><Relationship Id="rId10" Type="http://schemas.openxmlformats.org/officeDocument/2006/relationships/image" Target="../media/image76.jpeg"/><Relationship Id="rId4" Type="http://schemas.openxmlformats.org/officeDocument/2006/relationships/notesSlide" Target="../notesSlides/notesSlide6.xml"/><Relationship Id="rId9" Type="http://schemas.openxmlformats.org/officeDocument/2006/relationships/hyperlink" Target="http://www.agleader.com/products.php?Product=ezboom"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c:\Documents%20and%20Settings\rewolf\My%20Documents\Presentations\2010\swathControlProVid.wmv" TargetMode="External"/><Relationship Id="rId1" Type="http://schemas.openxmlformats.org/officeDocument/2006/relationships/tags" Target="../tags/tag25.xml"/><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7.xml"/><Relationship Id="rId7" Type="http://schemas.openxmlformats.org/officeDocument/2006/relationships/image" Target="../media/image84.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83.jpeg"/><Relationship Id="rId11" Type="http://schemas.openxmlformats.org/officeDocument/2006/relationships/image" Target="../media/image88.pn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s>
</file>

<file path=ppt/slides/_rels/slide24.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2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96.jpeg"/><Relationship Id="rId4" Type="http://schemas.openxmlformats.org/officeDocument/2006/relationships/image" Target="../media/image95.jpe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98.jpe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2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1.xml"/><Relationship Id="rId1" Type="http://schemas.openxmlformats.org/officeDocument/2006/relationships/tags" Target="../tags/tag34.xml"/><Relationship Id="rId4" Type="http://schemas.openxmlformats.org/officeDocument/2006/relationships/image" Target="../media/image102.jpeg"/></Relationships>
</file>

<file path=ppt/slides/_rels/slide31.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111.png"/><Relationship Id="rId3" Type="http://schemas.openxmlformats.org/officeDocument/2006/relationships/slideLayout" Target="../slideLayouts/slideLayout13.xml"/><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tags" Target="../tags/tag35.xml"/><Relationship Id="rId16" Type="http://schemas.openxmlformats.org/officeDocument/2006/relationships/image" Target="../media/image114.png"/><Relationship Id="rId1" Type="http://schemas.openxmlformats.org/officeDocument/2006/relationships/vmlDrawing" Target="../drawings/vmlDrawing6.vml"/><Relationship Id="rId6" Type="http://schemas.openxmlformats.org/officeDocument/2006/relationships/image" Target="../media/image104.png"/><Relationship Id="rId11" Type="http://schemas.openxmlformats.org/officeDocument/2006/relationships/image" Target="../media/image109.jpeg"/><Relationship Id="rId5" Type="http://schemas.openxmlformats.org/officeDocument/2006/relationships/oleObject" Target="../embeddings/oleObject6.bin"/><Relationship Id="rId15" Type="http://schemas.openxmlformats.org/officeDocument/2006/relationships/image" Target="../media/image113.jpeg"/><Relationship Id="rId10" Type="http://schemas.openxmlformats.org/officeDocument/2006/relationships/image" Target="../media/image108.jpeg"/><Relationship Id="rId4" Type="http://schemas.openxmlformats.org/officeDocument/2006/relationships/notesSlide" Target="../notesSlides/notesSlide9.xml"/><Relationship Id="rId9" Type="http://schemas.openxmlformats.org/officeDocument/2006/relationships/image" Target="../media/image107.jpeg"/><Relationship Id="rId14" Type="http://schemas.openxmlformats.org/officeDocument/2006/relationships/image" Target="../media/image112.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rewolf\My%20Documents\My%20Videos\Movie%20clips\Movies\25.avi" TargetMode="External"/><Relationship Id="rId1" Type="http://schemas.openxmlformats.org/officeDocument/2006/relationships/tags" Target="../tags/tag36.xml"/><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vmlDrawing" Target="../drawings/vmlDrawing7.vml"/><Relationship Id="rId5" Type="http://schemas.openxmlformats.org/officeDocument/2006/relationships/oleObject" Target="../embeddings/oleObject7.bin"/><Relationship Id="rId4"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vmlDrawing" Target="../drawings/vmlDrawing8.vml"/><Relationship Id="rId5" Type="http://schemas.openxmlformats.org/officeDocument/2006/relationships/oleObject" Target="../embeddings/oleObject8.bin"/><Relationship Id="rId4"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15.xml"/><Relationship Id="rId1" Type="http://schemas.openxmlformats.org/officeDocument/2006/relationships/tags" Target="../tags/tag41.xml"/></Relationships>
</file>

<file path=ppt/slides/_rels/slide3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slideLayout" Target="../slideLayouts/slideLayout4.xml"/><Relationship Id="rId7" Type="http://schemas.openxmlformats.org/officeDocument/2006/relationships/image" Target="../media/image109.jpeg"/><Relationship Id="rId2" Type="http://schemas.openxmlformats.org/officeDocument/2006/relationships/tags" Target="../tags/tag42.xml"/><Relationship Id="rId1" Type="http://schemas.openxmlformats.org/officeDocument/2006/relationships/vmlDrawing" Target="../drawings/vmlDrawing9.vml"/><Relationship Id="rId6" Type="http://schemas.openxmlformats.org/officeDocument/2006/relationships/image" Target="../media/image105.png"/><Relationship Id="rId5" Type="http://schemas.openxmlformats.org/officeDocument/2006/relationships/oleObject" Target="../embeddings/oleObject9.bin"/><Relationship Id="rId10" Type="http://schemas.openxmlformats.org/officeDocument/2006/relationships/image" Target="../media/image106.jpeg"/><Relationship Id="rId4" Type="http://schemas.openxmlformats.org/officeDocument/2006/relationships/notesSlide" Target="../notesSlides/notesSlide10.xml"/><Relationship Id="rId9" Type="http://schemas.openxmlformats.org/officeDocument/2006/relationships/image" Target="../media/image107.jpe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video" Target="file:///C:\Documents%20and%20Settings\rewolf\My%20Documents\My%20Videos\Movie%20clips\Movies\%2304.avi" TargetMode="External"/><Relationship Id="rId7" Type="http://schemas.openxmlformats.org/officeDocument/2006/relationships/image" Target="../media/image121.png"/><Relationship Id="rId2" Type="http://schemas.openxmlformats.org/officeDocument/2006/relationships/tags" Target="../tags/tag43.xml"/><Relationship Id="rId1" Type="http://schemas.openxmlformats.org/officeDocument/2006/relationships/vmlDrawing" Target="../drawings/vmlDrawing10.vml"/><Relationship Id="rId6" Type="http://schemas.openxmlformats.org/officeDocument/2006/relationships/image" Target="../media/image120.png"/><Relationship Id="rId5" Type="http://schemas.openxmlformats.org/officeDocument/2006/relationships/slideLayout" Target="../slideLayouts/slideLayout13.xml"/><Relationship Id="rId4" Type="http://schemas.openxmlformats.org/officeDocument/2006/relationships/video" Target="file:///C:\Documents%20and%20Settings\rewolf\My%20Documents\My%20Videos\Movie%20clips\Movies\%2303.avi" TargetMode="Externa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44.xml"/><Relationship Id="rId1" Type="http://schemas.openxmlformats.org/officeDocument/2006/relationships/vmlDrawing" Target="../drawings/vmlDrawing11.vml"/><Relationship Id="rId5" Type="http://schemas.openxmlformats.org/officeDocument/2006/relationships/oleObject" Target="../embeddings/oleObject11.bin"/><Relationship Id="rId4" Type="http://schemas.openxmlformats.org/officeDocument/2006/relationships/image" Target="../media/image106.jpeg"/></Relationships>
</file>

<file path=ppt/slides/_rels/slide39.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slideLayout" Target="../slideLayouts/slideLayout2.xml"/><Relationship Id="rId7" Type="http://schemas.openxmlformats.org/officeDocument/2006/relationships/image" Target="../media/image109.jpeg"/><Relationship Id="rId2" Type="http://schemas.openxmlformats.org/officeDocument/2006/relationships/tags" Target="../tags/tag45.xml"/><Relationship Id="rId1" Type="http://schemas.openxmlformats.org/officeDocument/2006/relationships/vmlDrawing" Target="../drawings/vmlDrawing12.vml"/><Relationship Id="rId6" Type="http://schemas.openxmlformats.org/officeDocument/2006/relationships/image" Target="../media/image105.png"/><Relationship Id="rId5" Type="http://schemas.openxmlformats.org/officeDocument/2006/relationships/oleObject" Target="../embeddings/oleObject12.bin"/><Relationship Id="rId4"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46.xml"/><Relationship Id="rId6" Type="http://schemas.openxmlformats.org/officeDocument/2006/relationships/image" Target="../media/image124.jpeg"/><Relationship Id="rId5" Type="http://schemas.openxmlformats.org/officeDocument/2006/relationships/image" Target="../media/image105.png"/><Relationship Id="rId4" Type="http://schemas.openxmlformats.org/officeDocument/2006/relationships/image" Target="../media/image123.png"/></Relationships>
</file>

<file path=ppt/slides/_rels/slide4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video" Target="file:///C:\Documents%20and%20Settings\rewolf\My%20Documents\My%20Videos\Movie%20clips\Movies\07.avi" TargetMode="External"/><Relationship Id="rId7" Type="http://schemas.openxmlformats.org/officeDocument/2006/relationships/image" Target="../media/image120.png"/><Relationship Id="rId2" Type="http://schemas.openxmlformats.org/officeDocument/2006/relationships/video" Target="file:///C:\Documents%20and%20Settings\rewolf\My%20Documents\My%20Videos\Movie%20clips\Movies\%2304.avi" TargetMode="External"/><Relationship Id="rId1" Type="http://schemas.openxmlformats.org/officeDocument/2006/relationships/tags" Target="../tags/tag47.xml"/><Relationship Id="rId6" Type="http://schemas.openxmlformats.org/officeDocument/2006/relationships/image" Target="../media/image124.jpeg"/><Relationship Id="rId5" Type="http://schemas.openxmlformats.org/officeDocument/2006/relationships/notesSlide" Target="../notesSlides/notesSlide13.xml"/><Relationship Id="rId4"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48.xml"/><Relationship Id="rId5" Type="http://schemas.openxmlformats.org/officeDocument/2006/relationships/image" Target="../media/image127.png"/><Relationship Id="rId4" Type="http://schemas.openxmlformats.org/officeDocument/2006/relationships/image" Target="../media/image126.png"/></Relationships>
</file>

<file path=ppt/slides/_rels/slide43.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slideLayout" Target="../slideLayouts/slideLayout2.xml"/><Relationship Id="rId7" Type="http://schemas.openxmlformats.org/officeDocument/2006/relationships/image" Target="../media/image128.jpeg"/><Relationship Id="rId2" Type="http://schemas.openxmlformats.org/officeDocument/2006/relationships/tags" Target="../tags/tag49.xml"/><Relationship Id="rId1" Type="http://schemas.openxmlformats.org/officeDocument/2006/relationships/vmlDrawing" Target="../drawings/vmlDrawing13.vml"/><Relationship Id="rId6" Type="http://schemas.openxmlformats.org/officeDocument/2006/relationships/image" Target="../media/image105.png"/><Relationship Id="rId5" Type="http://schemas.openxmlformats.org/officeDocument/2006/relationships/oleObject" Target="../embeddings/oleObject13.bin"/><Relationship Id="rId4" Type="http://schemas.openxmlformats.org/officeDocument/2006/relationships/notesSlide" Target="../notesSlides/notesSlide15.xml"/></Relationships>
</file>

<file path=ppt/slides/_rels/slide44.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9.png"/><Relationship Id="rId7"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07.jpeg"/></Relationships>
</file>

<file path=ppt/slides/_rels/slide45.xml.rels><?xml version="1.0" encoding="UTF-8" standalone="yes"?>
<Relationships xmlns="http://schemas.openxmlformats.org/package/2006/relationships"><Relationship Id="rId3" Type="http://schemas.openxmlformats.org/officeDocument/2006/relationships/video" Target="file:///C:\Documents%20and%20Settings\rewolf\My%20Documents\My%20Videos\Movie%20clips\Movies\25.avi" TargetMode="External"/><Relationship Id="rId7" Type="http://schemas.openxmlformats.org/officeDocument/2006/relationships/image" Target="../media/image115.png"/><Relationship Id="rId2" Type="http://schemas.openxmlformats.org/officeDocument/2006/relationships/video" Target="file:///C:\Documents%20and%20Settings\rewolf\My%20Documents\My%20Videos\Movie%20clips\Movies\%2322.avi" TargetMode="External"/><Relationship Id="rId1" Type="http://schemas.openxmlformats.org/officeDocument/2006/relationships/tags" Target="../tags/tag51.xml"/><Relationship Id="rId6" Type="http://schemas.openxmlformats.org/officeDocument/2006/relationships/image" Target="../media/image134.png"/><Relationship Id="rId5" Type="http://schemas.openxmlformats.org/officeDocument/2006/relationships/notesSlide" Target="../notesSlides/notesSlide16.xml"/><Relationship Id="rId4"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52.xml"/><Relationship Id="rId6" Type="http://schemas.openxmlformats.org/officeDocument/2006/relationships/image" Target="../media/image113.jpeg"/><Relationship Id="rId5" Type="http://schemas.openxmlformats.org/officeDocument/2006/relationships/image" Target="../media/image114.png"/><Relationship Id="rId4" Type="http://schemas.openxmlformats.org/officeDocument/2006/relationships/image" Target="../media/image135.png"/></Relationships>
</file>

<file path=ppt/slides/_rels/slide4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54.xml"/><Relationship Id="rId5" Type="http://schemas.openxmlformats.org/officeDocument/2006/relationships/image" Target="../media/image137.png"/><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notesSlide" Target="../notesSlides/notesSlide19.xml"/><Relationship Id="rId7" Type="http://schemas.openxmlformats.org/officeDocument/2006/relationships/image" Target="../media/image140.png"/><Relationship Id="rId2" Type="http://schemas.openxmlformats.org/officeDocument/2006/relationships/slideLayout" Target="../slideLayouts/slideLayout13.xml"/><Relationship Id="rId1" Type="http://schemas.openxmlformats.org/officeDocument/2006/relationships/tags" Target="../tags/tag55.xml"/><Relationship Id="rId6" Type="http://schemas.openxmlformats.org/officeDocument/2006/relationships/image" Target="../media/image139.wmf"/><Relationship Id="rId5" Type="http://schemas.openxmlformats.org/officeDocument/2006/relationships/image" Target="../media/image112.jpeg"/><Relationship Id="rId4" Type="http://schemas.openxmlformats.org/officeDocument/2006/relationships/image" Target="../media/image138.jpeg"/></Relationships>
</file>

<file path=ppt/slides/_rels/slide5.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3.jpeg"/><Relationship Id="rId3" Type="http://schemas.openxmlformats.org/officeDocument/2006/relationships/notesSlide" Target="../notesSlides/notesSlide20.xml"/><Relationship Id="rId7" Type="http://schemas.openxmlformats.org/officeDocument/2006/relationships/image" Target="../media/image137.png"/><Relationship Id="rId12" Type="http://schemas.openxmlformats.org/officeDocument/2006/relationships/image" Target="../media/image124.jpeg"/><Relationship Id="rId2" Type="http://schemas.openxmlformats.org/officeDocument/2006/relationships/slideLayout" Target="../slideLayouts/slideLayout13.xml"/><Relationship Id="rId1" Type="http://schemas.openxmlformats.org/officeDocument/2006/relationships/tags" Target="../tags/tag56.xml"/><Relationship Id="rId6" Type="http://schemas.openxmlformats.org/officeDocument/2006/relationships/image" Target="../media/image126.png"/><Relationship Id="rId11" Type="http://schemas.openxmlformats.org/officeDocument/2006/relationships/image" Target="../media/image141.png"/><Relationship Id="rId5" Type="http://schemas.openxmlformats.org/officeDocument/2006/relationships/image" Target="../media/image127.png"/><Relationship Id="rId10" Type="http://schemas.openxmlformats.org/officeDocument/2006/relationships/image" Target="../media/image139.wmf"/><Relationship Id="rId4" Type="http://schemas.openxmlformats.org/officeDocument/2006/relationships/image" Target="../media/image135.png"/><Relationship Id="rId9" Type="http://schemas.openxmlformats.org/officeDocument/2006/relationships/image" Target="../media/image112.jpeg"/></Relationships>
</file>

<file path=ppt/slides/_rels/slide51.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notesSlide" Target="../notesSlides/notesSlide21.xml"/><Relationship Id="rId7" Type="http://schemas.openxmlformats.org/officeDocument/2006/relationships/image" Target="../media/image145.png"/><Relationship Id="rId2" Type="http://schemas.openxmlformats.org/officeDocument/2006/relationships/slideLayout" Target="../slideLayouts/slideLayout13.xml"/><Relationship Id="rId1" Type="http://schemas.openxmlformats.org/officeDocument/2006/relationships/tags" Target="../tags/tag57.xml"/><Relationship Id="rId6" Type="http://schemas.openxmlformats.org/officeDocument/2006/relationships/image" Target="../media/image144.png"/><Relationship Id="rId5" Type="http://schemas.openxmlformats.org/officeDocument/2006/relationships/image" Target="../media/image143.jpeg"/><Relationship Id="rId4" Type="http://schemas.openxmlformats.org/officeDocument/2006/relationships/image" Target="../media/image142.jpeg"/><Relationship Id="rId9" Type="http://schemas.openxmlformats.org/officeDocument/2006/relationships/image" Target="../media/image147.png"/></Relationships>
</file>

<file path=ppt/slides/_rels/slide52.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notesSlide" Target="../notesSlides/notesSlide22.xml"/><Relationship Id="rId7" Type="http://schemas.openxmlformats.org/officeDocument/2006/relationships/image" Target="../media/image150.png"/><Relationship Id="rId2" Type="http://schemas.openxmlformats.org/officeDocument/2006/relationships/slideLayout" Target="../slideLayouts/slideLayout7.xml"/><Relationship Id="rId1" Type="http://schemas.openxmlformats.org/officeDocument/2006/relationships/tags" Target="../tags/tag58.xml"/><Relationship Id="rId6" Type="http://schemas.openxmlformats.org/officeDocument/2006/relationships/image" Target="../media/image149.jpeg"/><Relationship Id="rId5" Type="http://schemas.openxmlformats.org/officeDocument/2006/relationships/image" Target="../media/image143.jpeg"/><Relationship Id="rId4" Type="http://schemas.openxmlformats.org/officeDocument/2006/relationships/image" Target="../media/image148.png"/><Relationship Id="rId9" Type="http://schemas.openxmlformats.org/officeDocument/2006/relationships/image" Target="../media/image152.png"/></Relationships>
</file>

<file path=ppt/slides/_rels/slide5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1.xml"/><Relationship Id="rId1" Type="http://schemas.openxmlformats.org/officeDocument/2006/relationships/tags" Target="../tags/tag59.xml"/></Relationships>
</file>

<file path=ppt/slides/_rels/slide5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slideLayout" Target="../slideLayouts/slideLayout4.xml"/><Relationship Id="rId1" Type="http://schemas.openxmlformats.org/officeDocument/2006/relationships/tags" Target="../tags/tag60.x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image" Target="../media/image154.jpeg"/></Relationships>
</file>

<file path=ppt/slides/_rels/slide5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3.xml"/></Relationships>
</file>

<file path=ppt/slides/_rels/slide58.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slideLayout" Target="../slideLayouts/slideLayout4.xml"/><Relationship Id="rId7" Type="http://schemas.openxmlformats.org/officeDocument/2006/relationships/image" Target="../media/image109.jpeg"/><Relationship Id="rId2" Type="http://schemas.openxmlformats.org/officeDocument/2006/relationships/tags" Target="../tags/tag64.xml"/><Relationship Id="rId1" Type="http://schemas.openxmlformats.org/officeDocument/2006/relationships/vmlDrawing" Target="../drawings/vmlDrawing14.vml"/><Relationship Id="rId6" Type="http://schemas.openxmlformats.org/officeDocument/2006/relationships/image" Target="../media/image105.png"/><Relationship Id="rId5" Type="http://schemas.openxmlformats.org/officeDocument/2006/relationships/oleObject" Target="../embeddings/oleObject14.bin"/><Relationship Id="rId4" Type="http://schemas.openxmlformats.org/officeDocument/2006/relationships/notesSlide" Target="../notesSlides/notesSlide23.xml"/></Relationships>
</file>

<file path=ppt/slides/_rels/slide5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slideLayout" Target="../slideLayouts/slideLayout2.xml"/><Relationship Id="rId1" Type="http://schemas.openxmlformats.org/officeDocument/2006/relationships/video" Target="file:///c:\Documents%20and%20Settings\rewolf\My%20Documents\My%20Videos\Winfield%20Solutions\Wolf\CompspraywindXR_AI_AIXR_water_75to77i.wmv" TargetMode="External"/></Relationships>
</file>

<file path=ppt/slides/_rels/slide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vmlDrawing" Target="../drawings/vmlDrawing3.vml"/><Relationship Id="rId5" Type="http://schemas.openxmlformats.org/officeDocument/2006/relationships/oleObject" Target="../embeddings/oleObject3.bin"/><Relationship Id="rId4"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2.xml"/><Relationship Id="rId1" Type="http://schemas.openxmlformats.org/officeDocument/2006/relationships/video" Target="file:///c:\Documents%20and%20Settings\rewolf\My%20Documents\My%20Videos\Winfield%20Solutions\Wolf\Comp%20psi%20wind%20AI11002_65i.wmv"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slideLayout" Target="../slideLayouts/slideLayout13.xml"/><Relationship Id="rId1" Type="http://schemas.openxmlformats.org/officeDocument/2006/relationships/tags" Target="../tags/tag65.xml"/><Relationship Id="rId5" Type="http://schemas.openxmlformats.org/officeDocument/2006/relationships/image" Target="../media/image162.png"/><Relationship Id="rId4" Type="http://schemas.openxmlformats.org/officeDocument/2006/relationships/image" Target="../media/image161.png"/></Relationships>
</file>

<file path=ppt/slides/_rels/slide6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5.xml"/><Relationship Id="rId1" Type="http://schemas.openxmlformats.org/officeDocument/2006/relationships/tags" Target="../tags/tag67.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jpeg"/></Relationships>
</file>

<file path=ppt/slides/_rels/slide6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slideLayout" Target="../slideLayouts/slideLayout4.xml"/><Relationship Id="rId1" Type="http://schemas.openxmlformats.org/officeDocument/2006/relationships/tags" Target="../tags/tag69.xml"/><Relationship Id="rId4" Type="http://schemas.openxmlformats.org/officeDocument/2006/relationships/image" Target="../media/image169.png"/></Relationships>
</file>

<file path=ppt/slides/_rels/slide6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7.xml"/><Relationship Id="rId1" Type="http://schemas.openxmlformats.org/officeDocument/2006/relationships/tags" Target="../tags/tag70.xml"/><Relationship Id="rId6" Type="http://schemas.openxmlformats.org/officeDocument/2006/relationships/image" Target="../media/image173.jpeg"/><Relationship Id="rId5" Type="http://schemas.openxmlformats.org/officeDocument/2006/relationships/image" Target="../media/image172.png"/><Relationship Id="rId4" Type="http://schemas.openxmlformats.org/officeDocument/2006/relationships/image" Target="../media/image171.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2.xml"/></Relationships>
</file>

<file path=ppt/slides/_rels/slide6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4.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175.jpeg"/></Relationships>
</file>

<file path=ppt/slides/_rels/slide7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Layout" Target="../slideLayouts/slideLayout7.xml"/><Relationship Id="rId1" Type="http://schemas.openxmlformats.org/officeDocument/2006/relationships/tags" Target="../tags/tag76.xml"/></Relationships>
</file>

<file path=ppt/slides/_rels/slide7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Layout" Target="../slideLayouts/slideLayout7.xml"/><Relationship Id="rId1" Type="http://schemas.openxmlformats.org/officeDocument/2006/relationships/tags" Target="../tags/tag77.xml"/></Relationships>
</file>

<file path=ppt/slides/_rels/slide7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slideLayout" Target="../slideLayouts/slideLayout7.xml"/><Relationship Id="rId1" Type="http://schemas.openxmlformats.org/officeDocument/2006/relationships/tags" Target="../tags/tag78.xml"/><Relationship Id="rId4" Type="http://schemas.openxmlformats.org/officeDocument/2006/relationships/image" Target="../media/image179.png"/></Relationships>
</file>

<file path=ppt/slides/_rels/slide7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slideLayout" Target="../slideLayouts/slideLayout7.xml"/><Relationship Id="rId1" Type="http://schemas.openxmlformats.org/officeDocument/2006/relationships/tags" Target="../tags/tag79.xml"/><Relationship Id="rId4" Type="http://schemas.openxmlformats.org/officeDocument/2006/relationships/image" Target="../media/image181.png"/></Relationships>
</file>

<file path=ppt/slides/_rels/slide7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7.xml"/><Relationship Id="rId5" Type="http://schemas.openxmlformats.org/officeDocument/2006/relationships/image" Target="../media/image185.png"/><Relationship Id="rId4" Type="http://schemas.openxmlformats.org/officeDocument/2006/relationships/image" Target="../media/image184.png"/></Relationships>
</file>

<file path=ppt/slides/_rels/slide7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slideLayout" Target="../slideLayouts/slideLayout7.xml"/><Relationship Id="rId1" Type="http://schemas.openxmlformats.org/officeDocument/2006/relationships/tags" Target="../tags/tag80.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5.xml"/><Relationship Id="rId1" Type="http://schemas.openxmlformats.org/officeDocument/2006/relationships/tags" Target="../tags/tag81.xml"/><Relationship Id="rId5" Type="http://schemas.openxmlformats.org/officeDocument/2006/relationships/image" Target="../media/image188.png"/><Relationship Id="rId4" Type="http://schemas.openxmlformats.org/officeDocument/2006/relationships/image" Target="../media/image187.png"/></Relationships>
</file>

<file path=ppt/slides/_rels/slide7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s>
</file>

<file path=ppt/slides/_rels/slide8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slideLayout" Target="../slideLayouts/slideLayout4.xml"/><Relationship Id="rId1" Type="http://schemas.openxmlformats.org/officeDocument/2006/relationships/tags" Target="../tags/tag82.xml"/><Relationship Id="rId4" Type="http://schemas.openxmlformats.org/officeDocument/2006/relationships/image" Target="../media/image193.jpeg"/></Relationships>
</file>

<file path=ppt/slides/_rels/slide81.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82.xml.rels><?xml version="1.0" encoding="UTF-8" standalone="yes"?>
<Relationships xmlns="http://schemas.openxmlformats.org/package/2006/relationships"><Relationship Id="rId8" Type="http://schemas.openxmlformats.org/officeDocument/2006/relationships/image" Target="../media/image200.jpeg"/><Relationship Id="rId3" Type="http://schemas.openxmlformats.org/officeDocument/2006/relationships/image" Target="../media/image195.jpeg"/><Relationship Id="rId7" Type="http://schemas.openxmlformats.org/officeDocument/2006/relationships/image" Target="../media/image199.png"/><Relationship Id="rId2" Type="http://schemas.openxmlformats.org/officeDocument/2006/relationships/slideLayout" Target="../slideLayouts/slideLayout7.xml"/><Relationship Id="rId1" Type="http://schemas.openxmlformats.org/officeDocument/2006/relationships/tags" Target="../tags/tag84.xml"/><Relationship Id="rId6" Type="http://schemas.openxmlformats.org/officeDocument/2006/relationships/image" Target="../media/image198.png"/><Relationship Id="rId5" Type="http://schemas.openxmlformats.org/officeDocument/2006/relationships/image" Target="../media/image197.jpeg"/><Relationship Id="rId4" Type="http://schemas.openxmlformats.org/officeDocument/2006/relationships/image" Target="../media/image196.jpeg"/></Relationships>
</file>

<file path=ppt/slides/_rels/slide8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slideLayout" Target="../slideLayouts/slideLayout2.xml"/><Relationship Id="rId1" Type="http://schemas.openxmlformats.org/officeDocument/2006/relationships/tags" Target="../tags/tag85.xml"/><Relationship Id="rId5" Type="http://schemas.openxmlformats.org/officeDocument/2006/relationships/image" Target="../media/image203.png"/><Relationship Id="rId4" Type="http://schemas.openxmlformats.org/officeDocument/2006/relationships/image" Target="../media/image202.png"/></Relationships>
</file>

<file path=ppt/slides/_rels/slide8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205.jpeg"/></Relationships>
</file>

<file path=ppt/slides/_rels/slide8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slideLayout" Target="../slideLayouts/slideLayout7.xml"/><Relationship Id="rId1" Type="http://schemas.openxmlformats.org/officeDocument/2006/relationships/tags" Target="../tags/tag88.xml"/></Relationships>
</file>

<file path=ppt/slides/_rels/slide8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slideLayout" Target="../slideLayouts/slideLayout7.xml"/><Relationship Id="rId1" Type="http://schemas.openxmlformats.org/officeDocument/2006/relationships/tags" Target="../tags/tag89.xml"/></Relationships>
</file>

<file path=ppt/slides/_rels/slide88.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210.pn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2.xml"/><Relationship Id="rId7" Type="http://schemas.openxmlformats.org/officeDocument/2006/relationships/image" Target="../media/image28.jpe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9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slideLayout" Target="../slideLayouts/slideLayout7.xml"/><Relationship Id="rId1" Type="http://schemas.openxmlformats.org/officeDocument/2006/relationships/tags" Target="../tags/tag91.xml"/><Relationship Id="rId4" Type="http://schemas.openxmlformats.org/officeDocument/2006/relationships/image" Target="../media/image212.png"/></Relationships>
</file>

<file path=ppt/slides/_rels/slide9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92.xml.rels><?xml version="1.0" encoding="UTF-8" standalone="yes"?>
<Relationships xmlns="http://schemas.openxmlformats.org/package/2006/relationships"><Relationship Id="rId8" Type="http://schemas.openxmlformats.org/officeDocument/2006/relationships/image" Target="../media/image217.jpeg"/><Relationship Id="rId3" Type="http://schemas.openxmlformats.org/officeDocument/2006/relationships/slideLayout" Target="../slideLayouts/slideLayout6.xml"/><Relationship Id="rId7" Type="http://schemas.openxmlformats.org/officeDocument/2006/relationships/image" Target="../media/image216.jpeg"/><Relationship Id="rId2" Type="http://schemas.openxmlformats.org/officeDocument/2006/relationships/tags" Target="../tags/tag93.xml"/><Relationship Id="rId1" Type="http://schemas.openxmlformats.org/officeDocument/2006/relationships/vmlDrawing" Target="../drawings/vmlDrawing15.v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oleObject" Target="../embeddings/oleObject15.bin"/></Relationships>
</file>

<file path=ppt/slides/_rels/slide9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slideLayout" Target="../slideLayouts/slideLayout2.xml"/><Relationship Id="rId1" Type="http://schemas.openxmlformats.org/officeDocument/2006/relationships/video" Target="file:///c:\Documents%20and%20Settings\rewolf\My%20Documents\My%20Videos\Winfield%20Solutions\Wolf\Compspraywind_AI_herbvsILock_82+88i.wmv" TargetMode="External"/></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95.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slideLayout" Target="../slideLayouts/slideLayout7.xml"/><Relationship Id="rId1" Type="http://schemas.openxmlformats.org/officeDocument/2006/relationships/tags" Target="../tags/tag95.xml"/><Relationship Id="rId5" Type="http://schemas.openxmlformats.org/officeDocument/2006/relationships/image" Target="../media/image221.jpeg"/><Relationship Id="rId4" Type="http://schemas.openxmlformats.org/officeDocument/2006/relationships/image" Target="../media/image220.jpeg"/></Relationships>
</file>

<file path=ppt/slides/_rels/slide9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slideLayout" Target="../slideLayouts/slideLayout7.xml"/><Relationship Id="rId1" Type="http://schemas.openxmlformats.org/officeDocument/2006/relationships/tags" Target="../tags/tag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4ECU696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3315" name="Rectangle 4"/>
          <p:cNvSpPr>
            <a:spLocks noChangeArrowheads="1"/>
          </p:cNvSpPr>
          <p:nvPr/>
        </p:nvSpPr>
        <p:spPr bwMode="auto">
          <a:xfrm>
            <a:off x="533400" y="5943600"/>
            <a:ext cx="8288338" cy="762000"/>
          </a:xfrm>
          <a:prstGeom prst="rect">
            <a:avLst/>
          </a:prstGeom>
          <a:noFill/>
          <a:ln w="12700">
            <a:noFill/>
            <a:miter lim="800000"/>
            <a:headEnd/>
            <a:tailEnd/>
          </a:ln>
        </p:spPr>
        <p:txBody>
          <a:bodyPr wrap="none">
            <a:spAutoFit/>
          </a:bodyPr>
          <a:lstStyle/>
          <a:p>
            <a:pPr eaLnBrk="0" hangingPunct="0"/>
            <a:r>
              <a:rPr lang="en-US" sz="4400">
                <a:solidFill>
                  <a:srgbClr val="FFFF00"/>
                </a:solidFill>
                <a:latin typeface="Comic Sans MS" pitchFamily="66" charset="0"/>
              </a:rPr>
              <a:t>www.bae.ksu.edu/faculty/wolf/</a:t>
            </a:r>
          </a:p>
        </p:txBody>
      </p:sp>
      <p:sp>
        <p:nvSpPr>
          <p:cNvPr id="13316" name="Rectangle 5"/>
          <p:cNvSpPr>
            <a:spLocks noChangeArrowheads="1"/>
          </p:cNvSpPr>
          <p:nvPr/>
        </p:nvSpPr>
        <p:spPr bwMode="auto">
          <a:xfrm>
            <a:off x="4038600" y="381000"/>
            <a:ext cx="4876800" cy="520700"/>
          </a:xfrm>
          <a:prstGeom prst="rect">
            <a:avLst/>
          </a:prstGeom>
          <a:noFill/>
          <a:ln w="9525">
            <a:noFill/>
            <a:miter lim="800000"/>
            <a:headEnd/>
            <a:tailEnd/>
          </a:ln>
        </p:spPr>
        <p:txBody>
          <a:bodyPr lIns="91425" tIns="45713" rIns="91425" bIns="45713" anchor="b"/>
          <a:lstStyle/>
          <a:p>
            <a:pPr algn="ctr"/>
            <a:r>
              <a:rPr lang="en-US" sz="2800">
                <a:solidFill>
                  <a:schemeClr val="bg1"/>
                </a:solidFill>
              </a:rPr>
              <a:t>For more information contact:</a:t>
            </a:r>
          </a:p>
        </p:txBody>
      </p:sp>
      <p:sp>
        <p:nvSpPr>
          <p:cNvPr id="13317" name="Text Box 6"/>
          <p:cNvSpPr txBox="1">
            <a:spLocks noChangeArrowheads="1"/>
          </p:cNvSpPr>
          <p:nvPr/>
        </p:nvSpPr>
        <p:spPr bwMode="auto">
          <a:xfrm>
            <a:off x="5486400" y="1143000"/>
            <a:ext cx="3190875" cy="579438"/>
          </a:xfrm>
          <a:prstGeom prst="rect">
            <a:avLst/>
          </a:prstGeom>
          <a:noFill/>
          <a:ln w="9525">
            <a:noFill/>
            <a:miter lim="800000"/>
            <a:headEnd type="none" w="sm" len="sm"/>
            <a:tailEnd type="none" w="sm" len="sm"/>
          </a:ln>
        </p:spPr>
        <p:txBody>
          <a:bodyPr wrap="none">
            <a:spAutoFit/>
          </a:bodyPr>
          <a:lstStyle/>
          <a:p>
            <a:pPr eaLnBrk="0" hangingPunct="0"/>
            <a:r>
              <a:rPr lang="en-US" sz="3200">
                <a:solidFill>
                  <a:schemeClr val="bg1"/>
                </a:solidFill>
                <a:latin typeface="Comic Sans MS" pitchFamily="66" charset="0"/>
              </a:rPr>
              <a:t>rewolf@ksu.edu</a:t>
            </a:r>
          </a:p>
        </p:txBody>
      </p:sp>
      <p:pic>
        <p:nvPicPr>
          <p:cNvPr id="13318" name="Picture 7" descr="50star2[1]"/>
          <p:cNvPicPr>
            <a:picLocks noChangeAspect="1" noChangeArrowheads="1" noCrop="1"/>
          </p:cNvPicPr>
          <p:nvPr/>
        </p:nvPicPr>
        <p:blipFill>
          <a:blip r:embed="rId4" cstate="print"/>
          <a:srcRect/>
          <a:stretch>
            <a:fillRect/>
          </a:stretch>
        </p:blipFill>
        <p:spPr bwMode="auto">
          <a:xfrm>
            <a:off x="6172200" y="3810000"/>
            <a:ext cx="2628900" cy="14478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1" y="2734270"/>
            <a:ext cx="7543799" cy="923330"/>
          </a:xfrm>
          <a:prstGeom prst="rect">
            <a:avLst/>
          </a:prstGeom>
        </p:spPr>
        <p:style>
          <a:lnRef idx="0">
            <a:schemeClr val="accent4"/>
          </a:lnRef>
          <a:fillRef idx="3">
            <a:schemeClr val="accent4"/>
          </a:fillRef>
          <a:effectRef idx="3">
            <a:schemeClr val="accent4"/>
          </a:effectRef>
          <a:fontRef idx="minor">
            <a:schemeClr val="lt1"/>
          </a:fontRef>
        </p:style>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smtClean="0">
                <a:ln w="0"/>
                <a:solidFill>
                  <a:schemeClr val="bg1"/>
                </a:solidFill>
                <a:effectLst>
                  <a:reflection blurRad="12700" stA="50000" endPos="50000" dist="5000" dir="5400000" sy="-100000" rotWithShape="0"/>
                </a:effectLst>
              </a:rPr>
              <a:t>What is New???</a:t>
            </a:r>
            <a:endParaRPr lang="en-US" sz="5400" b="1" cap="all" spc="0" dirty="0">
              <a:ln w="0"/>
              <a:solidFill>
                <a:schemeClr val="bg1"/>
              </a:solidFill>
              <a:effectLst>
                <a:reflection blurRad="12700" stA="50000" endPos="50000" dist="5000" dir="5400000" sy="-100000" rotWithShape="0"/>
              </a:effectLst>
            </a:endParaRP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356_cutaway_1"/>
          <p:cNvPicPr>
            <a:picLocks noChangeAspect="1" noChangeArrowheads="1"/>
          </p:cNvPicPr>
          <p:nvPr/>
        </p:nvPicPr>
        <p:blipFill>
          <a:blip r:embed="rId3" cstate="print"/>
          <a:srcRect/>
          <a:stretch>
            <a:fillRect/>
          </a:stretch>
        </p:blipFill>
        <p:spPr bwMode="auto">
          <a:xfrm>
            <a:off x="4800600" y="838200"/>
            <a:ext cx="3733800" cy="5410200"/>
          </a:xfrm>
          <a:prstGeom prst="rect">
            <a:avLst/>
          </a:prstGeom>
          <a:noFill/>
          <a:ln w="9525">
            <a:noFill/>
            <a:miter lim="800000"/>
            <a:headEnd/>
            <a:tailEnd/>
          </a:ln>
        </p:spPr>
      </p:pic>
      <p:pic>
        <p:nvPicPr>
          <p:cNvPr id="20483" name="Picture 6"/>
          <p:cNvPicPr>
            <a:picLocks noChangeAspect="1" noChangeArrowheads="1"/>
          </p:cNvPicPr>
          <p:nvPr/>
        </p:nvPicPr>
        <p:blipFill>
          <a:blip r:embed="rId4" cstate="print"/>
          <a:srcRect/>
          <a:stretch>
            <a:fillRect/>
          </a:stretch>
        </p:blipFill>
        <p:spPr bwMode="auto">
          <a:xfrm>
            <a:off x="685800" y="1600200"/>
            <a:ext cx="3314700" cy="4419600"/>
          </a:xfrm>
          <a:prstGeom prst="rect">
            <a:avLst/>
          </a:prstGeom>
          <a:noFill/>
          <a:ln w="12700">
            <a:noFill/>
            <a:miter lim="800000"/>
            <a:headEnd type="none" w="sm" len="sm"/>
            <a:tailEnd type="none" w="sm" len="sm"/>
          </a:ln>
        </p:spPr>
      </p:pic>
      <p:sp>
        <p:nvSpPr>
          <p:cNvPr id="20484" name="Rectangle 8"/>
          <p:cNvSpPr>
            <a:spLocks noGrp="1" noChangeArrowheads="1"/>
          </p:cNvSpPr>
          <p:nvPr>
            <p:ph type="title"/>
          </p:nvPr>
        </p:nvSpPr>
        <p:spPr>
          <a:xfrm>
            <a:off x="228600" y="304800"/>
            <a:ext cx="8229600" cy="1143000"/>
          </a:xfrm>
          <a:noFill/>
        </p:spPr>
        <p:txBody>
          <a:bodyPr/>
          <a:lstStyle/>
          <a:p>
            <a:pPr algn="l"/>
            <a:r>
              <a:rPr lang="en-US" smtClean="0"/>
              <a:t>Flow Back Control:</a:t>
            </a:r>
          </a:p>
        </p:txBody>
      </p:sp>
      <p:sp>
        <p:nvSpPr>
          <p:cNvPr id="20485" name="Oval 9"/>
          <p:cNvSpPr>
            <a:spLocks noChangeArrowheads="1"/>
          </p:cNvSpPr>
          <p:nvPr/>
        </p:nvSpPr>
        <p:spPr bwMode="auto">
          <a:xfrm>
            <a:off x="1143000" y="304800"/>
            <a:ext cx="1676400" cy="1143000"/>
          </a:xfrm>
          <a:prstGeom prst="ellipse">
            <a:avLst/>
          </a:prstGeom>
          <a:noFill/>
          <a:ln w="12700">
            <a:solidFill>
              <a:srgbClr val="FF0000"/>
            </a:solidFill>
            <a:round/>
            <a:headEnd/>
            <a:tailEnd/>
          </a:ln>
        </p:spPr>
        <p:txBody>
          <a:bodyPr wrap="none" anchor="ctr"/>
          <a:lstStyle/>
          <a:p>
            <a:endParaRPr lang="en-US"/>
          </a:p>
        </p:txBody>
      </p:sp>
    </p:spTree>
    <p:custDataLst>
      <p:tags r:id="rId1"/>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3" cstate="print"/>
          <a:srcRect/>
          <a:stretch>
            <a:fillRect/>
          </a:stretch>
        </p:blipFill>
        <p:spPr bwMode="auto">
          <a:xfrm>
            <a:off x="838200" y="533400"/>
            <a:ext cx="3486150" cy="3000375"/>
          </a:xfrm>
          <a:prstGeom prst="rect">
            <a:avLst/>
          </a:prstGeom>
          <a:noFill/>
          <a:ln w="12700">
            <a:noFill/>
            <a:miter lim="800000"/>
            <a:headEnd/>
            <a:tailEnd/>
          </a:ln>
        </p:spPr>
      </p:pic>
      <p:pic>
        <p:nvPicPr>
          <p:cNvPr id="21507" name="Picture 5"/>
          <p:cNvPicPr>
            <a:picLocks noChangeAspect="1" noChangeArrowheads="1"/>
          </p:cNvPicPr>
          <p:nvPr/>
        </p:nvPicPr>
        <p:blipFill>
          <a:blip r:embed="rId4" cstate="print"/>
          <a:srcRect/>
          <a:stretch>
            <a:fillRect/>
          </a:stretch>
        </p:blipFill>
        <p:spPr bwMode="auto">
          <a:xfrm>
            <a:off x="4953000" y="228600"/>
            <a:ext cx="3505200" cy="2870200"/>
          </a:xfrm>
          <a:prstGeom prst="rect">
            <a:avLst/>
          </a:prstGeom>
          <a:noFill/>
          <a:ln w="12700">
            <a:noFill/>
            <a:miter lim="800000"/>
            <a:headEnd/>
            <a:tailEnd/>
          </a:ln>
        </p:spPr>
      </p:pic>
      <p:pic>
        <p:nvPicPr>
          <p:cNvPr id="21508" name="Picture 6"/>
          <p:cNvPicPr>
            <a:picLocks noChangeAspect="1" noChangeArrowheads="1"/>
          </p:cNvPicPr>
          <p:nvPr/>
        </p:nvPicPr>
        <p:blipFill>
          <a:blip r:embed="rId5" cstate="print"/>
          <a:srcRect/>
          <a:stretch>
            <a:fillRect/>
          </a:stretch>
        </p:blipFill>
        <p:spPr bwMode="auto">
          <a:xfrm>
            <a:off x="4953000" y="3200400"/>
            <a:ext cx="3962400" cy="3376613"/>
          </a:xfrm>
          <a:prstGeom prst="rect">
            <a:avLst/>
          </a:prstGeom>
          <a:noFill/>
          <a:ln w="12700">
            <a:noFill/>
            <a:miter lim="800000"/>
            <a:headEnd/>
            <a:tailEnd/>
          </a:ln>
        </p:spPr>
      </p:pic>
      <p:pic>
        <p:nvPicPr>
          <p:cNvPr id="21509" name="Picture 7"/>
          <p:cNvPicPr>
            <a:picLocks noChangeAspect="1" noChangeArrowheads="1"/>
          </p:cNvPicPr>
          <p:nvPr/>
        </p:nvPicPr>
        <p:blipFill>
          <a:blip r:embed="rId6" cstate="print"/>
          <a:srcRect/>
          <a:stretch>
            <a:fillRect/>
          </a:stretch>
        </p:blipFill>
        <p:spPr bwMode="auto">
          <a:xfrm>
            <a:off x="457200" y="3429000"/>
            <a:ext cx="4286250" cy="3281363"/>
          </a:xfrm>
          <a:prstGeom prst="rect">
            <a:avLst/>
          </a:prstGeom>
          <a:noFill/>
          <a:ln w="12700">
            <a:noFill/>
            <a:miter lim="800000"/>
            <a:headEnd/>
            <a:tailEnd/>
          </a:ln>
        </p:spPr>
      </p:pic>
      <p:sp>
        <p:nvSpPr>
          <p:cNvPr id="21510" name="Text Box 8"/>
          <p:cNvSpPr txBox="1">
            <a:spLocks noChangeArrowheads="1"/>
          </p:cNvSpPr>
          <p:nvPr/>
        </p:nvSpPr>
        <p:spPr bwMode="auto">
          <a:xfrm>
            <a:off x="457200" y="152400"/>
            <a:ext cx="2590800" cy="396875"/>
          </a:xfrm>
          <a:prstGeom prst="rect">
            <a:avLst/>
          </a:prstGeom>
          <a:noFill/>
          <a:ln w="12700">
            <a:noFill/>
            <a:miter lim="800000"/>
            <a:headEnd/>
            <a:tailEnd/>
          </a:ln>
        </p:spPr>
        <p:txBody>
          <a:bodyPr>
            <a:spAutoFit/>
          </a:bodyPr>
          <a:lstStyle/>
          <a:p>
            <a:pPr>
              <a:spcBef>
                <a:spcPct val="50000"/>
              </a:spcBef>
            </a:pPr>
            <a:r>
              <a:rPr lang="en-US" sz="2000"/>
              <a:t>Flow Back Manifolds</a:t>
            </a:r>
          </a:p>
        </p:txBody>
      </p:sp>
    </p:spTree>
    <p:custDataLst>
      <p:tags r:id="rId1"/>
    </p:custData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Flow Back Function</a:t>
            </a:r>
          </a:p>
        </p:txBody>
      </p:sp>
      <p:pic>
        <p:nvPicPr>
          <p:cNvPr id="22531" name="Picture 3" descr="Ball Section View 2"/>
          <p:cNvPicPr>
            <a:picLocks noChangeAspect="1" noChangeArrowheads="1"/>
          </p:cNvPicPr>
          <p:nvPr/>
        </p:nvPicPr>
        <p:blipFill>
          <a:blip r:embed="rId4" cstate="print">
            <a:clrChange>
              <a:clrFrom>
                <a:srgbClr val="FFFFFF"/>
              </a:clrFrom>
              <a:clrTo>
                <a:srgbClr val="FFFFFF">
                  <a:alpha val="0"/>
                </a:srgbClr>
              </a:clrTo>
            </a:clrChange>
          </a:blip>
          <a:srcRect l="27481" t="17061" r="27481" b="36398"/>
          <a:stretch>
            <a:fillRect/>
          </a:stretch>
        </p:blipFill>
        <p:spPr bwMode="auto">
          <a:xfrm>
            <a:off x="457200" y="2133600"/>
            <a:ext cx="3581400" cy="2979738"/>
          </a:xfrm>
          <a:prstGeom prst="rect">
            <a:avLst/>
          </a:prstGeom>
          <a:noFill/>
          <a:ln w="9525">
            <a:noFill/>
            <a:miter lim="800000"/>
            <a:headEnd/>
            <a:tailEnd/>
          </a:ln>
        </p:spPr>
      </p:pic>
      <p:pic>
        <p:nvPicPr>
          <p:cNvPr id="22532" name="Picture 4" descr="Ball Section View 1"/>
          <p:cNvPicPr>
            <a:picLocks noChangeAspect="1" noChangeArrowheads="1"/>
          </p:cNvPicPr>
          <p:nvPr/>
        </p:nvPicPr>
        <p:blipFill>
          <a:blip r:embed="rId5" cstate="print">
            <a:clrChange>
              <a:clrFrom>
                <a:srgbClr val="FFFFFF"/>
              </a:clrFrom>
              <a:clrTo>
                <a:srgbClr val="FFFFFF">
                  <a:alpha val="0"/>
                </a:srgbClr>
              </a:clrTo>
            </a:clrChange>
          </a:blip>
          <a:srcRect l="20152" t="13649" r="22900" b="11374"/>
          <a:stretch>
            <a:fillRect/>
          </a:stretch>
        </p:blipFill>
        <p:spPr bwMode="auto">
          <a:xfrm>
            <a:off x="4953000" y="2133600"/>
            <a:ext cx="3087688" cy="3276600"/>
          </a:xfrm>
          <a:prstGeom prst="rect">
            <a:avLst/>
          </a:prstGeom>
          <a:noFill/>
          <a:ln w="9525">
            <a:noFill/>
            <a:miter lim="800000"/>
            <a:headEnd/>
            <a:tailEnd/>
          </a:ln>
        </p:spPr>
      </p:pic>
      <p:sp>
        <p:nvSpPr>
          <p:cNvPr id="22533" name="Text Box 5"/>
          <p:cNvSpPr txBox="1">
            <a:spLocks noChangeArrowheads="1"/>
          </p:cNvSpPr>
          <p:nvPr/>
        </p:nvSpPr>
        <p:spPr bwMode="auto">
          <a:xfrm>
            <a:off x="1447800" y="5257800"/>
            <a:ext cx="1600200" cy="701675"/>
          </a:xfrm>
          <a:prstGeom prst="rect">
            <a:avLst/>
          </a:prstGeom>
          <a:noFill/>
          <a:ln w="9525">
            <a:noFill/>
            <a:miter lim="800000"/>
            <a:headEnd/>
            <a:tailEnd/>
          </a:ln>
        </p:spPr>
        <p:txBody>
          <a:bodyPr>
            <a:spAutoFit/>
          </a:bodyPr>
          <a:lstStyle/>
          <a:p>
            <a:pPr algn="ctr">
              <a:spcBef>
                <a:spcPct val="50000"/>
              </a:spcBef>
            </a:pPr>
            <a:r>
              <a:rPr lang="en-US" sz="2000">
                <a:cs typeface="Arial" pitchFamily="34" charset="0"/>
              </a:rPr>
              <a:t>BY-PASS PORT</a:t>
            </a:r>
          </a:p>
        </p:txBody>
      </p:sp>
      <p:sp>
        <p:nvSpPr>
          <p:cNvPr id="22534" name="Text Box 6"/>
          <p:cNvSpPr txBox="1">
            <a:spLocks noChangeArrowheads="1"/>
          </p:cNvSpPr>
          <p:nvPr/>
        </p:nvSpPr>
        <p:spPr bwMode="auto">
          <a:xfrm>
            <a:off x="5867400" y="5181600"/>
            <a:ext cx="1524000" cy="701675"/>
          </a:xfrm>
          <a:prstGeom prst="rect">
            <a:avLst/>
          </a:prstGeom>
          <a:noFill/>
          <a:ln w="9525">
            <a:noFill/>
            <a:miter lim="800000"/>
            <a:headEnd/>
            <a:tailEnd/>
          </a:ln>
        </p:spPr>
        <p:txBody>
          <a:bodyPr>
            <a:spAutoFit/>
          </a:bodyPr>
          <a:lstStyle/>
          <a:p>
            <a:pPr algn="ctr">
              <a:spcBef>
                <a:spcPct val="50000"/>
              </a:spcBef>
            </a:pPr>
            <a:r>
              <a:rPr lang="en-US" sz="2000">
                <a:cs typeface="Arial" pitchFamily="34" charset="0"/>
              </a:rPr>
              <a:t>BY-PASS PORT</a:t>
            </a:r>
          </a:p>
        </p:txBody>
      </p:sp>
      <p:sp>
        <p:nvSpPr>
          <p:cNvPr id="22535" name="Text Box 7"/>
          <p:cNvSpPr txBox="1">
            <a:spLocks noChangeArrowheads="1"/>
          </p:cNvSpPr>
          <p:nvPr/>
        </p:nvSpPr>
        <p:spPr bwMode="auto">
          <a:xfrm>
            <a:off x="1371600" y="1846263"/>
            <a:ext cx="2133600" cy="396875"/>
          </a:xfrm>
          <a:prstGeom prst="rect">
            <a:avLst/>
          </a:prstGeom>
          <a:noFill/>
          <a:ln w="9525">
            <a:noFill/>
            <a:miter lim="800000"/>
            <a:headEnd/>
            <a:tailEnd/>
          </a:ln>
        </p:spPr>
        <p:txBody>
          <a:bodyPr>
            <a:spAutoFit/>
          </a:bodyPr>
          <a:lstStyle/>
          <a:p>
            <a:pPr>
              <a:spcBef>
                <a:spcPct val="50000"/>
              </a:spcBef>
            </a:pPr>
            <a:r>
              <a:rPr lang="en-US" sz="2000" b="1">
                <a:cs typeface="Arial" pitchFamily="34" charset="0"/>
              </a:rPr>
              <a:t>Spray Position</a:t>
            </a:r>
          </a:p>
        </p:txBody>
      </p:sp>
      <p:sp>
        <p:nvSpPr>
          <p:cNvPr id="22536" name="Text Box 8"/>
          <p:cNvSpPr txBox="1">
            <a:spLocks noChangeArrowheads="1"/>
          </p:cNvSpPr>
          <p:nvPr/>
        </p:nvSpPr>
        <p:spPr bwMode="auto">
          <a:xfrm>
            <a:off x="5715000" y="1905000"/>
            <a:ext cx="1676400" cy="396875"/>
          </a:xfrm>
          <a:prstGeom prst="rect">
            <a:avLst/>
          </a:prstGeom>
          <a:noFill/>
          <a:ln w="9525">
            <a:noFill/>
            <a:miter lim="800000"/>
            <a:headEnd/>
            <a:tailEnd/>
          </a:ln>
        </p:spPr>
        <p:txBody>
          <a:bodyPr>
            <a:spAutoFit/>
          </a:bodyPr>
          <a:lstStyle/>
          <a:p>
            <a:pPr>
              <a:spcBef>
                <a:spcPct val="50000"/>
              </a:spcBef>
            </a:pPr>
            <a:r>
              <a:rPr lang="en-US" sz="2000" b="1">
                <a:cs typeface="Arial" pitchFamily="34" charset="0"/>
              </a:rPr>
              <a:t>Off Position</a:t>
            </a:r>
          </a:p>
        </p:txBody>
      </p:sp>
      <p:sp>
        <p:nvSpPr>
          <p:cNvPr id="22537" name="AutoShape 9"/>
          <p:cNvSpPr>
            <a:spLocks noChangeArrowheads="1"/>
          </p:cNvSpPr>
          <p:nvPr/>
        </p:nvSpPr>
        <p:spPr bwMode="auto">
          <a:xfrm>
            <a:off x="1828800" y="3505200"/>
            <a:ext cx="976313" cy="485775"/>
          </a:xfrm>
          <a:prstGeom prst="rightArrow">
            <a:avLst>
              <a:gd name="adj1" fmla="val 50000"/>
              <a:gd name="adj2" fmla="val 50245"/>
            </a:avLst>
          </a:prstGeom>
          <a:solidFill>
            <a:schemeClr val="tx1"/>
          </a:solidFill>
          <a:ln w="9525">
            <a:solidFill>
              <a:schemeClr val="tx1"/>
            </a:solidFill>
            <a:miter lim="800000"/>
            <a:headEnd/>
            <a:tailEnd/>
          </a:ln>
        </p:spPr>
        <p:txBody>
          <a:bodyPr wrap="none" anchor="ctr"/>
          <a:lstStyle/>
          <a:p>
            <a:endParaRPr lang="en-US"/>
          </a:p>
        </p:txBody>
      </p:sp>
      <p:sp>
        <p:nvSpPr>
          <p:cNvPr id="22538" name="Text Box 10"/>
          <p:cNvSpPr txBox="1">
            <a:spLocks noChangeArrowheads="1"/>
          </p:cNvSpPr>
          <p:nvPr/>
        </p:nvSpPr>
        <p:spPr bwMode="auto">
          <a:xfrm>
            <a:off x="8153400" y="3505200"/>
            <a:ext cx="990600" cy="641350"/>
          </a:xfrm>
          <a:prstGeom prst="rect">
            <a:avLst/>
          </a:prstGeom>
          <a:noFill/>
          <a:ln w="9525">
            <a:noFill/>
            <a:miter lim="800000"/>
            <a:headEnd/>
            <a:tailEnd/>
          </a:ln>
        </p:spPr>
        <p:txBody>
          <a:bodyPr>
            <a:spAutoFit/>
          </a:bodyPr>
          <a:lstStyle/>
          <a:p>
            <a:pPr algn="ctr"/>
            <a:r>
              <a:rPr lang="en-US">
                <a:cs typeface="Arial" pitchFamily="34" charset="0"/>
              </a:rPr>
              <a:t>FROM BOOM</a:t>
            </a:r>
          </a:p>
        </p:txBody>
      </p:sp>
      <p:sp>
        <p:nvSpPr>
          <p:cNvPr id="22539" name="AutoShape 11"/>
          <p:cNvSpPr>
            <a:spLocks noChangeArrowheads="1"/>
          </p:cNvSpPr>
          <p:nvPr/>
        </p:nvSpPr>
        <p:spPr bwMode="auto">
          <a:xfrm rot="8299205">
            <a:off x="6477000" y="4495800"/>
            <a:ext cx="755650" cy="333375"/>
          </a:xfrm>
          <a:prstGeom prst="rightArrow">
            <a:avLst>
              <a:gd name="adj1" fmla="val 43278"/>
              <a:gd name="adj2" fmla="val 35784"/>
            </a:avLst>
          </a:prstGeom>
          <a:solidFill>
            <a:schemeClr val="tx1"/>
          </a:solidFill>
          <a:ln w="9525">
            <a:solidFill>
              <a:schemeClr val="tx1"/>
            </a:solidFill>
            <a:miter lim="800000"/>
            <a:headEnd/>
            <a:tailEnd/>
          </a:ln>
        </p:spPr>
        <p:txBody>
          <a:bodyPr wrap="none" anchor="ctr"/>
          <a:lstStyle/>
          <a:p>
            <a:endParaRPr lang="en-US"/>
          </a:p>
        </p:txBody>
      </p:sp>
      <p:sp>
        <p:nvSpPr>
          <p:cNvPr id="22540" name="Text Box 12"/>
          <p:cNvSpPr txBox="1">
            <a:spLocks noChangeArrowheads="1"/>
          </p:cNvSpPr>
          <p:nvPr/>
        </p:nvSpPr>
        <p:spPr bwMode="auto">
          <a:xfrm>
            <a:off x="228600" y="3429000"/>
            <a:ext cx="831850" cy="366713"/>
          </a:xfrm>
          <a:prstGeom prst="rect">
            <a:avLst/>
          </a:prstGeom>
          <a:noFill/>
          <a:ln w="9525">
            <a:noFill/>
            <a:miter lim="800000"/>
            <a:headEnd/>
            <a:tailEnd/>
          </a:ln>
        </p:spPr>
        <p:txBody>
          <a:bodyPr wrap="none">
            <a:spAutoFit/>
          </a:bodyPr>
          <a:lstStyle/>
          <a:p>
            <a:r>
              <a:rPr lang="en-US">
                <a:cs typeface="Arial" pitchFamily="34" charset="0"/>
              </a:rPr>
              <a:t>INLET</a:t>
            </a:r>
          </a:p>
        </p:txBody>
      </p:sp>
      <p:sp>
        <p:nvSpPr>
          <p:cNvPr id="22541" name="AutoShape 13"/>
          <p:cNvSpPr>
            <a:spLocks noChangeArrowheads="1"/>
          </p:cNvSpPr>
          <p:nvPr/>
        </p:nvSpPr>
        <p:spPr bwMode="auto">
          <a:xfrm>
            <a:off x="7848600" y="3657600"/>
            <a:ext cx="442913" cy="333375"/>
          </a:xfrm>
          <a:prstGeom prst="leftArrow">
            <a:avLst>
              <a:gd name="adj1" fmla="val 50000"/>
              <a:gd name="adj2" fmla="val 33214"/>
            </a:avLst>
          </a:prstGeom>
          <a:solidFill>
            <a:schemeClr val="tx1"/>
          </a:solidFill>
          <a:ln w="9525">
            <a:solidFill>
              <a:schemeClr val="tx1"/>
            </a:solidFill>
            <a:miter lim="800000"/>
            <a:headEnd/>
            <a:tailEnd/>
          </a:ln>
        </p:spPr>
        <p:txBody>
          <a:bodyPr wrap="none" anchor="ctr"/>
          <a:lstStyle/>
          <a:p>
            <a:endParaRPr lang="en-US"/>
          </a:p>
        </p:txBody>
      </p:sp>
      <p:sp>
        <p:nvSpPr>
          <p:cNvPr id="22542" name="Text Box 14"/>
          <p:cNvSpPr txBox="1">
            <a:spLocks noChangeArrowheads="1"/>
          </p:cNvSpPr>
          <p:nvPr/>
        </p:nvSpPr>
        <p:spPr bwMode="auto">
          <a:xfrm>
            <a:off x="3429000" y="3276600"/>
            <a:ext cx="882650" cy="696913"/>
          </a:xfrm>
          <a:prstGeom prst="rect">
            <a:avLst/>
          </a:prstGeom>
          <a:noFill/>
          <a:ln w="9525" algn="ctr">
            <a:noFill/>
            <a:miter lim="800000"/>
            <a:headEnd/>
            <a:tailEnd/>
          </a:ln>
        </p:spPr>
        <p:txBody>
          <a:bodyPr wrap="none">
            <a:spAutoFit/>
          </a:bodyPr>
          <a:lstStyle/>
          <a:p>
            <a:pPr marL="342900" indent="-342900" algn="ctr" eaLnBrk="0" hangingPunct="0">
              <a:spcBef>
                <a:spcPct val="20000"/>
              </a:spcBef>
              <a:buSzPct val="75000"/>
              <a:buFont typeface="Wingdings 3" pitchFamily="18" charset="2"/>
              <a:buNone/>
            </a:pPr>
            <a:r>
              <a:rPr lang="en-US">
                <a:cs typeface="Arial" pitchFamily="34" charset="0"/>
              </a:rPr>
              <a:t>TO</a:t>
            </a:r>
          </a:p>
          <a:p>
            <a:pPr marL="342900" indent="-342900" algn="ctr" eaLnBrk="0" hangingPunct="0">
              <a:spcBef>
                <a:spcPct val="20000"/>
              </a:spcBef>
              <a:buSzPct val="75000"/>
              <a:buFont typeface="Wingdings 3" pitchFamily="18" charset="2"/>
              <a:buNone/>
            </a:pPr>
            <a:r>
              <a:rPr lang="en-US">
                <a:cs typeface="Arial" pitchFamily="34" charset="0"/>
              </a:rPr>
              <a:t>BOOM</a:t>
            </a:r>
          </a:p>
        </p:txBody>
      </p:sp>
      <p:sp>
        <p:nvSpPr>
          <p:cNvPr id="22543" name="Line 15"/>
          <p:cNvSpPr>
            <a:spLocks noChangeShapeType="1"/>
          </p:cNvSpPr>
          <p:nvPr/>
        </p:nvSpPr>
        <p:spPr bwMode="auto">
          <a:xfrm>
            <a:off x="4343400" y="1828800"/>
            <a:ext cx="0" cy="4191000"/>
          </a:xfrm>
          <a:prstGeom prst="line">
            <a:avLst/>
          </a:prstGeom>
          <a:noFill/>
          <a:ln w="28575">
            <a:solidFill>
              <a:srgbClr val="000000"/>
            </a:solidFill>
            <a:round/>
            <a:headEnd/>
            <a:tailEnd/>
          </a:ln>
        </p:spPr>
        <p:txBody>
          <a:bodyPr/>
          <a:lstStyle/>
          <a:p>
            <a:endParaRPr lang="en-US"/>
          </a:p>
        </p:txBody>
      </p:sp>
      <p:sp>
        <p:nvSpPr>
          <p:cNvPr id="22544" name="Text Box 16"/>
          <p:cNvSpPr txBox="1">
            <a:spLocks noChangeArrowheads="1"/>
          </p:cNvSpPr>
          <p:nvPr/>
        </p:nvSpPr>
        <p:spPr bwMode="auto">
          <a:xfrm>
            <a:off x="4419600" y="3505200"/>
            <a:ext cx="831850" cy="366713"/>
          </a:xfrm>
          <a:prstGeom prst="rect">
            <a:avLst/>
          </a:prstGeom>
          <a:noFill/>
          <a:ln w="9525" algn="ctr">
            <a:noFill/>
            <a:miter lim="800000"/>
            <a:headEnd/>
            <a:tailEnd/>
          </a:ln>
        </p:spPr>
        <p:txBody>
          <a:bodyPr wrap="none">
            <a:spAutoFit/>
          </a:bodyPr>
          <a:lstStyle/>
          <a:p>
            <a:pPr marL="342900" indent="-342900" eaLnBrk="0" hangingPunct="0">
              <a:spcBef>
                <a:spcPct val="20000"/>
              </a:spcBef>
              <a:buSzPct val="75000"/>
              <a:buFont typeface="Wingdings 3" pitchFamily="18" charset="2"/>
              <a:buNone/>
            </a:pPr>
            <a:r>
              <a:rPr lang="en-US">
                <a:cs typeface="Arial" pitchFamily="34" charset="0"/>
              </a:rPr>
              <a:t>INLET</a:t>
            </a:r>
          </a:p>
        </p:txBody>
      </p:sp>
      <p:sp>
        <p:nvSpPr>
          <p:cNvPr id="22545" name="Rectangle 17"/>
          <p:cNvSpPr>
            <a:spLocks noChangeArrowheads="1"/>
          </p:cNvSpPr>
          <p:nvPr/>
        </p:nvSpPr>
        <p:spPr bwMode="auto">
          <a:xfrm>
            <a:off x="609600" y="6172200"/>
            <a:ext cx="8077200" cy="533400"/>
          </a:xfrm>
          <a:prstGeom prst="rect">
            <a:avLst/>
          </a:prstGeom>
          <a:noFill/>
          <a:ln w="9525">
            <a:noFill/>
            <a:miter lim="800000"/>
            <a:headEnd/>
            <a:tailEnd/>
          </a:ln>
        </p:spPr>
        <p:txBody>
          <a:bodyPr/>
          <a:lstStyle/>
          <a:p>
            <a:pPr marL="342900" indent="-342900" algn="ctr">
              <a:spcBef>
                <a:spcPct val="20000"/>
              </a:spcBef>
            </a:pPr>
            <a:r>
              <a:rPr lang="en-US" sz="2800"/>
              <a:t>0.6 second shutoff with a 32 gpm flow rate</a:t>
            </a:r>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3" cstate="print"/>
          <a:srcRect/>
          <a:stretch>
            <a:fillRect/>
          </a:stretch>
        </p:blipFill>
        <p:spPr bwMode="auto">
          <a:xfrm>
            <a:off x="5734050" y="304800"/>
            <a:ext cx="3257550" cy="2368550"/>
          </a:xfrm>
          <a:prstGeom prst="rect">
            <a:avLst/>
          </a:prstGeom>
          <a:noFill/>
          <a:ln w="12700">
            <a:noFill/>
            <a:miter lim="800000"/>
            <a:headEnd/>
            <a:tailEnd/>
          </a:ln>
        </p:spPr>
      </p:pic>
      <p:pic>
        <p:nvPicPr>
          <p:cNvPr id="23555" name="Picture 2"/>
          <p:cNvPicPr>
            <a:picLocks noChangeAspect="1" noChangeArrowheads="1"/>
          </p:cNvPicPr>
          <p:nvPr/>
        </p:nvPicPr>
        <p:blipFill>
          <a:blip r:embed="rId4" cstate="print"/>
          <a:srcRect/>
          <a:stretch>
            <a:fillRect/>
          </a:stretch>
        </p:blipFill>
        <p:spPr bwMode="auto">
          <a:xfrm>
            <a:off x="2819400" y="990600"/>
            <a:ext cx="3181350" cy="2371725"/>
          </a:xfrm>
          <a:prstGeom prst="rect">
            <a:avLst/>
          </a:prstGeom>
          <a:noFill/>
          <a:ln w="12700">
            <a:noFill/>
            <a:miter lim="800000"/>
            <a:headEnd/>
            <a:tailEnd/>
          </a:ln>
        </p:spPr>
      </p:pic>
      <p:pic>
        <p:nvPicPr>
          <p:cNvPr id="23556" name="Picture 3"/>
          <p:cNvPicPr>
            <a:picLocks noChangeAspect="1" noChangeArrowheads="1"/>
          </p:cNvPicPr>
          <p:nvPr/>
        </p:nvPicPr>
        <p:blipFill>
          <a:blip r:embed="rId5" cstate="print"/>
          <a:srcRect/>
          <a:stretch>
            <a:fillRect/>
          </a:stretch>
        </p:blipFill>
        <p:spPr bwMode="auto">
          <a:xfrm>
            <a:off x="228600" y="3348038"/>
            <a:ext cx="3733800" cy="3346450"/>
          </a:xfrm>
          <a:prstGeom prst="rect">
            <a:avLst/>
          </a:prstGeom>
          <a:noFill/>
          <a:ln w="12700">
            <a:noFill/>
            <a:miter lim="800000"/>
            <a:headEnd/>
            <a:tailEnd/>
          </a:ln>
        </p:spPr>
      </p:pic>
      <p:pic>
        <p:nvPicPr>
          <p:cNvPr id="23557" name="Picture 8"/>
          <p:cNvPicPr>
            <a:picLocks noChangeAspect="1" noChangeArrowheads="1"/>
          </p:cNvPicPr>
          <p:nvPr/>
        </p:nvPicPr>
        <p:blipFill>
          <a:blip r:embed="rId6" cstate="print"/>
          <a:srcRect/>
          <a:stretch>
            <a:fillRect/>
          </a:stretch>
        </p:blipFill>
        <p:spPr bwMode="auto">
          <a:xfrm>
            <a:off x="4876800" y="3962400"/>
            <a:ext cx="3733800" cy="2495550"/>
          </a:xfrm>
          <a:prstGeom prst="rect">
            <a:avLst/>
          </a:prstGeom>
          <a:noFill/>
          <a:ln w="12700">
            <a:noFill/>
            <a:miter lim="800000"/>
            <a:headEnd/>
            <a:tailEnd/>
          </a:ln>
        </p:spPr>
      </p:pic>
      <p:sp>
        <p:nvSpPr>
          <p:cNvPr id="23558" name="Text Box 9"/>
          <p:cNvSpPr txBox="1">
            <a:spLocks noChangeArrowheads="1"/>
          </p:cNvSpPr>
          <p:nvPr/>
        </p:nvSpPr>
        <p:spPr bwMode="auto">
          <a:xfrm>
            <a:off x="5486400" y="3429000"/>
            <a:ext cx="2895600" cy="366713"/>
          </a:xfrm>
          <a:prstGeom prst="rect">
            <a:avLst/>
          </a:prstGeom>
          <a:noFill/>
          <a:ln w="12700">
            <a:noFill/>
            <a:miter lim="800000"/>
            <a:headEnd/>
            <a:tailEnd/>
          </a:ln>
        </p:spPr>
        <p:txBody>
          <a:bodyPr>
            <a:spAutoFit/>
          </a:bodyPr>
          <a:lstStyle/>
          <a:p>
            <a:pPr>
              <a:spcBef>
                <a:spcPct val="50000"/>
              </a:spcBef>
            </a:pPr>
            <a:r>
              <a:rPr lang="en-US"/>
              <a:t>Wilger Combo-Rate</a:t>
            </a:r>
            <a:r>
              <a:rPr lang="en-US">
                <a:sym typeface="Symbol" pitchFamily="18" charset="2"/>
              </a:rPr>
              <a:t></a:t>
            </a:r>
          </a:p>
        </p:txBody>
      </p:sp>
      <p:pic>
        <p:nvPicPr>
          <p:cNvPr id="23559" name="Picture 11" descr="SG_99500020"/>
          <p:cNvPicPr>
            <a:picLocks noChangeAspect="1" noChangeArrowheads="1"/>
          </p:cNvPicPr>
          <p:nvPr/>
        </p:nvPicPr>
        <p:blipFill>
          <a:blip r:embed="rId7" cstate="print"/>
          <a:srcRect/>
          <a:stretch>
            <a:fillRect/>
          </a:stretch>
        </p:blipFill>
        <p:spPr bwMode="auto">
          <a:xfrm>
            <a:off x="152400" y="190500"/>
            <a:ext cx="2667000" cy="24003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06400" y="457200"/>
            <a:ext cx="8280400" cy="762000"/>
          </a:xfrm>
        </p:spPr>
        <p:txBody>
          <a:bodyPr/>
          <a:lstStyle/>
          <a:p>
            <a:r>
              <a:rPr lang="en-US" dirty="0" smtClean="0"/>
              <a:t>Nozzles for fertilizer on wheat:</a:t>
            </a:r>
          </a:p>
        </p:txBody>
      </p:sp>
      <p:sp>
        <p:nvSpPr>
          <p:cNvPr id="24579" name="Rectangle 3"/>
          <p:cNvSpPr>
            <a:spLocks noGrp="1" noChangeArrowheads="1"/>
          </p:cNvSpPr>
          <p:nvPr>
            <p:ph type="body" sz="half" idx="1"/>
          </p:nvPr>
        </p:nvSpPr>
        <p:spPr>
          <a:xfrm>
            <a:off x="457200" y="1371600"/>
            <a:ext cx="4013200" cy="4173537"/>
          </a:xfrm>
        </p:spPr>
        <p:txBody>
          <a:bodyPr/>
          <a:lstStyle/>
          <a:p>
            <a:r>
              <a:rPr lang="en-US" sz="2800" dirty="0" smtClean="0"/>
              <a:t>Hi-Flow</a:t>
            </a:r>
          </a:p>
          <a:p>
            <a:endParaRPr lang="en-US" sz="2800" dirty="0" smtClean="0"/>
          </a:p>
        </p:txBody>
      </p:sp>
      <p:pic>
        <p:nvPicPr>
          <p:cNvPr id="24580" name="Picture 4" descr="hypro duck bill"/>
          <p:cNvPicPr>
            <a:picLocks noGrp="1" noChangeAspect="1" noChangeArrowheads="1"/>
          </p:cNvPicPr>
          <p:nvPr>
            <p:ph sz="quarter" idx="2"/>
          </p:nvPr>
        </p:nvPicPr>
        <p:blipFill>
          <a:blip r:embed="rId3" cstate="print"/>
          <a:srcRect/>
          <a:stretch>
            <a:fillRect/>
          </a:stretch>
        </p:blipFill>
        <p:spPr>
          <a:xfrm>
            <a:off x="762000" y="1981200"/>
            <a:ext cx="1676400" cy="2173565"/>
          </a:xfrm>
          <a:noFill/>
        </p:spPr>
      </p:pic>
      <p:sp>
        <p:nvSpPr>
          <p:cNvPr id="24581" name="Rectangle 5"/>
          <p:cNvSpPr>
            <a:spLocks noChangeArrowheads="1"/>
          </p:cNvSpPr>
          <p:nvPr/>
        </p:nvSpPr>
        <p:spPr bwMode="auto">
          <a:xfrm>
            <a:off x="2819400" y="1371600"/>
            <a:ext cx="3048000" cy="4171950"/>
          </a:xfrm>
          <a:prstGeom prst="rect">
            <a:avLst/>
          </a:prstGeom>
          <a:noFill/>
          <a:ln w="9525">
            <a:noFill/>
            <a:miter lim="800000"/>
            <a:headEnd/>
            <a:tailEnd/>
          </a:ln>
        </p:spPr>
        <p:txBody>
          <a:bodyPr lIns="91425" tIns="45713" rIns="91425" bIns="45713"/>
          <a:lstStyle/>
          <a:p>
            <a:pPr marL="342900" indent="-342900">
              <a:spcBef>
                <a:spcPct val="20000"/>
              </a:spcBef>
              <a:buFontTx/>
              <a:buChar char="•"/>
            </a:pPr>
            <a:r>
              <a:rPr lang="en-US" sz="2800" dirty="0"/>
              <a:t>StreamJet-7</a:t>
            </a:r>
          </a:p>
        </p:txBody>
      </p:sp>
      <p:pic>
        <p:nvPicPr>
          <p:cNvPr id="24582" name="Picture 6" descr="SJ7-A3_4x9_72dpi"/>
          <p:cNvPicPr>
            <a:picLocks noChangeAspect="1" noChangeArrowheads="1"/>
          </p:cNvPicPr>
          <p:nvPr/>
        </p:nvPicPr>
        <p:blipFill>
          <a:blip r:embed="rId4" cstate="print"/>
          <a:srcRect/>
          <a:stretch>
            <a:fillRect/>
          </a:stretch>
        </p:blipFill>
        <p:spPr bwMode="auto">
          <a:xfrm>
            <a:off x="4343400" y="1981200"/>
            <a:ext cx="967154" cy="2286000"/>
          </a:xfrm>
          <a:prstGeom prst="rect">
            <a:avLst/>
          </a:prstGeom>
          <a:noFill/>
          <a:ln w="9525">
            <a:noFill/>
            <a:miter lim="800000"/>
            <a:headEnd/>
            <a:tailEnd/>
          </a:ln>
        </p:spPr>
      </p:pic>
      <p:pic>
        <p:nvPicPr>
          <p:cNvPr id="24583" name="Picture 7" descr="SJ&amp;-A1_4x13_72dpi"/>
          <p:cNvPicPr>
            <a:picLocks noChangeAspect="1" noChangeArrowheads="1"/>
          </p:cNvPicPr>
          <p:nvPr/>
        </p:nvPicPr>
        <p:blipFill>
          <a:blip r:embed="rId5" cstate="print"/>
          <a:srcRect/>
          <a:stretch>
            <a:fillRect/>
          </a:stretch>
        </p:blipFill>
        <p:spPr bwMode="auto">
          <a:xfrm>
            <a:off x="3429001" y="1981201"/>
            <a:ext cx="747110" cy="2362199"/>
          </a:xfrm>
          <a:prstGeom prst="rect">
            <a:avLst/>
          </a:prstGeom>
          <a:noFill/>
          <a:ln w="9525">
            <a:noFill/>
            <a:miter lim="800000"/>
            <a:headEnd/>
            <a:tailEnd/>
          </a:ln>
        </p:spPr>
      </p:pic>
      <p:sp>
        <p:nvSpPr>
          <p:cNvPr id="24584" name="Rectangle 8"/>
          <p:cNvSpPr>
            <a:spLocks noChangeArrowheads="1"/>
          </p:cNvSpPr>
          <p:nvPr/>
        </p:nvSpPr>
        <p:spPr bwMode="auto">
          <a:xfrm>
            <a:off x="6096000" y="1447800"/>
            <a:ext cx="2819400" cy="4171950"/>
          </a:xfrm>
          <a:prstGeom prst="rect">
            <a:avLst/>
          </a:prstGeom>
          <a:noFill/>
          <a:ln w="9525">
            <a:noFill/>
            <a:miter lim="800000"/>
            <a:headEnd/>
            <a:tailEnd/>
          </a:ln>
        </p:spPr>
        <p:txBody>
          <a:bodyPr lIns="91425" tIns="45713" rIns="91425" bIns="45713"/>
          <a:lstStyle/>
          <a:p>
            <a:pPr marL="342900" indent="-342900">
              <a:spcBef>
                <a:spcPct val="20000"/>
              </a:spcBef>
              <a:buFontTx/>
              <a:buChar char="•"/>
            </a:pPr>
            <a:r>
              <a:rPr lang="en-US" sz="2800" dirty="0"/>
              <a:t>StreamJet-3</a:t>
            </a:r>
          </a:p>
        </p:txBody>
      </p:sp>
      <p:pic>
        <p:nvPicPr>
          <p:cNvPr id="24585" name="Picture 9"/>
          <p:cNvPicPr>
            <a:picLocks noChangeAspect="1" noChangeArrowheads="1"/>
          </p:cNvPicPr>
          <p:nvPr/>
        </p:nvPicPr>
        <p:blipFill>
          <a:blip r:embed="rId6" cstate="print"/>
          <a:srcRect l="6818" t="10527" b="13158"/>
          <a:stretch>
            <a:fillRect/>
          </a:stretch>
        </p:blipFill>
        <p:spPr bwMode="auto">
          <a:xfrm>
            <a:off x="6324600" y="1981200"/>
            <a:ext cx="2362200" cy="1670050"/>
          </a:xfrm>
          <a:prstGeom prst="rect">
            <a:avLst/>
          </a:prstGeom>
          <a:noFill/>
          <a:ln w="9525">
            <a:noFill/>
            <a:miter lim="800000"/>
            <a:headEnd/>
            <a:tailEnd/>
          </a:ln>
        </p:spPr>
      </p:pic>
      <p:pic>
        <p:nvPicPr>
          <p:cNvPr id="24587" name="Picture 11" descr="StreamJet-3 LTBLUE"/>
          <p:cNvPicPr>
            <a:picLocks noChangeAspect="1" noChangeArrowheads="1"/>
          </p:cNvPicPr>
          <p:nvPr/>
        </p:nvPicPr>
        <p:blipFill>
          <a:blip r:embed="rId7" cstate="print"/>
          <a:srcRect/>
          <a:stretch>
            <a:fillRect/>
          </a:stretch>
        </p:blipFill>
        <p:spPr bwMode="auto">
          <a:xfrm>
            <a:off x="7897812" y="2895600"/>
            <a:ext cx="1017588" cy="1447800"/>
          </a:xfrm>
          <a:prstGeom prst="rect">
            <a:avLst/>
          </a:prstGeom>
          <a:noFill/>
          <a:ln w="9525">
            <a:noFill/>
            <a:miter lim="800000"/>
            <a:headEnd/>
            <a:tailEnd/>
          </a:ln>
        </p:spPr>
      </p:pic>
      <p:sp>
        <p:nvSpPr>
          <p:cNvPr id="14" name="TextBox 13"/>
          <p:cNvSpPr txBox="1"/>
          <p:nvPr/>
        </p:nvSpPr>
        <p:spPr>
          <a:xfrm>
            <a:off x="457200" y="4343400"/>
            <a:ext cx="3657600" cy="461665"/>
          </a:xfrm>
          <a:prstGeom prst="rect">
            <a:avLst/>
          </a:prstGeom>
          <a:noFill/>
        </p:spPr>
        <p:txBody>
          <a:bodyPr wrap="square" rtlCol="0">
            <a:spAutoFit/>
          </a:bodyPr>
          <a:lstStyle/>
          <a:p>
            <a:pPr>
              <a:buFont typeface="Arial" pitchFamily="34" charset="0"/>
              <a:buChar char="•"/>
            </a:pPr>
            <a:r>
              <a:rPr lang="en-US" sz="2400" b="1" dirty="0" smtClean="0"/>
              <a:t> CP Triple Stream Tip</a:t>
            </a:r>
            <a:endParaRPr lang="en-US" sz="2400" b="1" dirty="0"/>
          </a:p>
        </p:txBody>
      </p:sp>
      <p:pic>
        <p:nvPicPr>
          <p:cNvPr id="16" name="Picture 15" descr="CP Triple.jpg"/>
          <p:cNvPicPr>
            <a:picLocks noChangeAspect="1"/>
          </p:cNvPicPr>
          <p:nvPr/>
        </p:nvPicPr>
        <p:blipFill>
          <a:blip r:embed="rId8" cstate="print"/>
          <a:srcRect b="10833"/>
          <a:stretch>
            <a:fillRect/>
          </a:stretch>
        </p:blipFill>
        <p:spPr>
          <a:xfrm>
            <a:off x="304800" y="4800600"/>
            <a:ext cx="4401312" cy="1881618"/>
          </a:xfrm>
          <a:prstGeom prst="rect">
            <a:avLst/>
          </a:prstGeom>
        </p:spPr>
      </p:pic>
      <p:pic>
        <p:nvPicPr>
          <p:cNvPr id="62466" name="Picture 2" descr="Stream Bars"/>
          <p:cNvPicPr>
            <a:picLocks noChangeAspect="1" noChangeArrowheads="1"/>
          </p:cNvPicPr>
          <p:nvPr/>
        </p:nvPicPr>
        <p:blipFill>
          <a:blip r:embed="rId9" cstate="print"/>
          <a:srcRect/>
          <a:stretch>
            <a:fillRect/>
          </a:stretch>
        </p:blipFill>
        <p:spPr bwMode="auto">
          <a:xfrm>
            <a:off x="5334000" y="3886200"/>
            <a:ext cx="2454006" cy="2091197"/>
          </a:xfrm>
          <a:prstGeom prst="rect">
            <a:avLst/>
          </a:prstGeom>
          <a:noFill/>
        </p:spPr>
      </p:pic>
      <p:pic>
        <p:nvPicPr>
          <p:cNvPr id="62468" name="Picture 4" descr="Stream Bars"/>
          <p:cNvPicPr>
            <a:picLocks noChangeAspect="1" noChangeArrowheads="1"/>
          </p:cNvPicPr>
          <p:nvPr/>
        </p:nvPicPr>
        <p:blipFill>
          <a:blip r:embed="rId10" cstate="print"/>
          <a:srcRect/>
          <a:stretch>
            <a:fillRect/>
          </a:stretch>
        </p:blipFill>
        <p:spPr bwMode="auto">
          <a:xfrm>
            <a:off x="6172200" y="5486400"/>
            <a:ext cx="2558484" cy="117027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7010400" cy="1143000"/>
          </a:xfrm>
        </p:spPr>
        <p:txBody>
          <a:bodyPr>
            <a:normAutofit fontScale="90000"/>
          </a:bodyPr>
          <a:lstStyle/>
          <a:p>
            <a:pPr algn="l"/>
            <a:r>
              <a:rPr lang="en-US" dirty="0" smtClean="0"/>
              <a:t>What technology do you have on your sprayer?</a:t>
            </a:r>
            <a:endParaRPr lang="en-US" dirty="0"/>
          </a:p>
        </p:txBody>
      </p:sp>
      <p:graphicFrame>
        <p:nvGraphicFramePr>
          <p:cNvPr id="5" name="TPChart"/>
          <p:cNvGraphicFramePr>
            <a:graphicFrameLocks noChangeAspect="1"/>
          </p:cNvGraphicFramePr>
          <p:nvPr/>
        </p:nvGraphicFramePr>
        <p:xfrm>
          <a:off x="4724400" y="2138363"/>
          <a:ext cx="3810000" cy="3403600"/>
        </p:xfrm>
        <a:graphic>
          <a:graphicData uri="http://schemas.openxmlformats.org/presentationml/2006/ole">
            <p:oleObj spid="_x0000_s268290" name="Chart" r:id="rId5" imgW="9144000" imgH="3419551" progId="MSGraph.Chart.8">
              <p:embed followColorScheme="full"/>
            </p:oleObj>
          </a:graphicData>
        </a:graphic>
      </p:graphicFrame>
      <p:sp>
        <p:nvSpPr>
          <p:cNvPr id="3" name="TPAnswers"/>
          <p:cNvSpPr>
            <a:spLocks noGrp="1"/>
          </p:cNvSpPr>
          <p:nvPr>
            <p:ph type="body" idx="1"/>
            <p:custDataLst>
              <p:tags r:id="rId3"/>
            </p:custDataLst>
          </p:nvPr>
        </p:nvSpPr>
        <p:spPr>
          <a:xfrm>
            <a:off x="304800" y="2209800"/>
            <a:ext cx="4572000" cy="3505200"/>
          </a:xfrm>
        </p:spPr>
        <p:txBody>
          <a:bodyPr>
            <a:noAutofit/>
          </a:bodyPr>
          <a:lstStyle/>
          <a:p>
            <a:pPr marL="514350" indent="-514350">
              <a:buFont typeface="+mj-lt"/>
              <a:buAutoNum type="alphaLcPeriod"/>
            </a:pPr>
            <a:r>
              <a:rPr lang="en-US" sz="2800" dirty="0" smtClean="0"/>
              <a:t>Electronic Rate Controller</a:t>
            </a:r>
          </a:p>
          <a:p>
            <a:pPr marL="514350" indent="-514350">
              <a:buFont typeface="+mj-lt"/>
              <a:buAutoNum type="alphaLcPeriod"/>
            </a:pPr>
            <a:r>
              <a:rPr lang="en-US" sz="2800" dirty="0" err="1" smtClean="0"/>
              <a:t>Lightbar</a:t>
            </a:r>
            <a:r>
              <a:rPr lang="en-US" sz="2800" dirty="0" smtClean="0"/>
              <a:t> Swath Marking</a:t>
            </a:r>
          </a:p>
          <a:p>
            <a:pPr marL="514350" indent="-514350">
              <a:buFont typeface="+mj-lt"/>
              <a:buAutoNum type="alphaLcPeriod"/>
            </a:pPr>
            <a:r>
              <a:rPr lang="en-US" sz="2800" dirty="0" err="1" smtClean="0"/>
              <a:t>Autosteer</a:t>
            </a:r>
            <a:endParaRPr lang="en-US" sz="2800" dirty="0" smtClean="0"/>
          </a:p>
          <a:p>
            <a:pPr marL="514350" indent="-514350">
              <a:buFont typeface="+mj-lt"/>
              <a:buAutoNum type="alphaLcPeriod"/>
            </a:pPr>
            <a:r>
              <a:rPr lang="en-US" sz="2800" dirty="0" smtClean="0"/>
              <a:t>Auto Swath Control</a:t>
            </a:r>
          </a:p>
          <a:p>
            <a:pPr marL="514350" indent="-514350">
              <a:buFont typeface="+mj-lt"/>
              <a:buAutoNum type="alphaLcPeriod"/>
            </a:pPr>
            <a:r>
              <a:rPr lang="en-US" sz="2800" dirty="0" smtClean="0"/>
              <a:t>Auto Boom Height Control</a:t>
            </a:r>
          </a:p>
          <a:p>
            <a:pPr marL="514350" indent="-514350">
              <a:buFont typeface="+mj-lt"/>
              <a:buAutoNum type="alphaLcPeriod"/>
            </a:pPr>
            <a:r>
              <a:rPr lang="en-US" sz="2800" dirty="0" smtClean="0"/>
              <a:t>All of the above</a:t>
            </a: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Leg 6000 front dummy display"/>
          <p:cNvPicPr>
            <a:picLocks noGrp="1" noChangeAspect="1" noChangeArrowheads="1"/>
          </p:cNvPicPr>
          <p:nvPr>
            <p:ph sz="quarter" idx="2"/>
          </p:nvPr>
        </p:nvPicPr>
        <p:blipFill>
          <a:blip r:embed="rId4" cstate="print"/>
          <a:srcRect/>
          <a:stretch>
            <a:fillRect/>
          </a:stretch>
        </p:blipFill>
        <p:spPr>
          <a:xfrm>
            <a:off x="2971800" y="1143000"/>
            <a:ext cx="2587625" cy="2667000"/>
          </a:xfrm>
          <a:noFill/>
        </p:spPr>
      </p:pic>
      <p:pic>
        <p:nvPicPr>
          <p:cNvPr id="25605" name="Picture 8" descr="EM_Flowmeter_w_ftg"/>
          <p:cNvPicPr>
            <a:picLocks noGrp="1" noChangeAspect="1" noChangeArrowheads="1"/>
          </p:cNvPicPr>
          <p:nvPr>
            <p:ph sz="quarter" idx="3"/>
          </p:nvPr>
        </p:nvPicPr>
        <p:blipFill>
          <a:blip r:embed="rId5" cstate="print"/>
          <a:srcRect/>
          <a:stretch>
            <a:fillRect/>
          </a:stretch>
        </p:blipFill>
        <p:spPr>
          <a:xfrm>
            <a:off x="6400800" y="381000"/>
            <a:ext cx="2178050" cy="2009775"/>
          </a:xfrm>
          <a:noFill/>
        </p:spPr>
      </p:pic>
      <p:sp>
        <p:nvSpPr>
          <p:cNvPr id="1382405" name="Rectangle 5"/>
          <p:cNvSpPr>
            <a:spLocks noChangeArrowheads="1"/>
          </p:cNvSpPr>
          <p:nvPr/>
        </p:nvSpPr>
        <p:spPr bwMode="auto">
          <a:xfrm>
            <a:off x="381000" y="76200"/>
            <a:ext cx="8364538" cy="1143000"/>
          </a:xfrm>
          <a:prstGeom prst="rect">
            <a:avLst/>
          </a:prstGeom>
          <a:noFill/>
          <a:ln w="9525">
            <a:noFill/>
            <a:miter lim="800000"/>
            <a:headEnd/>
            <a:tailEnd/>
          </a:ln>
          <a:effectLst/>
        </p:spPr>
        <p:txBody>
          <a:bodyPr lIns="92075" tIns="46038" rIns="92075" bIns="46038" anchor="ctr"/>
          <a:lstStyle/>
          <a:p>
            <a:pPr eaLnBrk="0" hangingPunct="0">
              <a:defRPr/>
            </a:pPr>
            <a:r>
              <a:rPr lang="en-US" sz="3600">
                <a:effectLst>
                  <a:outerShdw blurRad="38100" dist="38100" dir="2700000" algn="tl">
                    <a:srgbClr val="C0C0C0"/>
                  </a:outerShdw>
                </a:effectLst>
                <a:latin typeface="Comic Sans MS" pitchFamily="66" charset="0"/>
              </a:rPr>
              <a:t>Rate Controllers:</a:t>
            </a:r>
          </a:p>
        </p:txBody>
      </p:sp>
      <p:pic>
        <p:nvPicPr>
          <p:cNvPr id="25604" name="Picture 7" descr="tstar"/>
          <p:cNvPicPr>
            <a:picLocks noChangeAspect="1" noChangeArrowheads="1"/>
          </p:cNvPicPr>
          <p:nvPr/>
        </p:nvPicPr>
        <p:blipFill>
          <a:blip r:embed="rId6" cstate="print"/>
          <a:srcRect/>
          <a:stretch>
            <a:fillRect/>
          </a:stretch>
        </p:blipFill>
        <p:spPr bwMode="auto">
          <a:xfrm>
            <a:off x="609600" y="1219200"/>
            <a:ext cx="1676400" cy="1425575"/>
          </a:xfrm>
          <a:prstGeom prst="rect">
            <a:avLst/>
          </a:prstGeom>
          <a:noFill/>
          <a:ln w="9525">
            <a:noFill/>
            <a:miter lim="800000"/>
            <a:headEnd/>
            <a:tailEnd/>
          </a:ln>
        </p:spPr>
      </p:pic>
      <p:pic>
        <p:nvPicPr>
          <p:cNvPr id="25606" name="Picture 9" descr="356_cutaway_1"/>
          <p:cNvPicPr>
            <a:picLocks noChangeAspect="1" noChangeArrowheads="1"/>
          </p:cNvPicPr>
          <p:nvPr/>
        </p:nvPicPr>
        <p:blipFill>
          <a:blip r:embed="rId7" cstate="print"/>
          <a:srcRect/>
          <a:stretch>
            <a:fillRect/>
          </a:stretch>
        </p:blipFill>
        <p:spPr bwMode="auto">
          <a:xfrm>
            <a:off x="6781800" y="2895600"/>
            <a:ext cx="1946275" cy="2819400"/>
          </a:xfrm>
          <a:prstGeom prst="rect">
            <a:avLst/>
          </a:prstGeom>
          <a:noFill/>
          <a:ln w="9525">
            <a:noFill/>
            <a:miter lim="800000"/>
            <a:headEnd/>
            <a:tailEnd/>
          </a:ln>
        </p:spPr>
      </p:pic>
      <p:pic>
        <p:nvPicPr>
          <p:cNvPr id="25607" name="Picture 12"/>
          <p:cNvPicPr>
            <a:picLocks noChangeAspect="1" noChangeArrowheads="1"/>
          </p:cNvPicPr>
          <p:nvPr/>
        </p:nvPicPr>
        <p:blipFill>
          <a:blip r:embed="rId8" cstate="print"/>
          <a:srcRect/>
          <a:stretch>
            <a:fillRect/>
          </a:stretch>
        </p:blipFill>
        <p:spPr bwMode="auto">
          <a:xfrm>
            <a:off x="152400" y="3352800"/>
            <a:ext cx="3581400" cy="2857500"/>
          </a:xfrm>
          <a:prstGeom prst="rect">
            <a:avLst/>
          </a:prstGeom>
          <a:noFill/>
          <a:ln w="12700">
            <a:noFill/>
            <a:miter lim="800000"/>
            <a:headEnd/>
            <a:tailEnd/>
          </a:ln>
        </p:spPr>
      </p:pic>
      <p:pic>
        <p:nvPicPr>
          <p:cNvPr id="25608" name="Picture 13"/>
          <p:cNvPicPr>
            <a:picLocks noChangeAspect="1" noChangeArrowheads="1"/>
          </p:cNvPicPr>
          <p:nvPr/>
        </p:nvPicPr>
        <p:blipFill>
          <a:blip r:embed="rId9" cstate="print"/>
          <a:srcRect/>
          <a:stretch>
            <a:fillRect/>
          </a:stretch>
        </p:blipFill>
        <p:spPr bwMode="auto">
          <a:xfrm>
            <a:off x="4343400" y="3886200"/>
            <a:ext cx="2005013" cy="2667000"/>
          </a:xfrm>
          <a:prstGeom prst="rect">
            <a:avLst/>
          </a:prstGeom>
          <a:noFill/>
          <a:ln w="12700">
            <a:noFill/>
            <a:miter lim="800000"/>
            <a:headEnd/>
            <a:tailEnd/>
          </a:ln>
        </p:spPr>
      </p:pic>
    </p:spTree>
    <p:custDataLst>
      <p:tags r:id="rId1"/>
    </p:custData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28600" y="76200"/>
            <a:ext cx="8305800" cy="719138"/>
          </a:xfrm>
          <a:noFill/>
        </p:spPr>
        <p:txBody>
          <a:bodyPr lIns="90488" tIns="44450" rIns="90488" bIns="44450" anchor="t">
            <a:normAutofit fontScale="90000"/>
          </a:bodyPr>
          <a:lstStyle/>
          <a:p>
            <a:pPr eaLnBrk="1" hangingPunct="1"/>
            <a:r>
              <a:rPr lang="en-US" sz="4800" smtClean="0"/>
              <a:t>Parallel Swathing – light bars:</a:t>
            </a:r>
            <a:endParaRPr lang="en-US" smtClean="0"/>
          </a:p>
        </p:txBody>
      </p:sp>
      <p:grpSp>
        <p:nvGrpSpPr>
          <p:cNvPr id="26627" name="Group 3"/>
          <p:cNvGrpSpPr>
            <a:grpSpLocks/>
          </p:cNvGrpSpPr>
          <p:nvPr/>
        </p:nvGrpSpPr>
        <p:grpSpPr bwMode="auto">
          <a:xfrm>
            <a:off x="2386013" y="2895600"/>
            <a:ext cx="4371975" cy="1066800"/>
            <a:chOff x="0" y="0"/>
            <a:chExt cx="2754" cy="672"/>
          </a:xfrm>
        </p:grpSpPr>
        <p:sp>
          <p:nvSpPr>
            <p:cNvPr id="26632" name="Rectangle 4"/>
            <p:cNvSpPr>
              <a:spLocks noChangeArrowheads="1"/>
            </p:cNvSpPr>
            <p:nvPr/>
          </p:nvSpPr>
          <p:spPr bwMode="auto">
            <a:xfrm>
              <a:off x="0" y="0"/>
              <a:ext cx="2754" cy="0"/>
            </a:xfrm>
            <a:prstGeom prst="rect">
              <a:avLst/>
            </a:prstGeom>
            <a:noFill/>
            <a:ln w="12700">
              <a:noFill/>
              <a:miter lim="800000"/>
              <a:headEnd type="none" w="sm" len="sm"/>
              <a:tailEnd type="none" w="sm" len="sm"/>
            </a:ln>
          </p:spPr>
          <p:txBody>
            <a:bodyPr>
              <a:spAutoFit/>
            </a:bodyPr>
            <a:lstStyle/>
            <a:p>
              <a:endParaRPr lang="en-US"/>
            </a:p>
          </p:txBody>
        </p:sp>
        <p:grpSp>
          <p:nvGrpSpPr>
            <p:cNvPr id="26633" name="Group 5"/>
            <p:cNvGrpSpPr>
              <a:grpSpLocks/>
            </p:cNvGrpSpPr>
            <p:nvPr/>
          </p:nvGrpSpPr>
          <p:grpSpPr bwMode="auto">
            <a:xfrm>
              <a:off x="0" y="0"/>
              <a:ext cx="828" cy="672"/>
              <a:chOff x="0" y="4"/>
              <a:chExt cx="828" cy="672"/>
            </a:xfrm>
          </p:grpSpPr>
          <p:sp>
            <p:nvSpPr>
              <p:cNvPr id="26634" name="Rectangle 6"/>
              <p:cNvSpPr>
                <a:spLocks noChangeArrowheads="1"/>
              </p:cNvSpPr>
              <p:nvPr/>
            </p:nvSpPr>
            <p:spPr bwMode="auto">
              <a:xfrm>
                <a:off x="0" y="4"/>
                <a:ext cx="828" cy="4"/>
              </a:xfrm>
              <a:prstGeom prst="rect">
                <a:avLst/>
              </a:prstGeom>
              <a:noFill/>
              <a:ln w="12700">
                <a:noFill/>
                <a:miter lim="800000"/>
                <a:headEnd type="none" w="sm" len="sm"/>
                <a:tailEnd type="none" w="sm" len="sm"/>
              </a:ln>
            </p:spPr>
            <p:txBody>
              <a:bodyPr>
                <a:spAutoFit/>
              </a:bodyPr>
              <a:lstStyle/>
              <a:p>
                <a:endParaRPr lang="en-US"/>
              </a:p>
            </p:txBody>
          </p:sp>
          <p:sp>
            <p:nvSpPr>
              <p:cNvPr id="26635" name="Rectangle 7"/>
              <p:cNvSpPr>
                <a:spLocks noChangeArrowheads="1"/>
              </p:cNvSpPr>
              <p:nvPr/>
            </p:nvSpPr>
            <p:spPr bwMode="auto">
              <a:xfrm>
                <a:off x="0" y="4"/>
                <a:ext cx="828" cy="672"/>
              </a:xfrm>
              <a:prstGeom prst="rect">
                <a:avLst/>
              </a:prstGeom>
              <a:noFill/>
              <a:ln w="12700">
                <a:noFill/>
                <a:miter lim="800000"/>
                <a:headEnd type="none" w="sm" len="sm"/>
                <a:tailEnd type="none" w="sm" len="sm"/>
              </a:ln>
            </p:spPr>
            <p:txBody>
              <a:bodyPr/>
              <a:lstStyle/>
              <a:p>
                <a:pPr eaLnBrk="0" hangingPunct="0"/>
                <a:r>
                  <a:rPr lang="en-US" sz="2400">
                    <a:latin typeface="Times New Roman" pitchFamily="18" charset="0"/>
                  </a:rPr>
                  <a:t>  </a:t>
                </a:r>
                <a:r>
                  <a:rPr lang="en-US" sz="4000">
                    <a:latin typeface="Times New Roman" pitchFamily="18" charset="0"/>
                  </a:rPr>
                  <a:t> </a:t>
                </a:r>
                <a:r>
                  <a:rPr lang="en-US" sz="2400">
                    <a:latin typeface="Times New Roman" pitchFamily="18" charset="0"/>
                  </a:rPr>
                  <a:t>                         </a:t>
                </a:r>
              </a:p>
            </p:txBody>
          </p:sp>
        </p:grpSp>
      </p:grpSp>
      <p:pic>
        <p:nvPicPr>
          <p:cNvPr id="26628" name="Picture 8" descr="swath_ani_rk2"/>
          <p:cNvPicPr>
            <a:picLocks noChangeAspect="1" noChangeArrowheads="1" noCrop="1"/>
          </p:cNvPicPr>
          <p:nvPr/>
        </p:nvPicPr>
        <p:blipFill>
          <a:blip r:embed="rId4" cstate="print"/>
          <a:srcRect/>
          <a:stretch>
            <a:fillRect/>
          </a:stretch>
        </p:blipFill>
        <p:spPr bwMode="auto">
          <a:xfrm>
            <a:off x="1219200" y="914400"/>
            <a:ext cx="6629400" cy="2073275"/>
          </a:xfrm>
          <a:prstGeom prst="rect">
            <a:avLst/>
          </a:prstGeom>
          <a:noFill/>
          <a:ln w="9525">
            <a:noFill/>
            <a:miter lim="800000"/>
            <a:headEnd/>
            <a:tailEnd/>
          </a:ln>
        </p:spPr>
      </p:pic>
      <p:pic>
        <p:nvPicPr>
          <p:cNvPr id="26629" name="Picture 9" descr="Trimble EZ-Guide SL Lightbar gps guidance system for farmers"/>
          <p:cNvPicPr>
            <a:picLocks noChangeAspect="1" noChangeArrowheads="1"/>
          </p:cNvPicPr>
          <p:nvPr/>
        </p:nvPicPr>
        <p:blipFill>
          <a:blip r:embed="rId5" cstate="print"/>
          <a:srcRect/>
          <a:stretch>
            <a:fillRect/>
          </a:stretch>
        </p:blipFill>
        <p:spPr bwMode="auto">
          <a:xfrm>
            <a:off x="4981575" y="3048000"/>
            <a:ext cx="3933825" cy="1790700"/>
          </a:xfrm>
          <a:prstGeom prst="rect">
            <a:avLst/>
          </a:prstGeom>
          <a:noFill/>
          <a:ln w="9525">
            <a:noFill/>
            <a:miter lim="800000"/>
            <a:headEnd/>
            <a:tailEnd/>
          </a:ln>
        </p:spPr>
      </p:pic>
      <p:pic>
        <p:nvPicPr>
          <p:cNvPr id="26630" name="Picture 10"/>
          <p:cNvPicPr>
            <a:picLocks noChangeAspect="1" noChangeArrowheads="1"/>
          </p:cNvPicPr>
          <p:nvPr/>
        </p:nvPicPr>
        <p:blipFill>
          <a:blip r:embed="rId6" cstate="print"/>
          <a:srcRect/>
          <a:stretch>
            <a:fillRect/>
          </a:stretch>
        </p:blipFill>
        <p:spPr bwMode="auto">
          <a:xfrm>
            <a:off x="152400" y="3352800"/>
            <a:ext cx="4448175" cy="3238500"/>
          </a:xfrm>
          <a:prstGeom prst="rect">
            <a:avLst/>
          </a:prstGeom>
          <a:noFill/>
          <a:ln w="12700">
            <a:noFill/>
            <a:miter lim="800000"/>
            <a:headEnd/>
            <a:tailEnd/>
          </a:ln>
        </p:spPr>
      </p:pic>
      <p:pic>
        <p:nvPicPr>
          <p:cNvPr id="26631" name="Picture 11" descr="teejet-centerline-gps-147630"/>
          <p:cNvPicPr>
            <a:picLocks noChangeAspect="1" noChangeArrowheads="1"/>
          </p:cNvPicPr>
          <p:nvPr/>
        </p:nvPicPr>
        <p:blipFill>
          <a:blip r:embed="rId7" cstate="print"/>
          <a:srcRect/>
          <a:stretch>
            <a:fillRect/>
          </a:stretch>
        </p:blipFill>
        <p:spPr bwMode="auto">
          <a:xfrm>
            <a:off x="5486400" y="4829175"/>
            <a:ext cx="2381250" cy="2028825"/>
          </a:xfrm>
          <a:prstGeom prst="rect">
            <a:avLst/>
          </a:prstGeom>
          <a:noFill/>
          <a:ln w="9525">
            <a:noFill/>
            <a:miter lim="800000"/>
            <a:headEnd/>
            <a:tailEnd/>
          </a:ln>
        </p:spPr>
      </p:pic>
    </p:spTree>
    <p:custDataLst>
      <p:tags r:id="rId1"/>
    </p:custDataLst>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28600"/>
            <a:ext cx="3657600" cy="914400"/>
          </a:xfrm>
        </p:spPr>
        <p:txBody>
          <a:bodyPr/>
          <a:lstStyle/>
          <a:p>
            <a:pPr algn="l" eaLnBrk="1" hangingPunct="1"/>
            <a:r>
              <a:rPr lang="en-US" sz="4000" smtClean="0"/>
              <a:t>Auto Steering:</a:t>
            </a:r>
          </a:p>
        </p:txBody>
      </p:sp>
      <p:pic>
        <p:nvPicPr>
          <p:cNvPr id="27651" name="Picture 3" descr="driverless"/>
          <p:cNvPicPr>
            <a:picLocks noGrp="1" noChangeAspect="1" noChangeArrowheads="1"/>
          </p:cNvPicPr>
          <p:nvPr>
            <p:ph sz="quarter" idx="2"/>
          </p:nvPr>
        </p:nvPicPr>
        <p:blipFill>
          <a:blip r:embed="rId3" cstate="print"/>
          <a:srcRect/>
          <a:stretch>
            <a:fillRect/>
          </a:stretch>
        </p:blipFill>
        <p:spPr>
          <a:xfrm>
            <a:off x="4495800" y="113467"/>
            <a:ext cx="4191000" cy="2553533"/>
          </a:xfrm>
          <a:noFill/>
        </p:spPr>
      </p:pic>
      <p:pic>
        <p:nvPicPr>
          <p:cNvPr id="27652" name="Picture 4"/>
          <p:cNvPicPr>
            <a:picLocks noChangeAspect="1" noChangeArrowheads="1"/>
          </p:cNvPicPr>
          <p:nvPr/>
        </p:nvPicPr>
        <p:blipFill>
          <a:blip r:embed="rId4" cstate="print"/>
          <a:srcRect/>
          <a:stretch>
            <a:fillRect/>
          </a:stretch>
        </p:blipFill>
        <p:spPr bwMode="auto">
          <a:xfrm>
            <a:off x="152400" y="1219200"/>
            <a:ext cx="1600200" cy="1565275"/>
          </a:xfrm>
          <a:prstGeom prst="rect">
            <a:avLst/>
          </a:prstGeom>
          <a:noFill/>
          <a:ln w="12700">
            <a:noFill/>
            <a:miter lim="800000"/>
            <a:headEnd/>
            <a:tailEnd/>
          </a:ln>
        </p:spPr>
      </p:pic>
      <p:pic>
        <p:nvPicPr>
          <p:cNvPr id="27653" name="Picture 5"/>
          <p:cNvPicPr>
            <a:picLocks noChangeAspect="1" noChangeArrowheads="1"/>
          </p:cNvPicPr>
          <p:nvPr/>
        </p:nvPicPr>
        <p:blipFill>
          <a:blip r:embed="rId5" cstate="print"/>
          <a:srcRect/>
          <a:stretch>
            <a:fillRect/>
          </a:stretch>
        </p:blipFill>
        <p:spPr bwMode="auto">
          <a:xfrm>
            <a:off x="76200" y="4114800"/>
            <a:ext cx="1322388" cy="2590800"/>
          </a:xfrm>
          <a:prstGeom prst="rect">
            <a:avLst/>
          </a:prstGeom>
          <a:noFill/>
          <a:ln w="12700">
            <a:noFill/>
            <a:miter lim="800000"/>
            <a:headEnd/>
            <a:tailEnd/>
          </a:ln>
        </p:spPr>
      </p:pic>
      <p:pic>
        <p:nvPicPr>
          <p:cNvPr id="27654" name="Picture 6" descr="iTEC Pro™"/>
          <p:cNvPicPr>
            <a:picLocks noChangeAspect="1" noChangeArrowheads="1"/>
          </p:cNvPicPr>
          <p:nvPr/>
        </p:nvPicPr>
        <p:blipFill>
          <a:blip r:embed="rId6" cstate="print"/>
          <a:srcRect/>
          <a:stretch>
            <a:fillRect/>
          </a:stretch>
        </p:blipFill>
        <p:spPr bwMode="auto">
          <a:xfrm>
            <a:off x="3962400" y="2971800"/>
            <a:ext cx="2438400" cy="1752600"/>
          </a:xfrm>
          <a:prstGeom prst="rect">
            <a:avLst/>
          </a:prstGeom>
          <a:ln w="228600" cap="sq" cmpd="thickThin">
            <a:solidFill>
              <a:srgbClr val="000000"/>
            </a:solidFill>
            <a:prstDash val="solid"/>
            <a:miter lim="800000"/>
          </a:ln>
          <a:effectLst>
            <a:innerShdw blurRad="76200">
              <a:srgbClr val="000000"/>
            </a:innerShdw>
          </a:effectLst>
        </p:spPr>
      </p:pic>
      <p:pic>
        <p:nvPicPr>
          <p:cNvPr id="27655" name="Picture 7"/>
          <p:cNvPicPr>
            <a:picLocks noChangeAspect="1" noChangeArrowheads="1"/>
          </p:cNvPicPr>
          <p:nvPr/>
        </p:nvPicPr>
        <p:blipFill>
          <a:blip r:embed="rId7" cstate="print"/>
          <a:srcRect/>
          <a:stretch>
            <a:fillRect/>
          </a:stretch>
        </p:blipFill>
        <p:spPr bwMode="auto">
          <a:xfrm>
            <a:off x="3962400" y="5073650"/>
            <a:ext cx="2395538" cy="1631950"/>
          </a:xfrm>
          <a:prstGeom prst="rect">
            <a:avLst/>
          </a:prstGeom>
          <a:noFill/>
          <a:ln w="12700">
            <a:noFill/>
            <a:miter lim="800000"/>
            <a:headEnd/>
            <a:tailEnd/>
          </a:ln>
        </p:spPr>
      </p:pic>
      <p:pic>
        <p:nvPicPr>
          <p:cNvPr id="27656" name="Picture 8"/>
          <p:cNvPicPr>
            <a:picLocks noChangeAspect="1" noChangeArrowheads="1"/>
          </p:cNvPicPr>
          <p:nvPr/>
        </p:nvPicPr>
        <p:blipFill>
          <a:blip r:embed="rId8" cstate="print"/>
          <a:srcRect/>
          <a:stretch>
            <a:fillRect/>
          </a:stretch>
        </p:blipFill>
        <p:spPr bwMode="auto">
          <a:xfrm>
            <a:off x="6686550" y="4540250"/>
            <a:ext cx="2381250" cy="2127250"/>
          </a:xfrm>
          <a:prstGeom prst="rect">
            <a:avLst/>
          </a:prstGeom>
          <a:noFill/>
          <a:ln w="12700">
            <a:noFill/>
            <a:miter lim="800000"/>
            <a:headEnd/>
            <a:tailEnd/>
          </a:ln>
        </p:spPr>
      </p:pic>
      <p:pic>
        <p:nvPicPr>
          <p:cNvPr id="27657" name="Picture 9"/>
          <p:cNvPicPr>
            <a:picLocks noChangeAspect="1" noChangeArrowheads="1"/>
          </p:cNvPicPr>
          <p:nvPr/>
        </p:nvPicPr>
        <p:blipFill>
          <a:blip r:embed="rId9" cstate="print"/>
          <a:srcRect/>
          <a:stretch>
            <a:fillRect/>
          </a:stretch>
        </p:blipFill>
        <p:spPr bwMode="auto">
          <a:xfrm>
            <a:off x="609600" y="2819400"/>
            <a:ext cx="2867025" cy="1028700"/>
          </a:xfrm>
          <a:prstGeom prst="rect">
            <a:avLst/>
          </a:prstGeom>
          <a:noFill/>
          <a:ln w="12700">
            <a:noFill/>
            <a:miter lim="800000"/>
            <a:headEnd/>
            <a:tailEnd/>
          </a:ln>
        </p:spPr>
      </p:pic>
      <p:pic>
        <p:nvPicPr>
          <p:cNvPr id="27658" name="Picture 10"/>
          <p:cNvPicPr>
            <a:picLocks noChangeAspect="1" noChangeArrowheads="1"/>
          </p:cNvPicPr>
          <p:nvPr/>
        </p:nvPicPr>
        <p:blipFill>
          <a:blip r:embed="rId10" cstate="print"/>
          <a:srcRect/>
          <a:stretch>
            <a:fillRect/>
          </a:stretch>
        </p:blipFill>
        <p:spPr bwMode="auto">
          <a:xfrm>
            <a:off x="7086600" y="3048000"/>
            <a:ext cx="1209675" cy="1323975"/>
          </a:xfrm>
          <a:prstGeom prst="rect">
            <a:avLst/>
          </a:prstGeom>
          <a:noFill/>
          <a:ln w="12700">
            <a:noFill/>
            <a:miter lim="800000"/>
            <a:headEnd/>
            <a:tailEnd/>
          </a:ln>
        </p:spPr>
      </p:pic>
      <p:pic>
        <p:nvPicPr>
          <p:cNvPr id="27659" name="Picture 11" descr="AutoFarm OnTrac"/>
          <p:cNvPicPr>
            <a:picLocks noChangeAspect="1" noChangeArrowheads="1"/>
          </p:cNvPicPr>
          <p:nvPr/>
        </p:nvPicPr>
        <p:blipFill>
          <a:blip r:embed="rId11" cstate="print"/>
          <a:srcRect/>
          <a:stretch>
            <a:fillRect/>
          </a:stretch>
        </p:blipFill>
        <p:spPr bwMode="auto">
          <a:xfrm>
            <a:off x="1828800" y="1066800"/>
            <a:ext cx="2124075" cy="1666875"/>
          </a:xfrm>
          <a:prstGeom prst="rect">
            <a:avLst/>
          </a:prstGeom>
          <a:noFill/>
          <a:ln w="9525">
            <a:noFill/>
            <a:miter lim="800000"/>
            <a:headEnd/>
            <a:tailEnd/>
          </a:ln>
        </p:spPr>
      </p:pic>
      <p:pic>
        <p:nvPicPr>
          <p:cNvPr id="27660" name="Picture 12" descr="Patriot_4420-002-01"/>
          <p:cNvPicPr>
            <a:picLocks noChangeAspect="1" noChangeArrowheads="1"/>
          </p:cNvPicPr>
          <p:nvPr/>
        </p:nvPicPr>
        <p:blipFill>
          <a:blip r:embed="rId12" cstate="print"/>
          <a:srcRect/>
          <a:stretch>
            <a:fillRect/>
          </a:stretch>
        </p:blipFill>
        <p:spPr bwMode="auto">
          <a:xfrm>
            <a:off x="1066800" y="3962400"/>
            <a:ext cx="2571750" cy="1212850"/>
          </a:xfrm>
          <a:prstGeom prst="rect">
            <a:avLst/>
          </a:prstGeom>
          <a:noFill/>
          <a:ln w="9525">
            <a:noFill/>
            <a:miter lim="800000"/>
            <a:headEnd/>
            <a:tailEnd/>
          </a:ln>
        </p:spPr>
      </p:pic>
      <p:pic>
        <p:nvPicPr>
          <p:cNvPr id="27661" name="Picture 13"/>
          <p:cNvPicPr>
            <a:picLocks noChangeAspect="1" noChangeArrowheads="1"/>
          </p:cNvPicPr>
          <p:nvPr/>
        </p:nvPicPr>
        <p:blipFill>
          <a:blip r:embed="rId13" cstate="print"/>
          <a:srcRect/>
          <a:stretch>
            <a:fillRect/>
          </a:stretch>
        </p:blipFill>
        <p:spPr bwMode="auto">
          <a:xfrm>
            <a:off x="1905000" y="5257800"/>
            <a:ext cx="1447800" cy="1504950"/>
          </a:xfrm>
          <a:prstGeom prst="rect">
            <a:avLst/>
          </a:prstGeom>
          <a:noFill/>
          <a:ln w="12700">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ctrTitle"/>
          </p:nvPr>
        </p:nvSpPr>
        <p:spPr>
          <a:xfrm>
            <a:off x="381000" y="609600"/>
            <a:ext cx="8534400" cy="1143000"/>
          </a:xfrm>
        </p:spPr>
        <p:txBody>
          <a:bodyPr>
            <a:normAutofit fontScale="90000"/>
          </a:bodyPr>
          <a:lstStyle/>
          <a:p>
            <a:pPr eaLnBrk="1" hangingPunct="1"/>
            <a:r>
              <a:rPr lang="en-US" sz="4000" dirty="0" smtClean="0">
                <a:solidFill>
                  <a:srgbClr val="6600CC"/>
                </a:solidFill>
              </a:rPr>
              <a:t/>
            </a:r>
            <a:br>
              <a:rPr lang="en-US" sz="4000" dirty="0" smtClean="0">
                <a:solidFill>
                  <a:srgbClr val="6600CC"/>
                </a:solidFill>
              </a:rPr>
            </a:br>
            <a:r>
              <a:rPr lang="en-US" sz="5300" dirty="0" smtClean="0">
                <a:solidFill>
                  <a:srgbClr val="6600CC"/>
                </a:solidFill>
              </a:rPr>
              <a:t>Application Technology Update</a:t>
            </a:r>
            <a:endParaRPr lang="en-US" sz="3600" dirty="0" smtClean="0">
              <a:solidFill>
                <a:srgbClr val="6600CC"/>
              </a:solidFill>
            </a:endParaRPr>
          </a:p>
        </p:txBody>
      </p:sp>
      <p:sp>
        <p:nvSpPr>
          <p:cNvPr id="14339" name="Rectangle 4"/>
          <p:cNvSpPr>
            <a:spLocks noGrp="1" noChangeArrowheads="1"/>
          </p:cNvSpPr>
          <p:nvPr>
            <p:ph type="subTitle" idx="1"/>
          </p:nvPr>
        </p:nvSpPr>
        <p:spPr>
          <a:xfrm>
            <a:off x="457200" y="2514600"/>
            <a:ext cx="8077200" cy="1295400"/>
          </a:xfrm>
        </p:spPr>
        <p:txBody>
          <a:bodyPr/>
          <a:lstStyle/>
          <a:p>
            <a:pPr eaLnBrk="1" hangingPunct="1"/>
            <a:r>
              <a:rPr lang="en-US" sz="3600" smtClean="0"/>
              <a:t>Robert E. Wolf </a:t>
            </a:r>
          </a:p>
          <a:p>
            <a:pPr eaLnBrk="1" hangingPunct="1"/>
            <a:r>
              <a:rPr lang="en-US" sz="2800" smtClean="0"/>
              <a:t>Extension Specialist Application Technology</a:t>
            </a:r>
            <a:endParaRPr lang="en-US" sz="4000" smtClean="0"/>
          </a:p>
        </p:txBody>
      </p:sp>
      <p:sp>
        <p:nvSpPr>
          <p:cNvPr id="14340" name="Rectangle 5"/>
          <p:cNvSpPr>
            <a:spLocks noChangeArrowheads="1"/>
          </p:cNvSpPr>
          <p:nvPr/>
        </p:nvSpPr>
        <p:spPr bwMode="auto">
          <a:xfrm>
            <a:off x="152400" y="5105400"/>
            <a:ext cx="4648200" cy="1600200"/>
          </a:xfrm>
          <a:prstGeom prst="rect">
            <a:avLst/>
          </a:prstGeom>
          <a:noFill/>
          <a:ln w="9525">
            <a:noFill/>
            <a:miter lim="800000"/>
            <a:headEnd/>
            <a:tailEnd/>
          </a:ln>
        </p:spPr>
        <p:txBody>
          <a:bodyPr wrap="none" anchor="ctr"/>
          <a:lstStyle/>
          <a:p>
            <a:endParaRPr lang="en-US"/>
          </a:p>
        </p:txBody>
      </p:sp>
      <p:sp>
        <p:nvSpPr>
          <p:cNvPr id="14341" name="Text Box 6"/>
          <p:cNvSpPr txBox="1">
            <a:spLocks noChangeArrowheads="1"/>
          </p:cNvSpPr>
          <p:nvPr/>
        </p:nvSpPr>
        <p:spPr bwMode="auto">
          <a:xfrm>
            <a:off x="762000" y="3886200"/>
            <a:ext cx="7246938" cy="457200"/>
          </a:xfrm>
          <a:prstGeom prst="rect">
            <a:avLst/>
          </a:prstGeom>
          <a:noFill/>
          <a:ln w="9525">
            <a:noFill/>
            <a:miter lim="800000"/>
            <a:headEnd/>
            <a:tailEnd/>
          </a:ln>
        </p:spPr>
        <p:txBody>
          <a:bodyPr>
            <a:spAutoFit/>
          </a:bodyPr>
          <a:lstStyle/>
          <a:p>
            <a:pPr algn="ctr">
              <a:spcBef>
                <a:spcPct val="20000"/>
              </a:spcBef>
            </a:pPr>
            <a:r>
              <a:rPr lang="en-US" sz="2400">
                <a:solidFill>
                  <a:srgbClr val="6600CC"/>
                </a:solidFill>
                <a:latin typeface="Times New Roman" pitchFamily="18" charset="0"/>
              </a:rPr>
              <a:t>Biological and Agricultural Engineering</a:t>
            </a:r>
          </a:p>
        </p:txBody>
      </p:sp>
      <p:pic>
        <p:nvPicPr>
          <p:cNvPr id="14342" name="Picture 9"/>
          <p:cNvPicPr>
            <a:picLocks noChangeAspect="1" noChangeArrowheads="1"/>
          </p:cNvPicPr>
          <p:nvPr/>
        </p:nvPicPr>
        <p:blipFill>
          <a:blip r:embed="rId4" cstate="print"/>
          <a:srcRect r="-7359"/>
          <a:stretch>
            <a:fillRect/>
          </a:stretch>
        </p:blipFill>
        <p:spPr bwMode="auto">
          <a:xfrm>
            <a:off x="2667000" y="4789488"/>
            <a:ext cx="6334125" cy="1916112"/>
          </a:xfrm>
          <a:prstGeom prst="rect">
            <a:avLst/>
          </a:prstGeom>
          <a:noFill/>
          <a:ln w="12700">
            <a:noFill/>
            <a:miter lim="800000"/>
            <a:headEnd/>
            <a:tailEnd/>
          </a:ln>
        </p:spPr>
      </p:pic>
      <p:pic>
        <p:nvPicPr>
          <p:cNvPr id="14343" name="Picture 10" descr="http://www.oznet.ksu.edu/edtech/TeamServices/Images/LOGOS/72dpi/Pcat.gif"/>
          <p:cNvPicPr>
            <a:picLocks noChangeAspect="1" noChangeArrowheads="1"/>
          </p:cNvPicPr>
          <p:nvPr/>
        </p:nvPicPr>
        <p:blipFill>
          <a:blip r:embed="rId5" r:link="rId6" cstate="print"/>
          <a:srcRect/>
          <a:stretch>
            <a:fillRect/>
          </a:stretch>
        </p:blipFill>
        <p:spPr bwMode="auto">
          <a:xfrm>
            <a:off x="228600" y="4702175"/>
            <a:ext cx="2362200" cy="1916113"/>
          </a:xfrm>
          <a:prstGeom prst="rect">
            <a:avLst/>
          </a:prstGeom>
          <a:noFill/>
          <a:ln w="9525">
            <a:noFill/>
            <a:miter lim="800000"/>
            <a:headEnd/>
            <a:tailEnd/>
          </a:ln>
        </p:spPr>
      </p:pic>
    </p:spTree>
    <p:custDataLst>
      <p:tags r:id="rId1"/>
    </p:custDataLst>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228600" y="152400"/>
            <a:ext cx="8458200" cy="823913"/>
          </a:xfrm>
          <a:prstGeom prst="rect">
            <a:avLst/>
          </a:prstGeom>
          <a:noFill/>
          <a:ln w="9525">
            <a:noFill/>
            <a:miter lim="800000"/>
            <a:headEnd/>
            <a:tailEnd/>
          </a:ln>
        </p:spPr>
        <p:txBody>
          <a:bodyPr>
            <a:spAutoFit/>
          </a:bodyPr>
          <a:lstStyle/>
          <a:p>
            <a:pPr algn="ctr"/>
            <a:r>
              <a:rPr lang="en-US" sz="4800">
                <a:latin typeface="Times New Roman" pitchFamily="18" charset="0"/>
                <a:cs typeface="Times New Roman" pitchFamily="18" charset="0"/>
              </a:rPr>
              <a:t>Automatic Boom Section Control</a:t>
            </a:r>
          </a:p>
        </p:txBody>
      </p:sp>
      <p:pic>
        <p:nvPicPr>
          <p:cNvPr id="1028" name="Picture 3" descr="ez-boom"/>
          <p:cNvPicPr>
            <a:picLocks noChangeAspect="1" noChangeArrowheads="1"/>
          </p:cNvPicPr>
          <p:nvPr/>
        </p:nvPicPr>
        <p:blipFill>
          <a:blip r:embed="rId5" cstate="print"/>
          <a:srcRect/>
          <a:stretch>
            <a:fillRect/>
          </a:stretch>
        </p:blipFill>
        <p:spPr bwMode="auto">
          <a:xfrm>
            <a:off x="3124200" y="4419600"/>
            <a:ext cx="2895600" cy="2243138"/>
          </a:xfrm>
          <a:prstGeom prst="rect">
            <a:avLst/>
          </a:prstGeom>
          <a:noFill/>
          <a:ln w="9525">
            <a:noFill/>
            <a:miter lim="800000"/>
            <a:headEnd/>
            <a:tailEnd/>
          </a:ln>
        </p:spPr>
      </p:pic>
      <p:graphicFrame>
        <p:nvGraphicFramePr>
          <p:cNvPr id="1026" name="Object 2"/>
          <p:cNvGraphicFramePr>
            <a:graphicFrameLocks noChangeAspect="1"/>
          </p:cNvGraphicFramePr>
          <p:nvPr/>
        </p:nvGraphicFramePr>
        <p:xfrm>
          <a:off x="5105400" y="1066800"/>
          <a:ext cx="3886200" cy="3817938"/>
        </p:xfrm>
        <a:graphic>
          <a:graphicData uri="http://schemas.openxmlformats.org/presentationml/2006/ole">
            <p:oleObj spid="_x0000_s1026" name="Photo Editor Photo" r:id="rId6" imgW="12676190" imgH="13133333" progId="">
              <p:embed/>
            </p:oleObj>
          </a:graphicData>
        </a:graphic>
      </p:graphicFrame>
      <p:pic>
        <p:nvPicPr>
          <p:cNvPr id="1029" name="Picture 5"/>
          <p:cNvPicPr>
            <a:picLocks noChangeAspect="1" noChangeArrowheads="1"/>
          </p:cNvPicPr>
          <p:nvPr/>
        </p:nvPicPr>
        <p:blipFill>
          <a:blip r:embed="rId7" cstate="print"/>
          <a:srcRect/>
          <a:stretch>
            <a:fillRect/>
          </a:stretch>
        </p:blipFill>
        <p:spPr bwMode="auto">
          <a:xfrm>
            <a:off x="304800" y="3838575"/>
            <a:ext cx="2781300" cy="3019425"/>
          </a:xfrm>
          <a:prstGeom prst="rect">
            <a:avLst/>
          </a:prstGeom>
          <a:noFill/>
          <a:ln w="12700">
            <a:noFill/>
            <a:miter lim="800000"/>
            <a:headEnd/>
            <a:tailEnd/>
          </a:ln>
        </p:spPr>
      </p:pic>
      <p:pic>
        <p:nvPicPr>
          <p:cNvPr id="1030" name="Picture 6" descr="SprayerIllust"/>
          <p:cNvPicPr>
            <a:picLocks noChangeAspect="1" noChangeArrowheads="1"/>
          </p:cNvPicPr>
          <p:nvPr/>
        </p:nvPicPr>
        <p:blipFill>
          <a:blip r:embed="rId8" cstate="print"/>
          <a:srcRect/>
          <a:stretch>
            <a:fillRect/>
          </a:stretch>
        </p:blipFill>
        <p:spPr bwMode="auto">
          <a:xfrm>
            <a:off x="609600" y="1143000"/>
            <a:ext cx="3962400" cy="2697163"/>
          </a:xfrm>
          <a:prstGeom prst="rect">
            <a:avLst/>
          </a:prstGeom>
          <a:noFill/>
          <a:ln w="9525">
            <a:noFill/>
            <a:miter lim="800000"/>
            <a:headEnd/>
            <a:tailEnd/>
          </a:ln>
        </p:spPr>
      </p:pic>
      <p:pic>
        <p:nvPicPr>
          <p:cNvPr id="1031" name="Picture 7" descr="EZ-Boom">
            <a:hlinkClick r:id="rId9"/>
          </p:cNvPr>
          <p:cNvPicPr>
            <a:picLocks noChangeAspect="1" noChangeArrowheads="1"/>
          </p:cNvPicPr>
          <p:nvPr/>
        </p:nvPicPr>
        <p:blipFill>
          <a:blip r:embed="rId10" cstate="print"/>
          <a:srcRect/>
          <a:stretch>
            <a:fillRect/>
          </a:stretch>
        </p:blipFill>
        <p:spPr bwMode="auto">
          <a:xfrm>
            <a:off x="6248400" y="5257800"/>
            <a:ext cx="2743200" cy="1193800"/>
          </a:xfrm>
          <a:prstGeom prst="rect">
            <a:avLst/>
          </a:prstGeom>
          <a:noFill/>
          <a:ln w="9525">
            <a:noFill/>
            <a:miter lim="800000"/>
            <a:headEnd/>
            <a:tailEnd/>
          </a:ln>
        </p:spPr>
      </p:pic>
    </p:spTree>
    <p:custDataLst>
      <p:tags r:id="rId2"/>
    </p:custData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subTitle" idx="1"/>
          </p:nvPr>
        </p:nvSpPr>
        <p:spPr>
          <a:xfrm>
            <a:off x="1143000" y="533400"/>
            <a:ext cx="6400800" cy="1371600"/>
          </a:xfrm>
        </p:spPr>
        <p:txBody>
          <a:bodyPr/>
          <a:lstStyle/>
          <a:p>
            <a:r>
              <a:rPr lang="en-US" smtClean="0"/>
              <a:t>Swath Control Pro</a:t>
            </a:r>
          </a:p>
          <a:p>
            <a:r>
              <a:rPr lang="en-US" smtClean="0"/>
              <a:t>John Deere - Animation</a:t>
            </a:r>
          </a:p>
        </p:txBody>
      </p:sp>
      <p:pic>
        <p:nvPicPr>
          <p:cNvPr id="2055" name="swathControlProVid.wmv">
            <a:hlinkClick r:id="" action="ppaction://media"/>
          </p:cNvPr>
          <p:cNvPicPr>
            <a:picLocks noRot="1" noChangeAspect="1" noChangeArrowheads="1"/>
          </p:cNvPicPr>
          <p:nvPr>
            <a:videoFile r:link="rId2"/>
          </p:nvPr>
        </p:nvPicPr>
        <p:blipFill>
          <a:blip r:embed="rId4" cstate="print"/>
          <a:srcRect/>
          <a:stretch>
            <a:fillRect/>
          </a:stretch>
        </p:blipFill>
        <p:spPr bwMode="auto">
          <a:xfrm>
            <a:off x="152400" y="2419350"/>
            <a:ext cx="8839200" cy="33147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87" fill="hold"/>
                                        <p:tgtEl>
                                          <p:spTgt spid="20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055"/>
                </p:tgtEl>
              </p:cMediaNode>
            </p:video>
            <p:seq concurrent="1" nextAc="seek">
              <p:cTn id="8" restart="whenNotActive" fill="hold" evtFilter="cancelBubble" nodeType="interactiveSeq">
                <p:stCondLst>
                  <p:cond evt="onClick" delay="0">
                    <p:tgtEl>
                      <p:spTgt spid="205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55"/>
                                        </p:tgtEl>
                                      </p:cBhvr>
                                    </p:cmd>
                                  </p:childTnLst>
                                </p:cTn>
                              </p:par>
                            </p:childTnLst>
                          </p:cTn>
                        </p:par>
                      </p:childTnLst>
                    </p:cTn>
                  </p:par>
                </p:childTnLst>
              </p:cTn>
              <p:nextCondLst>
                <p:cond evt="onClick" delay="0">
                  <p:tgtEl>
                    <p:spTgt spid="205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cstate="print"/>
          <a:srcRect/>
          <a:stretch>
            <a:fillRect/>
          </a:stretch>
        </p:blipFill>
        <p:spPr bwMode="auto">
          <a:xfrm>
            <a:off x="533400" y="3863975"/>
            <a:ext cx="8077200" cy="2765425"/>
          </a:xfrm>
          <a:prstGeom prst="rect">
            <a:avLst/>
          </a:prstGeom>
          <a:noFill/>
          <a:ln w="12700">
            <a:solidFill>
              <a:srgbClr val="FF0000"/>
            </a:solidFill>
            <a:miter lim="800000"/>
            <a:headEnd/>
            <a:tailEnd/>
          </a:ln>
        </p:spPr>
      </p:pic>
      <p:pic>
        <p:nvPicPr>
          <p:cNvPr id="29699" name="Picture 6"/>
          <p:cNvPicPr>
            <a:picLocks noChangeAspect="1" noChangeArrowheads="1"/>
          </p:cNvPicPr>
          <p:nvPr/>
        </p:nvPicPr>
        <p:blipFill>
          <a:blip r:embed="rId4" cstate="print"/>
          <a:srcRect/>
          <a:stretch>
            <a:fillRect/>
          </a:stretch>
        </p:blipFill>
        <p:spPr bwMode="auto">
          <a:xfrm>
            <a:off x="152400" y="26988"/>
            <a:ext cx="6934200" cy="3706812"/>
          </a:xfrm>
          <a:prstGeom prst="rect">
            <a:avLst/>
          </a:prstGeom>
          <a:noFill/>
          <a:ln w="12700">
            <a:noFill/>
            <a:miter lim="800000"/>
            <a:headEnd/>
            <a:tailEnd/>
          </a:ln>
        </p:spPr>
      </p:pic>
      <p:sp>
        <p:nvSpPr>
          <p:cNvPr id="29700" name="Rectangle 8"/>
          <p:cNvSpPr>
            <a:spLocks noChangeArrowheads="1"/>
          </p:cNvSpPr>
          <p:nvPr/>
        </p:nvSpPr>
        <p:spPr bwMode="auto">
          <a:xfrm>
            <a:off x="5334000" y="2362200"/>
            <a:ext cx="3733800" cy="1371600"/>
          </a:xfrm>
          <a:prstGeom prst="rect">
            <a:avLst/>
          </a:prstGeom>
          <a:solidFill>
            <a:srgbClr val="6600CC"/>
          </a:solidFill>
          <a:ln w="12700">
            <a:solidFill>
              <a:schemeClr val="tx1"/>
            </a:solidFill>
            <a:miter lim="800000"/>
            <a:headEnd/>
            <a:tailEnd/>
          </a:ln>
        </p:spPr>
        <p:txBody>
          <a:bodyPr wrap="none" anchor="ctr"/>
          <a:lstStyle/>
          <a:p>
            <a:endParaRPr lang="en-US"/>
          </a:p>
        </p:txBody>
      </p:sp>
      <p:pic>
        <p:nvPicPr>
          <p:cNvPr id="29701" name="Picture 7"/>
          <p:cNvPicPr>
            <a:picLocks noChangeAspect="1" noChangeArrowheads="1"/>
          </p:cNvPicPr>
          <p:nvPr/>
        </p:nvPicPr>
        <p:blipFill>
          <a:blip r:embed="rId5" cstate="print"/>
          <a:srcRect/>
          <a:stretch>
            <a:fillRect/>
          </a:stretch>
        </p:blipFill>
        <p:spPr bwMode="auto">
          <a:xfrm>
            <a:off x="5486400" y="2438400"/>
            <a:ext cx="3429000" cy="1117600"/>
          </a:xfrm>
          <a:prstGeom prst="rect">
            <a:avLst/>
          </a:prstGeom>
          <a:noFill/>
          <a:ln w="12700">
            <a:noFill/>
            <a:miter lim="800000"/>
            <a:headEnd/>
            <a:tailEnd/>
          </a:ln>
        </p:spPr>
      </p:pic>
      <p:sp>
        <p:nvSpPr>
          <p:cNvPr id="29702" name="Oval 9"/>
          <p:cNvSpPr>
            <a:spLocks noChangeArrowheads="1"/>
          </p:cNvSpPr>
          <p:nvPr/>
        </p:nvSpPr>
        <p:spPr bwMode="auto">
          <a:xfrm>
            <a:off x="5105400" y="2667000"/>
            <a:ext cx="3886200" cy="1066800"/>
          </a:xfrm>
          <a:prstGeom prst="ellipse">
            <a:avLst/>
          </a:prstGeom>
          <a:noFill/>
          <a:ln w="28575">
            <a:solidFill>
              <a:srgbClr val="FF0000"/>
            </a:solidFill>
            <a:round/>
            <a:headEnd/>
            <a:tailEnd/>
          </a:ln>
        </p:spPr>
        <p:txBody>
          <a:bodyPr wrap="none" anchor="ctr"/>
          <a:lstStyle/>
          <a:p>
            <a:endParaRPr lang="en-US"/>
          </a:p>
        </p:txBody>
      </p:sp>
      <p:sp>
        <p:nvSpPr>
          <p:cNvPr id="29703" name="Oval 11"/>
          <p:cNvSpPr>
            <a:spLocks noChangeArrowheads="1"/>
          </p:cNvSpPr>
          <p:nvPr/>
        </p:nvSpPr>
        <p:spPr bwMode="auto">
          <a:xfrm>
            <a:off x="1600200" y="228600"/>
            <a:ext cx="2971800" cy="609600"/>
          </a:xfrm>
          <a:prstGeom prst="ellipse">
            <a:avLst/>
          </a:prstGeom>
          <a:noFill/>
          <a:ln w="28575">
            <a:solidFill>
              <a:srgbClr val="FF0000"/>
            </a:solidFill>
            <a:round/>
            <a:headEnd/>
            <a:tailEnd/>
          </a:ln>
        </p:spPr>
        <p:txBody>
          <a:bodyPr wrap="none" anchor="ctr"/>
          <a:lstStyle/>
          <a:p>
            <a:endParaRPr lang="en-US"/>
          </a:p>
        </p:txBody>
      </p:sp>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02" name="Picture 2" descr="Picture 105"/>
          <p:cNvPicPr>
            <a:picLocks noChangeAspect="1" noChangeArrowheads="1"/>
          </p:cNvPicPr>
          <p:nvPr/>
        </p:nvPicPr>
        <p:blipFill>
          <a:blip r:embed="rId4" cstate="print"/>
          <a:srcRect/>
          <a:stretch>
            <a:fillRect/>
          </a:stretch>
        </p:blipFill>
        <p:spPr bwMode="auto">
          <a:xfrm>
            <a:off x="228600" y="990600"/>
            <a:ext cx="5334000" cy="3556000"/>
          </a:xfrm>
          <a:prstGeom prst="rect">
            <a:avLst/>
          </a:prstGeom>
          <a:noFill/>
        </p:spPr>
      </p:pic>
      <p:sp>
        <p:nvSpPr>
          <p:cNvPr id="1228803" name="Text Box 3"/>
          <p:cNvSpPr txBox="1">
            <a:spLocks noChangeArrowheads="1"/>
          </p:cNvSpPr>
          <p:nvPr/>
        </p:nvSpPr>
        <p:spPr bwMode="auto">
          <a:xfrm>
            <a:off x="304800" y="90488"/>
            <a:ext cx="8382000" cy="823912"/>
          </a:xfrm>
          <a:prstGeom prst="rect">
            <a:avLst/>
          </a:prstGeom>
          <a:noFill/>
          <a:ln w="9525">
            <a:noFill/>
            <a:miter lim="800000"/>
            <a:headEnd/>
            <a:tailEnd/>
          </a:ln>
          <a:effectLst/>
        </p:spPr>
        <p:txBody>
          <a:bodyPr>
            <a:spAutoFit/>
          </a:bodyPr>
          <a:lstStyle/>
          <a:p>
            <a:pPr algn="ctr"/>
            <a:r>
              <a:rPr lang="en-US" sz="4800">
                <a:latin typeface="Times New Roman" pitchFamily="18" charset="0"/>
                <a:cs typeface="Times New Roman" pitchFamily="18" charset="0"/>
              </a:rPr>
              <a:t>Automatic Boom Height Control</a:t>
            </a:r>
          </a:p>
        </p:txBody>
      </p:sp>
      <p:pic>
        <p:nvPicPr>
          <p:cNvPr id="1228804" name="Picture 4" descr="uc4-bracket"/>
          <p:cNvPicPr>
            <a:picLocks noChangeAspect="1" noChangeArrowheads="1"/>
          </p:cNvPicPr>
          <p:nvPr/>
        </p:nvPicPr>
        <p:blipFill>
          <a:blip r:embed="rId5" cstate="print"/>
          <a:srcRect/>
          <a:stretch>
            <a:fillRect/>
          </a:stretch>
        </p:blipFill>
        <p:spPr bwMode="auto">
          <a:xfrm>
            <a:off x="7315200" y="3505200"/>
            <a:ext cx="1344613" cy="1603144"/>
          </a:xfrm>
          <a:prstGeom prst="rect">
            <a:avLst/>
          </a:prstGeom>
          <a:noFill/>
        </p:spPr>
      </p:pic>
      <p:pic>
        <p:nvPicPr>
          <p:cNvPr id="1228805" name="Picture 5" descr="uc44s"/>
          <p:cNvPicPr>
            <a:picLocks noChangeAspect="1" noChangeArrowheads="1"/>
          </p:cNvPicPr>
          <p:nvPr/>
        </p:nvPicPr>
        <p:blipFill>
          <a:blip r:embed="rId6" cstate="print"/>
          <a:srcRect/>
          <a:stretch>
            <a:fillRect/>
          </a:stretch>
        </p:blipFill>
        <p:spPr bwMode="auto">
          <a:xfrm>
            <a:off x="5791200" y="3276600"/>
            <a:ext cx="1219200" cy="1927358"/>
          </a:xfrm>
          <a:prstGeom prst="rect">
            <a:avLst/>
          </a:prstGeom>
          <a:noFill/>
        </p:spPr>
      </p:pic>
      <p:pic>
        <p:nvPicPr>
          <p:cNvPr id="1228806" name="Picture 6" descr="banner"/>
          <p:cNvPicPr>
            <a:picLocks noChangeAspect="1" noChangeArrowheads="1"/>
          </p:cNvPicPr>
          <p:nvPr/>
        </p:nvPicPr>
        <p:blipFill>
          <a:blip r:embed="rId7" cstate="print"/>
          <a:srcRect l="47009" t="7791" r="7692" b="35860"/>
          <a:stretch>
            <a:fillRect/>
          </a:stretch>
        </p:blipFill>
        <p:spPr bwMode="auto">
          <a:xfrm>
            <a:off x="762000" y="1143000"/>
            <a:ext cx="4038600" cy="838200"/>
          </a:xfrm>
          <a:prstGeom prst="rect">
            <a:avLst/>
          </a:prstGeom>
          <a:noFill/>
        </p:spPr>
      </p:pic>
      <p:pic>
        <p:nvPicPr>
          <p:cNvPr id="1228807" name="Picture 7"/>
          <p:cNvPicPr>
            <a:picLocks noChangeAspect="1" noChangeArrowheads="1"/>
          </p:cNvPicPr>
          <p:nvPr/>
        </p:nvPicPr>
        <p:blipFill>
          <a:blip r:embed="rId8" cstate="print"/>
          <a:srcRect/>
          <a:stretch>
            <a:fillRect/>
          </a:stretch>
        </p:blipFill>
        <p:spPr bwMode="auto">
          <a:xfrm>
            <a:off x="5562600" y="1143000"/>
            <a:ext cx="3267075" cy="1991807"/>
          </a:xfrm>
          <a:prstGeom prst="rect">
            <a:avLst/>
          </a:prstGeom>
          <a:noFill/>
          <a:ln w="12700">
            <a:noFill/>
            <a:miter lim="800000"/>
            <a:headEnd/>
            <a:tailEnd/>
          </a:ln>
          <a:effectLst/>
        </p:spPr>
      </p:pic>
      <p:sp>
        <p:nvSpPr>
          <p:cNvPr id="1228808" name="WordArt 8"/>
          <p:cNvSpPr>
            <a:spLocks noChangeArrowheads="1" noChangeShapeType="1" noTextEdit="1"/>
          </p:cNvSpPr>
          <p:nvPr/>
        </p:nvSpPr>
        <p:spPr bwMode="auto">
          <a:xfrm>
            <a:off x="152400" y="4724400"/>
            <a:ext cx="752475" cy="5715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UC5</a:t>
            </a:r>
          </a:p>
        </p:txBody>
      </p:sp>
      <p:sp>
        <p:nvSpPr>
          <p:cNvPr id="1228809" name="Line 9"/>
          <p:cNvSpPr>
            <a:spLocks noChangeShapeType="1"/>
          </p:cNvSpPr>
          <p:nvPr/>
        </p:nvSpPr>
        <p:spPr bwMode="auto">
          <a:xfrm>
            <a:off x="990600" y="5029200"/>
            <a:ext cx="457200" cy="0"/>
          </a:xfrm>
          <a:prstGeom prst="line">
            <a:avLst/>
          </a:prstGeom>
          <a:noFill/>
          <a:ln w="76200">
            <a:solidFill>
              <a:srgbClr val="FF0000"/>
            </a:solidFill>
            <a:round/>
            <a:headEnd/>
            <a:tailEnd type="triangle" w="med" len="med"/>
          </a:ln>
          <a:effectLst/>
        </p:spPr>
        <p:txBody>
          <a:bodyPr/>
          <a:lstStyle/>
          <a:p>
            <a:endParaRPr lang="en-US"/>
          </a:p>
        </p:txBody>
      </p:sp>
      <p:pic>
        <p:nvPicPr>
          <p:cNvPr id="1228810" name="Picture 10" descr="insight"/>
          <p:cNvPicPr>
            <a:picLocks noChangeAspect="1" noChangeArrowheads="1"/>
          </p:cNvPicPr>
          <p:nvPr/>
        </p:nvPicPr>
        <p:blipFill>
          <a:blip r:embed="rId9" cstate="print"/>
          <a:srcRect/>
          <a:stretch>
            <a:fillRect/>
          </a:stretch>
        </p:blipFill>
        <p:spPr bwMode="auto">
          <a:xfrm>
            <a:off x="1524000" y="3505200"/>
            <a:ext cx="2511729" cy="2095500"/>
          </a:xfrm>
          <a:prstGeom prst="rect">
            <a:avLst/>
          </a:prstGeom>
          <a:noFill/>
        </p:spPr>
      </p:pic>
      <p:sp>
        <p:nvSpPr>
          <p:cNvPr id="12" name="WordArt 8"/>
          <p:cNvSpPr>
            <a:spLocks noChangeArrowheads="1" noChangeShapeType="1" noTextEdit="1"/>
          </p:cNvSpPr>
          <p:nvPr/>
        </p:nvSpPr>
        <p:spPr bwMode="auto">
          <a:xfrm>
            <a:off x="152400" y="5791200"/>
            <a:ext cx="2514600" cy="571500"/>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JD GS2 Panel</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endParaRPr>
          </a:p>
        </p:txBody>
      </p:sp>
      <p:sp>
        <p:nvSpPr>
          <p:cNvPr id="13" name="Line 9"/>
          <p:cNvSpPr>
            <a:spLocks noChangeShapeType="1"/>
          </p:cNvSpPr>
          <p:nvPr/>
        </p:nvSpPr>
        <p:spPr bwMode="auto">
          <a:xfrm>
            <a:off x="2971800" y="6096000"/>
            <a:ext cx="457200" cy="0"/>
          </a:xfrm>
          <a:prstGeom prst="line">
            <a:avLst/>
          </a:prstGeom>
          <a:noFill/>
          <a:ln w="76200">
            <a:solidFill>
              <a:srgbClr val="FF0000"/>
            </a:solidFill>
            <a:round/>
            <a:headEnd/>
            <a:tailEnd type="triangle" w="med" len="med"/>
          </a:ln>
          <a:effectLst/>
        </p:spPr>
        <p:txBody>
          <a:bodyPr/>
          <a:lstStyle/>
          <a:p>
            <a:endParaRPr lang="en-US"/>
          </a:p>
        </p:txBody>
      </p:sp>
      <p:pic>
        <p:nvPicPr>
          <p:cNvPr id="14" name="Picture 13" descr="gs2.jpg"/>
          <p:cNvPicPr>
            <a:picLocks noChangeAspect="1"/>
          </p:cNvPicPr>
          <p:nvPr/>
        </p:nvPicPr>
        <p:blipFill>
          <a:blip r:embed="rId10" cstate="print"/>
          <a:stretch>
            <a:fillRect/>
          </a:stretch>
        </p:blipFill>
        <p:spPr>
          <a:xfrm>
            <a:off x="3657600" y="5334000"/>
            <a:ext cx="1943100" cy="1384300"/>
          </a:xfrm>
          <a:prstGeom prst="rect">
            <a:avLst/>
          </a:prstGeom>
        </p:spPr>
      </p:pic>
      <p:pic>
        <p:nvPicPr>
          <p:cNvPr id="1623041" name="Picture 1"/>
          <p:cNvPicPr>
            <a:picLocks noChangeAspect="1" noChangeArrowheads="1"/>
          </p:cNvPicPr>
          <p:nvPr/>
        </p:nvPicPr>
        <p:blipFill>
          <a:blip r:embed="rId11" cstate="print"/>
          <a:srcRect/>
          <a:stretch>
            <a:fillRect/>
          </a:stretch>
        </p:blipFill>
        <p:spPr bwMode="auto">
          <a:xfrm>
            <a:off x="5943600" y="5334000"/>
            <a:ext cx="3130826" cy="11430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76200"/>
            <a:ext cx="8229600" cy="1143000"/>
          </a:xfrm>
        </p:spPr>
        <p:txBody>
          <a:bodyPr/>
          <a:lstStyle/>
          <a:p>
            <a:r>
              <a:rPr lang="en-US" smtClean="0"/>
              <a:t>Load Command Spray Coupler</a:t>
            </a:r>
          </a:p>
        </p:txBody>
      </p:sp>
      <p:sp>
        <p:nvSpPr>
          <p:cNvPr id="31747" name="Content Placeholder 2"/>
          <p:cNvSpPr>
            <a:spLocks noGrp="1"/>
          </p:cNvSpPr>
          <p:nvPr>
            <p:ph idx="1"/>
          </p:nvPr>
        </p:nvSpPr>
        <p:spPr>
          <a:xfrm>
            <a:off x="152400" y="1295400"/>
            <a:ext cx="4572000" cy="4525963"/>
          </a:xfrm>
        </p:spPr>
        <p:txBody>
          <a:bodyPr/>
          <a:lstStyle/>
          <a:p>
            <a:r>
              <a:rPr lang="en-US" sz="2800" smtClean="0"/>
              <a:t>Auto Quick fill system</a:t>
            </a:r>
          </a:p>
          <a:p>
            <a:pPr lvl="1"/>
            <a:r>
              <a:rPr lang="en-US" sz="2400" smtClean="0"/>
              <a:t>3 minutes for 1200 gallons</a:t>
            </a:r>
            <a:endParaRPr lang="en-US" smtClean="0"/>
          </a:p>
          <a:p>
            <a:endParaRPr lang="en-US" smtClean="0"/>
          </a:p>
        </p:txBody>
      </p:sp>
      <p:pic>
        <p:nvPicPr>
          <p:cNvPr id="31748" name="Picture 2" descr="John Deere Load Command system">
            <a:hlinkClick r:id=""/>
          </p:cNvPr>
          <p:cNvPicPr>
            <a:picLocks noChangeAspect="1" noChangeArrowheads="1"/>
          </p:cNvPicPr>
          <p:nvPr/>
        </p:nvPicPr>
        <p:blipFill>
          <a:blip r:embed="rId3" cstate="print"/>
          <a:srcRect l="16600" t="6250" b="9375"/>
          <a:stretch>
            <a:fillRect/>
          </a:stretch>
        </p:blipFill>
        <p:spPr bwMode="auto">
          <a:xfrm>
            <a:off x="1371600" y="2438400"/>
            <a:ext cx="3062288" cy="2057400"/>
          </a:xfrm>
          <a:prstGeom prst="rect">
            <a:avLst/>
          </a:prstGeom>
          <a:noFill/>
          <a:ln w="9525">
            <a:noFill/>
            <a:miter lim="800000"/>
            <a:headEnd/>
            <a:tailEnd/>
          </a:ln>
        </p:spPr>
      </p:pic>
      <p:pic>
        <p:nvPicPr>
          <p:cNvPr id="31749" name="Picture 4" descr="IMG_3917.JPG"/>
          <p:cNvPicPr>
            <a:picLocks noChangeAspect="1"/>
          </p:cNvPicPr>
          <p:nvPr/>
        </p:nvPicPr>
        <p:blipFill>
          <a:blip r:embed="rId4" cstate="print"/>
          <a:srcRect/>
          <a:stretch>
            <a:fillRect/>
          </a:stretch>
        </p:blipFill>
        <p:spPr bwMode="auto">
          <a:xfrm>
            <a:off x="4800600" y="1219200"/>
            <a:ext cx="4165600" cy="3124200"/>
          </a:xfrm>
          <a:prstGeom prst="rect">
            <a:avLst/>
          </a:prstGeom>
          <a:noFill/>
          <a:ln w="9525">
            <a:noFill/>
            <a:miter lim="800000"/>
            <a:headEnd/>
            <a:tailEnd/>
          </a:ln>
        </p:spPr>
      </p:pic>
      <p:pic>
        <p:nvPicPr>
          <p:cNvPr id="31750" name="Picture 5" descr="IMG_3901.JPG"/>
          <p:cNvPicPr>
            <a:picLocks noChangeAspect="1"/>
          </p:cNvPicPr>
          <p:nvPr/>
        </p:nvPicPr>
        <p:blipFill>
          <a:blip r:embed="rId5" cstate="print"/>
          <a:srcRect/>
          <a:stretch>
            <a:fillRect/>
          </a:stretch>
        </p:blipFill>
        <p:spPr bwMode="auto">
          <a:xfrm>
            <a:off x="304800" y="4648200"/>
            <a:ext cx="2613025" cy="1960563"/>
          </a:xfrm>
          <a:prstGeom prst="rect">
            <a:avLst/>
          </a:prstGeom>
          <a:noFill/>
          <a:ln w="9525">
            <a:noFill/>
            <a:miter lim="800000"/>
            <a:headEnd/>
            <a:tailEnd/>
          </a:ln>
        </p:spPr>
      </p:pic>
      <p:pic>
        <p:nvPicPr>
          <p:cNvPr id="31751" name="Picture 6" descr="IMG_3900.JPG"/>
          <p:cNvPicPr>
            <a:picLocks noChangeAspect="1"/>
          </p:cNvPicPr>
          <p:nvPr/>
        </p:nvPicPr>
        <p:blipFill>
          <a:blip r:embed="rId6" cstate="print"/>
          <a:srcRect/>
          <a:stretch>
            <a:fillRect/>
          </a:stretch>
        </p:blipFill>
        <p:spPr bwMode="auto">
          <a:xfrm>
            <a:off x="3352800" y="4648200"/>
            <a:ext cx="2613025" cy="1960563"/>
          </a:xfrm>
          <a:prstGeom prst="rect">
            <a:avLst/>
          </a:prstGeom>
          <a:noFill/>
          <a:ln w="9525">
            <a:noFill/>
            <a:miter lim="800000"/>
            <a:headEnd/>
            <a:tailEnd/>
          </a:ln>
        </p:spPr>
      </p:pic>
      <p:pic>
        <p:nvPicPr>
          <p:cNvPr id="31752" name="Picture 7" descr="IMG_3902.JPG"/>
          <p:cNvPicPr>
            <a:picLocks noChangeAspect="1"/>
          </p:cNvPicPr>
          <p:nvPr/>
        </p:nvPicPr>
        <p:blipFill>
          <a:blip r:embed="rId7" cstate="print"/>
          <a:srcRect/>
          <a:stretch>
            <a:fillRect/>
          </a:stretch>
        </p:blipFill>
        <p:spPr bwMode="auto">
          <a:xfrm>
            <a:off x="6070600" y="4648200"/>
            <a:ext cx="2844800" cy="2133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918.JPG"/>
          <p:cNvPicPr>
            <a:picLocks noChangeAspect="1"/>
          </p:cNvPicPr>
          <p:nvPr/>
        </p:nvPicPr>
        <p:blipFill>
          <a:blip r:embed="rId3" cstate="print"/>
          <a:stretch>
            <a:fillRect/>
          </a:stretch>
        </p:blipFill>
        <p:spPr>
          <a:xfrm>
            <a:off x="279400" y="228600"/>
            <a:ext cx="4368800" cy="3276600"/>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descr="IMG_3919.JPG"/>
          <p:cNvPicPr>
            <a:picLocks noChangeAspect="1"/>
          </p:cNvPicPr>
          <p:nvPr/>
        </p:nvPicPr>
        <p:blipFill>
          <a:blip r:embed="rId4" cstate="print"/>
          <a:stretch>
            <a:fillRect/>
          </a:stretch>
        </p:blipFill>
        <p:spPr>
          <a:xfrm>
            <a:off x="533400" y="3657600"/>
            <a:ext cx="4191000" cy="3143250"/>
          </a:xfrm>
          <a:prstGeom prst="rect">
            <a:avLst/>
          </a:prstGeom>
          <a:ln>
            <a:noFill/>
          </a:ln>
          <a:effectLst>
            <a:softEdge rad="112500"/>
          </a:effectLst>
        </p:spPr>
      </p:pic>
      <p:pic>
        <p:nvPicPr>
          <p:cNvPr id="4" name="Picture 3" descr="IMG_3920.JPG"/>
          <p:cNvPicPr>
            <a:picLocks noChangeAspect="1"/>
          </p:cNvPicPr>
          <p:nvPr/>
        </p:nvPicPr>
        <p:blipFill>
          <a:blip r:embed="rId5" cstate="print"/>
          <a:stretch>
            <a:fillRect/>
          </a:stretch>
        </p:blipFill>
        <p:spPr>
          <a:xfrm>
            <a:off x="5105400" y="914400"/>
            <a:ext cx="3714750" cy="4953000"/>
          </a:xfrm>
          <a:prstGeom prst="rect">
            <a:avLst/>
          </a:prstGeom>
          <a:ln w="88900" cap="sq" cmpd="thickThin">
            <a:solidFill>
              <a:srgbClr val="000000"/>
            </a:solidFill>
            <a:prstDash val="solid"/>
            <a:miter lim="800000"/>
          </a:ln>
          <a:effectLst>
            <a:innerShdw blurRad="76200">
              <a:srgbClr val="000000"/>
            </a:innerShdw>
          </a:effectLst>
        </p:spPr>
      </p:pic>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3538" name="Rectangle 2"/>
          <p:cNvSpPr>
            <a:spLocks noGrp="1" noChangeArrowheads="1"/>
          </p:cNvSpPr>
          <p:nvPr>
            <p:ph type="title"/>
          </p:nvPr>
        </p:nvSpPr>
        <p:spPr/>
        <p:txBody>
          <a:bodyPr/>
          <a:lstStyle/>
          <a:p>
            <a:endParaRPr lang="en-US"/>
          </a:p>
        </p:txBody>
      </p:sp>
      <p:sp>
        <p:nvSpPr>
          <p:cNvPr id="1473539" name="Rectangle 3"/>
          <p:cNvSpPr>
            <a:spLocks noGrp="1" noChangeArrowheads="1"/>
          </p:cNvSpPr>
          <p:nvPr>
            <p:ph type="body" idx="1"/>
          </p:nvPr>
        </p:nvSpPr>
        <p:spPr>
          <a:xfrm>
            <a:off x="4343400" y="3276600"/>
            <a:ext cx="4648200" cy="1600200"/>
          </a:xfrm>
        </p:spPr>
        <p:txBody>
          <a:bodyPr/>
          <a:lstStyle/>
          <a:p>
            <a:r>
              <a:rPr lang="en-US" sz="2800" dirty="0"/>
              <a:t>August </a:t>
            </a:r>
            <a:r>
              <a:rPr lang="en-US" sz="2800" dirty="0" smtClean="0"/>
              <a:t>10, 2010</a:t>
            </a:r>
            <a:endParaRPr lang="en-US" sz="2800" dirty="0"/>
          </a:p>
          <a:p>
            <a:r>
              <a:rPr lang="en-US" sz="2800" dirty="0"/>
              <a:t>Airport &amp; Expo Grounds</a:t>
            </a:r>
          </a:p>
          <a:p>
            <a:r>
              <a:rPr lang="en-US" sz="2800" dirty="0"/>
              <a:t>Great Bend, KS</a:t>
            </a:r>
          </a:p>
        </p:txBody>
      </p:sp>
      <p:sp>
        <p:nvSpPr>
          <p:cNvPr id="1473541" name="Rectangle 5"/>
          <p:cNvSpPr>
            <a:spLocks noChangeArrowheads="1"/>
          </p:cNvSpPr>
          <p:nvPr/>
        </p:nvSpPr>
        <p:spPr bwMode="auto">
          <a:xfrm>
            <a:off x="4267200" y="1219200"/>
            <a:ext cx="4495800" cy="533400"/>
          </a:xfrm>
          <a:prstGeom prst="rect">
            <a:avLst/>
          </a:prstGeom>
          <a:solidFill>
            <a:schemeClr val="bg1"/>
          </a:solidFill>
          <a:ln w="12700">
            <a:noFill/>
            <a:miter lim="800000"/>
            <a:headEnd/>
            <a:tailEnd/>
          </a:ln>
          <a:effectLst/>
        </p:spPr>
        <p:txBody>
          <a:bodyPr wrap="none" anchor="ctr"/>
          <a:lstStyle/>
          <a:p>
            <a:endParaRPr lang="en-US"/>
          </a:p>
        </p:txBody>
      </p:sp>
      <p:pic>
        <p:nvPicPr>
          <p:cNvPr id="1425409" name="Picture 1"/>
          <p:cNvPicPr>
            <a:picLocks noChangeAspect="1" noChangeArrowheads="1"/>
          </p:cNvPicPr>
          <p:nvPr/>
        </p:nvPicPr>
        <p:blipFill>
          <a:blip r:embed="rId3" cstate="print"/>
          <a:srcRect/>
          <a:stretch>
            <a:fillRect/>
          </a:stretch>
        </p:blipFill>
        <p:spPr bwMode="auto">
          <a:xfrm>
            <a:off x="152400" y="0"/>
            <a:ext cx="4419600" cy="677861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81000" y="762000"/>
            <a:ext cx="8534400" cy="762000"/>
          </a:xfrm>
          <a:noFill/>
        </p:spPr>
        <p:txBody>
          <a:bodyPr>
            <a:normAutofit fontScale="90000"/>
          </a:bodyPr>
          <a:lstStyle/>
          <a:p>
            <a:pPr eaLnBrk="1" hangingPunct="1"/>
            <a:r>
              <a:rPr lang="en-US" sz="4000" smtClean="0"/>
              <a:t>Accurate and efficient applications:</a:t>
            </a:r>
            <a:br>
              <a:rPr lang="en-US" sz="4000" smtClean="0"/>
            </a:br>
            <a:r>
              <a:rPr lang="en-US" sz="3600" smtClean="0"/>
              <a:t>Increase Efficacy – Minimize Drift</a:t>
            </a:r>
            <a:endParaRPr lang="en-US" sz="4000" smtClean="0"/>
          </a:p>
        </p:txBody>
      </p:sp>
      <p:pic>
        <p:nvPicPr>
          <p:cNvPr id="6147" name="Picture 3" descr="MVC-015F"/>
          <p:cNvPicPr>
            <a:picLocks noGrp="1" noChangeAspect="1" noChangeArrowheads="1"/>
          </p:cNvPicPr>
          <p:nvPr>
            <p:ph idx="1"/>
          </p:nvPr>
        </p:nvPicPr>
        <p:blipFill>
          <a:blip r:embed="rId4" cstate="print"/>
          <a:stretch>
            <a:fillRect/>
          </a:stretch>
        </p:blipFill>
        <p:spPr>
          <a:xfrm>
            <a:off x="1554691" y="1600200"/>
            <a:ext cx="6034617" cy="4525963"/>
          </a:xfrm>
          <a:noFill/>
        </p:spPr>
      </p:pic>
    </p:spTree>
    <p:custDataLst>
      <p:tags r:id="rId1"/>
    </p:custDataLst>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endParaRPr lang="en-US" smtClean="0"/>
          </a:p>
        </p:txBody>
      </p:sp>
      <p:pic>
        <p:nvPicPr>
          <p:cNvPr id="33795" name="Picture 3"/>
          <p:cNvPicPr>
            <a:picLocks noGrp="1" noChangeAspect="1" noChangeArrowheads="1"/>
          </p:cNvPicPr>
          <p:nvPr>
            <p:ph idx="1"/>
          </p:nvPr>
        </p:nvPicPr>
        <p:blipFill>
          <a:blip r:embed="rId3" cstate="print"/>
          <a:srcRect t="33333"/>
          <a:stretch>
            <a:fillRect/>
          </a:stretch>
        </p:blipFill>
        <p:spPr>
          <a:xfrm>
            <a:off x="0" y="0"/>
            <a:ext cx="9144000" cy="6858000"/>
          </a:xfrm>
          <a:noFill/>
        </p:spPr>
      </p:pic>
    </p:spTree>
    <p:custDataLst>
      <p:tags r:id="rId1"/>
    </p:custData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2" descr="July-05 04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991.JPG"/>
          <p:cNvPicPr>
            <a:picLocks noChangeAspect="1"/>
          </p:cNvPicPr>
          <p:nvPr/>
        </p:nvPicPr>
        <p:blipFill>
          <a:blip r:embed="rId2" cstate="print"/>
          <a:stretch>
            <a:fillRect/>
          </a:stretch>
        </p:blipFill>
        <p:spPr>
          <a:xfrm>
            <a:off x="0" y="0"/>
            <a:ext cx="9144000" cy="6858000"/>
          </a:xfrm>
          <a:prstGeom prst="rect">
            <a:avLst/>
          </a:prstGeom>
        </p:spPr>
      </p:pic>
      <p:sp>
        <p:nvSpPr>
          <p:cNvPr id="4" name="Rectangle 3"/>
          <p:cNvSpPr/>
          <p:nvPr/>
        </p:nvSpPr>
        <p:spPr>
          <a:xfrm>
            <a:off x="457200" y="5562600"/>
            <a:ext cx="8238153" cy="923330"/>
          </a:xfrm>
          <a:prstGeom prst="rect">
            <a:avLst/>
          </a:prstGeom>
          <a:solidFill>
            <a:schemeClr val="bg2"/>
          </a:solid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Every Man A Wildcat</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2" name="Picture 2" descr="old JD Sprayer"/>
          <p:cNvPicPr>
            <a:picLocks noChangeAspect="1" noChangeArrowheads="1"/>
          </p:cNvPicPr>
          <p:nvPr/>
        </p:nvPicPr>
        <p:blipFill>
          <a:blip r:embed="rId3" cstate="print"/>
          <a:srcRect/>
          <a:stretch>
            <a:fillRect/>
          </a:stretch>
        </p:blipFill>
        <p:spPr bwMode="auto">
          <a:xfrm>
            <a:off x="1981200" y="3181350"/>
            <a:ext cx="4800600" cy="3600450"/>
          </a:xfrm>
          <a:prstGeom prst="rect">
            <a:avLst/>
          </a:prstGeom>
          <a:noFill/>
          <a:ln w="9525">
            <a:noFill/>
            <a:miter lim="800000"/>
            <a:headEnd/>
            <a:tailEnd/>
          </a:ln>
        </p:spPr>
      </p:pic>
      <p:pic>
        <p:nvPicPr>
          <p:cNvPr id="35843" name="Picture 3" descr="Potato Sprayer"/>
          <p:cNvPicPr>
            <a:picLocks noChangeAspect="1" noChangeArrowheads="1"/>
          </p:cNvPicPr>
          <p:nvPr/>
        </p:nvPicPr>
        <p:blipFill>
          <a:blip r:embed="rId4" cstate="print"/>
          <a:srcRect/>
          <a:stretch>
            <a:fillRect/>
          </a:stretch>
        </p:blipFill>
        <p:spPr bwMode="auto">
          <a:xfrm>
            <a:off x="2057400" y="76200"/>
            <a:ext cx="4724400" cy="2994025"/>
          </a:xfrm>
          <a:prstGeom prst="rect">
            <a:avLst/>
          </a:prstGeom>
          <a:noFill/>
          <a:ln w="47625" cmpd="thinThick">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533400" y="1295400"/>
            <a:ext cx="8382000" cy="381000"/>
          </a:xfrm>
          <a:prstGeom prst="rect">
            <a:avLst/>
          </a:prstGeom>
          <a:solidFill>
            <a:schemeClr val="bg1"/>
          </a:solidFill>
          <a:ln w="12700">
            <a:noFill/>
            <a:miter lim="800000"/>
            <a:headEnd/>
            <a:tailEnd/>
          </a:ln>
        </p:spPr>
        <p:txBody>
          <a:bodyPr wrap="none" anchor="ctr"/>
          <a:lstStyle/>
          <a:p>
            <a:endParaRPr lang="en-US"/>
          </a:p>
        </p:txBody>
      </p:sp>
      <p:sp>
        <p:nvSpPr>
          <p:cNvPr id="3077" name="Rectangle 4"/>
          <p:cNvSpPr>
            <a:spLocks noChangeArrowheads="1"/>
          </p:cNvSpPr>
          <p:nvPr/>
        </p:nvSpPr>
        <p:spPr bwMode="auto">
          <a:xfrm>
            <a:off x="947738" y="609600"/>
            <a:ext cx="161925" cy="638175"/>
          </a:xfrm>
          <a:prstGeom prst="rect">
            <a:avLst/>
          </a:prstGeom>
          <a:noFill/>
          <a:ln w="12700">
            <a:noFill/>
            <a:miter lim="800000"/>
            <a:headEnd/>
            <a:tailEnd/>
          </a:ln>
        </p:spPr>
        <p:txBody>
          <a:bodyPr wrap="none" lIns="90488" tIns="44450" rIns="90488" bIns="44450">
            <a:spAutoFit/>
          </a:bodyPr>
          <a:lstStyle/>
          <a:p>
            <a:pPr eaLnBrk="0" hangingPunct="0"/>
            <a:endParaRPr lang="en-US" sz="3600" b="1">
              <a:latin typeface="Univers (E1)" charset="0"/>
            </a:endParaRPr>
          </a:p>
        </p:txBody>
      </p:sp>
      <p:graphicFrame>
        <p:nvGraphicFramePr>
          <p:cNvPr id="3074" name="Object 5"/>
          <p:cNvGraphicFramePr>
            <a:graphicFrameLocks/>
          </p:cNvGraphicFramePr>
          <p:nvPr/>
        </p:nvGraphicFramePr>
        <p:xfrm>
          <a:off x="228600" y="2438400"/>
          <a:ext cx="1371600" cy="1295400"/>
        </p:xfrm>
        <a:graphic>
          <a:graphicData uri="http://schemas.openxmlformats.org/presentationml/2006/ole">
            <p:oleObj spid="_x0000_s384002" name="Document" r:id="rId5" imgW="1873226" imgH="1732082" progId="Word.Document.8">
              <p:embed/>
            </p:oleObj>
          </a:graphicData>
        </a:graphic>
      </p:graphicFrame>
      <p:pic>
        <p:nvPicPr>
          <p:cNvPr id="3078" name="Picture 6"/>
          <p:cNvPicPr>
            <a:picLocks noChangeArrowheads="1"/>
          </p:cNvPicPr>
          <p:nvPr/>
        </p:nvPicPr>
        <p:blipFill>
          <a:blip r:embed="rId6" cstate="print">
            <a:lum contrast="12000"/>
          </a:blip>
          <a:srcRect/>
          <a:stretch>
            <a:fillRect/>
          </a:stretch>
        </p:blipFill>
        <p:spPr bwMode="auto">
          <a:xfrm rot="5400000">
            <a:off x="2781300" y="2171700"/>
            <a:ext cx="1295400" cy="2286000"/>
          </a:xfrm>
          <a:prstGeom prst="rect">
            <a:avLst/>
          </a:prstGeom>
          <a:noFill/>
          <a:ln w="9525">
            <a:noFill/>
            <a:miter lim="800000"/>
            <a:headEnd/>
            <a:tailEnd/>
          </a:ln>
        </p:spPr>
      </p:pic>
      <p:pic>
        <p:nvPicPr>
          <p:cNvPr id="3079" name="Picture 7"/>
          <p:cNvPicPr>
            <a:picLocks noChangeArrowheads="1"/>
          </p:cNvPicPr>
          <p:nvPr/>
        </p:nvPicPr>
        <p:blipFill>
          <a:blip r:embed="rId7" cstate="print">
            <a:lum bright="42000" contrast="66000"/>
          </a:blip>
          <a:srcRect/>
          <a:stretch>
            <a:fillRect/>
          </a:stretch>
        </p:blipFill>
        <p:spPr bwMode="auto">
          <a:xfrm>
            <a:off x="2438400" y="4343400"/>
            <a:ext cx="1219200" cy="1295400"/>
          </a:xfrm>
          <a:prstGeom prst="rect">
            <a:avLst/>
          </a:prstGeom>
          <a:noFill/>
          <a:ln w="9525">
            <a:noFill/>
            <a:miter lim="800000"/>
            <a:headEnd/>
            <a:tailEnd/>
          </a:ln>
        </p:spPr>
      </p:pic>
      <p:sp>
        <p:nvSpPr>
          <p:cNvPr id="3080" name="Rectangle 8"/>
          <p:cNvSpPr>
            <a:spLocks noGrp="1" noChangeArrowheads="1"/>
          </p:cNvSpPr>
          <p:nvPr>
            <p:ph type="title"/>
          </p:nvPr>
        </p:nvSpPr>
        <p:spPr>
          <a:xfrm>
            <a:off x="304800" y="304800"/>
            <a:ext cx="6324600" cy="590550"/>
          </a:xfrm>
        </p:spPr>
        <p:txBody>
          <a:bodyPr>
            <a:normAutofit fontScale="90000"/>
          </a:bodyPr>
          <a:lstStyle/>
          <a:p>
            <a:pPr algn="l" eaLnBrk="1" hangingPunct="1"/>
            <a:r>
              <a:rPr lang="en-US" sz="4000" smtClean="0"/>
              <a:t>Nozzle Technology……</a:t>
            </a:r>
            <a:endParaRPr lang="en-US" sz="7200" smtClean="0"/>
          </a:p>
        </p:txBody>
      </p:sp>
      <p:sp>
        <p:nvSpPr>
          <p:cNvPr id="3081" name="Rectangle 9"/>
          <p:cNvSpPr>
            <a:spLocks noGrp="1" noChangeArrowheads="1"/>
          </p:cNvSpPr>
          <p:nvPr>
            <p:ph type="body" sz="half" idx="1"/>
          </p:nvPr>
        </p:nvSpPr>
        <p:spPr>
          <a:xfrm>
            <a:off x="228600" y="990600"/>
            <a:ext cx="6324600" cy="1295400"/>
          </a:xfrm>
        </p:spPr>
        <p:txBody>
          <a:bodyPr>
            <a:normAutofit lnSpcReduction="10000"/>
          </a:bodyPr>
          <a:lstStyle/>
          <a:p>
            <a:pPr eaLnBrk="1" hangingPunct="1">
              <a:lnSpc>
                <a:spcPct val="90000"/>
              </a:lnSpc>
            </a:pPr>
            <a:r>
              <a:rPr lang="en-US" sz="2800" smtClean="0"/>
              <a:t>Nozzles designed to reduce drift</a:t>
            </a:r>
          </a:p>
          <a:p>
            <a:pPr eaLnBrk="1" hangingPunct="1">
              <a:lnSpc>
                <a:spcPct val="90000"/>
              </a:lnSpc>
            </a:pPr>
            <a:r>
              <a:rPr lang="en-US" sz="2800" smtClean="0"/>
              <a:t>Improved drop size control</a:t>
            </a:r>
          </a:p>
          <a:p>
            <a:pPr eaLnBrk="1" hangingPunct="1">
              <a:lnSpc>
                <a:spcPct val="90000"/>
              </a:lnSpc>
            </a:pPr>
            <a:r>
              <a:rPr lang="en-US" sz="2800" smtClean="0"/>
              <a:t>Emphasis on ‘Spray Quality’</a:t>
            </a:r>
          </a:p>
        </p:txBody>
      </p:sp>
      <p:pic>
        <p:nvPicPr>
          <p:cNvPr id="3085" name="Picture 13" descr="MVC-124F"/>
          <p:cNvPicPr>
            <a:picLocks noGrp="1" noChangeAspect="1" noChangeArrowheads="1"/>
          </p:cNvPicPr>
          <p:nvPr>
            <p:ph sz="quarter" idx="3"/>
          </p:nvPr>
        </p:nvPicPr>
        <p:blipFill>
          <a:blip r:embed="rId8" cstate="print">
            <a:lum bright="12000" contrast="18000"/>
          </a:blip>
          <a:srcRect l="36450" t="38800" r="37801" b="23399"/>
          <a:stretch>
            <a:fillRect/>
          </a:stretch>
        </p:blipFill>
        <p:spPr>
          <a:xfrm>
            <a:off x="228600" y="3886200"/>
            <a:ext cx="1322388" cy="1434840"/>
          </a:xfrm>
          <a:noFill/>
        </p:spPr>
      </p:pic>
      <p:pic>
        <p:nvPicPr>
          <p:cNvPr id="3082" name="Picture 10" descr="turbo drop"/>
          <p:cNvPicPr>
            <a:picLocks noChangeAspect="1" noChangeArrowheads="1"/>
          </p:cNvPicPr>
          <p:nvPr/>
        </p:nvPicPr>
        <p:blipFill>
          <a:blip r:embed="rId9" cstate="print">
            <a:lum bright="24000" contrast="30000"/>
          </a:blip>
          <a:srcRect l="24390" t="12195" r="19513" b="9756"/>
          <a:stretch>
            <a:fillRect/>
          </a:stretch>
        </p:blipFill>
        <p:spPr bwMode="auto">
          <a:xfrm>
            <a:off x="5562600" y="152400"/>
            <a:ext cx="1971675" cy="2057400"/>
          </a:xfrm>
          <a:prstGeom prst="rect">
            <a:avLst/>
          </a:prstGeom>
          <a:noFill/>
          <a:ln w="9525">
            <a:noFill/>
            <a:miter lim="800000"/>
            <a:headEnd/>
            <a:tailEnd/>
          </a:ln>
        </p:spPr>
      </p:pic>
      <p:pic>
        <p:nvPicPr>
          <p:cNvPr id="3084" name="Picture 12" descr="MVC-055F"/>
          <p:cNvPicPr>
            <a:picLocks noChangeAspect="1" noChangeArrowheads="1"/>
          </p:cNvPicPr>
          <p:nvPr/>
        </p:nvPicPr>
        <p:blipFill>
          <a:blip r:embed="rId10" cstate="print">
            <a:lum bright="24000"/>
          </a:blip>
          <a:srcRect l="3751" t="11667" r="3751" b="25000"/>
          <a:stretch>
            <a:fillRect/>
          </a:stretch>
        </p:blipFill>
        <p:spPr bwMode="auto">
          <a:xfrm>
            <a:off x="5562600" y="2590800"/>
            <a:ext cx="2971800" cy="1525701"/>
          </a:xfrm>
          <a:prstGeom prst="rect">
            <a:avLst/>
          </a:prstGeom>
          <a:noFill/>
          <a:ln w="9525">
            <a:noFill/>
            <a:miter lim="800000"/>
            <a:headEnd/>
            <a:tailEnd/>
          </a:ln>
        </p:spPr>
      </p:pic>
      <p:pic>
        <p:nvPicPr>
          <p:cNvPr id="3086" name="Picture 14" descr="Hardi-injet"/>
          <p:cNvPicPr>
            <a:picLocks noChangeAspect="1" noChangeArrowheads="1"/>
          </p:cNvPicPr>
          <p:nvPr/>
        </p:nvPicPr>
        <p:blipFill>
          <a:blip r:embed="rId11" cstate="print"/>
          <a:srcRect l="11864" r="13559"/>
          <a:stretch>
            <a:fillRect/>
          </a:stretch>
        </p:blipFill>
        <p:spPr bwMode="auto">
          <a:xfrm>
            <a:off x="7391400" y="152400"/>
            <a:ext cx="1477505" cy="1981200"/>
          </a:xfrm>
          <a:prstGeom prst="rect">
            <a:avLst/>
          </a:prstGeom>
          <a:noFill/>
          <a:ln w="9525">
            <a:noFill/>
            <a:miter lim="800000"/>
            <a:headEnd/>
            <a:tailEnd/>
          </a:ln>
        </p:spPr>
      </p:pic>
      <p:pic>
        <p:nvPicPr>
          <p:cNvPr id="3088" name="Picture 16" descr="products-a4-a"/>
          <p:cNvPicPr>
            <a:picLocks noChangeAspect="1" noChangeArrowheads="1"/>
          </p:cNvPicPr>
          <p:nvPr/>
        </p:nvPicPr>
        <p:blipFill>
          <a:blip r:embed="rId12" cstate="print"/>
          <a:srcRect/>
          <a:stretch>
            <a:fillRect/>
          </a:stretch>
        </p:blipFill>
        <p:spPr bwMode="auto">
          <a:xfrm>
            <a:off x="609600" y="5395912"/>
            <a:ext cx="1752600" cy="1058863"/>
          </a:xfrm>
          <a:prstGeom prst="rect">
            <a:avLst/>
          </a:prstGeom>
          <a:noFill/>
          <a:ln w="9525">
            <a:noFill/>
            <a:miter lim="800000"/>
            <a:headEnd/>
            <a:tailEnd/>
          </a:ln>
        </p:spPr>
      </p:pic>
      <p:pic>
        <p:nvPicPr>
          <p:cNvPr id="21" name="Picture 9"/>
          <p:cNvPicPr>
            <a:picLocks noChangeAspect="1" noChangeArrowheads="1"/>
          </p:cNvPicPr>
          <p:nvPr/>
        </p:nvPicPr>
        <p:blipFill>
          <a:blip r:embed="rId13" cstate="print"/>
          <a:srcRect l="29347" r="56522"/>
          <a:stretch>
            <a:fillRect/>
          </a:stretch>
        </p:blipFill>
        <p:spPr bwMode="auto">
          <a:xfrm>
            <a:off x="7944927" y="4191000"/>
            <a:ext cx="1148103" cy="1716407"/>
          </a:xfrm>
          <a:prstGeom prst="rect">
            <a:avLst/>
          </a:prstGeom>
          <a:noFill/>
          <a:ln w="12700">
            <a:noFill/>
            <a:miter lim="800000"/>
            <a:headEnd/>
            <a:tailEnd/>
          </a:ln>
          <a:effectLst/>
        </p:spPr>
      </p:pic>
      <p:pic>
        <p:nvPicPr>
          <p:cNvPr id="22" name="Picture 16" descr="GuardianAirgroup1"/>
          <p:cNvPicPr>
            <a:picLocks noChangeAspect="1" noChangeArrowheads="1"/>
          </p:cNvPicPr>
          <p:nvPr/>
        </p:nvPicPr>
        <p:blipFill>
          <a:blip r:embed="rId14" cstate="print"/>
          <a:srcRect/>
          <a:stretch>
            <a:fillRect/>
          </a:stretch>
        </p:blipFill>
        <p:spPr bwMode="auto">
          <a:xfrm>
            <a:off x="6146884" y="4572000"/>
            <a:ext cx="1777916" cy="1600654"/>
          </a:xfrm>
          <a:prstGeom prst="rect">
            <a:avLst/>
          </a:prstGeom>
          <a:noFill/>
        </p:spPr>
      </p:pic>
      <p:pic>
        <p:nvPicPr>
          <p:cNvPr id="23" name="Picture 22" descr="Duo TTI.jpg"/>
          <p:cNvPicPr>
            <a:picLocks noChangeAspect="1"/>
          </p:cNvPicPr>
          <p:nvPr/>
        </p:nvPicPr>
        <p:blipFill>
          <a:blip r:embed="rId15" cstate="print"/>
          <a:stretch>
            <a:fillRect/>
          </a:stretch>
        </p:blipFill>
        <p:spPr>
          <a:xfrm rot="10800000">
            <a:off x="4800600" y="4267200"/>
            <a:ext cx="1174750" cy="1686244"/>
          </a:xfrm>
          <a:prstGeom prst="rect">
            <a:avLst/>
          </a:prstGeom>
        </p:spPr>
      </p:pic>
      <p:pic>
        <p:nvPicPr>
          <p:cNvPr id="24" name="Picture 6"/>
          <p:cNvPicPr>
            <a:picLocks noChangeAspect="1" noChangeArrowheads="1"/>
          </p:cNvPicPr>
          <p:nvPr/>
        </p:nvPicPr>
        <p:blipFill>
          <a:blip r:embed="rId16" cstate="print"/>
          <a:srcRect l="47727" t="5098" r="25000" b="49018"/>
          <a:stretch>
            <a:fillRect/>
          </a:stretch>
        </p:blipFill>
        <p:spPr bwMode="auto">
          <a:xfrm rot="10800000">
            <a:off x="3683000" y="4572000"/>
            <a:ext cx="1117600" cy="1676400"/>
          </a:xfrm>
          <a:prstGeom prst="rect">
            <a:avLst/>
          </a:prstGeom>
          <a:noFill/>
          <a:ln w="12700">
            <a:noFill/>
            <a:miter lim="800000"/>
            <a:headEnd/>
            <a:tailEnd/>
          </a:ln>
        </p:spPr>
      </p:pic>
    </p:spTree>
    <p:custDataLst>
      <p:tags r:id="rId2"/>
    </p:custDataLst>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381000" y="838200"/>
            <a:ext cx="8382000" cy="5715000"/>
          </a:xfrm>
          <a:prstGeom prst="rect">
            <a:avLst/>
          </a:prstGeom>
          <a:solidFill>
            <a:srgbClr val="0000FF"/>
          </a:solidFill>
          <a:ln w="12700">
            <a:solidFill>
              <a:schemeClr val="tx1"/>
            </a:solidFill>
            <a:miter lim="800000"/>
            <a:headEnd type="none" w="sm" len="sm"/>
            <a:tailEnd type="none" w="sm" len="sm"/>
          </a:ln>
        </p:spPr>
        <p:txBody>
          <a:bodyPr wrap="none" anchor="ctr"/>
          <a:lstStyle/>
          <a:p>
            <a:endParaRPr lang="en-US"/>
          </a:p>
        </p:txBody>
      </p:sp>
      <p:sp>
        <p:nvSpPr>
          <p:cNvPr id="36867" name="AutoShape 3"/>
          <p:cNvSpPr>
            <a:spLocks noChangeArrowheads="1"/>
          </p:cNvSpPr>
          <p:nvPr/>
        </p:nvSpPr>
        <p:spPr bwMode="auto">
          <a:xfrm>
            <a:off x="685800" y="1219200"/>
            <a:ext cx="7543800" cy="5105400"/>
          </a:xfrm>
          <a:prstGeom prst="bevel">
            <a:avLst>
              <a:gd name="adj" fmla="val 12500"/>
            </a:avLst>
          </a:prstGeom>
          <a:solidFill>
            <a:schemeClr val="bg1"/>
          </a:solidFill>
          <a:ln w="28575">
            <a:solidFill>
              <a:schemeClr val="tx1"/>
            </a:solidFill>
            <a:miter lim="800000"/>
            <a:headEnd type="none" w="sm" len="sm"/>
            <a:tailEnd type="none" w="sm" len="sm"/>
          </a:ln>
        </p:spPr>
        <p:txBody>
          <a:bodyPr wrap="none" anchor="ctr"/>
          <a:lstStyle/>
          <a:p>
            <a:pPr algn="ctr" eaLnBrk="0" hangingPunct="0"/>
            <a:endParaRPr lang="en-US" sz="2400"/>
          </a:p>
        </p:txBody>
      </p:sp>
      <p:sp>
        <p:nvSpPr>
          <p:cNvPr id="36868" name="Rectangle 4"/>
          <p:cNvSpPr>
            <a:spLocks noGrp="1" noChangeArrowheads="1"/>
          </p:cNvSpPr>
          <p:nvPr>
            <p:ph type="title"/>
          </p:nvPr>
        </p:nvSpPr>
        <p:spPr>
          <a:xfrm>
            <a:off x="457200" y="76200"/>
            <a:ext cx="8229600" cy="715963"/>
          </a:xfrm>
        </p:spPr>
        <p:txBody>
          <a:bodyPr/>
          <a:lstStyle/>
          <a:p>
            <a:pPr eaLnBrk="1" hangingPunct="1"/>
            <a:r>
              <a:rPr lang="en-US" sz="4000" smtClean="0"/>
              <a:t>Spray Characteristics are Important</a:t>
            </a:r>
          </a:p>
        </p:txBody>
      </p:sp>
      <p:pic>
        <p:nvPicPr>
          <p:cNvPr id="8" name="25.avi">
            <a:hlinkClick r:id="" action="ppaction://media"/>
          </p:cNvPr>
          <p:cNvPicPr>
            <a:picLocks noGrp="1" noRot="1" noChangeAspect="1"/>
          </p:cNvPicPr>
          <p:nvPr>
            <p:ph idx="1"/>
            <a:videoFile r:link="rId2"/>
          </p:nvPr>
        </p:nvPicPr>
        <p:blipFill>
          <a:blip r:embed="rId4" cstate="print"/>
          <a:srcRect/>
          <a:stretch>
            <a:fillRect/>
          </a:stretch>
        </p:blipFill>
        <p:spPr>
          <a:xfrm>
            <a:off x="1892300" y="1828800"/>
            <a:ext cx="5130800" cy="3848100"/>
          </a:xfrm>
        </p:spPr>
      </p:pic>
      <p:sp>
        <p:nvSpPr>
          <p:cNvPr id="36869" name="Text Box 5"/>
          <p:cNvSpPr txBox="1">
            <a:spLocks noChangeArrowheads="1"/>
          </p:cNvSpPr>
          <p:nvPr/>
        </p:nvSpPr>
        <p:spPr bwMode="auto">
          <a:xfrm>
            <a:off x="1676400" y="5791200"/>
            <a:ext cx="5867400" cy="366713"/>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a:t>Demonstrates Turbo Flat vs TurboDrop-5 MPH Wind</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What is your typical application?</a:t>
            </a:r>
            <a:endParaRPr lang="en-US" dirty="0"/>
          </a:p>
        </p:txBody>
      </p:sp>
      <p:graphicFrame>
        <p:nvGraphicFramePr>
          <p:cNvPr id="5" name="TPChart"/>
          <p:cNvGraphicFramePr>
            <a:graphicFrameLocks noChangeAspect="1"/>
          </p:cNvGraphicFramePr>
          <p:nvPr/>
        </p:nvGraphicFramePr>
        <p:xfrm>
          <a:off x="3149600" y="1528763"/>
          <a:ext cx="5156200" cy="3149600"/>
        </p:xfrm>
        <a:graphic>
          <a:graphicData uri="http://schemas.openxmlformats.org/presentationml/2006/ole">
            <p:oleObj spid="_x0000_s266242" name="Chart" r:id="rId5" imgW="9144000" imgH="3152851" progId="MSGraph.Chart.8">
              <p:embed followColorScheme="full"/>
            </p:oleObj>
          </a:graphicData>
        </a:graphic>
      </p:graphicFrame>
      <p:sp>
        <p:nvSpPr>
          <p:cNvPr id="3" name="TPAnswers"/>
          <p:cNvSpPr>
            <a:spLocks noGrp="1"/>
          </p:cNvSpPr>
          <p:nvPr>
            <p:ph type="body" idx="1"/>
            <p:custDataLst>
              <p:tags r:id="rId3"/>
            </p:custDataLst>
          </p:nvPr>
        </p:nvSpPr>
        <p:spPr>
          <a:xfrm>
            <a:off x="457200" y="1600200"/>
            <a:ext cx="4114800" cy="4525963"/>
          </a:xfrm>
        </p:spPr>
        <p:txBody>
          <a:bodyPr>
            <a:noAutofit/>
          </a:bodyPr>
          <a:lstStyle/>
          <a:p>
            <a:pPr marL="514350" indent="-514350">
              <a:buFont typeface="+mj-lt"/>
              <a:buAutoNum type="alphaLcPeriod"/>
            </a:pPr>
            <a:r>
              <a:rPr lang="en-US" dirty="0" smtClean="0"/>
              <a:t>Herbicide</a:t>
            </a:r>
          </a:p>
          <a:p>
            <a:pPr marL="514350" indent="-514350">
              <a:buFont typeface="+mj-lt"/>
              <a:buAutoNum type="alphaLcPeriod"/>
            </a:pPr>
            <a:r>
              <a:rPr lang="en-US" dirty="0" smtClean="0"/>
              <a:t>Fungicide</a:t>
            </a:r>
          </a:p>
          <a:p>
            <a:pPr marL="514350" indent="-514350">
              <a:buFont typeface="+mj-lt"/>
              <a:buAutoNum type="alphaLcPeriod"/>
            </a:pPr>
            <a:r>
              <a:rPr lang="en-US" dirty="0" smtClean="0"/>
              <a:t>Insecticide</a:t>
            </a:r>
          </a:p>
          <a:p>
            <a:pPr marL="514350" indent="-514350">
              <a:buFont typeface="+mj-lt"/>
              <a:buAutoNum type="alphaLcPeriod"/>
            </a:pPr>
            <a:r>
              <a:rPr lang="en-US" dirty="0" smtClean="0"/>
              <a:t>Fertilizer</a:t>
            </a:r>
          </a:p>
          <a:p>
            <a:pPr marL="514350" indent="-514350">
              <a:buFont typeface="+mj-lt"/>
              <a:buAutoNum type="alphaLcPeriod"/>
            </a:pPr>
            <a:r>
              <a:rPr lang="en-US" dirty="0" smtClean="0"/>
              <a:t>Other</a:t>
            </a: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What nozzle do you use?</a:t>
            </a:r>
            <a:endParaRPr lang="en-US" dirty="0"/>
          </a:p>
        </p:txBody>
      </p:sp>
      <p:graphicFrame>
        <p:nvGraphicFramePr>
          <p:cNvPr id="5" name="TPChart"/>
          <p:cNvGraphicFramePr>
            <a:graphicFrameLocks noChangeAspect="1"/>
          </p:cNvGraphicFramePr>
          <p:nvPr/>
        </p:nvGraphicFramePr>
        <p:xfrm>
          <a:off x="3505200" y="1562100"/>
          <a:ext cx="5080000" cy="3767138"/>
        </p:xfrm>
        <a:graphic>
          <a:graphicData uri="http://schemas.openxmlformats.org/presentationml/2006/ole">
            <p:oleObj spid="_x0000_s267266" name="Chart" r:id="rId5" imgW="9144000" imgH="3771900" progId="MSGraph.Chart.8">
              <p:embed followColorScheme="full"/>
            </p:oleObj>
          </a:graphicData>
        </a:graphic>
      </p:graphicFrame>
      <p:sp>
        <p:nvSpPr>
          <p:cNvPr id="3" name="TPAnswers"/>
          <p:cNvSpPr>
            <a:spLocks noGrp="1"/>
          </p:cNvSpPr>
          <p:nvPr>
            <p:ph type="body" idx="1"/>
            <p:custDataLst>
              <p:tags r:id="rId3"/>
            </p:custDataLst>
          </p:nvPr>
        </p:nvSpPr>
        <p:spPr>
          <a:xfrm>
            <a:off x="457200" y="1600200"/>
            <a:ext cx="4114800" cy="4525963"/>
          </a:xfrm>
        </p:spPr>
        <p:txBody>
          <a:bodyPr>
            <a:noAutofit/>
          </a:bodyPr>
          <a:lstStyle/>
          <a:p>
            <a:pPr marL="514350" indent="-514350">
              <a:buFont typeface="+mj-lt"/>
              <a:buAutoNum type="alphaLcPeriod"/>
            </a:pPr>
            <a:r>
              <a:rPr lang="en-US" dirty="0" smtClean="0"/>
              <a:t>Flat-fan</a:t>
            </a:r>
          </a:p>
          <a:p>
            <a:pPr marL="514350" indent="-514350">
              <a:buFont typeface="Arial" pitchFamily="34" charset="0"/>
              <a:buAutoNum type="alphaLcPeriod"/>
            </a:pPr>
            <a:r>
              <a:rPr lang="en-US" dirty="0" smtClean="0"/>
              <a:t>Turbo flat-fan</a:t>
            </a:r>
          </a:p>
          <a:p>
            <a:pPr marL="514350" indent="-514350">
              <a:buFont typeface="Arial" pitchFamily="34" charset="0"/>
              <a:buAutoNum type="alphaLcPeriod"/>
            </a:pPr>
            <a:r>
              <a:rPr lang="en-US" dirty="0" smtClean="0"/>
              <a:t>Air Induction</a:t>
            </a:r>
          </a:p>
          <a:p>
            <a:pPr marL="514350" indent="-514350">
              <a:buFont typeface="Arial" pitchFamily="34" charset="0"/>
              <a:buAutoNum type="alphaLcPeriod"/>
            </a:pPr>
            <a:r>
              <a:rPr lang="en-US" dirty="0" smtClean="0"/>
              <a:t>Hollow cone</a:t>
            </a:r>
          </a:p>
          <a:p>
            <a:pPr marL="514350" indent="-514350">
              <a:buFont typeface="Arial" pitchFamily="34" charset="0"/>
              <a:buAutoNum type="alphaLcPeriod"/>
            </a:pPr>
            <a:r>
              <a:rPr lang="en-US" dirty="0" smtClean="0"/>
              <a:t>Turbo </a:t>
            </a:r>
            <a:r>
              <a:rPr lang="en-US" dirty="0" err="1" smtClean="0"/>
              <a:t>TwinJet</a:t>
            </a:r>
            <a:endParaRPr lang="en-US" dirty="0" smtClean="0"/>
          </a:p>
          <a:p>
            <a:pPr marL="514350" indent="-514350">
              <a:buFont typeface="Arial" pitchFamily="34" charset="0"/>
              <a:buAutoNum type="alphaLcPeriod"/>
            </a:pPr>
            <a:r>
              <a:rPr lang="en-US" dirty="0" smtClean="0"/>
              <a:t>Don’t know!</a:t>
            </a:r>
            <a:endParaRPr lang="en-US" dirty="0"/>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smtClean="0"/>
              <a:t>Is this tip good or bad?</a:t>
            </a:r>
          </a:p>
        </p:txBody>
      </p:sp>
      <p:pic>
        <p:nvPicPr>
          <p:cNvPr id="37891" name="Picture 3" descr="MVC-140F"/>
          <p:cNvPicPr>
            <a:picLocks noGrp="1" noChangeAspect="1" noChangeArrowheads="1"/>
          </p:cNvPicPr>
          <p:nvPr>
            <p:ph sz="half" idx="2"/>
          </p:nvPr>
        </p:nvPicPr>
        <p:blipFill>
          <a:blip r:embed="rId3" cstate="print"/>
          <a:srcRect b="14522"/>
          <a:stretch>
            <a:fillRect/>
          </a:stretch>
        </p:blipFill>
        <p:spPr>
          <a:xfrm>
            <a:off x="685800" y="1543050"/>
            <a:ext cx="7696200" cy="4933950"/>
          </a:xfrm>
          <a:noFill/>
        </p:spPr>
      </p:pic>
      <p:sp>
        <p:nvSpPr>
          <p:cNvPr id="37892" name="Line 4"/>
          <p:cNvSpPr>
            <a:spLocks noChangeShapeType="1"/>
          </p:cNvSpPr>
          <p:nvPr/>
        </p:nvSpPr>
        <p:spPr bwMode="auto">
          <a:xfrm flipH="1">
            <a:off x="4495800" y="2438400"/>
            <a:ext cx="2819400" cy="914400"/>
          </a:xfrm>
          <a:prstGeom prst="line">
            <a:avLst/>
          </a:prstGeom>
          <a:noFill/>
          <a:ln w="12700">
            <a:solidFill>
              <a:srgbClr val="FF0000"/>
            </a:solidFill>
            <a:round/>
            <a:headEnd/>
            <a:tailEnd type="triangle" w="med" len="med"/>
          </a:ln>
        </p:spPr>
        <p:txBody>
          <a:bodyPr/>
          <a:lstStyle/>
          <a:p>
            <a:endParaRPr lang="en-US"/>
          </a:p>
        </p:txBody>
      </p:sp>
      <p:sp>
        <p:nvSpPr>
          <p:cNvPr id="37893" name="Line 5"/>
          <p:cNvSpPr>
            <a:spLocks noChangeShapeType="1"/>
          </p:cNvSpPr>
          <p:nvPr/>
        </p:nvSpPr>
        <p:spPr bwMode="auto">
          <a:xfrm>
            <a:off x="2590800" y="2590800"/>
            <a:ext cx="1066800" cy="990600"/>
          </a:xfrm>
          <a:prstGeom prst="line">
            <a:avLst/>
          </a:prstGeom>
          <a:noFill/>
          <a:ln w="12700">
            <a:solidFill>
              <a:srgbClr val="FF0000"/>
            </a:solidFill>
            <a:round/>
            <a:headEnd/>
            <a:tailEnd type="triangle" w="med" len="med"/>
          </a:ln>
        </p:spPr>
        <p:txBody>
          <a:bodyPr/>
          <a:lstStyle/>
          <a:p>
            <a:endParaRPr lang="en-US"/>
          </a:p>
        </p:txBody>
      </p:sp>
    </p:spTree>
    <p:custDataLst>
      <p:tags r:id="rId1"/>
    </p:custData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533400" y="1219200"/>
            <a:ext cx="8153400" cy="533400"/>
          </a:xfrm>
          <a:prstGeom prst="rect">
            <a:avLst/>
          </a:prstGeom>
          <a:solidFill>
            <a:schemeClr val="bg1"/>
          </a:solidFill>
          <a:ln w="12700">
            <a:noFill/>
            <a:miter lim="800000"/>
            <a:headEnd/>
            <a:tailEnd/>
          </a:ln>
        </p:spPr>
        <p:txBody>
          <a:bodyPr wrap="none" anchor="ctr"/>
          <a:lstStyle/>
          <a:p>
            <a:endParaRPr lang="en-US"/>
          </a:p>
        </p:txBody>
      </p:sp>
      <p:sp>
        <p:nvSpPr>
          <p:cNvPr id="4100" name="Rectangle 3"/>
          <p:cNvSpPr>
            <a:spLocks noChangeArrowheads="1"/>
          </p:cNvSpPr>
          <p:nvPr/>
        </p:nvSpPr>
        <p:spPr bwMode="auto">
          <a:xfrm>
            <a:off x="947738" y="228600"/>
            <a:ext cx="161925" cy="638175"/>
          </a:xfrm>
          <a:prstGeom prst="rect">
            <a:avLst/>
          </a:prstGeom>
          <a:noFill/>
          <a:ln w="12700">
            <a:noFill/>
            <a:miter lim="800000"/>
            <a:headEnd/>
            <a:tailEnd/>
          </a:ln>
        </p:spPr>
        <p:txBody>
          <a:bodyPr wrap="none" lIns="90488" tIns="44450" rIns="90488" bIns="44450">
            <a:spAutoFit/>
          </a:bodyPr>
          <a:lstStyle/>
          <a:p>
            <a:pPr eaLnBrk="0" hangingPunct="0"/>
            <a:endParaRPr lang="en-US" sz="3600" b="1">
              <a:latin typeface="Univers (E1)" charset="0"/>
            </a:endParaRPr>
          </a:p>
        </p:txBody>
      </p:sp>
      <p:graphicFrame>
        <p:nvGraphicFramePr>
          <p:cNvPr id="4098" name="Object 2"/>
          <p:cNvGraphicFramePr>
            <a:graphicFrameLocks/>
          </p:cNvGraphicFramePr>
          <p:nvPr/>
        </p:nvGraphicFramePr>
        <p:xfrm>
          <a:off x="457200" y="914400"/>
          <a:ext cx="2438400" cy="2286000"/>
        </p:xfrm>
        <a:graphic>
          <a:graphicData uri="http://schemas.openxmlformats.org/presentationml/2006/ole">
            <p:oleObj spid="_x0000_s4098" name="Document" r:id="rId5" imgW="1873226" imgH="1732082" progId="Word.Document.8">
              <p:embed/>
            </p:oleObj>
          </a:graphicData>
        </a:graphic>
      </p:graphicFrame>
      <p:pic>
        <p:nvPicPr>
          <p:cNvPr id="4101" name="Picture 5"/>
          <p:cNvPicPr>
            <a:picLocks noChangeArrowheads="1"/>
          </p:cNvPicPr>
          <p:nvPr/>
        </p:nvPicPr>
        <p:blipFill>
          <a:blip r:embed="rId6" cstate="print">
            <a:lum bright="42000" contrast="66000"/>
          </a:blip>
          <a:srcRect/>
          <a:stretch>
            <a:fillRect/>
          </a:stretch>
        </p:blipFill>
        <p:spPr bwMode="auto">
          <a:xfrm>
            <a:off x="3962400" y="4114800"/>
            <a:ext cx="1828800" cy="2209800"/>
          </a:xfrm>
          <a:prstGeom prst="rect">
            <a:avLst/>
          </a:prstGeom>
          <a:noFill/>
          <a:ln w="9525">
            <a:noFill/>
            <a:miter lim="800000"/>
            <a:headEnd/>
            <a:tailEnd/>
          </a:ln>
        </p:spPr>
      </p:pic>
      <p:sp>
        <p:nvSpPr>
          <p:cNvPr id="4102" name="Rectangle 6"/>
          <p:cNvSpPr>
            <a:spLocks noGrp="1" noChangeArrowheads="1"/>
          </p:cNvSpPr>
          <p:nvPr>
            <p:ph type="title"/>
          </p:nvPr>
        </p:nvSpPr>
        <p:spPr>
          <a:xfrm>
            <a:off x="533400" y="304800"/>
            <a:ext cx="8229600" cy="609600"/>
          </a:xfrm>
        </p:spPr>
        <p:txBody>
          <a:bodyPr>
            <a:normAutofit fontScale="90000"/>
          </a:bodyPr>
          <a:lstStyle/>
          <a:p>
            <a:r>
              <a:rPr lang="en-US" sz="4000" smtClean="0"/>
              <a:t>Nozzles Types?</a:t>
            </a:r>
            <a:endParaRPr lang="en-US" sz="7200" smtClean="0"/>
          </a:p>
        </p:txBody>
      </p:sp>
      <p:pic>
        <p:nvPicPr>
          <p:cNvPr id="4103" name="Picture 7" descr="Hardi-injet"/>
          <p:cNvPicPr>
            <a:picLocks noGrp="1" noChangeAspect="1" noChangeArrowheads="1"/>
          </p:cNvPicPr>
          <p:nvPr>
            <p:ph sz="half" idx="1"/>
          </p:nvPr>
        </p:nvPicPr>
        <p:blipFill>
          <a:blip r:embed="rId7" cstate="print"/>
          <a:stretch>
            <a:fillRect/>
          </a:stretch>
        </p:blipFill>
        <p:spPr>
          <a:xfrm>
            <a:off x="6096000" y="3505200"/>
            <a:ext cx="2857500" cy="2857500"/>
          </a:xfrm>
          <a:noFill/>
        </p:spPr>
      </p:pic>
      <p:pic>
        <p:nvPicPr>
          <p:cNvPr id="4104" name="Picture 8" descr="tfcut"/>
          <p:cNvPicPr>
            <a:picLocks noGrp="1" noChangeAspect="1" noChangeArrowheads="1"/>
          </p:cNvPicPr>
          <p:nvPr>
            <p:ph sz="half" idx="2"/>
          </p:nvPr>
        </p:nvPicPr>
        <p:blipFill>
          <a:blip r:embed="rId8" cstate="print">
            <a:lum bright="30000" contrast="24000"/>
          </a:blip>
          <a:srcRect l="8989" t="20973" r="5618" b="16106"/>
          <a:stretch>
            <a:fillRect/>
          </a:stretch>
        </p:blipFill>
        <p:spPr>
          <a:xfrm>
            <a:off x="3505200" y="1295400"/>
            <a:ext cx="3124200" cy="1544638"/>
          </a:xfrm>
          <a:noFill/>
        </p:spPr>
      </p:pic>
      <p:sp>
        <p:nvSpPr>
          <p:cNvPr id="4105" name="WordArt 9"/>
          <p:cNvSpPr>
            <a:spLocks noChangeArrowheads="1" noChangeShapeType="1" noTextEdit="1"/>
          </p:cNvSpPr>
          <p:nvPr/>
        </p:nvSpPr>
        <p:spPr bwMode="auto">
          <a:xfrm rot="2137127">
            <a:off x="4114800" y="2971800"/>
            <a:ext cx="1657350" cy="965200"/>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FF"/>
                </a:solidFill>
                <a:latin typeface="Arial Black"/>
              </a:rPr>
              <a:t>chamber</a:t>
            </a:r>
          </a:p>
        </p:txBody>
      </p:sp>
      <p:sp>
        <p:nvSpPr>
          <p:cNvPr id="4106" name="WordArt 10"/>
          <p:cNvSpPr>
            <a:spLocks noChangeArrowheads="1" noChangeShapeType="1" noTextEdit="1"/>
          </p:cNvSpPr>
          <p:nvPr/>
        </p:nvSpPr>
        <p:spPr bwMode="auto">
          <a:xfrm rot="-746268">
            <a:off x="7029450" y="2362200"/>
            <a:ext cx="1657350" cy="965200"/>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FF"/>
                </a:solidFill>
                <a:latin typeface="Arial Black"/>
              </a:rPr>
              <a:t>air induced</a:t>
            </a:r>
          </a:p>
        </p:txBody>
      </p:sp>
      <p:pic>
        <p:nvPicPr>
          <p:cNvPr id="4107" name="Picture 11" descr="turbo drop"/>
          <p:cNvPicPr>
            <a:picLocks noChangeAspect="1" noChangeArrowheads="1"/>
          </p:cNvPicPr>
          <p:nvPr/>
        </p:nvPicPr>
        <p:blipFill>
          <a:blip r:embed="rId9" cstate="print">
            <a:lum bright="24000" contrast="30000"/>
          </a:blip>
          <a:srcRect l="24390" t="12195" r="19513" b="9756"/>
          <a:stretch>
            <a:fillRect/>
          </a:stretch>
        </p:blipFill>
        <p:spPr bwMode="auto">
          <a:xfrm>
            <a:off x="6934200" y="228600"/>
            <a:ext cx="1898650" cy="1981200"/>
          </a:xfrm>
          <a:prstGeom prst="rect">
            <a:avLst/>
          </a:prstGeom>
          <a:noFill/>
          <a:ln w="9525">
            <a:noFill/>
            <a:miter lim="800000"/>
            <a:headEnd/>
            <a:tailEnd/>
          </a:ln>
        </p:spPr>
      </p:pic>
      <p:pic>
        <p:nvPicPr>
          <p:cNvPr id="4108" name="Picture 12" descr="MVC-124F"/>
          <p:cNvPicPr>
            <a:picLocks noChangeAspect="1" noChangeArrowheads="1"/>
          </p:cNvPicPr>
          <p:nvPr/>
        </p:nvPicPr>
        <p:blipFill>
          <a:blip r:embed="rId10" cstate="print">
            <a:lum bright="12000" contrast="18000"/>
          </a:blip>
          <a:srcRect l="36450" t="38800" r="37801" b="23399"/>
          <a:stretch>
            <a:fillRect/>
          </a:stretch>
        </p:blipFill>
        <p:spPr bwMode="auto">
          <a:xfrm>
            <a:off x="762000" y="3962400"/>
            <a:ext cx="2176463" cy="2362200"/>
          </a:xfrm>
          <a:prstGeom prst="rect">
            <a:avLst/>
          </a:prstGeom>
          <a:noFill/>
          <a:ln w="9525">
            <a:noFill/>
            <a:miter lim="800000"/>
            <a:headEnd/>
            <a:tailEnd/>
          </a:ln>
        </p:spPr>
      </p:pic>
      <p:sp>
        <p:nvSpPr>
          <p:cNvPr id="4109" name="WordArt 13"/>
          <p:cNvSpPr>
            <a:spLocks noChangeArrowheads="1" noChangeShapeType="1" noTextEdit="1"/>
          </p:cNvSpPr>
          <p:nvPr/>
        </p:nvSpPr>
        <p:spPr bwMode="auto">
          <a:xfrm rot="1129482">
            <a:off x="990600" y="3073400"/>
            <a:ext cx="1524000" cy="965200"/>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FF"/>
                </a:solidFill>
                <a:latin typeface="Arial Black"/>
              </a:rPr>
              <a:t>flat-fan</a:t>
            </a:r>
          </a:p>
        </p:txBody>
      </p:sp>
      <p:sp>
        <p:nvSpPr>
          <p:cNvPr id="1258510" name="Text Box 14"/>
          <p:cNvSpPr txBox="1">
            <a:spLocks noChangeArrowheads="1"/>
          </p:cNvSpPr>
          <p:nvPr/>
        </p:nvSpPr>
        <p:spPr bwMode="auto">
          <a:xfrm>
            <a:off x="2514600" y="2971800"/>
            <a:ext cx="5181600" cy="774700"/>
          </a:xfrm>
          <a:prstGeom prst="rect">
            <a:avLst/>
          </a:prstGeom>
          <a:solidFill>
            <a:schemeClr val="bg1"/>
          </a:solidFill>
          <a:ln w="12700">
            <a:solidFill>
              <a:schemeClr val="tx1"/>
            </a:solidFill>
            <a:miter lim="800000"/>
            <a:headEnd/>
            <a:tailEnd/>
          </a:ln>
        </p:spPr>
        <p:txBody>
          <a:bodyPr>
            <a:spAutoFit/>
          </a:bodyPr>
          <a:lstStyle/>
          <a:p>
            <a:pPr>
              <a:spcBef>
                <a:spcPct val="50000"/>
              </a:spcBef>
            </a:pPr>
            <a:r>
              <a:rPr lang="en-US" sz="4400"/>
              <a:t>Flat Spray Patterns</a:t>
            </a: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58510"/>
                                        </p:tgtEl>
                                        <p:attrNameLst>
                                          <p:attrName>style.visibility</p:attrName>
                                        </p:attrNameLst>
                                      </p:cBhvr>
                                      <p:to>
                                        <p:strVal val="visible"/>
                                      </p:to>
                                    </p:set>
                                    <p:anim calcmode="lin" valueType="num">
                                      <p:cBhvr additive="base">
                                        <p:cTn id="7" dur="500" fill="hold"/>
                                        <p:tgtEl>
                                          <p:spTgt spid="1258510"/>
                                        </p:tgtEl>
                                        <p:attrNameLst>
                                          <p:attrName>ppt_x</p:attrName>
                                        </p:attrNameLst>
                                      </p:cBhvr>
                                      <p:tavLst>
                                        <p:tav tm="0">
                                          <p:val>
                                            <p:strVal val="#ppt_x"/>
                                          </p:val>
                                        </p:tav>
                                        <p:tav tm="100000">
                                          <p:val>
                                            <p:strVal val="#ppt_x"/>
                                          </p:val>
                                        </p:tav>
                                      </p:tavLst>
                                    </p:anim>
                                    <p:anim calcmode="lin" valueType="num">
                                      <p:cBhvr additive="base">
                                        <p:cTn id="8" dur="500" fill="hold"/>
                                        <p:tgtEl>
                                          <p:spTgt spid="1258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8510"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123" name="AutoShape 2"/>
          <p:cNvSpPr>
            <a:spLocks noChangeArrowheads="1"/>
          </p:cNvSpPr>
          <p:nvPr/>
        </p:nvSpPr>
        <p:spPr bwMode="auto">
          <a:xfrm>
            <a:off x="4191000" y="5562600"/>
            <a:ext cx="762000" cy="838200"/>
          </a:xfrm>
          <a:prstGeom prst="rightArrow">
            <a:avLst>
              <a:gd name="adj1" fmla="val 50000"/>
              <a:gd name="adj2" fmla="val 25000"/>
            </a:avLst>
          </a:prstGeom>
          <a:noFill/>
          <a:ln w="12700">
            <a:solidFill>
              <a:schemeClr val="tx1"/>
            </a:solidFill>
            <a:miter lim="800000"/>
            <a:headEnd type="none" w="sm" len="sm"/>
            <a:tailEnd type="none" w="sm" len="sm"/>
          </a:ln>
        </p:spPr>
        <p:txBody>
          <a:bodyPr wrap="none" anchor="ctr"/>
          <a:lstStyle/>
          <a:p>
            <a:endParaRPr lang="en-US"/>
          </a:p>
        </p:txBody>
      </p:sp>
      <p:sp>
        <p:nvSpPr>
          <p:cNvPr id="5124" name="Rectangle 3"/>
          <p:cNvSpPr>
            <a:spLocks noGrp="1" noChangeArrowheads="1"/>
          </p:cNvSpPr>
          <p:nvPr>
            <p:ph type="title"/>
          </p:nvPr>
        </p:nvSpPr>
        <p:spPr>
          <a:xfrm>
            <a:off x="457200" y="304800"/>
            <a:ext cx="8229600" cy="884238"/>
          </a:xfrm>
        </p:spPr>
        <p:txBody>
          <a:bodyPr/>
          <a:lstStyle/>
          <a:p>
            <a:pPr eaLnBrk="1" hangingPunct="1"/>
            <a:r>
              <a:rPr lang="en-US" dirty="0" smtClean="0"/>
              <a:t>Extended Range Flat-fan:</a:t>
            </a:r>
          </a:p>
        </p:txBody>
      </p:sp>
      <p:sp>
        <p:nvSpPr>
          <p:cNvPr id="5125" name="Rectangle 4"/>
          <p:cNvSpPr>
            <a:spLocks noGrp="1" noChangeArrowheads="1"/>
          </p:cNvSpPr>
          <p:nvPr>
            <p:ph type="body" sz="half" idx="1"/>
          </p:nvPr>
        </p:nvSpPr>
        <p:spPr>
          <a:xfrm>
            <a:off x="457200" y="1600200"/>
            <a:ext cx="5410200" cy="4525963"/>
          </a:xfrm>
        </p:spPr>
        <p:txBody>
          <a:bodyPr/>
          <a:lstStyle/>
          <a:p>
            <a:pPr eaLnBrk="1" hangingPunct="1">
              <a:lnSpc>
                <a:spcPct val="90000"/>
              </a:lnSpc>
            </a:pPr>
            <a:r>
              <a:rPr lang="en-US" sz="2800" dirty="0" smtClean="0"/>
              <a:t>Tapered edge pattern</a:t>
            </a:r>
          </a:p>
          <a:p>
            <a:pPr eaLnBrk="1" hangingPunct="1">
              <a:lnSpc>
                <a:spcPct val="90000"/>
              </a:lnSpc>
            </a:pPr>
            <a:r>
              <a:rPr lang="en-US" sz="2800" dirty="0" smtClean="0"/>
              <a:t>80 and 110 degree fan</a:t>
            </a:r>
          </a:p>
          <a:p>
            <a:pPr eaLnBrk="1" hangingPunct="1">
              <a:lnSpc>
                <a:spcPct val="90000"/>
              </a:lnSpc>
            </a:pPr>
            <a:r>
              <a:rPr lang="en-US" sz="2800" dirty="0" smtClean="0"/>
              <a:t>Requires overlap - 50 to 60%</a:t>
            </a:r>
          </a:p>
          <a:p>
            <a:pPr eaLnBrk="1" hangingPunct="1">
              <a:lnSpc>
                <a:spcPct val="90000"/>
              </a:lnSpc>
            </a:pPr>
            <a:r>
              <a:rPr lang="en-US" sz="2800" dirty="0" smtClean="0"/>
              <a:t>15-60 psi range</a:t>
            </a:r>
          </a:p>
        </p:txBody>
      </p:sp>
      <p:pic>
        <p:nvPicPr>
          <p:cNvPr id="962575" name="#04.avi"/>
          <p:cNvPicPr>
            <a:picLocks noGrp="1" noRot="1" noChangeAspect="1" noChangeArrowheads="1"/>
          </p:cNvPicPr>
          <p:nvPr>
            <p:ph sz="quarter" idx="2"/>
            <a:videoFile r:link="rId3"/>
          </p:nvPr>
        </p:nvPicPr>
        <p:blipFill>
          <a:blip r:embed="rId6" cstate="print"/>
          <a:stretch>
            <a:fillRect/>
          </a:stretch>
        </p:blipFill>
        <p:spPr>
          <a:xfrm>
            <a:off x="5029199" y="3733800"/>
            <a:ext cx="3962399" cy="2971800"/>
          </a:xfrm>
        </p:spPr>
      </p:pic>
      <p:pic>
        <p:nvPicPr>
          <p:cNvPr id="962572" name="#03.avi">
            <a:hlinkClick r:id="" action="ppaction://media"/>
          </p:cNvPr>
          <p:cNvPicPr>
            <a:picLocks noGrp="1" noRot="1" noChangeAspect="1" noChangeArrowheads="1"/>
          </p:cNvPicPr>
          <p:nvPr>
            <p:ph sz="quarter" idx="3"/>
            <a:videoFile r:link="rId4"/>
          </p:nvPr>
        </p:nvPicPr>
        <p:blipFill>
          <a:blip r:embed="rId7" cstate="print"/>
          <a:srcRect/>
          <a:stretch>
            <a:fillRect/>
          </a:stretch>
        </p:blipFill>
        <p:spPr>
          <a:xfrm>
            <a:off x="76200" y="3676650"/>
            <a:ext cx="4038600" cy="3028950"/>
          </a:xfrm>
        </p:spPr>
      </p:pic>
      <p:graphicFrame>
        <p:nvGraphicFramePr>
          <p:cNvPr id="5122" name="Object 5"/>
          <p:cNvGraphicFramePr>
            <a:graphicFrameLocks/>
          </p:cNvGraphicFramePr>
          <p:nvPr/>
        </p:nvGraphicFramePr>
        <p:xfrm>
          <a:off x="6096000" y="1447800"/>
          <a:ext cx="2286000" cy="2133600"/>
        </p:xfrm>
        <a:graphic>
          <a:graphicData uri="http://schemas.openxmlformats.org/presentationml/2006/ole">
            <p:oleObj spid="_x0000_s5122" name="Document" r:id="rId8" imgW="1873226" imgH="1732082" progId="Word.Document.8">
              <p:embed/>
            </p:oleObj>
          </a:graphicData>
        </a:graphic>
      </p:graphicFrame>
      <p:sp>
        <p:nvSpPr>
          <p:cNvPr id="5127" name="Text Box 8"/>
          <p:cNvSpPr txBox="1">
            <a:spLocks noChangeArrowheads="1"/>
          </p:cNvSpPr>
          <p:nvPr/>
        </p:nvSpPr>
        <p:spPr bwMode="auto">
          <a:xfrm>
            <a:off x="4114800" y="5715000"/>
            <a:ext cx="914400" cy="519113"/>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2800" b="1">
                <a:solidFill>
                  <a:srgbClr val="000000"/>
                </a:solidFill>
                <a:latin typeface="Times New Roman" pitchFamily="18" charset="0"/>
              </a:rPr>
              <a:t>110</a:t>
            </a:r>
            <a:r>
              <a:rPr lang="en-US" sz="2800" b="1">
                <a:solidFill>
                  <a:srgbClr val="000000"/>
                </a:solidFill>
                <a:latin typeface="Times New Roman" pitchFamily="18" charset="0"/>
                <a:cs typeface="Times New Roman" pitchFamily="18" charset="0"/>
              </a:rPr>
              <a:t>°</a:t>
            </a:r>
            <a:endParaRPr lang="en-US" sz="2800" b="1">
              <a:solidFill>
                <a:srgbClr val="000000"/>
              </a:solidFill>
              <a:latin typeface="Times New Roman" pitchFamily="18" charset="0"/>
            </a:endParaRPr>
          </a:p>
        </p:txBody>
      </p:sp>
      <p:sp>
        <p:nvSpPr>
          <p:cNvPr id="5128" name="AutoShape 9"/>
          <p:cNvSpPr>
            <a:spLocks noChangeArrowheads="1"/>
          </p:cNvSpPr>
          <p:nvPr/>
        </p:nvSpPr>
        <p:spPr bwMode="auto">
          <a:xfrm>
            <a:off x="4114800" y="3962400"/>
            <a:ext cx="838200" cy="685800"/>
          </a:xfrm>
          <a:prstGeom prst="leftArrow">
            <a:avLst>
              <a:gd name="adj1" fmla="val 50000"/>
              <a:gd name="adj2" fmla="val 30556"/>
            </a:avLst>
          </a:prstGeom>
          <a:noFill/>
          <a:ln w="12700">
            <a:solidFill>
              <a:schemeClr val="tx1"/>
            </a:solidFill>
            <a:miter lim="800000"/>
            <a:headEnd type="none" w="sm" len="sm"/>
            <a:tailEnd type="none" w="sm" len="sm"/>
          </a:ln>
        </p:spPr>
        <p:txBody>
          <a:bodyPr wrap="none" anchor="ctr"/>
          <a:lstStyle/>
          <a:p>
            <a:endParaRPr lang="en-US"/>
          </a:p>
        </p:txBody>
      </p:sp>
      <p:sp>
        <p:nvSpPr>
          <p:cNvPr id="5129" name="Text Box 10"/>
          <p:cNvSpPr txBox="1">
            <a:spLocks noChangeArrowheads="1"/>
          </p:cNvSpPr>
          <p:nvPr/>
        </p:nvSpPr>
        <p:spPr bwMode="auto">
          <a:xfrm>
            <a:off x="4191000" y="4038600"/>
            <a:ext cx="762000" cy="519113"/>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2800" b="1">
                <a:solidFill>
                  <a:srgbClr val="000000"/>
                </a:solidFill>
                <a:latin typeface="Times New Roman" pitchFamily="18" charset="0"/>
              </a:rPr>
              <a:t>80</a:t>
            </a:r>
            <a:r>
              <a:rPr lang="en-US" sz="2800" b="1">
                <a:solidFill>
                  <a:srgbClr val="000000"/>
                </a:solidFill>
                <a:latin typeface="Times New Roman" pitchFamily="18" charset="0"/>
                <a:cs typeface="Times New Roman" pitchFamily="18" charset="0"/>
              </a:rPr>
              <a:t>°</a:t>
            </a:r>
            <a:endParaRPr lang="en-US" sz="2800" b="1">
              <a:solidFill>
                <a:srgbClr val="000000"/>
              </a:solidFill>
              <a:latin typeface="Times New Roman" pitchFamily="18" charset="0"/>
            </a:endParaRPr>
          </a:p>
        </p:txBody>
      </p:sp>
      <p:sp>
        <p:nvSpPr>
          <p:cNvPr id="5130" name="Text Box 11"/>
          <p:cNvSpPr txBox="1">
            <a:spLocks noChangeArrowheads="1"/>
          </p:cNvSpPr>
          <p:nvPr/>
        </p:nvSpPr>
        <p:spPr bwMode="auto">
          <a:xfrm>
            <a:off x="304800" y="1295400"/>
            <a:ext cx="2362200" cy="366713"/>
          </a:xfrm>
          <a:prstGeom prst="rect">
            <a:avLst/>
          </a:prstGeom>
          <a:noFill/>
          <a:ln w="12700">
            <a:noFill/>
            <a:miter lim="800000"/>
            <a:headEnd type="none" w="sm" len="sm"/>
            <a:tailEnd type="none" w="sm" len="sm"/>
          </a:ln>
        </p:spPr>
        <p:txBody>
          <a:bodyPr>
            <a:spAutoFit/>
          </a:bodyPr>
          <a:lstStyle/>
          <a:p>
            <a:pPr>
              <a:spcBef>
                <a:spcPct val="50000"/>
              </a:spcBef>
            </a:pPr>
            <a:endParaRPr lang="en-US"/>
          </a:p>
        </p:txBody>
      </p:sp>
      <p:sp>
        <p:nvSpPr>
          <p:cNvPr id="12" name="Rectangle 11"/>
          <p:cNvSpPr/>
          <p:nvPr/>
        </p:nvSpPr>
        <p:spPr>
          <a:xfrm>
            <a:off x="1981200" y="1219200"/>
            <a:ext cx="4086375" cy="369332"/>
          </a:xfrm>
          <a:prstGeom prst="rect">
            <a:avLst/>
          </a:prstGeom>
        </p:spPr>
        <p:txBody>
          <a:bodyPr wrap="none">
            <a:spAutoFit/>
          </a:bodyPr>
          <a:lstStyle/>
          <a:p>
            <a:pPr eaLnBrk="0" hangingPunct="0">
              <a:spcBef>
                <a:spcPct val="50000"/>
              </a:spcBef>
            </a:pPr>
            <a:r>
              <a:rPr lang="en-US" dirty="0" smtClean="0">
                <a:solidFill>
                  <a:srgbClr val="FF0000"/>
                </a:solidFill>
                <a:latin typeface="Comic Sans MS" pitchFamily="66" charset="0"/>
              </a:rPr>
              <a:t>See Page 12-13, TeeJet Catalog 50A</a:t>
            </a:r>
            <a:endParaRPr lang="en-US" dirty="0">
              <a:solidFill>
                <a:srgbClr val="FF0000"/>
              </a:solidFill>
              <a:latin typeface="Comic Sans MS" pitchFamily="66" charset="0"/>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67" fill="hold"/>
                                        <p:tgtEl>
                                          <p:spTgt spid="962572"/>
                                        </p:tgtEl>
                                      </p:cBhvr>
                                    </p:cmd>
                                  </p:childTnLst>
                                </p:cTn>
                              </p:par>
                            </p:childTnLst>
                          </p:cTn>
                        </p:par>
                        <p:par>
                          <p:cTn id="7" fill="hold">
                            <p:stCondLst>
                              <p:cond delay="10067"/>
                            </p:stCondLst>
                            <p:childTnLst>
                              <p:par>
                                <p:cTn id="8" presetID="1" presetClass="mediacall" presetSubtype="0" fill="hold" nodeType="afterEffect">
                                  <p:stCondLst>
                                    <p:cond delay="0"/>
                                  </p:stCondLst>
                                  <p:childTnLst>
                                    <p:cmd type="call" cmd="playFrom(0.0)">
                                      <p:cBhvr>
                                        <p:cTn id="9" dur="10067" fill="hold"/>
                                        <p:tgtEl>
                                          <p:spTgt spid="96257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remove" display="0">
                  <p:stCondLst>
                    <p:cond delay="indefinite"/>
                  </p:stCondLst>
                  <p:endCondLst>
                    <p:cond evt="onNext" delay="0">
                      <p:tgtEl>
                        <p:sldTgt/>
                      </p:tgtEl>
                    </p:cond>
                    <p:cond evt="onPrev" delay="0">
                      <p:tgtEl>
                        <p:sldTgt/>
                      </p:tgtEl>
                    </p:cond>
                  </p:endCondLst>
                </p:cTn>
                <p:tgtEl>
                  <p:spTgt spid="962572"/>
                </p:tgtEl>
              </p:cMediaNode>
            </p:video>
            <p:seq concurrent="1" nextAc="seek">
              <p:cTn id="11" restart="whenNotActive" fill="hold" evtFilter="cancelBubble" nodeType="interactiveSeq">
                <p:stCondLst>
                  <p:cond evt="onClick" delay="0">
                    <p:tgtEl>
                      <p:spTgt spid="96257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962572"/>
                                        </p:tgtEl>
                                      </p:cBhvr>
                                    </p:cmd>
                                  </p:childTnLst>
                                </p:cTn>
                              </p:par>
                            </p:childTnLst>
                          </p:cTn>
                        </p:par>
                      </p:childTnLst>
                    </p:cTn>
                  </p:par>
                </p:childTnLst>
              </p:cTn>
              <p:nextCondLst>
                <p:cond evt="onClick" delay="0">
                  <p:tgtEl>
                    <p:spTgt spid="962572"/>
                  </p:tgtEl>
                </p:cond>
              </p:nextCondLst>
            </p:seq>
            <p:video>
              <p:cMediaNode>
                <p:cTn id="16" repeatCount="indefinite" fill="remove" display="0">
                  <p:stCondLst>
                    <p:cond delay="indefinite"/>
                  </p:stCondLst>
                  <p:endCondLst>
                    <p:cond evt="onNext" delay="0">
                      <p:tgtEl>
                        <p:sldTgt/>
                      </p:tgtEl>
                    </p:cond>
                    <p:cond evt="onPrev" delay="0">
                      <p:tgtEl>
                        <p:sldTgt/>
                      </p:tgtEl>
                    </p:cond>
                  </p:endCondLst>
                </p:cTn>
                <p:tgtEl>
                  <p:spTgt spid="962575"/>
                </p:tgtEl>
              </p:cMediaNode>
            </p:video>
            <p:seq concurrent="1" nextAc="seek">
              <p:cTn id="17" restart="whenNotActive" fill="hold" evtFilter="cancelBubble" nodeType="interactiveSeq">
                <p:stCondLst>
                  <p:cond evt="onClick" delay="0">
                    <p:tgtEl>
                      <p:spTgt spid="96257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withEffect">
                                  <p:stCondLst>
                                    <p:cond delay="0"/>
                                  </p:stCondLst>
                                  <p:childTnLst>
                                    <p:cmd type="call" cmd="togglePause">
                                      <p:cBhvr>
                                        <p:cTn id="21" dur="1" fill="hold"/>
                                        <p:tgtEl>
                                          <p:spTgt spid="962575"/>
                                        </p:tgtEl>
                                      </p:cBhvr>
                                    </p:cmd>
                                  </p:childTnLst>
                                </p:cTn>
                              </p:par>
                            </p:childTnLst>
                          </p:cTn>
                        </p:par>
                      </p:childTnLst>
                    </p:cTn>
                  </p:par>
                </p:childTnLst>
              </p:cTn>
              <p:nextCondLst>
                <p:cond evt="onClick" delay="0">
                  <p:tgtEl>
                    <p:spTgt spid="96257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smtClean="0"/>
              <a:t>Extended Range Flat-fan:</a:t>
            </a:r>
          </a:p>
        </p:txBody>
      </p:sp>
      <p:pic>
        <p:nvPicPr>
          <p:cNvPr id="6148" name="Picture 6" descr="MVC-124F"/>
          <p:cNvPicPr>
            <a:picLocks noGrp="1" noChangeAspect="1" noChangeArrowheads="1"/>
          </p:cNvPicPr>
          <p:nvPr>
            <p:ph sz="half" idx="2"/>
          </p:nvPr>
        </p:nvPicPr>
        <p:blipFill>
          <a:blip r:embed="rId4" cstate="print">
            <a:lum bright="12000" contrast="18000"/>
          </a:blip>
          <a:stretch>
            <a:fillRect/>
          </a:stretch>
        </p:blipFill>
        <p:spPr>
          <a:xfrm>
            <a:off x="4648200" y="2348706"/>
            <a:ext cx="4038600" cy="3028950"/>
          </a:xfrm>
          <a:noFill/>
        </p:spPr>
      </p:pic>
      <p:graphicFrame>
        <p:nvGraphicFramePr>
          <p:cNvPr id="6146" name="Object 4"/>
          <p:cNvGraphicFramePr>
            <a:graphicFrameLocks/>
          </p:cNvGraphicFramePr>
          <p:nvPr/>
        </p:nvGraphicFramePr>
        <p:xfrm>
          <a:off x="685800" y="1676400"/>
          <a:ext cx="3886200" cy="3733800"/>
        </p:xfrm>
        <a:graphic>
          <a:graphicData uri="http://schemas.openxmlformats.org/presentationml/2006/ole">
            <p:oleObj spid="_x0000_s6146" name="Document" r:id="rId5" imgW="1873226" imgH="1732082" progId="Word.Document.8">
              <p:embed/>
            </p:oleObj>
          </a:graphicData>
        </a:graphic>
      </p:graphicFrame>
      <p:sp>
        <p:nvSpPr>
          <p:cNvPr id="1038343" name="Line 7"/>
          <p:cNvSpPr>
            <a:spLocks noChangeShapeType="1"/>
          </p:cNvSpPr>
          <p:nvPr/>
        </p:nvSpPr>
        <p:spPr bwMode="auto">
          <a:xfrm>
            <a:off x="533400" y="381000"/>
            <a:ext cx="8153400" cy="6096000"/>
          </a:xfrm>
          <a:prstGeom prst="line">
            <a:avLst/>
          </a:prstGeom>
          <a:noFill/>
          <a:ln w="57150">
            <a:solidFill>
              <a:srgbClr val="FF0000"/>
            </a:solidFill>
            <a:round/>
            <a:headEnd/>
            <a:tailEnd/>
          </a:ln>
        </p:spPr>
        <p:txBody>
          <a:bodyPr/>
          <a:lstStyle/>
          <a:p>
            <a:endParaRPr lang="en-US"/>
          </a:p>
        </p:txBody>
      </p:sp>
      <p:sp>
        <p:nvSpPr>
          <p:cNvPr id="1038345" name="Line 9"/>
          <p:cNvSpPr>
            <a:spLocks noChangeShapeType="1"/>
          </p:cNvSpPr>
          <p:nvPr/>
        </p:nvSpPr>
        <p:spPr bwMode="auto">
          <a:xfrm flipV="1">
            <a:off x="457200" y="304800"/>
            <a:ext cx="8229600" cy="6019800"/>
          </a:xfrm>
          <a:prstGeom prst="line">
            <a:avLst/>
          </a:prstGeom>
          <a:noFill/>
          <a:ln w="57150">
            <a:solidFill>
              <a:srgbClr val="FF0000"/>
            </a:solidFill>
            <a:round/>
            <a:headEnd/>
            <a:tailEnd/>
          </a:ln>
        </p:spPr>
        <p:txBody>
          <a:bodyPr/>
          <a:lstStyle/>
          <a:p>
            <a:endParaRPr lang="en-US"/>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83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8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8343" grpId="0" animBg="1"/>
      <p:bldP spid="103834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2"/>
          <p:cNvSpPr>
            <a:spLocks noChangeArrowheads="1"/>
          </p:cNvSpPr>
          <p:nvPr/>
        </p:nvSpPr>
        <p:spPr bwMode="auto">
          <a:xfrm>
            <a:off x="947738" y="228600"/>
            <a:ext cx="161925" cy="638175"/>
          </a:xfrm>
          <a:prstGeom prst="rect">
            <a:avLst/>
          </a:prstGeom>
          <a:noFill/>
          <a:ln w="12700">
            <a:noFill/>
            <a:miter lim="800000"/>
            <a:headEnd/>
            <a:tailEnd/>
          </a:ln>
        </p:spPr>
        <p:txBody>
          <a:bodyPr wrap="none" lIns="90488" tIns="44450" rIns="90488" bIns="44450">
            <a:spAutoFit/>
          </a:bodyPr>
          <a:lstStyle/>
          <a:p>
            <a:pPr eaLnBrk="0" hangingPunct="0"/>
            <a:endParaRPr lang="en-US" sz="3600" b="1">
              <a:latin typeface="Univers (E1)" charset="0"/>
            </a:endParaRPr>
          </a:p>
        </p:txBody>
      </p:sp>
      <p:graphicFrame>
        <p:nvGraphicFramePr>
          <p:cNvPr id="7170" name="Object 3"/>
          <p:cNvGraphicFramePr>
            <a:graphicFrameLocks/>
          </p:cNvGraphicFramePr>
          <p:nvPr/>
        </p:nvGraphicFramePr>
        <p:xfrm>
          <a:off x="609600" y="1676400"/>
          <a:ext cx="2438400" cy="2286000"/>
        </p:xfrm>
        <a:graphic>
          <a:graphicData uri="http://schemas.openxmlformats.org/presentationml/2006/ole">
            <p:oleObj spid="_x0000_s7170" name="Document" r:id="rId5" imgW="1873226" imgH="1732082" progId="Word.Document.8">
              <p:embed/>
            </p:oleObj>
          </a:graphicData>
        </a:graphic>
      </p:graphicFrame>
      <p:pic>
        <p:nvPicPr>
          <p:cNvPr id="7172" name="Picture 4"/>
          <p:cNvPicPr>
            <a:picLocks noChangeArrowheads="1"/>
          </p:cNvPicPr>
          <p:nvPr/>
        </p:nvPicPr>
        <p:blipFill>
          <a:blip r:embed="rId6" cstate="print">
            <a:lum bright="42000" contrast="66000"/>
          </a:blip>
          <a:srcRect/>
          <a:stretch>
            <a:fillRect/>
          </a:stretch>
        </p:blipFill>
        <p:spPr bwMode="auto">
          <a:xfrm>
            <a:off x="3962400" y="2438400"/>
            <a:ext cx="2362200" cy="2895600"/>
          </a:xfrm>
          <a:prstGeom prst="rect">
            <a:avLst/>
          </a:prstGeom>
          <a:noFill/>
          <a:ln w="9525">
            <a:noFill/>
            <a:miter lim="800000"/>
            <a:headEnd/>
            <a:tailEnd/>
          </a:ln>
        </p:spPr>
      </p:pic>
      <p:sp>
        <p:nvSpPr>
          <p:cNvPr id="7173" name="Rectangle 5"/>
          <p:cNvSpPr>
            <a:spLocks noGrp="1" noChangeArrowheads="1"/>
          </p:cNvSpPr>
          <p:nvPr>
            <p:ph type="title"/>
          </p:nvPr>
        </p:nvSpPr>
        <p:spPr/>
        <p:txBody>
          <a:bodyPr/>
          <a:lstStyle/>
          <a:p>
            <a:pPr eaLnBrk="1" hangingPunct="1"/>
            <a:r>
              <a:rPr lang="en-US" smtClean="0"/>
              <a:t>Nozzles Types?</a:t>
            </a:r>
            <a:endParaRPr lang="en-US" sz="8000" smtClean="0"/>
          </a:p>
        </p:txBody>
      </p:sp>
      <p:pic>
        <p:nvPicPr>
          <p:cNvPr id="7176" name="Picture 9" descr="Hardi-injet"/>
          <p:cNvPicPr>
            <a:picLocks noGrp="1" noChangeAspect="1" noChangeArrowheads="1"/>
          </p:cNvPicPr>
          <p:nvPr>
            <p:ph idx="1"/>
          </p:nvPr>
        </p:nvPicPr>
        <p:blipFill>
          <a:blip r:embed="rId7" cstate="print"/>
          <a:stretch>
            <a:fillRect/>
          </a:stretch>
        </p:blipFill>
        <p:spPr>
          <a:xfrm>
            <a:off x="6286500" y="2514600"/>
            <a:ext cx="2857500" cy="2857500"/>
          </a:xfrm>
          <a:noFill/>
        </p:spPr>
      </p:pic>
      <p:pic>
        <p:nvPicPr>
          <p:cNvPr id="7174" name="Picture 7" descr="hypro-1"/>
          <p:cNvPicPr>
            <a:picLocks noChangeAspect="1" noChangeArrowheads="1"/>
          </p:cNvPicPr>
          <p:nvPr/>
        </p:nvPicPr>
        <p:blipFill>
          <a:blip r:embed="rId8" cstate="print">
            <a:lum bright="-6000" contrast="12000"/>
          </a:blip>
          <a:srcRect/>
          <a:stretch>
            <a:fillRect/>
          </a:stretch>
        </p:blipFill>
        <p:spPr bwMode="auto">
          <a:xfrm>
            <a:off x="762000" y="4114800"/>
            <a:ext cx="2479675" cy="2667000"/>
          </a:xfrm>
          <a:prstGeom prst="rect">
            <a:avLst/>
          </a:prstGeom>
          <a:noFill/>
          <a:ln w="9525">
            <a:noFill/>
            <a:miter lim="800000"/>
            <a:headEnd/>
            <a:tailEnd/>
          </a:ln>
        </p:spPr>
      </p:pic>
      <p:sp>
        <p:nvSpPr>
          <p:cNvPr id="7175" name="Oval 8"/>
          <p:cNvSpPr>
            <a:spLocks noChangeArrowheads="1"/>
          </p:cNvSpPr>
          <p:nvPr/>
        </p:nvSpPr>
        <p:spPr bwMode="auto">
          <a:xfrm>
            <a:off x="3429000" y="1676400"/>
            <a:ext cx="3276600" cy="4648200"/>
          </a:xfrm>
          <a:prstGeom prst="ellipse">
            <a:avLst/>
          </a:prstGeom>
          <a:noFill/>
          <a:ln w="12700">
            <a:solidFill>
              <a:schemeClr val="tx1"/>
            </a:solidFill>
            <a:round/>
            <a:headEnd type="none" w="sm" len="sm"/>
            <a:tailEnd type="none" w="sm" len="sm"/>
          </a:ln>
        </p:spPr>
        <p:txBody>
          <a:bodyPr wrap="none" anchor="ctr"/>
          <a:lstStyle/>
          <a:p>
            <a:endParaRPr lang="en-US"/>
          </a:p>
        </p:txBody>
      </p:sp>
    </p:spTree>
    <p:custDataLst>
      <p:tags r:id="rId2"/>
    </p:custDataLst>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normAutofit fontScale="90000"/>
          </a:bodyPr>
          <a:lstStyle/>
          <a:p>
            <a:r>
              <a:rPr lang="en-US" dirty="0" smtClean="0"/>
              <a:t>What is your connection to spraying?</a:t>
            </a:r>
            <a:endParaRPr lang="en-US" dirty="0"/>
          </a:p>
        </p:txBody>
      </p:sp>
      <p:graphicFrame>
        <p:nvGraphicFramePr>
          <p:cNvPr id="5" name="TPChart"/>
          <p:cNvGraphicFramePr>
            <a:graphicFrameLocks noChangeAspect="1"/>
          </p:cNvGraphicFramePr>
          <p:nvPr/>
        </p:nvGraphicFramePr>
        <p:xfrm>
          <a:off x="4648200" y="1524000"/>
          <a:ext cx="4343400" cy="4321175"/>
        </p:xfrm>
        <a:graphic>
          <a:graphicData uri="http://schemas.openxmlformats.org/presentationml/2006/ole">
            <p:oleObj spid="_x0000_s260098" name="Chart" r:id="rId5" imgW="9144000" imgH="4333951" progId="MSGraph.Chart.8">
              <p:embed followColorScheme="full"/>
            </p:oleObj>
          </a:graphicData>
        </a:graphic>
      </p:graphicFrame>
      <p:sp>
        <p:nvSpPr>
          <p:cNvPr id="3" name="TPAnswers"/>
          <p:cNvSpPr>
            <a:spLocks noGrp="1"/>
          </p:cNvSpPr>
          <p:nvPr>
            <p:ph type="body" idx="1"/>
            <p:custDataLst>
              <p:tags r:id="rId3"/>
            </p:custDataLst>
          </p:nvPr>
        </p:nvSpPr>
        <p:spPr>
          <a:xfrm>
            <a:off x="457200" y="1600200"/>
            <a:ext cx="4191000" cy="4525963"/>
          </a:xfrm>
        </p:spPr>
        <p:txBody>
          <a:bodyPr>
            <a:noAutofit/>
          </a:bodyPr>
          <a:lstStyle/>
          <a:p>
            <a:pPr marL="514350" indent="-514350">
              <a:buFont typeface="+mj-lt"/>
              <a:buAutoNum type="alphaLcPeriod"/>
            </a:pPr>
            <a:r>
              <a:rPr lang="en-US" dirty="0" smtClean="0"/>
              <a:t>Farmer / Grower</a:t>
            </a:r>
          </a:p>
          <a:p>
            <a:pPr marL="514350" indent="-514350">
              <a:buFont typeface="+mj-lt"/>
              <a:buAutoNum type="alphaLcPeriod"/>
            </a:pPr>
            <a:r>
              <a:rPr lang="en-US" dirty="0" smtClean="0"/>
              <a:t>Commercial Ground</a:t>
            </a:r>
          </a:p>
          <a:p>
            <a:pPr marL="514350" indent="-514350">
              <a:buFont typeface="+mj-lt"/>
              <a:buAutoNum type="alphaLcPeriod"/>
            </a:pPr>
            <a:r>
              <a:rPr lang="en-US" dirty="0" smtClean="0"/>
              <a:t>Commercial Aerial</a:t>
            </a:r>
          </a:p>
          <a:p>
            <a:pPr marL="514350" indent="-514350">
              <a:buFont typeface="+mj-lt"/>
              <a:buAutoNum type="alphaLcPeriod"/>
            </a:pPr>
            <a:r>
              <a:rPr lang="en-US" dirty="0" smtClean="0"/>
              <a:t>Consultant</a:t>
            </a:r>
          </a:p>
          <a:p>
            <a:pPr marL="514350" indent="-514350">
              <a:buFont typeface="+mj-lt"/>
              <a:buAutoNum type="alphaLcPeriod"/>
            </a:pPr>
            <a:r>
              <a:rPr lang="en-US" dirty="0" smtClean="0"/>
              <a:t>Chemical Rep</a:t>
            </a:r>
          </a:p>
          <a:p>
            <a:pPr marL="514350" indent="-514350">
              <a:buFont typeface="+mj-lt"/>
              <a:buAutoNum type="alphaLcPeriod"/>
            </a:pPr>
            <a:r>
              <a:rPr lang="en-US" dirty="0" smtClean="0"/>
              <a:t>State / Government</a:t>
            </a:r>
          </a:p>
          <a:p>
            <a:pPr marL="514350" indent="-514350">
              <a:buFont typeface="+mj-lt"/>
              <a:buAutoNum type="alphaLcPeriod"/>
            </a:pPr>
            <a:r>
              <a:rPr lang="en-US" dirty="0" smtClean="0"/>
              <a:t>Extension / Research</a:t>
            </a: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149600" y="6248400"/>
            <a:ext cx="2844800" cy="457200"/>
          </a:xfrm>
          <a:prstGeom prst="rect">
            <a:avLst/>
          </a:prstGeom>
          <a:noFill/>
          <a:ln w="12700">
            <a:noFill/>
            <a:miter lim="800000"/>
            <a:headEnd/>
            <a:tailEnd/>
          </a:ln>
        </p:spPr>
        <p:txBody>
          <a:bodyPr wrap="none" anchor="ctr"/>
          <a:lstStyle/>
          <a:p>
            <a:endParaRPr lang="en-US"/>
          </a:p>
        </p:txBody>
      </p:sp>
      <p:sp>
        <p:nvSpPr>
          <p:cNvPr id="38915" name="Rectangle 3"/>
          <p:cNvSpPr>
            <a:spLocks noGrp="1" noChangeArrowheads="1"/>
          </p:cNvSpPr>
          <p:nvPr>
            <p:ph type="title"/>
          </p:nvPr>
        </p:nvSpPr>
        <p:spPr>
          <a:xfrm>
            <a:off x="457200" y="228600"/>
            <a:ext cx="8229600" cy="960438"/>
          </a:xfrm>
        </p:spPr>
        <p:txBody>
          <a:bodyPr/>
          <a:lstStyle/>
          <a:p>
            <a:pPr eaLnBrk="1" hangingPunct="1"/>
            <a:r>
              <a:rPr lang="en-US" sz="4000" dirty="0" smtClean="0"/>
              <a:t>Turbo Flat-fan:</a:t>
            </a:r>
          </a:p>
        </p:txBody>
      </p:sp>
      <p:pic>
        <p:nvPicPr>
          <p:cNvPr id="38916" name="Picture 4"/>
          <p:cNvPicPr>
            <a:picLocks noGrp="1" noChangeArrowheads="1"/>
          </p:cNvPicPr>
          <p:nvPr>
            <p:ph sz="half" idx="1"/>
          </p:nvPr>
        </p:nvPicPr>
        <p:blipFill>
          <a:blip r:embed="rId4" cstate="print">
            <a:lum contrast="12000"/>
          </a:blip>
          <a:srcRect/>
          <a:stretch>
            <a:fillRect/>
          </a:stretch>
        </p:blipFill>
        <p:spPr>
          <a:xfrm>
            <a:off x="5257800" y="1524000"/>
            <a:ext cx="3505200" cy="1828800"/>
          </a:xfrm>
          <a:noFill/>
        </p:spPr>
      </p:pic>
      <p:pic>
        <p:nvPicPr>
          <p:cNvPr id="38923" name="Picture 11"/>
          <p:cNvPicPr>
            <a:picLocks noGrp="1" noChangeArrowheads="1"/>
          </p:cNvPicPr>
          <p:nvPr>
            <p:ph sz="quarter" idx="2"/>
          </p:nvPr>
        </p:nvPicPr>
        <p:blipFill>
          <a:blip r:embed="rId5" cstate="print">
            <a:lum bright="42000" contrast="66000"/>
          </a:blip>
          <a:srcRect/>
          <a:stretch>
            <a:fillRect/>
          </a:stretch>
        </p:blipFill>
        <p:spPr>
          <a:xfrm>
            <a:off x="381000" y="5029200"/>
            <a:ext cx="1600200" cy="1752600"/>
          </a:xfrm>
          <a:noFill/>
        </p:spPr>
      </p:pic>
      <p:sp>
        <p:nvSpPr>
          <p:cNvPr id="38917" name="Rectangle 5"/>
          <p:cNvSpPr>
            <a:spLocks noChangeArrowheads="1"/>
          </p:cNvSpPr>
          <p:nvPr/>
        </p:nvSpPr>
        <p:spPr bwMode="auto">
          <a:xfrm>
            <a:off x="2667000" y="3200400"/>
            <a:ext cx="6477000" cy="3124200"/>
          </a:xfrm>
          <a:prstGeom prst="rect">
            <a:avLst/>
          </a:prstGeom>
          <a:solidFill>
            <a:schemeClr val="bg1"/>
          </a:solidFill>
          <a:ln w="12700">
            <a:noFill/>
            <a:miter lim="800000"/>
            <a:headEnd/>
            <a:tailEnd/>
          </a:ln>
        </p:spPr>
        <p:txBody>
          <a:bodyPr lIns="90488" tIns="44450" rIns="90488" bIns="44450"/>
          <a:lstStyle/>
          <a:p>
            <a:pPr marL="342900" indent="-342900" eaLnBrk="0" hangingPunct="0">
              <a:spcBef>
                <a:spcPct val="20000"/>
              </a:spcBef>
              <a:buClr>
                <a:srgbClr val="868686"/>
              </a:buClr>
              <a:buSzPct val="75000"/>
              <a:buFont typeface="Monotype Sorts" pitchFamily="2" charset="2"/>
              <a:buChar char="l"/>
            </a:pPr>
            <a:r>
              <a:rPr lang="en-US" sz="2400"/>
              <a:t>Turbulence chamber as in the Turbo Flood</a:t>
            </a:r>
          </a:p>
          <a:p>
            <a:pPr marL="342900" indent="-342900" eaLnBrk="0" hangingPunct="0">
              <a:spcBef>
                <a:spcPct val="20000"/>
              </a:spcBef>
              <a:buClr>
                <a:srgbClr val="868686"/>
              </a:buClr>
              <a:buSzPct val="75000"/>
              <a:buFont typeface="Monotype Sorts" pitchFamily="2" charset="2"/>
              <a:buChar char="l"/>
            </a:pPr>
            <a:r>
              <a:rPr lang="en-US" sz="2400"/>
              <a:t>Tapered edge, wide angle flat pattern</a:t>
            </a:r>
          </a:p>
          <a:p>
            <a:pPr marL="342900" indent="-342900" eaLnBrk="0" hangingPunct="0">
              <a:spcBef>
                <a:spcPct val="20000"/>
              </a:spcBef>
              <a:buClr>
                <a:srgbClr val="868686"/>
              </a:buClr>
              <a:buSzPct val="75000"/>
              <a:buFont typeface="Monotype Sorts" pitchFamily="2" charset="2"/>
              <a:buChar char="l"/>
            </a:pPr>
            <a:r>
              <a:rPr lang="en-US" sz="2400"/>
              <a:t>Designed to work in flat-fan nozzle holder</a:t>
            </a:r>
          </a:p>
          <a:p>
            <a:pPr marL="342900" indent="-342900" eaLnBrk="0" hangingPunct="0">
              <a:spcBef>
                <a:spcPct val="20000"/>
              </a:spcBef>
              <a:buClr>
                <a:srgbClr val="868686"/>
              </a:buClr>
              <a:buSzPct val="75000"/>
              <a:buFont typeface="Monotype Sorts" pitchFamily="2" charset="2"/>
              <a:buChar char="l"/>
            </a:pPr>
            <a:r>
              <a:rPr lang="en-US" sz="2400"/>
              <a:t>Uniform spray distribution, 50-60% overlap</a:t>
            </a:r>
          </a:p>
          <a:p>
            <a:pPr marL="342900" indent="-342900" eaLnBrk="0" hangingPunct="0">
              <a:spcBef>
                <a:spcPct val="20000"/>
              </a:spcBef>
              <a:buClr>
                <a:srgbClr val="868686"/>
              </a:buClr>
              <a:buSzPct val="75000"/>
              <a:buFont typeface="Monotype Sorts" pitchFamily="2" charset="2"/>
              <a:buChar char="l"/>
            </a:pPr>
            <a:r>
              <a:rPr lang="en-US" sz="2400"/>
              <a:t>Wide pressure range, 15 – 90 psi</a:t>
            </a:r>
          </a:p>
          <a:p>
            <a:pPr marL="342900" indent="-342900" eaLnBrk="0" hangingPunct="0">
              <a:spcBef>
                <a:spcPct val="20000"/>
              </a:spcBef>
              <a:buClr>
                <a:srgbClr val="868686"/>
              </a:buClr>
              <a:buSzPct val="75000"/>
              <a:buFont typeface="Monotype Sorts" pitchFamily="2" charset="2"/>
              <a:buChar char="l"/>
            </a:pPr>
            <a:r>
              <a:rPr lang="en-US" sz="2400"/>
              <a:t>Large, drift resistant droplets</a:t>
            </a:r>
          </a:p>
          <a:p>
            <a:pPr marL="342900" indent="-342900" eaLnBrk="0" hangingPunct="0">
              <a:spcBef>
                <a:spcPct val="20000"/>
              </a:spcBef>
              <a:buClr>
                <a:srgbClr val="868686"/>
              </a:buClr>
              <a:buSzPct val="75000"/>
              <a:buFont typeface="Monotype Sorts" pitchFamily="2" charset="2"/>
              <a:buChar char="l"/>
            </a:pPr>
            <a:r>
              <a:rPr lang="en-US" sz="2400"/>
              <a:t>Plastic with superior wear characteristics</a:t>
            </a:r>
          </a:p>
        </p:txBody>
      </p:sp>
      <p:pic>
        <p:nvPicPr>
          <p:cNvPr id="38918" name="Picture 6" descr="TT cutaway"/>
          <p:cNvPicPr>
            <a:picLocks noChangeAspect="1" noChangeArrowheads="1"/>
          </p:cNvPicPr>
          <p:nvPr/>
        </p:nvPicPr>
        <p:blipFill>
          <a:blip r:embed="rId6" cstate="print"/>
          <a:srcRect/>
          <a:stretch>
            <a:fillRect/>
          </a:stretch>
        </p:blipFill>
        <p:spPr bwMode="auto">
          <a:xfrm>
            <a:off x="304800" y="1676400"/>
            <a:ext cx="2116138" cy="2389188"/>
          </a:xfrm>
          <a:prstGeom prst="rect">
            <a:avLst/>
          </a:prstGeom>
          <a:noFill/>
          <a:ln w="9525">
            <a:noFill/>
            <a:miter lim="800000"/>
            <a:headEnd/>
            <a:tailEnd/>
          </a:ln>
        </p:spPr>
      </p:pic>
      <p:sp>
        <p:nvSpPr>
          <p:cNvPr id="38919" name="Rectangle 7"/>
          <p:cNvSpPr>
            <a:spLocks noChangeArrowheads="1"/>
          </p:cNvSpPr>
          <p:nvPr/>
        </p:nvSpPr>
        <p:spPr bwMode="auto">
          <a:xfrm>
            <a:off x="2667000" y="2057400"/>
            <a:ext cx="1600200" cy="609600"/>
          </a:xfrm>
          <a:prstGeom prst="rect">
            <a:avLst/>
          </a:prstGeom>
          <a:noFill/>
          <a:ln w="9525">
            <a:solidFill>
              <a:schemeClr val="tx1"/>
            </a:solidFill>
            <a:miter lim="800000"/>
            <a:headEnd/>
            <a:tailEnd/>
          </a:ln>
        </p:spPr>
        <p:txBody>
          <a:bodyPr wrap="none" anchor="ctr"/>
          <a:lstStyle/>
          <a:p>
            <a:pPr algn="ctr"/>
            <a:r>
              <a:rPr lang="en-US" sz="2400">
                <a:latin typeface="Times New Roman" pitchFamily="18" charset="0"/>
              </a:rPr>
              <a:t>Pre-orifice</a:t>
            </a:r>
          </a:p>
        </p:txBody>
      </p:sp>
      <p:sp>
        <p:nvSpPr>
          <p:cNvPr id="38920" name="Rectangle 8"/>
          <p:cNvSpPr>
            <a:spLocks noChangeArrowheads="1"/>
          </p:cNvSpPr>
          <p:nvPr/>
        </p:nvSpPr>
        <p:spPr bwMode="auto">
          <a:xfrm>
            <a:off x="457200" y="4419600"/>
            <a:ext cx="1676400" cy="533400"/>
          </a:xfrm>
          <a:prstGeom prst="rect">
            <a:avLst/>
          </a:prstGeom>
          <a:noFill/>
          <a:ln w="9525">
            <a:solidFill>
              <a:schemeClr val="tx1"/>
            </a:solidFill>
            <a:miter lim="800000"/>
            <a:headEnd/>
            <a:tailEnd/>
          </a:ln>
        </p:spPr>
        <p:txBody>
          <a:bodyPr wrap="none" anchor="ctr"/>
          <a:lstStyle/>
          <a:p>
            <a:pPr algn="ctr"/>
            <a:r>
              <a:rPr lang="en-US" sz="2400">
                <a:latin typeface="Times New Roman" pitchFamily="18" charset="0"/>
              </a:rPr>
              <a:t>Exit orifice</a:t>
            </a:r>
          </a:p>
        </p:txBody>
      </p:sp>
      <p:sp>
        <p:nvSpPr>
          <p:cNvPr id="38921" name="Line 9"/>
          <p:cNvSpPr>
            <a:spLocks noChangeShapeType="1"/>
          </p:cNvSpPr>
          <p:nvPr/>
        </p:nvSpPr>
        <p:spPr bwMode="auto">
          <a:xfrm flipH="1">
            <a:off x="1295400" y="2743200"/>
            <a:ext cx="1219200" cy="381000"/>
          </a:xfrm>
          <a:prstGeom prst="line">
            <a:avLst/>
          </a:prstGeom>
          <a:noFill/>
          <a:ln w="38100">
            <a:solidFill>
              <a:schemeClr val="tx1"/>
            </a:solidFill>
            <a:round/>
            <a:headEnd/>
            <a:tailEnd type="triangle" w="med" len="med"/>
          </a:ln>
        </p:spPr>
        <p:txBody>
          <a:bodyPr wrap="none"/>
          <a:lstStyle/>
          <a:p>
            <a:endParaRPr lang="en-US"/>
          </a:p>
        </p:txBody>
      </p:sp>
      <p:sp>
        <p:nvSpPr>
          <p:cNvPr id="38922" name="Line 10"/>
          <p:cNvSpPr>
            <a:spLocks noChangeShapeType="1"/>
          </p:cNvSpPr>
          <p:nvPr/>
        </p:nvSpPr>
        <p:spPr bwMode="auto">
          <a:xfrm flipV="1">
            <a:off x="1676400" y="3962400"/>
            <a:ext cx="76200" cy="533400"/>
          </a:xfrm>
          <a:prstGeom prst="line">
            <a:avLst/>
          </a:prstGeom>
          <a:noFill/>
          <a:ln w="38100">
            <a:solidFill>
              <a:schemeClr val="tx1"/>
            </a:solidFill>
            <a:round/>
            <a:headEnd/>
            <a:tailEnd type="triangle" w="med" len="med"/>
          </a:ln>
        </p:spPr>
        <p:txBody>
          <a:bodyPr wrap="none"/>
          <a:lstStyle/>
          <a:p>
            <a:endParaRPr lang="en-US"/>
          </a:p>
        </p:txBody>
      </p:sp>
      <p:sp>
        <p:nvSpPr>
          <p:cNvPr id="12" name="Rectangle 11"/>
          <p:cNvSpPr/>
          <p:nvPr/>
        </p:nvSpPr>
        <p:spPr>
          <a:xfrm>
            <a:off x="381000" y="1219200"/>
            <a:ext cx="3677610" cy="369332"/>
          </a:xfrm>
          <a:prstGeom prst="rect">
            <a:avLst/>
          </a:prstGeom>
        </p:spPr>
        <p:txBody>
          <a:bodyPr wrap="none">
            <a:spAutoFit/>
          </a:bodyPr>
          <a:lstStyle/>
          <a:p>
            <a:pPr eaLnBrk="0" hangingPunct="0">
              <a:spcBef>
                <a:spcPct val="50000"/>
              </a:spcBef>
            </a:pPr>
            <a:r>
              <a:rPr lang="en-US" dirty="0" smtClean="0">
                <a:solidFill>
                  <a:srgbClr val="FF0000"/>
                </a:solidFill>
                <a:latin typeface="Comic Sans MS" pitchFamily="66" charset="0"/>
              </a:rPr>
              <a:t>See Page 9, TeeJet Catalog 50A</a:t>
            </a:r>
            <a:endParaRPr lang="en-US" dirty="0">
              <a:solidFill>
                <a:srgbClr val="FF0000"/>
              </a:solidFill>
              <a:latin typeface="Comic Sans MS" pitchFamily="66" charset="0"/>
            </a:endParaRPr>
          </a:p>
        </p:txBody>
      </p:sp>
    </p:spTree>
    <p:custDataLst>
      <p:tags r:id="rId1"/>
    </p:custDataLst>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AutoShape 20"/>
          <p:cNvSpPr>
            <a:spLocks noChangeArrowheads="1"/>
          </p:cNvSpPr>
          <p:nvPr/>
        </p:nvSpPr>
        <p:spPr bwMode="auto">
          <a:xfrm rot="5400000">
            <a:off x="2476500" y="2781300"/>
            <a:ext cx="762000" cy="838200"/>
          </a:xfrm>
          <a:prstGeom prst="rightArrow">
            <a:avLst>
              <a:gd name="adj1" fmla="val 53407"/>
              <a:gd name="adj2" fmla="val 23125"/>
            </a:avLst>
          </a:prstGeom>
          <a:solidFill>
            <a:schemeClr val="bg1"/>
          </a:solidFill>
          <a:ln w="12700">
            <a:solidFill>
              <a:schemeClr val="tx1"/>
            </a:solidFill>
            <a:miter lim="800000"/>
            <a:headEnd type="none" w="sm" len="sm"/>
            <a:tailEnd type="none" w="sm" len="sm"/>
          </a:ln>
        </p:spPr>
        <p:txBody>
          <a:bodyPr wrap="none" anchor="ctr"/>
          <a:lstStyle/>
          <a:p>
            <a:endParaRPr lang="en-US"/>
          </a:p>
        </p:txBody>
      </p:sp>
      <p:sp>
        <p:nvSpPr>
          <p:cNvPr id="39939" name="Rectangle 2"/>
          <p:cNvSpPr>
            <a:spLocks noChangeArrowheads="1"/>
          </p:cNvSpPr>
          <p:nvPr/>
        </p:nvSpPr>
        <p:spPr bwMode="auto">
          <a:xfrm>
            <a:off x="711200" y="6248400"/>
            <a:ext cx="1897063" cy="457200"/>
          </a:xfrm>
          <a:prstGeom prst="rect">
            <a:avLst/>
          </a:prstGeom>
          <a:noFill/>
          <a:ln w="12700">
            <a:noFill/>
            <a:miter lim="800000"/>
            <a:headEnd/>
            <a:tailEnd/>
          </a:ln>
        </p:spPr>
        <p:txBody>
          <a:bodyPr wrap="none" anchor="ctr"/>
          <a:lstStyle/>
          <a:p>
            <a:endParaRPr lang="en-US"/>
          </a:p>
        </p:txBody>
      </p:sp>
      <p:sp>
        <p:nvSpPr>
          <p:cNvPr id="39940" name="Rectangle 3"/>
          <p:cNvSpPr>
            <a:spLocks noChangeArrowheads="1"/>
          </p:cNvSpPr>
          <p:nvPr/>
        </p:nvSpPr>
        <p:spPr bwMode="auto">
          <a:xfrm>
            <a:off x="3149600" y="6248400"/>
            <a:ext cx="2844800" cy="457200"/>
          </a:xfrm>
          <a:prstGeom prst="rect">
            <a:avLst/>
          </a:prstGeom>
          <a:noFill/>
          <a:ln w="12700">
            <a:noFill/>
            <a:miter lim="800000"/>
            <a:headEnd/>
            <a:tailEnd/>
          </a:ln>
        </p:spPr>
        <p:txBody>
          <a:bodyPr wrap="none" anchor="ctr"/>
          <a:lstStyle/>
          <a:p>
            <a:endParaRPr lang="en-US"/>
          </a:p>
        </p:txBody>
      </p:sp>
      <p:sp>
        <p:nvSpPr>
          <p:cNvPr id="39941" name="Rectangle 4"/>
          <p:cNvSpPr>
            <a:spLocks noGrp="1" noChangeArrowheads="1"/>
          </p:cNvSpPr>
          <p:nvPr>
            <p:ph type="title"/>
          </p:nvPr>
        </p:nvSpPr>
        <p:spPr>
          <a:xfrm>
            <a:off x="457200" y="152400"/>
            <a:ext cx="8229600" cy="960438"/>
          </a:xfrm>
        </p:spPr>
        <p:txBody>
          <a:bodyPr/>
          <a:lstStyle/>
          <a:p>
            <a:pPr algn="l" eaLnBrk="1" hangingPunct="1"/>
            <a:r>
              <a:rPr lang="en-US" dirty="0" smtClean="0"/>
              <a:t>Turbo Flat-fan:</a:t>
            </a:r>
          </a:p>
        </p:txBody>
      </p:sp>
      <p:pic>
        <p:nvPicPr>
          <p:cNvPr id="39942" name="Picture 12" descr="TT cutaway"/>
          <p:cNvPicPr>
            <a:picLocks noGrp="1" noChangeAspect="1" noChangeArrowheads="1"/>
          </p:cNvPicPr>
          <p:nvPr>
            <p:ph sz="half" idx="1"/>
          </p:nvPr>
        </p:nvPicPr>
        <p:blipFill>
          <a:blip r:embed="rId6" cstate="print"/>
          <a:srcRect/>
          <a:stretch>
            <a:fillRect/>
          </a:stretch>
        </p:blipFill>
        <p:spPr>
          <a:xfrm>
            <a:off x="457200" y="1066800"/>
            <a:ext cx="2092325" cy="2362200"/>
          </a:xfrm>
          <a:noFill/>
        </p:spPr>
      </p:pic>
      <p:pic>
        <p:nvPicPr>
          <p:cNvPr id="968718" name="#04.avi">
            <a:hlinkClick r:id="" action="ppaction://media"/>
          </p:cNvPr>
          <p:cNvPicPr>
            <a:picLocks noGrp="1" noRot="1" noChangeAspect="1" noChangeArrowheads="1"/>
          </p:cNvPicPr>
          <p:nvPr>
            <p:ph sz="quarter" idx="2"/>
            <a:videoFile r:link="rId2"/>
          </p:nvPr>
        </p:nvPicPr>
        <p:blipFill>
          <a:blip r:embed="rId7" cstate="print"/>
          <a:stretch>
            <a:fillRect/>
          </a:stretch>
        </p:blipFill>
        <p:spPr>
          <a:xfrm>
            <a:off x="4419600" y="3657599"/>
            <a:ext cx="4114800" cy="3086101"/>
          </a:xfrm>
        </p:spPr>
      </p:pic>
      <p:pic>
        <p:nvPicPr>
          <p:cNvPr id="968720" name="07.avi">
            <a:hlinkClick r:id="" action="ppaction://media"/>
          </p:cNvPr>
          <p:cNvPicPr>
            <a:picLocks noGrp="1" noRot="1" noChangeAspect="1" noChangeArrowheads="1"/>
          </p:cNvPicPr>
          <p:nvPr>
            <p:ph sz="quarter" idx="3"/>
            <a:videoFile r:link="rId3"/>
          </p:nvPr>
        </p:nvPicPr>
        <p:blipFill>
          <a:blip r:embed="rId8" cstate="print"/>
          <a:srcRect/>
          <a:stretch>
            <a:fillRect/>
          </a:stretch>
        </p:blipFill>
        <p:spPr>
          <a:xfrm>
            <a:off x="152400" y="3657600"/>
            <a:ext cx="4114800" cy="3086100"/>
          </a:xfrm>
        </p:spPr>
      </p:pic>
      <p:sp>
        <p:nvSpPr>
          <p:cNvPr id="39944" name="Rectangle 5"/>
          <p:cNvSpPr>
            <a:spLocks noChangeArrowheads="1"/>
          </p:cNvSpPr>
          <p:nvPr/>
        </p:nvSpPr>
        <p:spPr bwMode="auto">
          <a:xfrm>
            <a:off x="3200400" y="990600"/>
            <a:ext cx="5562600" cy="2667000"/>
          </a:xfrm>
          <a:prstGeom prst="rect">
            <a:avLst/>
          </a:prstGeom>
          <a:solidFill>
            <a:schemeClr val="bg1"/>
          </a:solidFill>
          <a:ln w="12700">
            <a:noFill/>
            <a:miter lim="800000"/>
            <a:headEnd/>
            <a:tailEnd/>
          </a:ln>
        </p:spPr>
        <p:txBody>
          <a:bodyPr lIns="90488" tIns="44450" rIns="90488" bIns="44450"/>
          <a:lstStyle/>
          <a:p>
            <a:pPr marL="342900" indent="-342900" eaLnBrk="0" hangingPunct="0">
              <a:spcBef>
                <a:spcPct val="20000"/>
              </a:spcBef>
              <a:buClr>
                <a:srgbClr val="868686"/>
              </a:buClr>
              <a:buSzPct val="75000"/>
              <a:buFont typeface="Monotype Sorts" pitchFamily="2" charset="2"/>
              <a:buChar char="l"/>
            </a:pPr>
            <a:r>
              <a:rPr lang="en-US" sz="2000"/>
              <a:t>Turbulence chamber as in the Turbo Flood</a:t>
            </a:r>
          </a:p>
          <a:p>
            <a:pPr marL="342900" indent="-342900" eaLnBrk="0" hangingPunct="0">
              <a:spcBef>
                <a:spcPct val="20000"/>
              </a:spcBef>
              <a:buClr>
                <a:srgbClr val="868686"/>
              </a:buClr>
              <a:buSzPct val="75000"/>
              <a:buFont typeface="Monotype Sorts" pitchFamily="2" charset="2"/>
              <a:buChar char="l"/>
            </a:pPr>
            <a:r>
              <a:rPr lang="en-US" sz="2000"/>
              <a:t>Tapered edge, wide angle flat pattern</a:t>
            </a:r>
          </a:p>
          <a:p>
            <a:pPr marL="342900" indent="-342900" eaLnBrk="0" hangingPunct="0">
              <a:spcBef>
                <a:spcPct val="20000"/>
              </a:spcBef>
              <a:buClr>
                <a:srgbClr val="868686"/>
              </a:buClr>
              <a:buSzPct val="75000"/>
              <a:buFont typeface="Monotype Sorts" pitchFamily="2" charset="2"/>
              <a:buChar char="l"/>
            </a:pPr>
            <a:r>
              <a:rPr lang="en-US" sz="2000"/>
              <a:t>Designed to work in flat-fan nozzle holder</a:t>
            </a:r>
          </a:p>
          <a:p>
            <a:pPr marL="342900" indent="-342900" eaLnBrk="0" hangingPunct="0">
              <a:spcBef>
                <a:spcPct val="20000"/>
              </a:spcBef>
              <a:buClr>
                <a:srgbClr val="868686"/>
              </a:buClr>
              <a:buSzPct val="75000"/>
              <a:buFont typeface="Monotype Sorts" pitchFamily="2" charset="2"/>
              <a:buChar char="l"/>
            </a:pPr>
            <a:r>
              <a:rPr lang="en-US" sz="2000"/>
              <a:t>Uniform spray distribution, 50-60% overlap</a:t>
            </a:r>
          </a:p>
          <a:p>
            <a:pPr marL="342900" indent="-342900" eaLnBrk="0" hangingPunct="0">
              <a:spcBef>
                <a:spcPct val="20000"/>
              </a:spcBef>
              <a:buClr>
                <a:srgbClr val="868686"/>
              </a:buClr>
              <a:buSzPct val="75000"/>
              <a:buFont typeface="Monotype Sorts" pitchFamily="2" charset="2"/>
              <a:buChar char="l"/>
            </a:pPr>
            <a:r>
              <a:rPr lang="en-US" sz="2000"/>
              <a:t>Wide pressure range, 15 – 90 psi</a:t>
            </a:r>
          </a:p>
          <a:p>
            <a:pPr marL="342900" indent="-342900" eaLnBrk="0" hangingPunct="0">
              <a:spcBef>
                <a:spcPct val="20000"/>
              </a:spcBef>
              <a:buClr>
                <a:srgbClr val="868686"/>
              </a:buClr>
              <a:buSzPct val="75000"/>
              <a:buFont typeface="Monotype Sorts" pitchFamily="2" charset="2"/>
              <a:buChar char="l"/>
            </a:pPr>
            <a:r>
              <a:rPr lang="en-US" sz="2000"/>
              <a:t>Large, drift resistant droplets</a:t>
            </a:r>
          </a:p>
          <a:p>
            <a:pPr marL="342900" indent="-342900" eaLnBrk="0" hangingPunct="0">
              <a:spcBef>
                <a:spcPct val="20000"/>
              </a:spcBef>
              <a:buClr>
                <a:srgbClr val="868686"/>
              </a:buClr>
              <a:buSzPct val="75000"/>
              <a:buFont typeface="Monotype Sorts" pitchFamily="2" charset="2"/>
              <a:buChar char="l"/>
            </a:pPr>
            <a:r>
              <a:rPr lang="en-US" sz="2000"/>
              <a:t>Plastic with superior wear characteristics</a:t>
            </a:r>
          </a:p>
        </p:txBody>
      </p:sp>
      <p:sp>
        <p:nvSpPr>
          <p:cNvPr id="39945" name="AutoShape 9"/>
          <p:cNvSpPr>
            <a:spLocks noChangeArrowheads="1"/>
          </p:cNvSpPr>
          <p:nvPr/>
        </p:nvSpPr>
        <p:spPr bwMode="auto">
          <a:xfrm rot="6982230">
            <a:off x="8343900" y="2781300"/>
            <a:ext cx="762000" cy="838200"/>
          </a:xfrm>
          <a:prstGeom prst="rightArrow">
            <a:avLst>
              <a:gd name="adj1" fmla="val 53407"/>
              <a:gd name="adj2" fmla="val 23125"/>
            </a:avLst>
          </a:prstGeom>
          <a:solidFill>
            <a:schemeClr val="bg1"/>
          </a:solidFill>
          <a:ln w="12700">
            <a:solidFill>
              <a:schemeClr val="tx1"/>
            </a:solidFill>
            <a:miter lim="800000"/>
            <a:headEnd type="none" w="sm" len="sm"/>
            <a:tailEnd type="none" w="sm" len="sm"/>
          </a:ln>
        </p:spPr>
        <p:txBody>
          <a:bodyPr wrap="none" anchor="ctr"/>
          <a:lstStyle/>
          <a:p>
            <a:endParaRPr lang="en-US"/>
          </a:p>
        </p:txBody>
      </p:sp>
      <p:sp>
        <p:nvSpPr>
          <p:cNvPr id="39946" name="Text Box 11"/>
          <p:cNvSpPr txBox="1">
            <a:spLocks noChangeArrowheads="1"/>
          </p:cNvSpPr>
          <p:nvPr/>
        </p:nvSpPr>
        <p:spPr bwMode="auto">
          <a:xfrm rot="-5400000">
            <a:off x="2476500" y="2857500"/>
            <a:ext cx="685800" cy="457200"/>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2400" b="1">
                <a:solidFill>
                  <a:srgbClr val="000000"/>
                </a:solidFill>
                <a:latin typeface="Times New Roman" pitchFamily="18" charset="0"/>
              </a:rPr>
              <a:t>TT</a:t>
            </a:r>
          </a:p>
        </p:txBody>
      </p:sp>
      <p:sp>
        <p:nvSpPr>
          <p:cNvPr id="39948" name="Text Box 18"/>
          <p:cNvSpPr txBox="1">
            <a:spLocks noChangeArrowheads="1"/>
          </p:cNvSpPr>
          <p:nvPr/>
        </p:nvSpPr>
        <p:spPr bwMode="auto">
          <a:xfrm rot="-3795454">
            <a:off x="8382000" y="2933700"/>
            <a:ext cx="685800" cy="457200"/>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2400" b="1">
                <a:solidFill>
                  <a:srgbClr val="000000"/>
                </a:solidFill>
                <a:latin typeface="Times New Roman" pitchFamily="18" charset="0"/>
              </a:rPr>
              <a:t>XR</a:t>
            </a:r>
          </a:p>
        </p:txBody>
      </p:sp>
      <p:sp>
        <p:nvSpPr>
          <p:cNvPr id="13" name="Rectangle 12"/>
          <p:cNvSpPr/>
          <p:nvPr/>
        </p:nvSpPr>
        <p:spPr>
          <a:xfrm>
            <a:off x="4343400" y="381000"/>
            <a:ext cx="3677610" cy="369332"/>
          </a:xfrm>
          <a:prstGeom prst="rect">
            <a:avLst/>
          </a:prstGeom>
        </p:spPr>
        <p:txBody>
          <a:bodyPr wrap="none">
            <a:spAutoFit/>
          </a:bodyPr>
          <a:lstStyle/>
          <a:p>
            <a:pPr eaLnBrk="0" hangingPunct="0">
              <a:spcBef>
                <a:spcPct val="50000"/>
              </a:spcBef>
            </a:pPr>
            <a:r>
              <a:rPr lang="en-US" dirty="0" smtClean="0">
                <a:solidFill>
                  <a:srgbClr val="FF0000"/>
                </a:solidFill>
                <a:latin typeface="Comic Sans MS" pitchFamily="66" charset="0"/>
              </a:rPr>
              <a:t>See Page 9, TeeJet Catalog 50A</a:t>
            </a:r>
            <a:endParaRPr lang="en-US" dirty="0">
              <a:solidFill>
                <a:srgbClr val="FF0000"/>
              </a:solidFill>
              <a:latin typeface="Comic Sans MS" pitchFamily="66"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7" fill="hold"/>
                                        <p:tgtEl>
                                          <p:spTgt spid="968718"/>
                                        </p:tgtEl>
                                      </p:cBhvr>
                                    </p:cmd>
                                  </p:childTnLst>
                                </p:cTn>
                              </p:par>
                            </p:childTnLst>
                          </p:cTn>
                        </p:par>
                        <p:par>
                          <p:cTn id="7" fill="hold">
                            <p:stCondLst>
                              <p:cond delay="10067"/>
                            </p:stCondLst>
                            <p:childTnLst>
                              <p:par>
                                <p:cTn id="8" presetID="1" presetClass="mediacall" presetSubtype="0" fill="hold" nodeType="afterEffect">
                                  <p:stCondLst>
                                    <p:cond delay="0"/>
                                  </p:stCondLst>
                                  <p:childTnLst>
                                    <p:cmd type="call" cmd="playFrom(0.0)">
                                      <p:cBhvr>
                                        <p:cTn id="9" dur="10067" fill="hold"/>
                                        <p:tgtEl>
                                          <p:spTgt spid="9687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6871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968718"/>
                                        </p:tgtEl>
                                      </p:cBhvr>
                                    </p:cmd>
                                  </p:childTnLst>
                                </p:cTn>
                              </p:par>
                            </p:childTnLst>
                          </p:cTn>
                        </p:par>
                      </p:childTnLst>
                    </p:cTn>
                  </p:par>
                </p:childTnLst>
              </p:cTn>
              <p:nextCondLst>
                <p:cond evt="onClick" delay="0">
                  <p:tgtEl>
                    <p:spTgt spid="968718"/>
                  </p:tgtEl>
                </p:cond>
              </p:nextCondLst>
            </p:seq>
            <p:video>
              <p:cMediaNode>
                <p:cTn id="15" repeatCount="indefinite" fill="remove" display="0">
                  <p:stCondLst>
                    <p:cond delay="indefinite"/>
                  </p:stCondLst>
                  <p:endCondLst>
                    <p:cond evt="onNext" delay="0">
                      <p:tgtEl>
                        <p:sldTgt/>
                      </p:tgtEl>
                    </p:cond>
                    <p:cond evt="onPrev" delay="0">
                      <p:tgtEl>
                        <p:sldTgt/>
                      </p:tgtEl>
                    </p:cond>
                  </p:endCondLst>
                </p:cTn>
                <p:tgtEl>
                  <p:spTgt spid="968718"/>
                </p:tgtEl>
              </p:cMediaNode>
            </p:video>
            <p:video>
              <p:cMediaNode>
                <p:cTn id="16" repeatCount="indefinite" fill="remove" display="0">
                  <p:stCondLst>
                    <p:cond delay="indefinite"/>
                  </p:stCondLst>
                  <p:endCondLst>
                    <p:cond evt="onNext" delay="0">
                      <p:tgtEl>
                        <p:sldTgt/>
                      </p:tgtEl>
                    </p:cond>
                    <p:cond evt="onPrev" delay="0">
                      <p:tgtEl>
                        <p:sldTgt/>
                      </p:tgtEl>
                    </p:cond>
                  </p:endCondLst>
                </p:cTn>
                <p:tgtEl>
                  <p:spTgt spid="968720"/>
                </p:tgtEl>
              </p:cMediaNode>
            </p:video>
            <p:seq concurrent="1" nextAc="seek">
              <p:cTn id="17" restart="whenNotActive" fill="hold" evtFilter="cancelBubble" nodeType="interactiveSeq">
                <p:stCondLst>
                  <p:cond evt="onClick" delay="0">
                    <p:tgtEl>
                      <p:spTgt spid="968720"/>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68720"/>
                                        </p:tgtEl>
                                      </p:cBhvr>
                                    </p:cmd>
                                  </p:childTnLst>
                                </p:cTn>
                              </p:par>
                            </p:childTnLst>
                          </p:cTn>
                        </p:par>
                      </p:childTnLst>
                    </p:cTn>
                  </p:par>
                </p:childTnLst>
              </p:cTn>
              <p:nextCondLst>
                <p:cond evt="onClick" delay="0">
                  <p:tgtEl>
                    <p:spTgt spid="968720"/>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52400"/>
            <a:ext cx="8229600" cy="685800"/>
          </a:xfrm>
        </p:spPr>
        <p:txBody>
          <a:bodyPr>
            <a:normAutofit fontScale="90000"/>
          </a:bodyPr>
          <a:lstStyle/>
          <a:p>
            <a:pPr eaLnBrk="1" hangingPunct="1"/>
            <a:r>
              <a:rPr lang="en-US" sz="4000" smtClean="0"/>
              <a:t>New release in 2006:</a:t>
            </a:r>
          </a:p>
        </p:txBody>
      </p:sp>
      <p:sp>
        <p:nvSpPr>
          <p:cNvPr id="40963" name="Rectangle 3"/>
          <p:cNvSpPr>
            <a:spLocks noGrp="1" noChangeArrowheads="1"/>
          </p:cNvSpPr>
          <p:nvPr>
            <p:ph type="body" sz="half" idx="1"/>
          </p:nvPr>
        </p:nvSpPr>
        <p:spPr>
          <a:xfrm>
            <a:off x="381000" y="1905000"/>
            <a:ext cx="4724400" cy="1752600"/>
          </a:xfrm>
        </p:spPr>
        <p:txBody>
          <a:bodyPr/>
          <a:lstStyle/>
          <a:p>
            <a:pPr eaLnBrk="1" hangingPunct="1"/>
            <a:r>
              <a:rPr lang="en-US" sz="2400" smtClean="0"/>
              <a:t>Dual outlet</a:t>
            </a:r>
          </a:p>
          <a:p>
            <a:pPr eaLnBrk="1" hangingPunct="1"/>
            <a:r>
              <a:rPr lang="en-US" sz="2400" smtClean="0"/>
              <a:t>Superior leaf coverage</a:t>
            </a:r>
          </a:p>
          <a:p>
            <a:pPr eaLnBrk="1" hangingPunct="1"/>
            <a:r>
              <a:rPr lang="en-US" sz="2400" smtClean="0"/>
              <a:t>Droplet range slightly larger that comparable TT flat-fan</a:t>
            </a:r>
          </a:p>
        </p:txBody>
      </p:sp>
      <p:sp>
        <p:nvSpPr>
          <p:cNvPr id="40964" name="Rectangle 4"/>
          <p:cNvSpPr>
            <a:spLocks noChangeArrowheads="1"/>
          </p:cNvSpPr>
          <p:nvPr/>
        </p:nvSpPr>
        <p:spPr bwMode="auto">
          <a:xfrm>
            <a:off x="1143000" y="3886200"/>
            <a:ext cx="3505200" cy="457200"/>
          </a:xfrm>
          <a:prstGeom prst="rect">
            <a:avLst/>
          </a:prstGeom>
          <a:noFill/>
          <a:ln w="9525">
            <a:solidFill>
              <a:schemeClr val="tx1"/>
            </a:solidFill>
            <a:miter lim="800000"/>
            <a:headEnd/>
            <a:tailEnd/>
          </a:ln>
        </p:spPr>
        <p:txBody>
          <a:bodyPr wrap="none" anchor="ctr"/>
          <a:lstStyle/>
          <a:p>
            <a:pPr algn="ctr"/>
            <a:r>
              <a:rPr lang="en-US" sz="2400">
                <a:latin typeface="Times New Roman" pitchFamily="18" charset="0"/>
              </a:rPr>
              <a:t>Turbo TwinJet</a:t>
            </a:r>
          </a:p>
        </p:txBody>
      </p:sp>
      <p:pic>
        <p:nvPicPr>
          <p:cNvPr id="40965" name="Picture 5"/>
          <p:cNvPicPr>
            <a:picLocks noChangeAspect="1" noChangeArrowheads="1"/>
          </p:cNvPicPr>
          <p:nvPr/>
        </p:nvPicPr>
        <p:blipFill>
          <a:blip r:embed="rId4" cstate="print"/>
          <a:srcRect/>
          <a:stretch>
            <a:fillRect/>
          </a:stretch>
        </p:blipFill>
        <p:spPr bwMode="auto">
          <a:xfrm>
            <a:off x="76200" y="4778375"/>
            <a:ext cx="8382000" cy="1782763"/>
          </a:xfrm>
          <a:prstGeom prst="rect">
            <a:avLst/>
          </a:prstGeom>
          <a:noFill/>
          <a:ln w="12700">
            <a:noFill/>
            <a:miter lim="800000"/>
            <a:headEnd/>
            <a:tailEnd/>
          </a:ln>
        </p:spPr>
      </p:pic>
      <p:pic>
        <p:nvPicPr>
          <p:cNvPr id="40966" name="Picture 6"/>
          <p:cNvPicPr>
            <a:picLocks noChangeAspect="1" noChangeArrowheads="1"/>
          </p:cNvPicPr>
          <p:nvPr/>
        </p:nvPicPr>
        <p:blipFill>
          <a:blip r:embed="rId5" cstate="print"/>
          <a:srcRect/>
          <a:stretch>
            <a:fillRect/>
          </a:stretch>
        </p:blipFill>
        <p:spPr bwMode="auto">
          <a:xfrm>
            <a:off x="5562600" y="1824038"/>
            <a:ext cx="2438400" cy="2424112"/>
          </a:xfrm>
          <a:prstGeom prst="rect">
            <a:avLst/>
          </a:prstGeom>
          <a:noFill/>
          <a:ln w="12700">
            <a:noFill/>
            <a:miter lim="800000"/>
            <a:headEnd/>
            <a:tailEnd/>
          </a:ln>
        </p:spPr>
      </p:pic>
      <p:sp>
        <p:nvSpPr>
          <p:cNvPr id="40967" name="Text Box 8"/>
          <p:cNvSpPr txBox="1">
            <a:spLocks noChangeArrowheads="1"/>
          </p:cNvSpPr>
          <p:nvPr/>
        </p:nvSpPr>
        <p:spPr bwMode="auto">
          <a:xfrm>
            <a:off x="228600" y="1066800"/>
            <a:ext cx="4191000" cy="396875"/>
          </a:xfrm>
          <a:prstGeom prst="rect">
            <a:avLst/>
          </a:prstGeom>
          <a:noFill/>
          <a:ln w="12700">
            <a:noFill/>
            <a:miter lim="800000"/>
            <a:headEnd/>
            <a:tailEnd/>
          </a:ln>
        </p:spPr>
        <p:txBody>
          <a:bodyPr>
            <a:spAutoFit/>
          </a:bodyPr>
          <a:lstStyle/>
          <a:p>
            <a:pPr eaLnBrk="0" hangingPunct="0">
              <a:spcBef>
                <a:spcPct val="50000"/>
              </a:spcBef>
            </a:pPr>
            <a:r>
              <a:rPr lang="en-US" sz="2000" dirty="0">
                <a:solidFill>
                  <a:srgbClr val="FF0000"/>
                </a:solidFill>
                <a:latin typeface="Comic Sans MS" pitchFamily="66" charset="0"/>
              </a:rPr>
              <a:t>See Page 10, TeeJet Catalog 50A</a:t>
            </a:r>
          </a:p>
        </p:txBody>
      </p:sp>
    </p:spTree>
    <p:custDataLst>
      <p:tags r:id="rId1"/>
    </p:custData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ChangeArrowheads="1"/>
          </p:cNvSpPr>
          <p:nvPr/>
        </p:nvSpPr>
        <p:spPr bwMode="auto">
          <a:xfrm>
            <a:off x="947738" y="228600"/>
            <a:ext cx="161925" cy="638175"/>
          </a:xfrm>
          <a:prstGeom prst="rect">
            <a:avLst/>
          </a:prstGeom>
          <a:noFill/>
          <a:ln w="12700">
            <a:noFill/>
            <a:miter lim="800000"/>
            <a:headEnd/>
            <a:tailEnd/>
          </a:ln>
        </p:spPr>
        <p:txBody>
          <a:bodyPr wrap="none" lIns="90488" tIns="44450" rIns="90488" bIns="44450">
            <a:spAutoFit/>
          </a:bodyPr>
          <a:lstStyle/>
          <a:p>
            <a:pPr eaLnBrk="0" hangingPunct="0"/>
            <a:endParaRPr lang="en-US" sz="3600" b="1">
              <a:latin typeface="Univers (E1)" charset="0"/>
            </a:endParaRPr>
          </a:p>
        </p:txBody>
      </p:sp>
      <p:graphicFrame>
        <p:nvGraphicFramePr>
          <p:cNvPr id="8194" name="Object 3"/>
          <p:cNvGraphicFramePr>
            <a:graphicFrameLocks/>
          </p:cNvGraphicFramePr>
          <p:nvPr/>
        </p:nvGraphicFramePr>
        <p:xfrm>
          <a:off x="457200" y="1676400"/>
          <a:ext cx="2438400" cy="2286000"/>
        </p:xfrm>
        <a:graphic>
          <a:graphicData uri="http://schemas.openxmlformats.org/presentationml/2006/ole">
            <p:oleObj spid="_x0000_s8194" name="Document" r:id="rId5" imgW="1873226" imgH="1732082" progId="Word.Document.8">
              <p:embed/>
            </p:oleObj>
          </a:graphicData>
        </a:graphic>
      </p:graphicFrame>
      <p:pic>
        <p:nvPicPr>
          <p:cNvPr id="8196" name="Picture 4"/>
          <p:cNvPicPr>
            <a:picLocks noChangeArrowheads="1"/>
          </p:cNvPicPr>
          <p:nvPr/>
        </p:nvPicPr>
        <p:blipFill>
          <a:blip r:embed="rId6" cstate="print">
            <a:lum bright="42000" contrast="66000"/>
          </a:blip>
          <a:srcRect/>
          <a:stretch>
            <a:fillRect/>
          </a:stretch>
        </p:blipFill>
        <p:spPr bwMode="auto">
          <a:xfrm>
            <a:off x="3429000" y="2590800"/>
            <a:ext cx="2362200" cy="2895600"/>
          </a:xfrm>
          <a:prstGeom prst="rect">
            <a:avLst/>
          </a:prstGeom>
          <a:noFill/>
          <a:ln w="9525">
            <a:noFill/>
            <a:miter lim="800000"/>
            <a:headEnd/>
            <a:tailEnd/>
          </a:ln>
        </p:spPr>
      </p:pic>
      <p:sp>
        <p:nvSpPr>
          <p:cNvPr id="8197" name="Rectangle 5"/>
          <p:cNvSpPr>
            <a:spLocks noGrp="1" noChangeArrowheads="1"/>
          </p:cNvSpPr>
          <p:nvPr>
            <p:ph type="title"/>
          </p:nvPr>
        </p:nvSpPr>
        <p:spPr>
          <a:xfrm>
            <a:off x="762000" y="609600"/>
            <a:ext cx="7686675" cy="533400"/>
          </a:xfrm>
        </p:spPr>
        <p:txBody>
          <a:bodyPr>
            <a:normAutofit fontScale="90000"/>
          </a:bodyPr>
          <a:lstStyle/>
          <a:p>
            <a:pPr eaLnBrk="1" hangingPunct="1"/>
            <a:r>
              <a:rPr lang="en-US" smtClean="0"/>
              <a:t>Nozzles Types?</a:t>
            </a:r>
            <a:endParaRPr lang="en-US" sz="8000" smtClean="0"/>
          </a:p>
        </p:txBody>
      </p:sp>
      <p:pic>
        <p:nvPicPr>
          <p:cNvPr id="8198" name="Picture 6" descr="Copy of AITIPS"/>
          <p:cNvPicPr>
            <a:picLocks noChangeAspect="1" noChangeArrowheads="1"/>
          </p:cNvPicPr>
          <p:nvPr/>
        </p:nvPicPr>
        <p:blipFill>
          <a:blip r:embed="rId7" cstate="print"/>
          <a:srcRect l="15909" r="65909"/>
          <a:stretch>
            <a:fillRect/>
          </a:stretch>
        </p:blipFill>
        <p:spPr bwMode="auto">
          <a:xfrm>
            <a:off x="6553200" y="1905000"/>
            <a:ext cx="1738313" cy="4572000"/>
          </a:xfrm>
          <a:prstGeom prst="rect">
            <a:avLst/>
          </a:prstGeom>
          <a:noFill/>
          <a:ln w="9525">
            <a:noFill/>
            <a:miter lim="800000"/>
            <a:headEnd/>
            <a:tailEnd/>
          </a:ln>
        </p:spPr>
      </p:pic>
      <p:pic>
        <p:nvPicPr>
          <p:cNvPr id="8199" name="Picture 7" descr="hypro-1"/>
          <p:cNvPicPr>
            <a:picLocks noChangeAspect="1" noChangeArrowheads="1"/>
          </p:cNvPicPr>
          <p:nvPr/>
        </p:nvPicPr>
        <p:blipFill>
          <a:blip r:embed="rId8" cstate="print">
            <a:lum bright="-6000" contrast="12000"/>
          </a:blip>
          <a:srcRect/>
          <a:stretch>
            <a:fillRect/>
          </a:stretch>
        </p:blipFill>
        <p:spPr bwMode="auto">
          <a:xfrm>
            <a:off x="533400" y="4038600"/>
            <a:ext cx="2479675" cy="2667000"/>
          </a:xfrm>
          <a:prstGeom prst="rect">
            <a:avLst/>
          </a:prstGeom>
          <a:noFill/>
          <a:ln w="9525">
            <a:noFill/>
            <a:miter lim="800000"/>
            <a:headEnd/>
            <a:tailEnd/>
          </a:ln>
        </p:spPr>
      </p:pic>
      <p:sp>
        <p:nvSpPr>
          <p:cNvPr id="8200" name="Oval 8"/>
          <p:cNvSpPr>
            <a:spLocks noChangeArrowheads="1"/>
          </p:cNvSpPr>
          <p:nvPr/>
        </p:nvSpPr>
        <p:spPr bwMode="auto">
          <a:xfrm>
            <a:off x="6172200" y="1828800"/>
            <a:ext cx="2362200" cy="4724400"/>
          </a:xfrm>
          <a:prstGeom prst="ellipse">
            <a:avLst/>
          </a:prstGeom>
          <a:noFill/>
          <a:ln w="12700">
            <a:solidFill>
              <a:schemeClr val="tx1"/>
            </a:solidFill>
            <a:round/>
            <a:headEnd type="none" w="sm" len="sm"/>
            <a:tailEnd type="none" w="sm" len="sm"/>
          </a:ln>
        </p:spPr>
        <p:txBody>
          <a:bodyPr wrap="none" anchor="ctr"/>
          <a:lstStyle/>
          <a:p>
            <a:endParaRPr lang="en-US"/>
          </a:p>
        </p:txBody>
      </p:sp>
    </p:spTree>
    <p:custDataLst>
      <p:tags r:id="rId2"/>
    </p:custDataLst>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06400" y="228600"/>
            <a:ext cx="8509000" cy="762000"/>
          </a:xfrm>
        </p:spPr>
        <p:txBody>
          <a:bodyPr/>
          <a:lstStyle/>
          <a:p>
            <a:pPr eaLnBrk="1" hangingPunct="1"/>
            <a:r>
              <a:rPr lang="en-US" dirty="0" smtClean="0"/>
              <a:t>Pre-orifice Air Induction Nozzles:</a:t>
            </a:r>
          </a:p>
        </p:txBody>
      </p:sp>
      <p:pic>
        <p:nvPicPr>
          <p:cNvPr id="41987" name="Picture 3" descr="AI Cutaway"/>
          <p:cNvPicPr>
            <a:picLocks noChangeAspect="1" noChangeArrowheads="1"/>
          </p:cNvPicPr>
          <p:nvPr/>
        </p:nvPicPr>
        <p:blipFill>
          <a:blip r:embed="rId3" cstate="print"/>
          <a:srcRect/>
          <a:stretch>
            <a:fillRect/>
          </a:stretch>
        </p:blipFill>
        <p:spPr bwMode="auto">
          <a:xfrm>
            <a:off x="5562600" y="1828800"/>
            <a:ext cx="1343025" cy="3898900"/>
          </a:xfrm>
          <a:prstGeom prst="rect">
            <a:avLst/>
          </a:prstGeom>
          <a:noFill/>
          <a:ln w="9525">
            <a:noFill/>
            <a:miter lim="800000"/>
            <a:headEnd/>
            <a:tailEnd/>
          </a:ln>
        </p:spPr>
      </p:pic>
      <p:sp>
        <p:nvSpPr>
          <p:cNvPr id="41988" name="Rectangle 4"/>
          <p:cNvSpPr>
            <a:spLocks noChangeArrowheads="1"/>
          </p:cNvSpPr>
          <p:nvPr/>
        </p:nvSpPr>
        <p:spPr bwMode="auto">
          <a:xfrm>
            <a:off x="6705600" y="1828800"/>
            <a:ext cx="1447800" cy="457200"/>
          </a:xfrm>
          <a:prstGeom prst="rect">
            <a:avLst/>
          </a:prstGeom>
          <a:noFill/>
          <a:ln w="9525">
            <a:solidFill>
              <a:schemeClr val="tx1"/>
            </a:solidFill>
            <a:miter lim="800000"/>
            <a:headEnd/>
            <a:tailEnd/>
          </a:ln>
        </p:spPr>
        <p:txBody>
          <a:bodyPr wrap="none" anchor="ctr"/>
          <a:lstStyle/>
          <a:p>
            <a:pPr algn="ctr"/>
            <a:r>
              <a:rPr lang="en-US" sz="2400">
                <a:latin typeface="Times New Roman" pitchFamily="18" charset="0"/>
              </a:rPr>
              <a:t>Pre-orifice</a:t>
            </a:r>
          </a:p>
        </p:txBody>
      </p:sp>
      <p:sp>
        <p:nvSpPr>
          <p:cNvPr id="41989" name="Rectangle 5"/>
          <p:cNvSpPr>
            <a:spLocks noChangeArrowheads="1"/>
          </p:cNvSpPr>
          <p:nvPr/>
        </p:nvSpPr>
        <p:spPr bwMode="auto">
          <a:xfrm>
            <a:off x="7086600" y="3200400"/>
            <a:ext cx="1752600" cy="533400"/>
          </a:xfrm>
          <a:prstGeom prst="rect">
            <a:avLst/>
          </a:prstGeom>
          <a:noFill/>
          <a:ln w="9525">
            <a:solidFill>
              <a:schemeClr val="tx1"/>
            </a:solidFill>
            <a:miter lim="800000"/>
            <a:headEnd/>
            <a:tailEnd/>
          </a:ln>
        </p:spPr>
        <p:txBody>
          <a:bodyPr wrap="none" anchor="ctr"/>
          <a:lstStyle/>
          <a:p>
            <a:pPr algn="ctr"/>
            <a:r>
              <a:rPr lang="en-US" sz="2400">
                <a:latin typeface="Times New Roman" pitchFamily="18" charset="0"/>
              </a:rPr>
              <a:t>Air induction</a:t>
            </a:r>
          </a:p>
        </p:txBody>
      </p:sp>
      <p:sp>
        <p:nvSpPr>
          <p:cNvPr id="41990" name="Rectangle 6"/>
          <p:cNvSpPr>
            <a:spLocks noChangeArrowheads="1"/>
          </p:cNvSpPr>
          <p:nvPr/>
        </p:nvSpPr>
        <p:spPr bwMode="auto">
          <a:xfrm>
            <a:off x="7010400" y="5181600"/>
            <a:ext cx="1600200" cy="533400"/>
          </a:xfrm>
          <a:prstGeom prst="rect">
            <a:avLst/>
          </a:prstGeom>
          <a:noFill/>
          <a:ln w="9525">
            <a:solidFill>
              <a:schemeClr val="tx1"/>
            </a:solidFill>
            <a:miter lim="800000"/>
            <a:headEnd/>
            <a:tailEnd/>
          </a:ln>
        </p:spPr>
        <p:txBody>
          <a:bodyPr wrap="none" anchor="ctr"/>
          <a:lstStyle/>
          <a:p>
            <a:pPr algn="ctr"/>
            <a:r>
              <a:rPr lang="en-US" sz="2400">
                <a:latin typeface="Times New Roman" pitchFamily="18" charset="0"/>
              </a:rPr>
              <a:t>Exit orifice</a:t>
            </a:r>
          </a:p>
        </p:txBody>
      </p:sp>
      <p:sp>
        <p:nvSpPr>
          <p:cNvPr id="41991" name="Line 7"/>
          <p:cNvSpPr>
            <a:spLocks noChangeShapeType="1"/>
          </p:cNvSpPr>
          <p:nvPr/>
        </p:nvSpPr>
        <p:spPr bwMode="auto">
          <a:xfrm flipH="1">
            <a:off x="6324600" y="2286000"/>
            <a:ext cx="381000" cy="838200"/>
          </a:xfrm>
          <a:prstGeom prst="line">
            <a:avLst/>
          </a:prstGeom>
          <a:noFill/>
          <a:ln w="38100">
            <a:solidFill>
              <a:schemeClr val="tx1"/>
            </a:solidFill>
            <a:round/>
            <a:headEnd/>
            <a:tailEnd type="triangle" w="med" len="med"/>
          </a:ln>
        </p:spPr>
        <p:txBody>
          <a:bodyPr wrap="none"/>
          <a:lstStyle/>
          <a:p>
            <a:endParaRPr lang="en-US"/>
          </a:p>
        </p:txBody>
      </p:sp>
      <p:sp>
        <p:nvSpPr>
          <p:cNvPr id="41992" name="Line 8"/>
          <p:cNvSpPr>
            <a:spLocks noChangeShapeType="1"/>
          </p:cNvSpPr>
          <p:nvPr/>
        </p:nvSpPr>
        <p:spPr bwMode="auto">
          <a:xfrm flipH="1" flipV="1">
            <a:off x="6781800" y="3429000"/>
            <a:ext cx="228600" cy="0"/>
          </a:xfrm>
          <a:prstGeom prst="line">
            <a:avLst/>
          </a:prstGeom>
          <a:noFill/>
          <a:ln w="38100">
            <a:solidFill>
              <a:schemeClr val="tx1"/>
            </a:solidFill>
            <a:round/>
            <a:headEnd/>
            <a:tailEnd type="triangle" w="med" len="med"/>
          </a:ln>
        </p:spPr>
        <p:txBody>
          <a:bodyPr wrap="none"/>
          <a:lstStyle/>
          <a:p>
            <a:endParaRPr lang="en-US"/>
          </a:p>
        </p:txBody>
      </p:sp>
      <p:sp>
        <p:nvSpPr>
          <p:cNvPr id="41993" name="Line 9"/>
          <p:cNvSpPr>
            <a:spLocks noChangeShapeType="1"/>
          </p:cNvSpPr>
          <p:nvPr/>
        </p:nvSpPr>
        <p:spPr bwMode="auto">
          <a:xfrm flipH="1">
            <a:off x="6324600" y="5410200"/>
            <a:ext cx="685800" cy="0"/>
          </a:xfrm>
          <a:prstGeom prst="line">
            <a:avLst/>
          </a:prstGeom>
          <a:noFill/>
          <a:ln w="38100">
            <a:solidFill>
              <a:schemeClr val="tx1"/>
            </a:solidFill>
            <a:round/>
            <a:headEnd/>
            <a:tailEnd type="triangle" w="med" len="med"/>
          </a:ln>
        </p:spPr>
        <p:txBody>
          <a:bodyPr wrap="none"/>
          <a:lstStyle/>
          <a:p>
            <a:endParaRPr lang="en-US"/>
          </a:p>
        </p:txBody>
      </p:sp>
      <p:sp>
        <p:nvSpPr>
          <p:cNvPr id="41994" name="Rectangle 10"/>
          <p:cNvSpPr>
            <a:spLocks noChangeArrowheads="1"/>
          </p:cNvSpPr>
          <p:nvPr/>
        </p:nvSpPr>
        <p:spPr bwMode="auto">
          <a:xfrm>
            <a:off x="6934200" y="4419600"/>
            <a:ext cx="2133600" cy="533400"/>
          </a:xfrm>
          <a:prstGeom prst="rect">
            <a:avLst/>
          </a:prstGeom>
          <a:noFill/>
          <a:ln w="9525">
            <a:solidFill>
              <a:schemeClr val="tx1"/>
            </a:solidFill>
            <a:miter lim="800000"/>
            <a:headEnd/>
            <a:tailEnd/>
          </a:ln>
        </p:spPr>
        <p:txBody>
          <a:bodyPr wrap="none" anchor="ctr"/>
          <a:lstStyle/>
          <a:p>
            <a:pPr algn="ctr"/>
            <a:r>
              <a:rPr lang="en-US" sz="2400">
                <a:latin typeface="Times New Roman" pitchFamily="18" charset="0"/>
              </a:rPr>
              <a:t>Mixing Chamber</a:t>
            </a:r>
          </a:p>
        </p:txBody>
      </p:sp>
      <p:sp>
        <p:nvSpPr>
          <p:cNvPr id="41995" name="Line 11"/>
          <p:cNvSpPr>
            <a:spLocks noChangeShapeType="1"/>
          </p:cNvSpPr>
          <p:nvPr/>
        </p:nvSpPr>
        <p:spPr bwMode="auto">
          <a:xfrm flipH="1" flipV="1">
            <a:off x="6477000" y="4648200"/>
            <a:ext cx="457200" cy="0"/>
          </a:xfrm>
          <a:prstGeom prst="line">
            <a:avLst/>
          </a:prstGeom>
          <a:noFill/>
          <a:ln w="38100">
            <a:solidFill>
              <a:schemeClr val="tx1"/>
            </a:solidFill>
            <a:round/>
            <a:headEnd/>
            <a:tailEnd type="triangle" w="med" len="med"/>
          </a:ln>
        </p:spPr>
        <p:txBody>
          <a:bodyPr wrap="none"/>
          <a:lstStyle/>
          <a:p>
            <a:endParaRPr lang="en-US"/>
          </a:p>
        </p:txBody>
      </p:sp>
      <p:pic>
        <p:nvPicPr>
          <p:cNvPr id="41996" name="Picture 14" descr="turbo drop"/>
          <p:cNvPicPr>
            <a:picLocks noChangeAspect="1" noChangeArrowheads="1"/>
          </p:cNvPicPr>
          <p:nvPr/>
        </p:nvPicPr>
        <p:blipFill>
          <a:blip r:embed="rId4" cstate="print">
            <a:lum bright="24000"/>
          </a:blip>
          <a:srcRect l="24390" t="12195" r="19513" b="9756"/>
          <a:stretch>
            <a:fillRect/>
          </a:stretch>
        </p:blipFill>
        <p:spPr bwMode="auto">
          <a:xfrm>
            <a:off x="2438400" y="1295400"/>
            <a:ext cx="2079625" cy="2362200"/>
          </a:xfrm>
          <a:prstGeom prst="rect">
            <a:avLst/>
          </a:prstGeom>
          <a:noFill/>
          <a:ln w="9525">
            <a:noFill/>
            <a:miter lim="800000"/>
            <a:headEnd/>
            <a:tailEnd/>
          </a:ln>
        </p:spPr>
      </p:pic>
      <p:pic>
        <p:nvPicPr>
          <p:cNvPr id="41997" name="Picture 15" descr="td-2"/>
          <p:cNvPicPr>
            <a:picLocks noChangeAspect="1" noChangeArrowheads="1"/>
          </p:cNvPicPr>
          <p:nvPr/>
        </p:nvPicPr>
        <p:blipFill>
          <a:blip r:embed="rId5" cstate="print"/>
          <a:srcRect/>
          <a:stretch>
            <a:fillRect/>
          </a:stretch>
        </p:blipFill>
        <p:spPr bwMode="auto">
          <a:xfrm>
            <a:off x="152400" y="1371600"/>
            <a:ext cx="2112963" cy="4343400"/>
          </a:xfrm>
          <a:prstGeom prst="rect">
            <a:avLst/>
          </a:prstGeom>
          <a:noFill/>
          <a:ln w="9525">
            <a:noFill/>
            <a:miter lim="800000"/>
            <a:headEnd/>
            <a:tailEnd/>
          </a:ln>
        </p:spPr>
      </p:pic>
      <p:sp>
        <p:nvSpPr>
          <p:cNvPr id="41998" name="Rectangle 16"/>
          <p:cNvSpPr>
            <a:spLocks noChangeArrowheads="1"/>
          </p:cNvSpPr>
          <p:nvPr/>
        </p:nvSpPr>
        <p:spPr bwMode="auto">
          <a:xfrm>
            <a:off x="838200" y="2362200"/>
            <a:ext cx="381000" cy="76200"/>
          </a:xfrm>
          <a:prstGeom prst="rect">
            <a:avLst/>
          </a:prstGeom>
          <a:solidFill>
            <a:srgbClr val="FFFFFF"/>
          </a:solidFill>
          <a:ln w="12700">
            <a:solidFill>
              <a:srgbClr val="868686"/>
            </a:solidFill>
            <a:miter lim="800000"/>
            <a:headEnd type="none" w="sm" len="sm"/>
            <a:tailEnd type="none" w="sm" len="sm"/>
          </a:ln>
        </p:spPr>
        <p:txBody>
          <a:bodyPr wrap="none" anchor="ctr"/>
          <a:lstStyle/>
          <a:p>
            <a:endParaRPr lang="en-US"/>
          </a:p>
        </p:txBody>
      </p:sp>
      <p:pic>
        <p:nvPicPr>
          <p:cNvPr id="41999" name="Picture 17" descr="uld"/>
          <p:cNvPicPr>
            <a:picLocks noChangeAspect="1" noChangeArrowheads="1"/>
          </p:cNvPicPr>
          <p:nvPr/>
        </p:nvPicPr>
        <p:blipFill>
          <a:blip r:embed="rId6" cstate="print"/>
          <a:srcRect b="2985"/>
          <a:stretch>
            <a:fillRect/>
          </a:stretch>
        </p:blipFill>
        <p:spPr bwMode="auto">
          <a:xfrm>
            <a:off x="2286000" y="4038600"/>
            <a:ext cx="2133600" cy="2514600"/>
          </a:xfrm>
          <a:prstGeom prst="rect">
            <a:avLst/>
          </a:prstGeom>
          <a:noFill/>
          <a:ln w="9525">
            <a:noFill/>
            <a:miter lim="800000"/>
            <a:headEnd/>
            <a:tailEnd/>
          </a:ln>
        </p:spPr>
      </p:pic>
      <p:pic>
        <p:nvPicPr>
          <p:cNvPr id="42000" name="Picture 13"/>
          <p:cNvPicPr>
            <a:picLocks noChangeAspect="1" noChangeArrowheads="1"/>
          </p:cNvPicPr>
          <p:nvPr/>
        </p:nvPicPr>
        <p:blipFill>
          <a:blip r:embed="rId7" cstate="print"/>
          <a:srcRect/>
          <a:stretch>
            <a:fillRect/>
          </a:stretch>
        </p:blipFill>
        <p:spPr bwMode="auto">
          <a:xfrm>
            <a:off x="4519613" y="2895600"/>
            <a:ext cx="1042987" cy="2438400"/>
          </a:xfrm>
          <a:prstGeom prst="rect">
            <a:avLst/>
          </a:prstGeom>
          <a:noFill/>
          <a:ln w="12700">
            <a:noFill/>
            <a:miter lim="800000"/>
            <a:headEnd/>
            <a:tailEnd/>
          </a:ln>
        </p:spPr>
      </p:pic>
      <p:pic>
        <p:nvPicPr>
          <p:cNvPr id="42001" name="Picture 18" descr="MVC-051F"/>
          <p:cNvPicPr>
            <a:picLocks noChangeAspect="1" noChangeArrowheads="1"/>
          </p:cNvPicPr>
          <p:nvPr/>
        </p:nvPicPr>
        <p:blipFill>
          <a:blip r:embed="rId8" cstate="print">
            <a:lum bright="18000"/>
          </a:blip>
          <a:srcRect l="25000" t="16251" r="16251" b="13750"/>
          <a:stretch>
            <a:fillRect/>
          </a:stretch>
        </p:blipFill>
        <p:spPr bwMode="auto">
          <a:xfrm>
            <a:off x="4419600" y="5715000"/>
            <a:ext cx="1295400" cy="971550"/>
          </a:xfrm>
          <a:prstGeom prst="rect">
            <a:avLst/>
          </a:prstGeom>
          <a:noFill/>
          <a:ln w="9525">
            <a:noFill/>
            <a:miter lim="800000"/>
            <a:headEnd/>
            <a:tailEnd/>
          </a:ln>
        </p:spPr>
      </p:pic>
      <p:sp>
        <p:nvSpPr>
          <p:cNvPr id="18" name="Rectangle 17"/>
          <p:cNvSpPr/>
          <p:nvPr/>
        </p:nvSpPr>
        <p:spPr>
          <a:xfrm>
            <a:off x="4876800" y="1143000"/>
            <a:ext cx="4123245" cy="369332"/>
          </a:xfrm>
          <a:prstGeom prst="rect">
            <a:avLst/>
          </a:prstGeom>
        </p:spPr>
        <p:txBody>
          <a:bodyPr wrap="none">
            <a:spAutoFit/>
          </a:bodyPr>
          <a:lstStyle/>
          <a:p>
            <a:pPr eaLnBrk="0" hangingPunct="0">
              <a:spcBef>
                <a:spcPct val="50000"/>
              </a:spcBef>
            </a:pPr>
            <a:r>
              <a:rPr lang="en-US" dirty="0" smtClean="0">
                <a:solidFill>
                  <a:srgbClr val="FF0000"/>
                </a:solidFill>
                <a:latin typeface="Comic Sans MS" pitchFamily="66" charset="0"/>
              </a:rPr>
              <a:t>See Page 15-16, TeeJet Catalog 50A</a:t>
            </a:r>
            <a:endParaRPr lang="en-US" dirty="0">
              <a:solidFill>
                <a:srgbClr val="FF0000"/>
              </a:solidFill>
              <a:latin typeface="Comic Sans MS" pitchFamily="66" charset="0"/>
            </a:endParaRPr>
          </a:p>
        </p:txBody>
      </p:sp>
    </p:spTree>
    <p:custDataLst>
      <p:tags r:id="rId1"/>
    </p:custData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457200"/>
            <a:ext cx="9144000" cy="762000"/>
          </a:xfrm>
        </p:spPr>
        <p:txBody>
          <a:bodyPr>
            <a:normAutofit fontScale="90000"/>
          </a:bodyPr>
          <a:lstStyle/>
          <a:p>
            <a:pPr eaLnBrk="1" hangingPunct="1"/>
            <a:r>
              <a:rPr lang="en-US" sz="3600" smtClean="0"/>
              <a:t>XR Flat-fan and Turbo Flat-fan compared to Venturi Style at 5.0 MPH wind and 40 psi</a:t>
            </a:r>
          </a:p>
        </p:txBody>
      </p:sp>
      <p:pic>
        <p:nvPicPr>
          <p:cNvPr id="1197064" name="#22.avi">
            <a:hlinkClick r:id="" action="ppaction://media"/>
          </p:cNvPr>
          <p:cNvPicPr>
            <a:picLocks noGrp="1" noRot="1" noChangeAspect="1" noChangeArrowheads="1"/>
          </p:cNvPicPr>
          <p:nvPr>
            <p:ph sz="half" idx="1"/>
            <a:videoFile r:link="rId2"/>
          </p:nvPr>
        </p:nvPicPr>
        <p:blipFill>
          <a:blip r:embed="rId6" cstate="print"/>
          <a:srcRect/>
          <a:stretch>
            <a:fillRect/>
          </a:stretch>
        </p:blipFill>
        <p:spPr>
          <a:xfrm>
            <a:off x="76200" y="2133600"/>
            <a:ext cx="4495800" cy="3371850"/>
          </a:xfrm>
        </p:spPr>
      </p:pic>
      <p:pic>
        <p:nvPicPr>
          <p:cNvPr id="1197067" name="25.avi">
            <a:hlinkClick r:id="" action="ppaction://media"/>
          </p:cNvPr>
          <p:cNvPicPr>
            <a:picLocks noGrp="1" noRot="1" noChangeAspect="1" noChangeArrowheads="1"/>
          </p:cNvPicPr>
          <p:nvPr>
            <p:ph sz="half" idx="2"/>
            <a:videoFile r:link="rId3"/>
          </p:nvPr>
        </p:nvPicPr>
        <p:blipFill>
          <a:blip r:embed="rId7" cstate="print"/>
          <a:srcRect/>
          <a:stretch>
            <a:fillRect/>
          </a:stretch>
        </p:blipFill>
        <p:spPr>
          <a:xfrm>
            <a:off x="4648200" y="2171700"/>
            <a:ext cx="4419600" cy="3314700"/>
          </a:xfrm>
        </p:spPr>
      </p:pic>
      <p:sp>
        <p:nvSpPr>
          <p:cNvPr id="43012" name="Rectangle 4"/>
          <p:cNvSpPr>
            <a:spLocks noChangeArrowheads="1"/>
          </p:cNvSpPr>
          <p:nvPr/>
        </p:nvSpPr>
        <p:spPr bwMode="auto">
          <a:xfrm>
            <a:off x="1600200" y="5562600"/>
            <a:ext cx="1447800" cy="457200"/>
          </a:xfrm>
          <a:prstGeom prst="rect">
            <a:avLst/>
          </a:prstGeom>
          <a:noFill/>
          <a:ln w="12700">
            <a:noFill/>
            <a:miter lim="800000"/>
            <a:headEnd type="none" w="sm" len="sm"/>
            <a:tailEnd type="none" w="sm" len="sm"/>
          </a:ln>
        </p:spPr>
        <p:txBody>
          <a:bodyPr wrap="none" anchor="ctr"/>
          <a:lstStyle/>
          <a:p>
            <a:pPr algn="ctr" eaLnBrk="0" hangingPunct="0"/>
            <a:r>
              <a:rPr lang="en-US" sz="2800" b="1"/>
              <a:t>XR vs TurboDrop</a:t>
            </a:r>
          </a:p>
        </p:txBody>
      </p:sp>
      <p:sp>
        <p:nvSpPr>
          <p:cNvPr id="43013" name="Rectangle 5"/>
          <p:cNvSpPr>
            <a:spLocks noChangeArrowheads="1"/>
          </p:cNvSpPr>
          <p:nvPr/>
        </p:nvSpPr>
        <p:spPr bwMode="auto">
          <a:xfrm>
            <a:off x="6096000" y="5562600"/>
            <a:ext cx="1447800" cy="457200"/>
          </a:xfrm>
          <a:prstGeom prst="rect">
            <a:avLst/>
          </a:prstGeom>
          <a:noFill/>
          <a:ln w="12700">
            <a:noFill/>
            <a:miter lim="800000"/>
            <a:headEnd type="none" w="sm" len="sm"/>
            <a:tailEnd type="none" w="sm" len="sm"/>
          </a:ln>
        </p:spPr>
        <p:txBody>
          <a:bodyPr wrap="none" anchor="ctr"/>
          <a:lstStyle/>
          <a:p>
            <a:pPr algn="ctr" eaLnBrk="0" hangingPunct="0"/>
            <a:r>
              <a:rPr lang="en-US" sz="2800" b="1"/>
              <a:t>Turbo Flat vs Turbo Drop</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7" fill="hold"/>
                                        <p:tgtEl>
                                          <p:spTgt spid="1197064"/>
                                        </p:tgtEl>
                                      </p:cBhvr>
                                    </p:cmd>
                                  </p:childTnLst>
                                </p:cTn>
                              </p:par>
                            </p:childTnLst>
                          </p:cTn>
                        </p:par>
                        <p:par>
                          <p:cTn id="7" fill="hold">
                            <p:stCondLst>
                              <p:cond delay="10067"/>
                            </p:stCondLst>
                            <p:childTnLst>
                              <p:par>
                                <p:cTn id="8" presetID="1" presetClass="mediacall" presetSubtype="0" fill="hold" nodeType="afterEffect">
                                  <p:stCondLst>
                                    <p:cond delay="0"/>
                                  </p:stCondLst>
                                  <p:childTnLst>
                                    <p:cmd type="call" cmd="playFrom(0.0)">
                                      <p:cBhvr>
                                        <p:cTn id="9" dur="10067" fill="hold"/>
                                        <p:tgtEl>
                                          <p:spTgt spid="119706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1197064"/>
                </p:tgtEl>
              </p:cMediaNode>
            </p:video>
            <p:seq concurrent="1" nextAc="seek">
              <p:cTn id="11" restart="whenNotActive" fill="hold" evtFilter="cancelBubble" nodeType="interactiveSeq">
                <p:stCondLst>
                  <p:cond evt="onClick" delay="0">
                    <p:tgtEl>
                      <p:spTgt spid="119706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197064"/>
                                        </p:tgtEl>
                                      </p:cBhvr>
                                    </p:cmd>
                                  </p:childTnLst>
                                </p:cTn>
                              </p:par>
                            </p:childTnLst>
                          </p:cTn>
                        </p:par>
                      </p:childTnLst>
                    </p:cTn>
                  </p:par>
                </p:childTnLst>
              </p:cTn>
              <p:nextCondLst>
                <p:cond evt="onClick" delay="0">
                  <p:tgtEl>
                    <p:spTgt spid="1197064"/>
                  </p:tgtEl>
                </p:cond>
              </p:nextCondLst>
            </p:seq>
            <p:video>
              <p:cMediaNode>
                <p:cTn id="16" fill="hold" display="0">
                  <p:stCondLst>
                    <p:cond delay="indefinite"/>
                  </p:stCondLst>
                  <p:endCondLst>
                    <p:cond evt="onNext" delay="0">
                      <p:tgtEl>
                        <p:sldTgt/>
                      </p:tgtEl>
                    </p:cond>
                    <p:cond evt="onPrev" delay="0">
                      <p:tgtEl>
                        <p:sldTgt/>
                      </p:tgtEl>
                    </p:cond>
                  </p:endCondLst>
                </p:cTn>
                <p:tgtEl>
                  <p:spTgt spid="1197067"/>
                </p:tgtEl>
              </p:cMediaNode>
            </p:video>
            <p:seq concurrent="1" nextAc="seek">
              <p:cTn id="17" restart="whenNotActive" fill="hold" evtFilter="cancelBubble" nodeType="interactiveSeq">
                <p:stCondLst>
                  <p:cond evt="onClick" delay="0">
                    <p:tgtEl>
                      <p:spTgt spid="119706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197067"/>
                                        </p:tgtEl>
                                      </p:cBhvr>
                                    </p:cmd>
                                  </p:childTnLst>
                                </p:cTn>
                              </p:par>
                            </p:childTnLst>
                          </p:cTn>
                        </p:par>
                      </p:childTnLst>
                    </p:cTn>
                  </p:par>
                </p:childTnLst>
              </p:cTn>
              <p:nextCondLst>
                <p:cond evt="onClick" delay="0">
                  <p:tgtEl>
                    <p:spTgt spid="1197067"/>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152400"/>
            <a:ext cx="8229600" cy="685800"/>
          </a:xfrm>
        </p:spPr>
        <p:txBody>
          <a:bodyPr>
            <a:normAutofit fontScale="90000"/>
          </a:bodyPr>
          <a:lstStyle/>
          <a:p>
            <a:r>
              <a:rPr lang="en-US" sz="3600" dirty="0" smtClean="0"/>
              <a:t>Air Induction Nozzle</a:t>
            </a:r>
            <a:br>
              <a:rPr lang="en-US" sz="3600" dirty="0" smtClean="0"/>
            </a:br>
            <a:r>
              <a:rPr lang="en-US" sz="3600" dirty="0" smtClean="0"/>
              <a:t> for Maximum Drift Control:</a:t>
            </a:r>
          </a:p>
        </p:txBody>
      </p:sp>
      <p:sp>
        <p:nvSpPr>
          <p:cNvPr id="44035" name="Rectangle 3"/>
          <p:cNvSpPr>
            <a:spLocks noGrp="1" noChangeArrowheads="1"/>
          </p:cNvSpPr>
          <p:nvPr>
            <p:ph type="body" sz="half" idx="1"/>
          </p:nvPr>
        </p:nvSpPr>
        <p:spPr>
          <a:xfrm>
            <a:off x="152400" y="1782763"/>
            <a:ext cx="4724400" cy="2103437"/>
          </a:xfrm>
        </p:spPr>
        <p:txBody>
          <a:bodyPr/>
          <a:lstStyle/>
          <a:p>
            <a:pPr eaLnBrk="1" hangingPunct="1">
              <a:lnSpc>
                <a:spcPct val="90000"/>
              </a:lnSpc>
            </a:pPr>
            <a:r>
              <a:rPr lang="en-US" sz="2400" smtClean="0"/>
              <a:t>More compact</a:t>
            </a:r>
          </a:p>
          <a:p>
            <a:pPr eaLnBrk="1" hangingPunct="1">
              <a:lnSpc>
                <a:spcPct val="90000"/>
              </a:lnSpc>
            </a:pPr>
            <a:r>
              <a:rPr lang="en-US" sz="2400" smtClean="0"/>
              <a:t>Larger drops</a:t>
            </a:r>
          </a:p>
          <a:p>
            <a:pPr eaLnBrk="1" hangingPunct="1">
              <a:lnSpc>
                <a:spcPct val="90000"/>
              </a:lnSpc>
            </a:pPr>
            <a:r>
              <a:rPr lang="en-US" sz="2400" smtClean="0"/>
              <a:t>Operates at lower pressures</a:t>
            </a:r>
          </a:p>
          <a:p>
            <a:pPr eaLnBrk="1" hangingPunct="1">
              <a:lnSpc>
                <a:spcPct val="90000"/>
              </a:lnSpc>
            </a:pPr>
            <a:r>
              <a:rPr lang="en-US" sz="2400" smtClean="0"/>
              <a:t>Percentage of fines do not increase with pressure</a:t>
            </a:r>
          </a:p>
        </p:txBody>
      </p:sp>
      <p:sp>
        <p:nvSpPr>
          <p:cNvPr id="44036" name="Rectangle 4"/>
          <p:cNvSpPr>
            <a:spLocks noChangeArrowheads="1"/>
          </p:cNvSpPr>
          <p:nvPr/>
        </p:nvSpPr>
        <p:spPr bwMode="auto">
          <a:xfrm>
            <a:off x="5181600" y="3733800"/>
            <a:ext cx="3505200" cy="457200"/>
          </a:xfrm>
          <a:prstGeom prst="rect">
            <a:avLst/>
          </a:prstGeom>
          <a:noFill/>
          <a:ln w="9525">
            <a:solidFill>
              <a:schemeClr val="tx1"/>
            </a:solidFill>
            <a:miter lim="800000"/>
            <a:headEnd/>
            <a:tailEnd/>
          </a:ln>
        </p:spPr>
        <p:txBody>
          <a:bodyPr wrap="none" anchor="ctr"/>
          <a:lstStyle/>
          <a:p>
            <a:pPr algn="ctr"/>
            <a:r>
              <a:rPr lang="en-US" sz="2400">
                <a:latin typeface="Times New Roman" pitchFamily="18" charset="0"/>
              </a:rPr>
              <a:t>Turbo Injection - TTI</a:t>
            </a:r>
          </a:p>
        </p:txBody>
      </p:sp>
      <p:pic>
        <p:nvPicPr>
          <p:cNvPr id="44037" name="Picture 5"/>
          <p:cNvPicPr>
            <a:picLocks noChangeAspect="1" noChangeArrowheads="1"/>
          </p:cNvPicPr>
          <p:nvPr/>
        </p:nvPicPr>
        <p:blipFill>
          <a:blip r:embed="rId4" cstate="print"/>
          <a:srcRect/>
          <a:stretch>
            <a:fillRect/>
          </a:stretch>
        </p:blipFill>
        <p:spPr bwMode="auto">
          <a:xfrm>
            <a:off x="4953000" y="1143000"/>
            <a:ext cx="4038600" cy="2567644"/>
          </a:xfrm>
          <a:prstGeom prst="rect">
            <a:avLst/>
          </a:prstGeom>
          <a:noFill/>
          <a:ln w="12700">
            <a:noFill/>
            <a:miter lim="800000"/>
            <a:headEnd/>
            <a:tailEnd/>
          </a:ln>
        </p:spPr>
      </p:pic>
      <p:pic>
        <p:nvPicPr>
          <p:cNvPr id="44038" name="Picture 6"/>
          <p:cNvPicPr>
            <a:picLocks noChangeAspect="1" noChangeArrowheads="1"/>
          </p:cNvPicPr>
          <p:nvPr/>
        </p:nvPicPr>
        <p:blipFill>
          <a:blip r:embed="rId5" cstate="print"/>
          <a:srcRect/>
          <a:stretch>
            <a:fillRect/>
          </a:stretch>
        </p:blipFill>
        <p:spPr bwMode="auto">
          <a:xfrm>
            <a:off x="381000" y="3733800"/>
            <a:ext cx="3352800" cy="2989263"/>
          </a:xfrm>
          <a:prstGeom prst="rect">
            <a:avLst/>
          </a:prstGeom>
          <a:noFill/>
          <a:ln w="12700">
            <a:noFill/>
            <a:miter lim="800000"/>
            <a:headEnd/>
            <a:tailEnd/>
          </a:ln>
        </p:spPr>
      </p:pic>
      <p:sp>
        <p:nvSpPr>
          <p:cNvPr id="44039" name="Rectangle 7"/>
          <p:cNvSpPr>
            <a:spLocks noChangeArrowheads="1"/>
          </p:cNvSpPr>
          <p:nvPr/>
        </p:nvSpPr>
        <p:spPr bwMode="auto">
          <a:xfrm>
            <a:off x="152400" y="5257800"/>
            <a:ext cx="914400" cy="1524000"/>
          </a:xfrm>
          <a:prstGeom prst="rect">
            <a:avLst/>
          </a:prstGeom>
          <a:solidFill>
            <a:schemeClr val="bg1"/>
          </a:solidFill>
          <a:ln w="12700">
            <a:noFill/>
            <a:miter lim="800000"/>
            <a:headEnd/>
            <a:tailEnd/>
          </a:ln>
        </p:spPr>
        <p:txBody>
          <a:bodyPr wrap="none" anchor="ctr"/>
          <a:lstStyle/>
          <a:p>
            <a:endParaRPr lang="en-US"/>
          </a:p>
        </p:txBody>
      </p:sp>
      <p:sp>
        <p:nvSpPr>
          <p:cNvPr id="44040" name="Text Box 8"/>
          <p:cNvSpPr txBox="1">
            <a:spLocks noChangeArrowheads="1"/>
          </p:cNvSpPr>
          <p:nvPr/>
        </p:nvSpPr>
        <p:spPr bwMode="auto">
          <a:xfrm>
            <a:off x="381000" y="1355725"/>
            <a:ext cx="4191000" cy="396875"/>
          </a:xfrm>
          <a:prstGeom prst="rect">
            <a:avLst/>
          </a:prstGeom>
          <a:noFill/>
          <a:ln w="12700">
            <a:noFill/>
            <a:miter lim="800000"/>
            <a:headEnd/>
            <a:tailEnd/>
          </a:ln>
        </p:spPr>
        <p:txBody>
          <a:bodyPr>
            <a:spAutoFit/>
          </a:bodyPr>
          <a:lstStyle/>
          <a:p>
            <a:pPr eaLnBrk="0" hangingPunct="0">
              <a:spcBef>
                <a:spcPct val="50000"/>
              </a:spcBef>
            </a:pPr>
            <a:r>
              <a:rPr lang="en-US" sz="2000" dirty="0">
                <a:solidFill>
                  <a:srgbClr val="FF0000"/>
                </a:solidFill>
                <a:latin typeface="Comic Sans MS" pitchFamily="66" charset="0"/>
              </a:rPr>
              <a:t>See Page 11, TeeJet Catalog 50A</a:t>
            </a:r>
          </a:p>
        </p:txBody>
      </p:sp>
      <p:pic>
        <p:nvPicPr>
          <p:cNvPr id="9" name="Picture 8" descr="Duo TTI.jpg"/>
          <p:cNvPicPr>
            <a:picLocks noChangeAspect="1"/>
          </p:cNvPicPr>
          <p:nvPr/>
        </p:nvPicPr>
        <p:blipFill>
          <a:blip r:embed="rId6" cstate="print"/>
          <a:stretch>
            <a:fillRect/>
          </a:stretch>
        </p:blipFill>
        <p:spPr>
          <a:xfrm rot="10800000">
            <a:off x="6858000" y="4485955"/>
            <a:ext cx="1174750" cy="1686244"/>
          </a:xfrm>
          <a:prstGeom prst="rect">
            <a:avLst/>
          </a:prstGeom>
        </p:spPr>
      </p:pic>
      <p:sp>
        <p:nvSpPr>
          <p:cNvPr id="10" name="Rectangle 3"/>
          <p:cNvSpPr>
            <a:spLocks noChangeArrowheads="1"/>
          </p:cNvSpPr>
          <p:nvPr/>
        </p:nvSpPr>
        <p:spPr bwMode="auto">
          <a:xfrm>
            <a:off x="4800600" y="6096000"/>
            <a:ext cx="3429000" cy="457200"/>
          </a:xfrm>
          <a:prstGeom prst="rect">
            <a:avLst/>
          </a:prstGeom>
          <a:noFill/>
          <a:ln w="9525">
            <a:solidFill>
              <a:schemeClr val="tx1"/>
            </a:solidFill>
            <a:miter lim="800000"/>
            <a:headEnd/>
            <a:tailEnd/>
          </a:ln>
          <a:effectLst/>
        </p:spPr>
        <p:txBody>
          <a:bodyPr wrap="none" anchor="ctr"/>
          <a:lstStyle/>
          <a:p>
            <a:pPr algn="ctr"/>
            <a:r>
              <a:rPr lang="en-US" sz="2000" dirty="0">
                <a:latin typeface="Times New Roman" pitchFamily="18" charset="0"/>
              </a:rPr>
              <a:t>Turbo </a:t>
            </a:r>
            <a:r>
              <a:rPr lang="en-US" sz="2000" dirty="0" err="1" smtClean="0">
                <a:latin typeface="Times New Roman" pitchFamily="18" charset="0"/>
              </a:rPr>
              <a:t>TwinJet</a:t>
            </a:r>
            <a:r>
              <a:rPr lang="en-US" sz="2000" dirty="0" smtClean="0">
                <a:latin typeface="Times New Roman" pitchFamily="18" charset="0"/>
              </a:rPr>
              <a:t> Induction</a:t>
            </a:r>
            <a:endParaRPr lang="en-US" sz="2000" dirty="0">
              <a:latin typeface="Times New Roman" pitchFamily="18" charset="0"/>
            </a:endParaRPr>
          </a:p>
        </p:txBody>
      </p:sp>
      <p:sp>
        <p:nvSpPr>
          <p:cNvPr id="11" name="Rectangle 10"/>
          <p:cNvSpPr>
            <a:spLocks noChangeArrowheads="1"/>
          </p:cNvSpPr>
          <p:nvPr/>
        </p:nvSpPr>
        <p:spPr bwMode="auto">
          <a:xfrm>
            <a:off x="5105400" y="5410200"/>
            <a:ext cx="1752600" cy="457200"/>
          </a:xfrm>
          <a:prstGeom prst="rect">
            <a:avLst/>
          </a:prstGeom>
          <a:solidFill>
            <a:schemeClr val="bg1"/>
          </a:solidFill>
          <a:ln w="9525">
            <a:solidFill>
              <a:schemeClr val="tx1"/>
            </a:solidFill>
            <a:miter lim="800000"/>
            <a:headEnd/>
            <a:tailEnd/>
          </a:ln>
          <a:effectLst/>
        </p:spPr>
        <p:txBody>
          <a:bodyPr wrap="none" anchor="ctr"/>
          <a:lstStyle/>
          <a:p>
            <a:pPr algn="ctr"/>
            <a:r>
              <a:rPr lang="en-US" sz="2000" dirty="0" smtClean="0">
                <a:latin typeface="Times New Roman" pitchFamily="18" charset="0"/>
              </a:rPr>
              <a:t>AITTJ60</a:t>
            </a:r>
            <a:endParaRPr lang="en-US" sz="2000" dirty="0">
              <a:latin typeface="Times New Roman" pitchFamily="18" charset="0"/>
            </a:endParaRPr>
          </a:p>
        </p:txBody>
      </p:sp>
      <p:sp>
        <p:nvSpPr>
          <p:cNvPr id="12" name="Rectangle 11"/>
          <p:cNvSpPr/>
          <p:nvPr/>
        </p:nvSpPr>
        <p:spPr>
          <a:xfrm>
            <a:off x="4800600" y="4800600"/>
            <a:ext cx="1957587" cy="369332"/>
          </a:xfrm>
          <a:prstGeom prst="rect">
            <a:avLst/>
          </a:prstGeom>
        </p:spPr>
        <p:txBody>
          <a:bodyPr wrap="none">
            <a:spAutoFit/>
          </a:bodyPr>
          <a:lstStyle/>
          <a:p>
            <a:pPr eaLnBrk="0" hangingPunct="0">
              <a:spcBef>
                <a:spcPct val="50000"/>
              </a:spcBef>
            </a:pPr>
            <a:r>
              <a:rPr lang="en-US" dirty="0" smtClean="0">
                <a:solidFill>
                  <a:srgbClr val="FF0000"/>
                </a:solidFill>
                <a:latin typeface="Comic Sans MS" pitchFamily="66" charset="0"/>
              </a:rPr>
              <a:t>TeeJet Handout</a:t>
            </a:r>
            <a:endParaRPr lang="en-US" dirty="0">
              <a:solidFill>
                <a:srgbClr val="FF0000"/>
              </a:solidFill>
              <a:latin typeface="Comic Sans MS" pitchFamily="66" charset="0"/>
            </a:endParaRPr>
          </a:p>
        </p:txBody>
      </p:sp>
    </p:spTree>
    <p:custDataLst>
      <p:tags r:id="rId1"/>
    </p:custData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endParaRPr lang="en-US" smtClean="0"/>
          </a:p>
        </p:txBody>
      </p:sp>
      <p:pic>
        <p:nvPicPr>
          <p:cNvPr id="45059" name="Picture 3"/>
          <p:cNvPicPr>
            <a:picLocks noGrp="1" noChangeAspect="1" noChangeArrowheads="1"/>
          </p:cNvPicPr>
          <p:nvPr>
            <p:ph idx="1"/>
          </p:nvPr>
        </p:nvPicPr>
        <p:blipFill>
          <a:blip r:embed="rId3" cstate="print"/>
          <a:srcRect/>
          <a:stretch>
            <a:fillRect/>
          </a:stretch>
        </p:blipFill>
        <p:spPr>
          <a:xfrm>
            <a:off x="152400" y="304800"/>
            <a:ext cx="8686800" cy="6137275"/>
          </a:xfrm>
        </p:spPr>
      </p:pic>
    </p:spTree>
    <p:custDataLst>
      <p:tags r:id="rId1"/>
    </p:custData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152400"/>
            <a:ext cx="8229600" cy="685800"/>
          </a:xfrm>
        </p:spPr>
        <p:txBody>
          <a:bodyPr>
            <a:normAutofit fontScale="90000"/>
          </a:bodyPr>
          <a:lstStyle/>
          <a:p>
            <a:pPr eaLnBrk="1" hangingPunct="1"/>
            <a:r>
              <a:rPr lang="en-US" sz="4000" smtClean="0"/>
              <a:t>New release in 2007:</a:t>
            </a:r>
          </a:p>
        </p:txBody>
      </p:sp>
      <p:sp>
        <p:nvSpPr>
          <p:cNvPr id="46083" name="Rectangle 3"/>
          <p:cNvSpPr>
            <a:spLocks noGrp="1" noChangeArrowheads="1"/>
          </p:cNvSpPr>
          <p:nvPr>
            <p:ph type="body" sz="half" idx="1"/>
          </p:nvPr>
        </p:nvSpPr>
        <p:spPr>
          <a:xfrm>
            <a:off x="152400" y="1600200"/>
            <a:ext cx="6096000" cy="1752600"/>
          </a:xfrm>
        </p:spPr>
        <p:txBody>
          <a:bodyPr/>
          <a:lstStyle/>
          <a:p>
            <a:pPr eaLnBrk="1" hangingPunct="1"/>
            <a:r>
              <a:rPr lang="en-US" sz="2400" smtClean="0"/>
              <a:t>XR outlet with venturi air aspirator design</a:t>
            </a:r>
          </a:p>
          <a:p>
            <a:pPr eaLnBrk="1" hangingPunct="1"/>
            <a:r>
              <a:rPr lang="en-US" sz="2400" smtClean="0"/>
              <a:t>More compact than AI style</a:t>
            </a:r>
          </a:p>
          <a:p>
            <a:pPr eaLnBrk="1" hangingPunct="1"/>
            <a:r>
              <a:rPr lang="en-US" sz="2400" smtClean="0"/>
              <a:t>2-piece with removable pre-orifice</a:t>
            </a:r>
          </a:p>
          <a:p>
            <a:pPr eaLnBrk="1" hangingPunct="1">
              <a:buFontTx/>
              <a:buNone/>
            </a:pPr>
            <a:endParaRPr lang="en-US" sz="2400" smtClean="0"/>
          </a:p>
        </p:txBody>
      </p:sp>
      <p:sp>
        <p:nvSpPr>
          <p:cNvPr id="46084" name="Rectangle 4"/>
          <p:cNvSpPr>
            <a:spLocks noChangeArrowheads="1"/>
          </p:cNvSpPr>
          <p:nvPr/>
        </p:nvSpPr>
        <p:spPr bwMode="auto">
          <a:xfrm>
            <a:off x="1066800" y="4191000"/>
            <a:ext cx="3810000" cy="457200"/>
          </a:xfrm>
          <a:prstGeom prst="rect">
            <a:avLst/>
          </a:prstGeom>
          <a:noFill/>
          <a:ln w="9525">
            <a:solidFill>
              <a:schemeClr val="tx1"/>
            </a:solidFill>
            <a:miter lim="800000"/>
            <a:headEnd/>
            <a:tailEnd/>
          </a:ln>
        </p:spPr>
        <p:txBody>
          <a:bodyPr wrap="none" anchor="ctr"/>
          <a:lstStyle/>
          <a:p>
            <a:pPr algn="ctr"/>
            <a:r>
              <a:rPr lang="en-US" sz="2400">
                <a:latin typeface="Times New Roman" pitchFamily="18" charset="0"/>
              </a:rPr>
              <a:t>AIR INDUCTION XR TeeJet</a:t>
            </a:r>
          </a:p>
        </p:txBody>
      </p:sp>
      <p:pic>
        <p:nvPicPr>
          <p:cNvPr id="46085" name="Picture 5"/>
          <p:cNvPicPr>
            <a:picLocks noChangeAspect="1" noChangeArrowheads="1"/>
          </p:cNvPicPr>
          <p:nvPr/>
        </p:nvPicPr>
        <p:blipFill>
          <a:blip r:embed="rId4" cstate="print"/>
          <a:srcRect/>
          <a:stretch>
            <a:fillRect/>
          </a:stretch>
        </p:blipFill>
        <p:spPr bwMode="auto">
          <a:xfrm>
            <a:off x="990600" y="5181600"/>
            <a:ext cx="7010400" cy="1481138"/>
          </a:xfrm>
          <a:prstGeom prst="rect">
            <a:avLst/>
          </a:prstGeom>
          <a:noFill/>
          <a:ln w="12700">
            <a:noFill/>
            <a:miter lim="800000"/>
            <a:headEnd/>
            <a:tailEnd/>
          </a:ln>
        </p:spPr>
      </p:pic>
      <p:pic>
        <p:nvPicPr>
          <p:cNvPr id="46086" name="Picture 6"/>
          <p:cNvPicPr>
            <a:picLocks noChangeAspect="1" noChangeArrowheads="1"/>
          </p:cNvPicPr>
          <p:nvPr/>
        </p:nvPicPr>
        <p:blipFill>
          <a:blip r:embed="rId5" cstate="print"/>
          <a:srcRect/>
          <a:stretch>
            <a:fillRect/>
          </a:stretch>
        </p:blipFill>
        <p:spPr bwMode="auto">
          <a:xfrm>
            <a:off x="5486400" y="2024063"/>
            <a:ext cx="3276600" cy="3005137"/>
          </a:xfrm>
          <a:prstGeom prst="rect">
            <a:avLst/>
          </a:prstGeom>
          <a:noFill/>
          <a:ln w="12700">
            <a:noFill/>
            <a:miter lim="800000"/>
            <a:headEnd/>
            <a:tailEnd/>
          </a:ln>
        </p:spPr>
      </p:pic>
      <p:sp>
        <p:nvSpPr>
          <p:cNvPr id="46087" name="Text Box 7"/>
          <p:cNvSpPr txBox="1">
            <a:spLocks noChangeArrowheads="1"/>
          </p:cNvSpPr>
          <p:nvPr/>
        </p:nvSpPr>
        <p:spPr bwMode="auto">
          <a:xfrm>
            <a:off x="381000" y="1066800"/>
            <a:ext cx="4191000" cy="396875"/>
          </a:xfrm>
          <a:prstGeom prst="rect">
            <a:avLst/>
          </a:prstGeom>
          <a:noFill/>
          <a:ln w="12700">
            <a:noFill/>
            <a:miter lim="800000"/>
            <a:headEnd/>
            <a:tailEnd/>
          </a:ln>
        </p:spPr>
        <p:txBody>
          <a:bodyPr>
            <a:spAutoFit/>
          </a:bodyPr>
          <a:lstStyle/>
          <a:p>
            <a:pPr eaLnBrk="0" hangingPunct="0">
              <a:spcBef>
                <a:spcPct val="50000"/>
              </a:spcBef>
            </a:pPr>
            <a:r>
              <a:rPr lang="en-US" sz="2000">
                <a:solidFill>
                  <a:srgbClr val="FF0000"/>
                </a:solidFill>
                <a:latin typeface="Comic Sans MS" pitchFamily="66" charset="0"/>
              </a:rPr>
              <a:t>See Page 14, TeeJet Catalog 50A</a:t>
            </a:r>
          </a:p>
        </p:txBody>
      </p:sp>
    </p:spTree>
    <p:custDataLst>
      <p:tags r:id="rId1"/>
    </p:custData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guardian_group"/>
          <p:cNvPicPr>
            <a:picLocks noChangeAspect="1" noChangeArrowheads="1"/>
          </p:cNvPicPr>
          <p:nvPr/>
        </p:nvPicPr>
        <p:blipFill>
          <a:blip r:embed="rId4" cstate="print"/>
          <a:srcRect b="9135"/>
          <a:stretch>
            <a:fillRect/>
          </a:stretch>
        </p:blipFill>
        <p:spPr bwMode="auto">
          <a:xfrm>
            <a:off x="6457950" y="2286000"/>
            <a:ext cx="2609850" cy="2133600"/>
          </a:xfrm>
          <a:prstGeom prst="rect">
            <a:avLst/>
          </a:prstGeom>
          <a:noFill/>
          <a:ln w="9525">
            <a:noFill/>
            <a:miter lim="800000"/>
            <a:headEnd/>
            <a:tailEnd/>
          </a:ln>
        </p:spPr>
      </p:pic>
      <p:sp>
        <p:nvSpPr>
          <p:cNvPr id="47107" name="Rectangle 3"/>
          <p:cNvSpPr>
            <a:spLocks noGrp="1" noChangeArrowheads="1"/>
          </p:cNvSpPr>
          <p:nvPr>
            <p:ph type="title"/>
          </p:nvPr>
        </p:nvSpPr>
        <p:spPr>
          <a:xfrm>
            <a:off x="381000" y="533400"/>
            <a:ext cx="8229600" cy="685800"/>
          </a:xfrm>
        </p:spPr>
        <p:txBody>
          <a:bodyPr/>
          <a:lstStyle/>
          <a:p>
            <a:pPr algn="l" eaLnBrk="1" hangingPunct="1"/>
            <a:r>
              <a:rPr lang="en-US" sz="3600" smtClean="0"/>
              <a:t>GuardianAir Induction:</a:t>
            </a:r>
          </a:p>
        </p:txBody>
      </p:sp>
      <p:sp>
        <p:nvSpPr>
          <p:cNvPr id="47108" name="Rectangle 4"/>
          <p:cNvSpPr>
            <a:spLocks noGrp="1" noChangeArrowheads="1"/>
          </p:cNvSpPr>
          <p:nvPr>
            <p:ph type="body" sz="half" idx="1"/>
          </p:nvPr>
        </p:nvSpPr>
        <p:spPr>
          <a:xfrm>
            <a:off x="228600" y="1600200"/>
            <a:ext cx="5029200" cy="2438400"/>
          </a:xfrm>
        </p:spPr>
        <p:txBody>
          <a:bodyPr/>
          <a:lstStyle/>
          <a:p>
            <a:pPr eaLnBrk="1" hangingPunct="1">
              <a:lnSpc>
                <a:spcPct val="90000"/>
              </a:lnSpc>
            </a:pPr>
            <a:r>
              <a:rPr lang="en-US" sz="2400" smtClean="0"/>
              <a:t>More consistent droplet</a:t>
            </a:r>
          </a:p>
          <a:p>
            <a:pPr eaLnBrk="1" hangingPunct="1">
              <a:lnSpc>
                <a:spcPct val="90000"/>
              </a:lnSpc>
            </a:pPr>
            <a:r>
              <a:rPr lang="en-US" sz="2400" smtClean="0"/>
              <a:t>All-in-one cap and screen</a:t>
            </a:r>
          </a:p>
          <a:p>
            <a:pPr eaLnBrk="1" hangingPunct="1">
              <a:lnSpc>
                <a:spcPct val="90000"/>
              </a:lnSpc>
            </a:pPr>
            <a:r>
              <a:rPr lang="en-US" sz="2400" smtClean="0"/>
              <a:t>Wide angle with 15 degree incline toward the rear</a:t>
            </a:r>
          </a:p>
          <a:p>
            <a:pPr eaLnBrk="1" hangingPunct="1">
              <a:lnSpc>
                <a:spcPct val="90000"/>
              </a:lnSpc>
            </a:pPr>
            <a:r>
              <a:rPr lang="en-US" sz="2400" smtClean="0"/>
              <a:t>Aim forward or rearword – alternate?</a:t>
            </a:r>
          </a:p>
        </p:txBody>
      </p:sp>
      <p:sp>
        <p:nvSpPr>
          <p:cNvPr id="47109" name="Rectangle 5"/>
          <p:cNvSpPr>
            <a:spLocks noChangeArrowheads="1"/>
          </p:cNvSpPr>
          <p:nvPr/>
        </p:nvSpPr>
        <p:spPr bwMode="auto">
          <a:xfrm>
            <a:off x="5257800" y="4267200"/>
            <a:ext cx="3505200" cy="457200"/>
          </a:xfrm>
          <a:prstGeom prst="rect">
            <a:avLst/>
          </a:prstGeom>
          <a:noFill/>
          <a:ln w="9525">
            <a:solidFill>
              <a:schemeClr val="tx1"/>
            </a:solidFill>
            <a:miter lim="800000"/>
            <a:headEnd/>
            <a:tailEnd/>
          </a:ln>
        </p:spPr>
        <p:txBody>
          <a:bodyPr wrap="none" anchor="ctr"/>
          <a:lstStyle/>
          <a:p>
            <a:pPr algn="ctr"/>
            <a:r>
              <a:rPr lang="en-US" sz="2400">
                <a:latin typeface="Times New Roman" pitchFamily="18" charset="0"/>
              </a:rPr>
              <a:t>GuardianAir</a:t>
            </a:r>
          </a:p>
        </p:txBody>
      </p:sp>
      <p:sp>
        <p:nvSpPr>
          <p:cNvPr id="47110" name="Text Box 6"/>
          <p:cNvSpPr txBox="1">
            <a:spLocks noChangeArrowheads="1"/>
          </p:cNvSpPr>
          <p:nvPr/>
        </p:nvSpPr>
        <p:spPr bwMode="auto">
          <a:xfrm>
            <a:off x="228600" y="4267200"/>
            <a:ext cx="4419600" cy="338554"/>
          </a:xfrm>
          <a:prstGeom prst="rect">
            <a:avLst/>
          </a:prstGeom>
          <a:noFill/>
          <a:ln w="12700">
            <a:noFill/>
            <a:miter lim="800000"/>
            <a:headEnd/>
            <a:tailEnd/>
          </a:ln>
        </p:spPr>
        <p:txBody>
          <a:bodyPr wrap="square">
            <a:spAutoFit/>
          </a:bodyPr>
          <a:lstStyle/>
          <a:p>
            <a:pPr eaLnBrk="0" hangingPunct="0">
              <a:spcBef>
                <a:spcPct val="50000"/>
              </a:spcBef>
            </a:pPr>
            <a:r>
              <a:rPr lang="en-US" sz="1600" dirty="0">
                <a:solidFill>
                  <a:srgbClr val="FF0000"/>
                </a:solidFill>
                <a:latin typeface="Comic Sans MS" pitchFamily="66" charset="0"/>
              </a:rPr>
              <a:t>See Page </a:t>
            </a:r>
            <a:r>
              <a:rPr lang="en-US" sz="1600" dirty="0" smtClean="0">
                <a:solidFill>
                  <a:srgbClr val="FF0000"/>
                </a:solidFill>
                <a:latin typeface="Comic Sans MS" pitchFamily="66" charset="0"/>
              </a:rPr>
              <a:t>126-7, </a:t>
            </a:r>
            <a:r>
              <a:rPr lang="en-US" sz="1600" dirty="0">
                <a:solidFill>
                  <a:srgbClr val="FF0000"/>
                </a:solidFill>
                <a:latin typeface="Comic Sans MS" pitchFamily="66" charset="0"/>
              </a:rPr>
              <a:t>Hypro Spray </a:t>
            </a:r>
            <a:r>
              <a:rPr lang="en-US" sz="1600" dirty="0" smtClean="0">
                <a:solidFill>
                  <a:srgbClr val="FF0000"/>
                </a:solidFill>
                <a:latin typeface="Comic Sans MS" pitchFamily="66" charset="0"/>
              </a:rPr>
              <a:t>Product </a:t>
            </a:r>
            <a:r>
              <a:rPr lang="en-US" sz="1600" dirty="0">
                <a:solidFill>
                  <a:srgbClr val="FF0000"/>
                </a:solidFill>
                <a:latin typeface="Comic Sans MS" pitchFamily="66" charset="0"/>
              </a:rPr>
              <a:t>Guide</a:t>
            </a:r>
          </a:p>
        </p:txBody>
      </p:sp>
      <p:pic>
        <p:nvPicPr>
          <p:cNvPr id="47111" name="Picture 7" descr="GuardianAirgroup1"/>
          <p:cNvPicPr>
            <a:picLocks noChangeAspect="1" noChangeArrowheads="1"/>
          </p:cNvPicPr>
          <p:nvPr/>
        </p:nvPicPr>
        <p:blipFill>
          <a:blip r:embed="rId5" cstate="print"/>
          <a:srcRect/>
          <a:stretch>
            <a:fillRect/>
          </a:stretch>
        </p:blipFill>
        <p:spPr bwMode="auto">
          <a:xfrm>
            <a:off x="6705600" y="228600"/>
            <a:ext cx="2133600" cy="1920875"/>
          </a:xfrm>
          <a:prstGeom prst="rect">
            <a:avLst/>
          </a:prstGeom>
          <a:noFill/>
          <a:ln w="9525">
            <a:noFill/>
            <a:miter lim="800000"/>
            <a:headEnd/>
            <a:tailEnd/>
          </a:ln>
        </p:spPr>
      </p:pic>
      <p:pic>
        <p:nvPicPr>
          <p:cNvPr id="47112" name="Picture 8"/>
          <p:cNvPicPr>
            <a:picLocks noChangeAspect="1" noChangeArrowheads="1"/>
          </p:cNvPicPr>
          <p:nvPr/>
        </p:nvPicPr>
        <p:blipFill>
          <a:blip r:embed="rId6" cstate="print"/>
          <a:srcRect l="10715" r="32143"/>
          <a:stretch>
            <a:fillRect/>
          </a:stretch>
        </p:blipFill>
        <p:spPr bwMode="auto">
          <a:xfrm>
            <a:off x="5200650" y="2438400"/>
            <a:ext cx="1047750" cy="1752600"/>
          </a:xfrm>
          <a:prstGeom prst="rect">
            <a:avLst/>
          </a:prstGeom>
          <a:noFill/>
          <a:ln w="12700">
            <a:noFill/>
            <a:miter lim="800000"/>
            <a:headEnd/>
            <a:tailEnd/>
          </a:ln>
        </p:spPr>
      </p:pic>
      <p:pic>
        <p:nvPicPr>
          <p:cNvPr id="47113" name="Picture 9"/>
          <p:cNvPicPr>
            <a:picLocks noChangeAspect="1" noChangeArrowheads="1"/>
          </p:cNvPicPr>
          <p:nvPr/>
        </p:nvPicPr>
        <p:blipFill>
          <a:blip r:embed="rId7" cstate="print"/>
          <a:srcRect/>
          <a:stretch>
            <a:fillRect/>
          </a:stretch>
        </p:blipFill>
        <p:spPr bwMode="auto">
          <a:xfrm>
            <a:off x="228600" y="4960938"/>
            <a:ext cx="8610600" cy="1820862"/>
          </a:xfrm>
          <a:prstGeom prst="rect">
            <a:avLst/>
          </a:prstGeom>
          <a:noFill/>
          <a:ln w="12700">
            <a:noFill/>
            <a:miter lim="800000"/>
            <a:headEnd/>
            <a:tailEnd/>
          </a:ln>
        </p:spPr>
      </p:pic>
      <p:pic>
        <p:nvPicPr>
          <p:cNvPr id="47114" name="Picture 10" descr="Scan0003"/>
          <p:cNvPicPr>
            <a:picLocks noChangeAspect="1" noChangeArrowheads="1"/>
          </p:cNvPicPr>
          <p:nvPr/>
        </p:nvPicPr>
        <p:blipFill>
          <a:blip r:embed="rId8" cstate="print"/>
          <a:srcRect l="10637" r="66499" b="7895"/>
          <a:stretch>
            <a:fillRect/>
          </a:stretch>
        </p:blipFill>
        <p:spPr bwMode="auto">
          <a:xfrm>
            <a:off x="5092700" y="228600"/>
            <a:ext cx="1254125" cy="21336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What brand of sprayer do you use?</a:t>
            </a:r>
            <a:endParaRPr lang="en-US" dirty="0"/>
          </a:p>
        </p:txBody>
      </p:sp>
      <p:graphicFrame>
        <p:nvGraphicFramePr>
          <p:cNvPr id="5" name="TPChart"/>
          <p:cNvGraphicFramePr>
            <a:graphicFrameLocks noChangeAspect="1"/>
          </p:cNvGraphicFramePr>
          <p:nvPr/>
        </p:nvGraphicFramePr>
        <p:xfrm>
          <a:off x="3505200" y="1524000"/>
          <a:ext cx="4724400" cy="4321175"/>
        </p:xfrm>
        <a:graphic>
          <a:graphicData uri="http://schemas.openxmlformats.org/presentationml/2006/ole">
            <p:oleObj spid="_x0000_s261122" name="Chart" r:id="rId5" imgW="9144000" imgH="4333951" progId="MSGraph.Chart.8">
              <p:embed followColorScheme="full"/>
            </p:oleObj>
          </a:graphicData>
        </a:graphic>
      </p:graphicFrame>
      <p:sp>
        <p:nvSpPr>
          <p:cNvPr id="3" name="TPAnswers"/>
          <p:cNvSpPr>
            <a:spLocks noGrp="1"/>
          </p:cNvSpPr>
          <p:nvPr>
            <p:ph type="body" idx="1"/>
            <p:custDataLst>
              <p:tags r:id="rId3"/>
            </p:custDataLst>
          </p:nvPr>
        </p:nvSpPr>
        <p:spPr>
          <a:xfrm>
            <a:off x="457200" y="1600200"/>
            <a:ext cx="4114800" cy="4525963"/>
          </a:xfrm>
        </p:spPr>
        <p:txBody>
          <a:bodyPr>
            <a:noAutofit/>
          </a:bodyPr>
          <a:lstStyle/>
          <a:p>
            <a:pPr marL="514350" indent="-514350">
              <a:buFont typeface="+mj-lt"/>
              <a:buAutoNum type="alphaLcPeriod"/>
            </a:pPr>
            <a:r>
              <a:rPr lang="en-US" dirty="0" smtClean="0"/>
              <a:t>John Deere</a:t>
            </a:r>
          </a:p>
          <a:p>
            <a:pPr marL="514350" indent="-514350">
              <a:buFont typeface="+mj-lt"/>
              <a:buAutoNum type="alphaLcPeriod"/>
            </a:pPr>
            <a:r>
              <a:rPr lang="en-US" dirty="0" smtClean="0"/>
              <a:t>Case/IH</a:t>
            </a:r>
          </a:p>
          <a:p>
            <a:pPr marL="514350" indent="-514350">
              <a:buFont typeface="+mj-lt"/>
              <a:buAutoNum type="alphaLcPeriod"/>
            </a:pPr>
            <a:r>
              <a:rPr lang="en-US" dirty="0" smtClean="0"/>
              <a:t>Ag </a:t>
            </a:r>
            <a:r>
              <a:rPr lang="en-US" dirty="0" err="1" smtClean="0"/>
              <a:t>Chem</a:t>
            </a:r>
            <a:endParaRPr lang="en-US" dirty="0" smtClean="0"/>
          </a:p>
          <a:p>
            <a:pPr marL="514350" indent="-514350">
              <a:buFont typeface="+mj-lt"/>
              <a:buAutoNum type="alphaLcPeriod"/>
            </a:pPr>
            <a:r>
              <a:rPr lang="en-US" dirty="0" smtClean="0"/>
              <a:t>Spray Coupe</a:t>
            </a:r>
          </a:p>
          <a:p>
            <a:pPr marL="514350" indent="-514350">
              <a:buFont typeface="+mj-lt"/>
              <a:buAutoNum type="alphaLcPeriod"/>
            </a:pPr>
            <a:r>
              <a:rPr lang="en-US" dirty="0" smtClean="0"/>
              <a:t>Miller</a:t>
            </a:r>
          </a:p>
          <a:p>
            <a:pPr marL="514350" indent="-514350">
              <a:buFont typeface="+mj-lt"/>
              <a:buAutoNum type="alphaLcPeriod"/>
            </a:pPr>
            <a:r>
              <a:rPr lang="en-US" dirty="0" smtClean="0"/>
              <a:t>Red Ball</a:t>
            </a:r>
          </a:p>
          <a:p>
            <a:pPr marL="514350" indent="-514350">
              <a:buFont typeface="+mj-lt"/>
              <a:buAutoNum type="alphaLcPeriod"/>
            </a:pPr>
            <a:r>
              <a:rPr lang="en-US" dirty="0" smtClean="0"/>
              <a:t>Other</a:t>
            </a: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p:cNvPicPr>
            <a:picLocks noChangeAspect="1" noChangeArrowheads="1"/>
          </p:cNvPicPr>
          <p:nvPr/>
        </p:nvPicPr>
        <p:blipFill>
          <a:blip r:embed="rId4" cstate="print"/>
          <a:srcRect/>
          <a:stretch>
            <a:fillRect/>
          </a:stretch>
        </p:blipFill>
        <p:spPr bwMode="auto">
          <a:xfrm>
            <a:off x="5867400" y="76200"/>
            <a:ext cx="3116192" cy="1981200"/>
          </a:xfrm>
          <a:prstGeom prst="rect">
            <a:avLst/>
          </a:prstGeom>
          <a:noFill/>
          <a:ln w="12700">
            <a:noFill/>
            <a:miter lim="800000"/>
            <a:headEnd/>
            <a:tailEnd/>
          </a:ln>
        </p:spPr>
      </p:pic>
      <p:pic>
        <p:nvPicPr>
          <p:cNvPr id="400389" name="Picture 5"/>
          <p:cNvPicPr>
            <a:picLocks noChangeAspect="1" noChangeArrowheads="1"/>
          </p:cNvPicPr>
          <p:nvPr/>
        </p:nvPicPr>
        <p:blipFill>
          <a:blip r:embed="rId5" cstate="print"/>
          <a:srcRect/>
          <a:stretch>
            <a:fillRect/>
          </a:stretch>
        </p:blipFill>
        <p:spPr bwMode="auto">
          <a:xfrm>
            <a:off x="838200" y="990600"/>
            <a:ext cx="2057400" cy="2044700"/>
          </a:xfrm>
          <a:prstGeom prst="rect">
            <a:avLst/>
          </a:prstGeom>
          <a:noFill/>
          <a:ln w="12700">
            <a:noFill/>
            <a:miter lim="800000"/>
            <a:headEnd/>
            <a:tailEnd/>
          </a:ln>
          <a:effectLst/>
        </p:spPr>
      </p:pic>
      <p:sp>
        <p:nvSpPr>
          <p:cNvPr id="400386" name="Rectangle 2"/>
          <p:cNvSpPr>
            <a:spLocks noGrp="1" noChangeArrowheads="1"/>
          </p:cNvSpPr>
          <p:nvPr>
            <p:ph type="title"/>
          </p:nvPr>
        </p:nvSpPr>
        <p:spPr>
          <a:xfrm>
            <a:off x="457200" y="152400"/>
            <a:ext cx="3657600" cy="685800"/>
          </a:xfrm>
        </p:spPr>
        <p:txBody>
          <a:bodyPr/>
          <a:lstStyle/>
          <a:p>
            <a:pPr algn="l"/>
            <a:r>
              <a:rPr lang="en-US" sz="2800" dirty="0" smtClean="0"/>
              <a:t>New Nozzles</a:t>
            </a:r>
            <a:endParaRPr lang="en-US" sz="2800" dirty="0"/>
          </a:p>
        </p:txBody>
      </p:sp>
      <p:sp>
        <p:nvSpPr>
          <p:cNvPr id="400387" name="Rectangle 3"/>
          <p:cNvSpPr>
            <a:spLocks noChangeArrowheads="1"/>
          </p:cNvSpPr>
          <p:nvPr/>
        </p:nvSpPr>
        <p:spPr bwMode="auto">
          <a:xfrm>
            <a:off x="533400" y="3124200"/>
            <a:ext cx="3505200" cy="457200"/>
          </a:xfrm>
          <a:prstGeom prst="rect">
            <a:avLst/>
          </a:prstGeom>
          <a:noFill/>
          <a:ln w="9525">
            <a:solidFill>
              <a:schemeClr val="tx1"/>
            </a:solidFill>
            <a:miter lim="800000"/>
            <a:headEnd/>
            <a:tailEnd/>
          </a:ln>
          <a:effectLst/>
        </p:spPr>
        <p:txBody>
          <a:bodyPr wrap="none" anchor="ctr"/>
          <a:lstStyle/>
          <a:p>
            <a:pPr algn="ctr"/>
            <a:r>
              <a:rPr lang="en-US" sz="2400" dirty="0">
                <a:latin typeface="Times New Roman" pitchFamily="18" charset="0"/>
              </a:rPr>
              <a:t>Turbo </a:t>
            </a:r>
            <a:r>
              <a:rPr lang="en-US" sz="2400" dirty="0" err="1" smtClean="0">
                <a:latin typeface="Times New Roman" pitchFamily="18" charset="0"/>
              </a:rPr>
              <a:t>TwinJet</a:t>
            </a:r>
            <a:r>
              <a:rPr lang="en-US" sz="2400" dirty="0" smtClean="0">
                <a:latin typeface="Times New Roman" pitchFamily="18" charset="0"/>
              </a:rPr>
              <a:t> – TTJ60</a:t>
            </a:r>
            <a:endParaRPr lang="en-US" sz="2400" dirty="0">
              <a:latin typeface="Times New Roman" pitchFamily="18" charset="0"/>
            </a:endParaRPr>
          </a:p>
        </p:txBody>
      </p:sp>
      <p:pic>
        <p:nvPicPr>
          <p:cNvPr id="400388" name="Picture 4"/>
          <p:cNvPicPr>
            <a:picLocks noChangeAspect="1" noChangeArrowheads="1"/>
          </p:cNvPicPr>
          <p:nvPr/>
        </p:nvPicPr>
        <p:blipFill>
          <a:blip r:embed="rId6" cstate="print"/>
          <a:srcRect l="17273" r="67273"/>
          <a:stretch>
            <a:fillRect/>
          </a:stretch>
        </p:blipFill>
        <p:spPr bwMode="auto">
          <a:xfrm>
            <a:off x="152400" y="960438"/>
            <a:ext cx="1295400" cy="1782762"/>
          </a:xfrm>
          <a:prstGeom prst="rect">
            <a:avLst/>
          </a:prstGeom>
          <a:noFill/>
          <a:ln w="12700">
            <a:noFill/>
            <a:miter lim="800000"/>
            <a:headEnd/>
            <a:tailEnd/>
          </a:ln>
          <a:effectLst/>
        </p:spPr>
      </p:pic>
      <p:pic>
        <p:nvPicPr>
          <p:cNvPr id="400392" name="Picture 8"/>
          <p:cNvPicPr>
            <a:picLocks noChangeAspect="1" noChangeArrowheads="1"/>
          </p:cNvPicPr>
          <p:nvPr/>
        </p:nvPicPr>
        <p:blipFill>
          <a:blip r:embed="rId7" cstate="print"/>
          <a:srcRect/>
          <a:stretch>
            <a:fillRect/>
          </a:stretch>
        </p:blipFill>
        <p:spPr bwMode="auto">
          <a:xfrm>
            <a:off x="6248400" y="3429000"/>
            <a:ext cx="2694439" cy="2471908"/>
          </a:xfrm>
          <a:prstGeom prst="rect">
            <a:avLst/>
          </a:prstGeom>
          <a:noFill/>
          <a:ln w="12700">
            <a:noFill/>
            <a:miter lim="800000"/>
            <a:headEnd/>
            <a:tailEnd/>
          </a:ln>
          <a:effectLst/>
        </p:spPr>
      </p:pic>
      <p:pic>
        <p:nvPicPr>
          <p:cNvPr id="400393" name="Picture 9"/>
          <p:cNvPicPr>
            <a:picLocks noChangeAspect="1" noChangeArrowheads="1"/>
          </p:cNvPicPr>
          <p:nvPr/>
        </p:nvPicPr>
        <p:blipFill>
          <a:blip r:embed="rId8" cstate="print"/>
          <a:srcRect l="29347" r="56522"/>
          <a:stretch>
            <a:fillRect/>
          </a:stretch>
        </p:blipFill>
        <p:spPr bwMode="auto">
          <a:xfrm>
            <a:off x="5638800" y="2514600"/>
            <a:ext cx="1402953" cy="2097407"/>
          </a:xfrm>
          <a:prstGeom prst="rect">
            <a:avLst/>
          </a:prstGeom>
          <a:noFill/>
          <a:ln w="12700">
            <a:noFill/>
            <a:miter lim="800000"/>
            <a:headEnd/>
            <a:tailEnd/>
          </a:ln>
          <a:effectLst/>
        </p:spPr>
      </p:pic>
      <p:sp>
        <p:nvSpPr>
          <p:cNvPr id="400394" name="Rectangle 10"/>
          <p:cNvSpPr>
            <a:spLocks noChangeArrowheads="1"/>
          </p:cNvSpPr>
          <p:nvPr/>
        </p:nvSpPr>
        <p:spPr bwMode="auto">
          <a:xfrm>
            <a:off x="6248400" y="6096000"/>
            <a:ext cx="2362200" cy="457200"/>
          </a:xfrm>
          <a:prstGeom prst="rect">
            <a:avLst/>
          </a:prstGeom>
          <a:solidFill>
            <a:schemeClr val="bg1"/>
          </a:solidFill>
          <a:ln w="9525">
            <a:solidFill>
              <a:schemeClr val="tx1"/>
            </a:solidFill>
            <a:miter lim="800000"/>
            <a:headEnd/>
            <a:tailEnd/>
          </a:ln>
          <a:effectLst/>
        </p:spPr>
        <p:txBody>
          <a:bodyPr wrap="none" anchor="ctr"/>
          <a:lstStyle/>
          <a:p>
            <a:pPr algn="ctr"/>
            <a:r>
              <a:rPr lang="en-US" sz="2400" dirty="0">
                <a:latin typeface="Times New Roman" pitchFamily="18" charset="0"/>
              </a:rPr>
              <a:t>AI XR TeeJet</a:t>
            </a:r>
          </a:p>
        </p:txBody>
      </p:sp>
      <p:sp>
        <p:nvSpPr>
          <p:cNvPr id="400396" name="Rectangle 12"/>
          <p:cNvSpPr>
            <a:spLocks noChangeArrowheads="1"/>
          </p:cNvSpPr>
          <p:nvPr/>
        </p:nvSpPr>
        <p:spPr bwMode="auto">
          <a:xfrm>
            <a:off x="990600" y="6324600"/>
            <a:ext cx="3505200" cy="457200"/>
          </a:xfrm>
          <a:prstGeom prst="rect">
            <a:avLst/>
          </a:prstGeom>
          <a:noFill/>
          <a:ln w="9525">
            <a:solidFill>
              <a:schemeClr val="tx1"/>
            </a:solidFill>
            <a:miter lim="800000"/>
            <a:headEnd/>
            <a:tailEnd/>
          </a:ln>
          <a:effectLst/>
        </p:spPr>
        <p:txBody>
          <a:bodyPr wrap="none" anchor="ctr"/>
          <a:lstStyle/>
          <a:p>
            <a:pPr algn="ctr"/>
            <a:r>
              <a:rPr lang="en-US" sz="2400">
                <a:latin typeface="Times New Roman" pitchFamily="18" charset="0"/>
              </a:rPr>
              <a:t>GuardianAir - Hypro </a:t>
            </a:r>
          </a:p>
        </p:txBody>
      </p:sp>
      <p:pic>
        <p:nvPicPr>
          <p:cNvPr id="400400" name="Picture 16" descr="GuardianAirgroup1"/>
          <p:cNvPicPr>
            <a:picLocks noChangeAspect="1" noChangeArrowheads="1"/>
          </p:cNvPicPr>
          <p:nvPr/>
        </p:nvPicPr>
        <p:blipFill>
          <a:blip r:embed="rId9" cstate="print"/>
          <a:srcRect/>
          <a:stretch>
            <a:fillRect/>
          </a:stretch>
        </p:blipFill>
        <p:spPr bwMode="auto">
          <a:xfrm>
            <a:off x="76200" y="3886200"/>
            <a:ext cx="2514600" cy="2263888"/>
          </a:xfrm>
          <a:prstGeom prst="rect">
            <a:avLst/>
          </a:prstGeom>
          <a:noFill/>
        </p:spPr>
      </p:pic>
      <p:pic>
        <p:nvPicPr>
          <p:cNvPr id="400401" name="Picture 17"/>
          <p:cNvPicPr>
            <a:picLocks noChangeAspect="1" noChangeArrowheads="1"/>
          </p:cNvPicPr>
          <p:nvPr/>
        </p:nvPicPr>
        <p:blipFill>
          <a:blip r:embed="rId10" cstate="print"/>
          <a:srcRect l="10715" r="32143"/>
          <a:stretch>
            <a:fillRect/>
          </a:stretch>
        </p:blipFill>
        <p:spPr bwMode="auto">
          <a:xfrm>
            <a:off x="4038600" y="3886200"/>
            <a:ext cx="1352550" cy="2262447"/>
          </a:xfrm>
          <a:prstGeom prst="rect">
            <a:avLst/>
          </a:prstGeom>
          <a:noFill/>
          <a:ln w="12700">
            <a:noFill/>
            <a:miter lim="800000"/>
            <a:headEnd/>
            <a:tailEnd/>
          </a:ln>
          <a:effectLst/>
        </p:spPr>
      </p:pic>
      <p:pic>
        <p:nvPicPr>
          <p:cNvPr id="400402" name="Picture 18" descr="Scan0003"/>
          <p:cNvPicPr>
            <a:picLocks noChangeAspect="1" noChangeArrowheads="1"/>
          </p:cNvPicPr>
          <p:nvPr/>
        </p:nvPicPr>
        <p:blipFill>
          <a:blip r:embed="rId11" cstate="print"/>
          <a:srcRect l="10637" r="66499" b="7895"/>
          <a:stretch>
            <a:fillRect/>
          </a:stretch>
        </p:blipFill>
        <p:spPr bwMode="auto">
          <a:xfrm>
            <a:off x="2590800" y="3733800"/>
            <a:ext cx="1433286" cy="2438400"/>
          </a:xfrm>
          <a:prstGeom prst="rect">
            <a:avLst/>
          </a:prstGeom>
          <a:noFill/>
        </p:spPr>
      </p:pic>
      <p:pic>
        <p:nvPicPr>
          <p:cNvPr id="400403" name="Picture 19" descr="TT cutaway"/>
          <p:cNvPicPr>
            <a:picLocks noChangeAspect="1" noChangeArrowheads="1"/>
          </p:cNvPicPr>
          <p:nvPr/>
        </p:nvPicPr>
        <p:blipFill>
          <a:blip r:embed="rId12" cstate="print"/>
          <a:srcRect/>
          <a:stretch>
            <a:fillRect/>
          </a:stretch>
        </p:blipFill>
        <p:spPr bwMode="auto">
          <a:xfrm>
            <a:off x="2590800" y="1219200"/>
            <a:ext cx="1282539" cy="1447800"/>
          </a:xfrm>
          <a:prstGeom prst="rect">
            <a:avLst/>
          </a:prstGeom>
          <a:noFill/>
        </p:spPr>
      </p:pic>
      <p:pic>
        <p:nvPicPr>
          <p:cNvPr id="15" name="Picture 14" descr="Duo TTI.jpg"/>
          <p:cNvPicPr>
            <a:picLocks noChangeAspect="1"/>
          </p:cNvPicPr>
          <p:nvPr/>
        </p:nvPicPr>
        <p:blipFill>
          <a:blip r:embed="rId13" cstate="print"/>
          <a:stretch>
            <a:fillRect/>
          </a:stretch>
        </p:blipFill>
        <p:spPr>
          <a:xfrm rot="10800000">
            <a:off x="4724400" y="76200"/>
            <a:ext cx="1174750" cy="1686244"/>
          </a:xfrm>
          <a:prstGeom prst="rect">
            <a:avLst/>
          </a:prstGeom>
        </p:spPr>
      </p:pic>
      <p:sp>
        <p:nvSpPr>
          <p:cNvPr id="16" name="Rectangle 3"/>
          <p:cNvSpPr>
            <a:spLocks noChangeArrowheads="1"/>
          </p:cNvSpPr>
          <p:nvPr/>
        </p:nvSpPr>
        <p:spPr bwMode="auto">
          <a:xfrm>
            <a:off x="5029200" y="2133600"/>
            <a:ext cx="3429000" cy="457200"/>
          </a:xfrm>
          <a:prstGeom prst="rect">
            <a:avLst/>
          </a:prstGeom>
          <a:noFill/>
          <a:ln w="9525">
            <a:solidFill>
              <a:schemeClr val="tx1"/>
            </a:solidFill>
            <a:miter lim="800000"/>
            <a:headEnd/>
            <a:tailEnd/>
          </a:ln>
          <a:effectLst/>
        </p:spPr>
        <p:txBody>
          <a:bodyPr wrap="none" anchor="ctr"/>
          <a:lstStyle/>
          <a:p>
            <a:pPr algn="ctr"/>
            <a:r>
              <a:rPr lang="en-US" sz="2000" dirty="0">
                <a:latin typeface="Times New Roman" pitchFamily="18" charset="0"/>
              </a:rPr>
              <a:t>Turbo </a:t>
            </a:r>
            <a:r>
              <a:rPr lang="en-US" sz="2000" dirty="0" err="1" smtClean="0">
                <a:latin typeface="Times New Roman" pitchFamily="18" charset="0"/>
              </a:rPr>
              <a:t>TwinJet</a:t>
            </a:r>
            <a:r>
              <a:rPr lang="en-US" sz="2000" dirty="0" smtClean="0">
                <a:latin typeface="Times New Roman" pitchFamily="18" charset="0"/>
              </a:rPr>
              <a:t> Induction</a:t>
            </a:r>
            <a:endParaRPr lang="en-US" sz="2000" dirty="0">
              <a:latin typeface="Times New Roman" pitchFamily="18" charset="0"/>
            </a:endParaRPr>
          </a:p>
        </p:txBody>
      </p:sp>
      <p:sp>
        <p:nvSpPr>
          <p:cNvPr id="17" name="Rectangle 10"/>
          <p:cNvSpPr>
            <a:spLocks noChangeArrowheads="1"/>
          </p:cNvSpPr>
          <p:nvPr/>
        </p:nvSpPr>
        <p:spPr bwMode="auto">
          <a:xfrm>
            <a:off x="4495800" y="1600200"/>
            <a:ext cx="1752600" cy="457200"/>
          </a:xfrm>
          <a:prstGeom prst="rect">
            <a:avLst/>
          </a:prstGeom>
          <a:solidFill>
            <a:schemeClr val="bg1"/>
          </a:solidFill>
          <a:ln w="9525">
            <a:solidFill>
              <a:schemeClr val="tx1"/>
            </a:solidFill>
            <a:miter lim="800000"/>
            <a:headEnd/>
            <a:tailEnd/>
          </a:ln>
          <a:effectLst/>
        </p:spPr>
        <p:txBody>
          <a:bodyPr wrap="none" anchor="ctr"/>
          <a:lstStyle/>
          <a:p>
            <a:pPr algn="ctr"/>
            <a:r>
              <a:rPr lang="en-US" sz="2000" dirty="0" smtClean="0">
                <a:latin typeface="Times New Roman" pitchFamily="18" charset="0"/>
              </a:rPr>
              <a:t>AITTJ60</a:t>
            </a:r>
            <a:endParaRPr lang="en-US" sz="2000" dirty="0">
              <a:latin typeface="Times New Roman" pitchFamily="18" charset="0"/>
            </a:endParaRPr>
          </a:p>
        </p:txBody>
      </p:sp>
    </p:spTree>
    <p:custDataLst>
      <p:tags r:id="rId1"/>
    </p:custData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457200" y="152400"/>
            <a:ext cx="3657600" cy="685800"/>
          </a:xfrm>
        </p:spPr>
        <p:txBody>
          <a:bodyPr/>
          <a:lstStyle/>
          <a:p>
            <a:pPr algn="l"/>
            <a:r>
              <a:rPr lang="en-US" sz="2800" dirty="0" smtClean="0"/>
              <a:t>New Nozzles</a:t>
            </a:r>
            <a:endParaRPr lang="en-US" sz="2800" dirty="0"/>
          </a:p>
        </p:txBody>
      </p:sp>
      <p:pic>
        <p:nvPicPr>
          <p:cNvPr id="400391" name="Picture 7" descr="MVC-077X"/>
          <p:cNvPicPr>
            <a:picLocks noGrp="1" noChangeAspect="1" noChangeArrowheads="1"/>
          </p:cNvPicPr>
          <p:nvPr>
            <p:ph sz="quarter" idx="2"/>
          </p:nvPr>
        </p:nvPicPr>
        <p:blipFill>
          <a:blip r:embed="rId4" cstate="print"/>
          <a:srcRect l="41666" t="25926" r="22223" b="22223"/>
          <a:stretch>
            <a:fillRect/>
          </a:stretch>
        </p:blipFill>
        <p:spPr>
          <a:xfrm>
            <a:off x="4648200" y="228600"/>
            <a:ext cx="2112963" cy="2362200"/>
          </a:xfrm>
          <a:noFill/>
          <a:ln/>
        </p:spPr>
      </p:pic>
      <p:sp>
        <p:nvSpPr>
          <p:cNvPr id="400395" name="Rectangle 11"/>
          <p:cNvSpPr>
            <a:spLocks noChangeArrowheads="1"/>
          </p:cNvSpPr>
          <p:nvPr/>
        </p:nvSpPr>
        <p:spPr bwMode="auto">
          <a:xfrm>
            <a:off x="4648200" y="3048000"/>
            <a:ext cx="4267200" cy="533400"/>
          </a:xfrm>
          <a:prstGeom prst="rect">
            <a:avLst/>
          </a:prstGeom>
          <a:solidFill>
            <a:schemeClr val="bg1"/>
          </a:solidFill>
          <a:ln w="9525">
            <a:solidFill>
              <a:schemeClr val="tx1"/>
            </a:solidFill>
            <a:miter lim="800000"/>
            <a:headEnd/>
            <a:tailEnd/>
          </a:ln>
          <a:effectLst/>
        </p:spPr>
        <p:txBody>
          <a:bodyPr wrap="none" anchor="ctr"/>
          <a:lstStyle/>
          <a:p>
            <a:pPr algn="ctr"/>
            <a:r>
              <a:rPr lang="en-US" sz="2400" dirty="0">
                <a:latin typeface="Times New Roman" pitchFamily="18" charset="0"/>
              </a:rPr>
              <a:t>Air Mix &amp; TDHSTF- Greenleaf</a:t>
            </a:r>
          </a:p>
        </p:txBody>
      </p:sp>
      <p:pic>
        <p:nvPicPr>
          <p:cNvPr id="400397" name="Picture 13" descr="IMG_0020"/>
          <p:cNvPicPr>
            <a:picLocks noChangeAspect="1" noChangeArrowheads="1"/>
          </p:cNvPicPr>
          <p:nvPr/>
        </p:nvPicPr>
        <p:blipFill>
          <a:blip r:embed="rId5" cstate="print"/>
          <a:srcRect l="45313" t="46875" r="38281" b="15625"/>
          <a:stretch>
            <a:fillRect/>
          </a:stretch>
        </p:blipFill>
        <p:spPr bwMode="auto">
          <a:xfrm>
            <a:off x="7239000" y="152400"/>
            <a:ext cx="1644650" cy="2819400"/>
          </a:xfrm>
          <a:prstGeom prst="rect">
            <a:avLst/>
          </a:prstGeom>
          <a:noFill/>
        </p:spPr>
      </p:pic>
      <p:pic>
        <p:nvPicPr>
          <p:cNvPr id="378882" name="Picture 2"/>
          <p:cNvPicPr>
            <a:picLocks noChangeAspect="1" noChangeArrowheads="1"/>
          </p:cNvPicPr>
          <p:nvPr/>
        </p:nvPicPr>
        <p:blipFill>
          <a:blip r:embed="rId6" cstate="print"/>
          <a:srcRect/>
          <a:stretch>
            <a:fillRect/>
          </a:stretch>
        </p:blipFill>
        <p:spPr bwMode="auto">
          <a:xfrm>
            <a:off x="304800" y="1447800"/>
            <a:ext cx="1524000" cy="2499683"/>
          </a:xfrm>
          <a:prstGeom prst="rect">
            <a:avLst/>
          </a:prstGeom>
          <a:noFill/>
          <a:ln w="9525">
            <a:noFill/>
            <a:miter lim="800000"/>
            <a:headEnd/>
            <a:tailEnd/>
          </a:ln>
        </p:spPr>
      </p:pic>
      <p:pic>
        <p:nvPicPr>
          <p:cNvPr id="378883" name="Picture 3"/>
          <p:cNvPicPr>
            <a:picLocks noChangeAspect="1" noChangeArrowheads="1"/>
          </p:cNvPicPr>
          <p:nvPr/>
        </p:nvPicPr>
        <p:blipFill>
          <a:blip r:embed="rId7" cstate="print"/>
          <a:srcRect/>
          <a:stretch>
            <a:fillRect/>
          </a:stretch>
        </p:blipFill>
        <p:spPr bwMode="auto">
          <a:xfrm>
            <a:off x="1828800" y="1600200"/>
            <a:ext cx="2771775" cy="2409825"/>
          </a:xfrm>
          <a:prstGeom prst="rect">
            <a:avLst/>
          </a:prstGeom>
          <a:noFill/>
          <a:ln w="9525">
            <a:noFill/>
            <a:miter lim="800000"/>
            <a:headEnd/>
            <a:tailEnd/>
          </a:ln>
        </p:spPr>
      </p:pic>
      <p:pic>
        <p:nvPicPr>
          <p:cNvPr id="378884" name="Picture 4"/>
          <p:cNvPicPr>
            <a:picLocks noChangeAspect="1" noChangeArrowheads="1"/>
          </p:cNvPicPr>
          <p:nvPr/>
        </p:nvPicPr>
        <p:blipFill>
          <a:blip r:embed="rId8" cstate="print"/>
          <a:srcRect/>
          <a:stretch>
            <a:fillRect/>
          </a:stretch>
        </p:blipFill>
        <p:spPr bwMode="auto">
          <a:xfrm>
            <a:off x="381000" y="4267200"/>
            <a:ext cx="3857625" cy="933450"/>
          </a:xfrm>
          <a:prstGeom prst="rect">
            <a:avLst/>
          </a:prstGeom>
          <a:noFill/>
          <a:ln w="9525">
            <a:solidFill>
              <a:schemeClr val="tx1"/>
            </a:solidFill>
            <a:miter lim="800000"/>
            <a:headEnd/>
            <a:tailEnd/>
          </a:ln>
        </p:spPr>
      </p:pic>
      <p:pic>
        <p:nvPicPr>
          <p:cNvPr id="378885" name="Picture 5"/>
          <p:cNvPicPr>
            <a:picLocks noChangeAspect="1" noChangeArrowheads="1"/>
          </p:cNvPicPr>
          <p:nvPr/>
        </p:nvPicPr>
        <p:blipFill>
          <a:blip r:embed="rId9" cstate="print"/>
          <a:srcRect/>
          <a:stretch>
            <a:fillRect/>
          </a:stretch>
        </p:blipFill>
        <p:spPr bwMode="auto">
          <a:xfrm>
            <a:off x="4419600" y="3733800"/>
            <a:ext cx="4384623" cy="2743200"/>
          </a:xfrm>
          <a:prstGeom prst="rect">
            <a:avLst/>
          </a:prstGeom>
          <a:noFill/>
          <a:ln w="9525">
            <a:noFill/>
            <a:miter lim="800000"/>
            <a:headEnd/>
            <a:tailEnd/>
          </a:ln>
        </p:spPr>
      </p:pic>
      <p:sp>
        <p:nvSpPr>
          <p:cNvPr id="22" name="Rectangle 10"/>
          <p:cNvSpPr>
            <a:spLocks noChangeArrowheads="1"/>
          </p:cNvSpPr>
          <p:nvPr/>
        </p:nvSpPr>
        <p:spPr bwMode="auto">
          <a:xfrm>
            <a:off x="1066800" y="5562600"/>
            <a:ext cx="2362200" cy="457200"/>
          </a:xfrm>
          <a:prstGeom prst="rect">
            <a:avLst/>
          </a:prstGeom>
          <a:noFill/>
          <a:ln w="9525">
            <a:solidFill>
              <a:schemeClr val="tx1"/>
            </a:solidFill>
            <a:miter lim="800000"/>
            <a:headEnd/>
            <a:tailEnd/>
          </a:ln>
          <a:effectLst/>
        </p:spPr>
        <p:txBody>
          <a:bodyPr wrap="none" anchor="ctr"/>
          <a:lstStyle/>
          <a:p>
            <a:pPr algn="ctr"/>
            <a:r>
              <a:rPr lang="en-US" sz="2400" dirty="0" err="1" smtClean="0">
                <a:latin typeface="Times New Roman" pitchFamily="18" charset="0"/>
              </a:rPr>
              <a:t>Leckler</a:t>
            </a:r>
            <a:r>
              <a:rPr lang="en-US" sz="2400" dirty="0" smtClean="0">
                <a:latin typeface="Times New Roman" pitchFamily="18" charset="0"/>
              </a:rPr>
              <a:t> </a:t>
            </a:r>
            <a:endParaRPr lang="en-US" sz="2400" dirty="0">
              <a:latin typeface="Times New Roman" pitchFamily="18" charset="0"/>
            </a:endParaRPr>
          </a:p>
        </p:txBody>
      </p:sp>
    </p:spTree>
    <p:custDataLst>
      <p:tags r:id="rId1"/>
    </p:custData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Scan0002"/>
          <p:cNvPicPr>
            <a:picLocks noChangeAspect="1" noChangeArrowheads="1"/>
          </p:cNvPicPr>
          <p:nvPr/>
        </p:nvPicPr>
        <p:blipFill>
          <a:blip r:embed="rId4" cstate="print"/>
          <a:srcRect b="1970"/>
          <a:stretch>
            <a:fillRect/>
          </a:stretch>
        </p:blipFill>
        <p:spPr bwMode="auto">
          <a:xfrm>
            <a:off x="3276600" y="3048000"/>
            <a:ext cx="5867400" cy="3514725"/>
          </a:xfrm>
          <a:prstGeom prst="rect">
            <a:avLst/>
          </a:prstGeom>
          <a:noFill/>
          <a:ln w="9525">
            <a:noFill/>
            <a:miter lim="800000"/>
            <a:headEnd/>
            <a:tailEnd/>
          </a:ln>
        </p:spPr>
      </p:pic>
      <p:pic>
        <p:nvPicPr>
          <p:cNvPr id="49155" name="Picture 3" descr="IMG_0020"/>
          <p:cNvPicPr>
            <a:picLocks noChangeAspect="1" noChangeArrowheads="1"/>
          </p:cNvPicPr>
          <p:nvPr/>
        </p:nvPicPr>
        <p:blipFill>
          <a:blip r:embed="rId5" cstate="print">
            <a:lum bright="-18000"/>
          </a:blip>
          <a:srcRect l="45313" t="46875" r="38281" b="15625"/>
          <a:stretch>
            <a:fillRect/>
          </a:stretch>
        </p:blipFill>
        <p:spPr bwMode="auto">
          <a:xfrm>
            <a:off x="304800" y="76200"/>
            <a:ext cx="1733550" cy="2971800"/>
          </a:xfrm>
          <a:prstGeom prst="rect">
            <a:avLst/>
          </a:prstGeom>
          <a:noFill/>
          <a:ln w="9525">
            <a:noFill/>
            <a:miter lim="800000"/>
            <a:headEnd/>
            <a:tailEnd/>
          </a:ln>
        </p:spPr>
      </p:pic>
      <p:pic>
        <p:nvPicPr>
          <p:cNvPr id="49156" name="Picture 4" descr="IMG_0773"/>
          <p:cNvPicPr>
            <a:picLocks noChangeAspect="1" noChangeArrowheads="1"/>
          </p:cNvPicPr>
          <p:nvPr/>
        </p:nvPicPr>
        <p:blipFill>
          <a:blip r:embed="rId6" cstate="print">
            <a:lum bright="6000"/>
          </a:blip>
          <a:srcRect/>
          <a:stretch>
            <a:fillRect/>
          </a:stretch>
        </p:blipFill>
        <p:spPr bwMode="auto">
          <a:xfrm>
            <a:off x="5181600" y="304800"/>
            <a:ext cx="3733800" cy="2800350"/>
          </a:xfrm>
          <a:prstGeom prst="rect">
            <a:avLst/>
          </a:prstGeom>
          <a:noFill/>
          <a:ln w="9525">
            <a:noFill/>
            <a:miter lim="800000"/>
            <a:headEnd/>
            <a:tailEnd/>
          </a:ln>
        </p:spPr>
      </p:pic>
      <p:pic>
        <p:nvPicPr>
          <p:cNvPr id="49157" name="Picture 5" descr="Scan0001"/>
          <p:cNvPicPr>
            <a:picLocks noChangeAspect="1" noChangeArrowheads="1"/>
          </p:cNvPicPr>
          <p:nvPr/>
        </p:nvPicPr>
        <p:blipFill>
          <a:blip r:embed="rId7" cstate="print"/>
          <a:srcRect r="5492" b="5676"/>
          <a:stretch>
            <a:fillRect/>
          </a:stretch>
        </p:blipFill>
        <p:spPr bwMode="auto">
          <a:xfrm>
            <a:off x="228600" y="3124200"/>
            <a:ext cx="2819400" cy="2671763"/>
          </a:xfrm>
          <a:prstGeom prst="rect">
            <a:avLst/>
          </a:prstGeom>
          <a:noFill/>
          <a:ln w="9525">
            <a:noFill/>
            <a:miter lim="800000"/>
            <a:headEnd/>
            <a:tailEnd/>
          </a:ln>
        </p:spPr>
      </p:pic>
      <p:pic>
        <p:nvPicPr>
          <p:cNvPr id="49158" name="Picture 6" descr="IMG_0740"/>
          <p:cNvPicPr>
            <a:picLocks noChangeAspect="1" noChangeArrowheads="1"/>
          </p:cNvPicPr>
          <p:nvPr/>
        </p:nvPicPr>
        <p:blipFill>
          <a:blip r:embed="rId8" cstate="print">
            <a:lum bright="6000"/>
          </a:blip>
          <a:srcRect l="11562" t="16251" r="58438" b="30000"/>
          <a:stretch>
            <a:fillRect/>
          </a:stretch>
        </p:blipFill>
        <p:spPr bwMode="auto">
          <a:xfrm>
            <a:off x="2438400" y="76200"/>
            <a:ext cx="2211388" cy="2971800"/>
          </a:xfrm>
          <a:prstGeom prst="rect">
            <a:avLst/>
          </a:prstGeom>
          <a:noFill/>
          <a:ln w="9525">
            <a:noFill/>
            <a:miter lim="800000"/>
            <a:headEnd/>
            <a:tailEnd/>
          </a:ln>
        </p:spPr>
      </p:pic>
      <p:pic>
        <p:nvPicPr>
          <p:cNvPr id="49159" name="Picture 7"/>
          <p:cNvPicPr>
            <a:picLocks noChangeAspect="1" noChangeArrowheads="1"/>
          </p:cNvPicPr>
          <p:nvPr/>
        </p:nvPicPr>
        <p:blipFill>
          <a:blip r:embed="rId9" cstate="print"/>
          <a:srcRect/>
          <a:stretch>
            <a:fillRect/>
          </a:stretch>
        </p:blipFill>
        <p:spPr bwMode="auto">
          <a:xfrm>
            <a:off x="304800" y="5867400"/>
            <a:ext cx="2514600" cy="801688"/>
          </a:xfrm>
          <a:prstGeom prst="rect">
            <a:avLst/>
          </a:prstGeom>
          <a:noFill/>
          <a:ln w="12700">
            <a:noFill/>
            <a:miter lim="800000"/>
            <a:headEnd/>
            <a:tailEnd/>
          </a:ln>
        </p:spPr>
      </p:pic>
      <p:sp>
        <p:nvSpPr>
          <p:cNvPr id="8" name="TextBox 7"/>
          <p:cNvSpPr txBox="1"/>
          <p:nvPr/>
        </p:nvSpPr>
        <p:spPr>
          <a:xfrm>
            <a:off x="6248400" y="3276600"/>
            <a:ext cx="2362200" cy="584775"/>
          </a:xfrm>
          <a:prstGeom prst="rect">
            <a:avLst/>
          </a:prstGeom>
          <a:solidFill>
            <a:schemeClr val="bg2"/>
          </a:solidFill>
        </p:spPr>
        <p:txBody>
          <a:bodyPr wrap="square" rtlCol="0">
            <a:spAutoFit/>
          </a:bodyPr>
          <a:lstStyle/>
          <a:p>
            <a:pPr algn="ctr"/>
            <a:r>
              <a:rPr lang="en-US" sz="3200" dirty="0" smtClean="0"/>
              <a:t>Asymmetric</a:t>
            </a:r>
            <a:endParaRPr lang="en-US" sz="32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2" descr="July-05 04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2989" name="Rectangle 13"/>
          <p:cNvSpPr>
            <a:spLocks noGrp="1" noChangeArrowheads="1"/>
          </p:cNvSpPr>
          <p:nvPr>
            <p:ph type="title"/>
          </p:nvPr>
        </p:nvSpPr>
        <p:spPr>
          <a:xfrm>
            <a:off x="457200" y="76200"/>
            <a:ext cx="8229600" cy="914400"/>
          </a:xfrm>
          <a:noFill/>
          <a:ln/>
        </p:spPr>
        <p:txBody>
          <a:bodyPr/>
          <a:lstStyle/>
          <a:p>
            <a:r>
              <a:rPr lang="en-US" dirty="0"/>
              <a:t>Materials and </a:t>
            </a:r>
            <a:r>
              <a:rPr lang="en-US" dirty="0" smtClean="0"/>
              <a:t>Methods</a:t>
            </a:r>
            <a:endParaRPr lang="en-US" dirty="0"/>
          </a:p>
        </p:txBody>
      </p:sp>
      <p:sp>
        <p:nvSpPr>
          <p:cNvPr id="382981" name="Rectangle 5"/>
          <p:cNvSpPr>
            <a:spLocks noGrp="1" noChangeArrowheads="1"/>
          </p:cNvSpPr>
          <p:nvPr>
            <p:ph sz="half" idx="1"/>
          </p:nvPr>
        </p:nvSpPr>
        <p:spPr>
          <a:xfrm>
            <a:off x="381000" y="1219200"/>
            <a:ext cx="4038600" cy="2209800"/>
          </a:xfrm>
        </p:spPr>
        <p:txBody>
          <a:bodyPr>
            <a:normAutofit fontScale="92500" lnSpcReduction="10000"/>
          </a:bodyPr>
          <a:lstStyle/>
          <a:p>
            <a:pPr>
              <a:lnSpc>
                <a:spcPct val="90000"/>
              </a:lnSpc>
              <a:spcBef>
                <a:spcPct val="0"/>
              </a:spcBef>
              <a:buFontTx/>
              <a:buNone/>
            </a:pPr>
            <a:r>
              <a:rPr lang="en-US" sz="2400" dirty="0" smtClean="0">
                <a:latin typeface="Times New Roman" pitchFamily="18" charset="0"/>
              </a:rPr>
              <a:t>Twin-fan IDK-T </a:t>
            </a:r>
          </a:p>
          <a:p>
            <a:pPr>
              <a:lnSpc>
                <a:spcPct val="90000"/>
              </a:lnSpc>
              <a:spcBef>
                <a:spcPct val="0"/>
              </a:spcBef>
              <a:buFontTx/>
              <a:buNone/>
            </a:pPr>
            <a:endParaRPr lang="en-US" sz="2400" dirty="0" smtClean="0">
              <a:latin typeface="Times New Roman" pitchFamily="18" charset="0"/>
            </a:endParaRPr>
          </a:p>
          <a:p>
            <a:pPr>
              <a:lnSpc>
                <a:spcPct val="90000"/>
              </a:lnSpc>
              <a:spcBef>
                <a:spcPct val="0"/>
              </a:spcBef>
              <a:buFontTx/>
              <a:buNone/>
            </a:pPr>
            <a:r>
              <a:rPr lang="en-US" sz="2400" dirty="0" smtClean="0">
                <a:latin typeface="Times New Roman" pitchFamily="18" charset="0"/>
              </a:rPr>
              <a:t>Turbo </a:t>
            </a:r>
            <a:r>
              <a:rPr lang="en-US" sz="2400" dirty="0">
                <a:latin typeface="Times New Roman" pitchFamily="18" charset="0"/>
              </a:rPr>
              <a:t>Flat-fan (</a:t>
            </a:r>
            <a:r>
              <a:rPr lang="en-US" sz="2400" dirty="0" smtClean="0">
                <a:latin typeface="Times New Roman" pitchFamily="18" charset="0"/>
              </a:rPr>
              <a:t>TT)</a:t>
            </a:r>
          </a:p>
          <a:p>
            <a:pPr>
              <a:lnSpc>
                <a:spcPct val="90000"/>
              </a:lnSpc>
              <a:spcBef>
                <a:spcPct val="0"/>
              </a:spcBef>
              <a:buFontTx/>
              <a:buNone/>
            </a:pPr>
            <a:r>
              <a:rPr lang="en-US" sz="2400" dirty="0" smtClean="0">
                <a:latin typeface="Times New Roman" pitchFamily="18" charset="0"/>
              </a:rPr>
              <a:t>AIXR </a:t>
            </a:r>
            <a:r>
              <a:rPr lang="en-US" sz="2400" dirty="0">
                <a:latin typeface="Times New Roman" pitchFamily="18" charset="0"/>
              </a:rPr>
              <a:t>Flat-fan</a:t>
            </a:r>
          </a:p>
          <a:p>
            <a:pPr>
              <a:spcBef>
                <a:spcPct val="0"/>
              </a:spcBef>
              <a:buFontTx/>
              <a:buNone/>
            </a:pPr>
            <a:r>
              <a:rPr lang="en-US" sz="2400" dirty="0">
                <a:latin typeface="Times New Roman" pitchFamily="18" charset="0"/>
              </a:rPr>
              <a:t>Air Mix (AM)</a:t>
            </a:r>
          </a:p>
          <a:p>
            <a:pPr>
              <a:spcBef>
                <a:spcPct val="0"/>
              </a:spcBef>
              <a:buFontTx/>
              <a:buNone/>
            </a:pPr>
            <a:r>
              <a:rPr lang="en-US" sz="2400" dirty="0">
                <a:latin typeface="Times New Roman" pitchFamily="18" charset="0"/>
              </a:rPr>
              <a:t>Guardian (GA)</a:t>
            </a:r>
          </a:p>
          <a:p>
            <a:pPr>
              <a:spcBef>
                <a:spcPct val="0"/>
              </a:spcBef>
              <a:buFontTx/>
              <a:buNone/>
            </a:pPr>
            <a:r>
              <a:rPr lang="en-US" sz="2400" dirty="0">
                <a:latin typeface="Times New Roman" pitchFamily="18" charset="0"/>
              </a:rPr>
              <a:t>Turbo Twin Flat-fan (TTJ60)</a:t>
            </a:r>
          </a:p>
        </p:txBody>
      </p:sp>
      <p:sp>
        <p:nvSpPr>
          <p:cNvPr id="382982" name="Rectangle 6"/>
          <p:cNvSpPr>
            <a:spLocks noGrp="1" noChangeArrowheads="1"/>
          </p:cNvSpPr>
          <p:nvPr>
            <p:ph sz="half" idx="2"/>
          </p:nvPr>
        </p:nvSpPr>
        <p:spPr>
          <a:xfrm>
            <a:off x="5334000" y="1524000"/>
            <a:ext cx="2895600" cy="1524000"/>
          </a:xfrm>
        </p:spPr>
        <p:txBody>
          <a:bodyPr>
            <a:normAutofit fontScale="92500" lnSpcReduction="10000"/>
          </a:bodyPr>
          <a:lstStyle/>
          <a:p>
            <a:pPr>
              <a:spcBef>
                <a:spcPct val="0"/>
              </a:spcBef>
              <a:buFontTx/>
              <a:buNone/>
            </a:pPr>
            <a:r>
              <a:rPr lang="en-US" sz="2400" dirty="0">
                <a:latin typeface="Times New Roman" pitchFamily="18" charset="0"/>
              </a:rPr>
              <a:t>AIC Flat-fan</a:t>
            </a:r>
          </a:p>
          <a:p>
            <a:pPr>
              <a:spcBef>
                <a:spcPct val="0"/>
              </a:spcBef>
              <a:buFontTx/>
              <a:buNone/>
            </a:pPr>
            <a:r>
              <a:rPr lang="en-US" sz="2400" dirty="0">
                <a:latin typeface="Times New Roman" pitchFamily="18" charset="0"/>
              </a:rPr>
              <a:t>TDHSTF</a:t>
            </a:r>
          </a:p>
          <a:p>
            <a:pPr>
              <a:spcBef>
                <a:spcPct val="0"/>
              </a:spcBef>
              <a:buFontTx/>
              <a:buNone/>
            </a:pPr>
            <a:r>
              <a:rPr lang="en-US" sz="2400" dirty="0">
                <a:latin typeface="Times New Roman" pitchFamily="18" charset="0"/>
              </a:rPr>
              <a:t>Ultra Lo Drift (ULD)</a:t>
            </a:r>
          </a:p>
        </p:txBody>
      </p:sp>
      <p:pic>
        <p:nvPicPr>
          <p:cNvPr id="382990" name="Picture 14" descr="IMG_0740"/>
          <p:cNvPicPr>
            <a:picLocks noChangeAspect="1" noChangeArrowheads="1"/>
          </p:cNvPicPr>
          <p:nvPr/>
        </p:nvPicPr>
        <p:blipFill>
          <a:blip r:embed="rId3" cstate="print"/>
          <a:srcRect l="10762" t="13901" r="12556" b="28700"/>
          <a:stretch>
            <a:fillRect/>
          </a:stretch>
        </p:blipFill>
        <p:spPr bwMode="auto">
          <a:xfrm>
            <a:off x="5105400" y="2667000"/>
            <a:ext cx="3962400" cy="2224088"/>
          </a:xfrm>
          <a:prstGeom prst="rect">
            <a:avLst/>
          </a:prstGeom>
          <a:noFill/>
        </p:spPr>
      </p:pic>
      <p:pic>
        <p:nvPicPr>
          <p:cNvPr id="382992" name="Picture 16" descr="IMG_0739"/>
          <p:cNvPicPr>
            <a:picLocks noChangeAspect="1" noChangeArrowheads="1"/>
          </p:cNvPicPr>
          <p:nvPr/>
        </p:nvPicPr>
        <p:blipFill>
          <a:blip r:embed="rId4" cstate="print"/>
          <a:srcRect l="5000" t="30000" r="8749" b="38750"/>
          <a:stretch>
            <a:fillRect/>
          </a:stretch>
        </p:blipFill>
        <p:spPr bwMode="auto">
          <a:xfrm>
            <a:off x="76200" y="3505200"/>
            <a:ext cx="4953000" cy="1344613"/>
          </a:xfrm>
          <a:prstGeom prst="rect">
            <a:avLst/>
          </a:prstGeom>
          <a:noFill/>
        </p:spPr>
      </p:pic>
      <p:pic>
        <p:nvPicPr>
          <p:cNvPr id="382993" name="Picture 17" descr="IMG_0745"/>
          <p:cNvPicPr>
            <a:picLocks noChangeAspect="1" noChangeArrowheads="1"/>
          </p:cNvPicPr>
          <p:nvPr/>
        </p:nvPicPr>
        <p:blipFill>
          <a:blip r:embed="rId5" cstate="print"/>
          <a:srcRect l="5000" t="58749" b="8749"/>
          <a:stretch>
            <a:fillRect/>
          </a:stretch>
        </p:blipFill>
        <p:spPr bwMode="auto">
          <a:xfrm>
            <a:off x="76200" y="5054600"/>
            <a:ext cx="4953000" cy="1270000"/>
          </a:xfrm>
          <a:prstGeom prst="rect">
            <a:avLst/>
          </a:prstGeom>
          <a:noFill/>
        </p:spPr>
      </p:pic>
      <p:sp>
        <p:nvSpPr>
          <p:cNvPr id="382995" name="WordArt 19"/>
          <p:cNvSpPr>
            <a:spLocks noChangeArrowheads="1" noChangeShapeType="1" noTextEdit="1"/>
          </p:cNvSpPr>
          <p:nvPr/>
        </p:nvSpPr>
        <p:spPr bwMode="auto">
          <a:xfrm>
            <a:off x="2438400" y="1981200"/>
            <a:ext cx="1066800" cy="990600"/>
          </a:xfrm>
          <a:prstGeom prst="rect">
            <a:avLst/>
          </a:prstGeom>
        </p:spPr>
        <p:txBody>
          <a:bodyPr wrap="none" fromWordArt="1">
            <a:prstTxWarp prst="textSlantUp">
              <a:avLst>
                <a:gd name="adj" fmla="val 32056"/>
              </a:avLst>
            </a:prstTxWarp>
          </a:bodyPr>
          <a:lstStyle/>
          <a:p>
            <a:pPr algn="ctr"/>
            <a:r>
              <a:rPr lang="en-US" sz="3600" kern="10" dirty="0">
                <a:ln w="9525">
                  <a:solidFill>
                    <a:srgbClr val="CC99FF"/>
                  </a:solidFill>
                  <a:round/>
                  <a:headEnd type="none" w="sm" len="sm"/>
                  <a:tailEnd type="none" w="sm" len="sm"/>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40 PSI</a:t>
            </a:r>
          </a:p>
        </p:txBody>
      </p:sp>
      <p:sp>
        <p:nvSpPr>
          <p:cNvPr id="382996" name="WordArt 20"/>
          <p:cNvSpPr>
            <a:spLocks noChangeArrowheads="1" noChangeShapeType="1" noTextEdit="1"/>
          </p:cNvSpPr>
          <p:nvPr/>
        </p:nvSpPr>
        <p:spPr bwMode="auto">
          <a:xfrm>
            <a:off x="7086600" y="1066800"/>
            <a:ext cx="914400" cy="990600"/>
          </a:xfrm>
          <a:prstGeom prst="rect">
            <a:avLst/>
          </a:prstGeom>
        </p:spPr>
        <p:txBody>
          <a:bodyPr wrap="none" fromWordArt="1">
            <a:prstTxWarp prst="textSlantUp">
              <a:avLst>
                <a:gd name="adj" fmla="val 32056"/>
              </a:avLst>
            </a:prstTxWarp>
          </a:bodyPr>
          <a:lstStyle/>
          <a:p>
            <a:pPr algn="ctr"/>
            <a:r>
              <a:rPr lang="en-US" sz="3600" kern="10" dirty="0">
                <a:ln w="9525">
                  <a:solidFill>
                    <a:srgbClr val="CC99FF"/>
                  </a:solidFill>
                  <a:round/>
                  <a:headEnd type="none" w="sm" len="sm"/>
                  <a:tailEnd type="none" w="sm" len="sm"/>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70 PSI</a:t>
            </a:r>
          </a:p>
        </p:txBody>
      </p:sp>
      <p:sp>
        <p:nvSpPr>
          <p:cNvPr id="382997" name="Text Box 21"/>
          <p:cNvSpPr txBox="1">
            <a:spLocks noChangeArrowheads="1"/>
          </p:cNvSpPr>
          <p:nvPr/>
        </p:nvSpPr>
        <p:spPr bwMode="auto">
          <a:xfrm>
            <a:off x="152400" y="1981200"/>
            <a:ext cx="304800" cy="369332"/>
          </a:xfrm>
          <a:prstGeom prst="rect">
            <a:avLst/>
          </a:prstGeom>
          <a:noFill/>
          <a:ln w="12700">
            <a:noFill/>
            <a:miter lim="800000"/>
            <a:headEnd type="none" w="sm" len="sm"/>
            <a:tailEnd type="none" w="sm" len="sm"/>
          </a:ln>
          <a:effectLst/>
        </p:spPr>
        <p:txBody>
          <a:bodyPr wrap="square">
            <a:spAutoFit/>
          </a:bodyPr>
          <a:lstStyle/>
          <a:p>
            <a:pPr>
              <a:spcBef>
                <a:spcPct val="50000"/>
              </a:spcBef>
            </a:pPr>
            <a:r>
              <a:rPr lang="en-US" dirty="0" smtClean="0">
                <a:solidFill>
                  <a:srgbClr val="FF0000"/>
                </a:solidFill>
              </a:rPr>
              <a:t>*</a:t>
            </a:r>
            <a:endParaRPr lang="en-US" dirty="0">
              <a:solidFill>
                <a:srgbClr val="FF0000"/>
              </a:solidFill>
            </a:endParaRPr>
          </a:p>
        </p:txBody>
      </p:sp>
      <p:sp>
        <p:nvSpPr>
          <p:cNvPr id="382998" name="Text Box 22"/>
          <p:cNvSpPr txBox="1">
            <a:spLocks noChangeArrowheads="1"/>
          </p:cNvSpPr>
          <p:nvPr/>
        </p:nvSpPr>
        <p:spPr bwMode="auto">
          <a:xfrm>
            <a:off x="152400" y="2590800"/>
            <a:ext cx="228600" cy="366713"/>
          </a:xfrm>
          <a:prstGeom prst="rect">
            <a:avLst/>
          </a:prstGeom>
          <a:noFill/>
          <a:ln w="12700">
            <a:noFill/>
            <a:miter lim="800000"/>
            <a:headEnd type="none" w="sm" len="sm"/>
            <a:tailEnd type="none" w="sm" len="sm"/>
          </a:ln>
          <a:effectLst/>
        </p:spPr>
        <p:txBody>
          <a:bodyPr>
            <a:spAutoFit/>
          </a:bodyPr>
          <a:lstStyle/>
          <a:p>
            <a:pPr>
              <a:spcBef>
                <a:spcPct val="50000"/>
              </a:spcBef>
            </a:pPr>
            <a:r>
              <a:rPr lang="en-US" dirty="0">
                <a:solidFill>
                  <a:srgbClr val="FF0000"/>
                </a:solidFill>
              </a:rPr>
              <a:t>*</a:t>
            </a:r>
          </a:p>
        </p:txBody>
      </p:sp>
      <p:sp>
        <p:nvSpPr>
          <p:cNvPr id="382999" name="Text Box 23"/>
          <p:cNvSpPr txBox="1">
            <a:spLocks noChangeArrowheads="1"/>
          </p:cNvSpPr>
          <p:nvPr/>
        </p:nvSpPr>
        <p:spPr bwMode="auto">
          <a:xfrm>
            <a:off x="152400" y="2895600"/>
            <a:ext cx="228600" cy="366713"/>
          </a:xfrm>
          <a:prstGeom prst="rect">
            <a:avLst/>
          </a:prstGeom>
          <a:noFill/>
          <a:ln w="12700">
            <a:noFill/>
            <a:miter lim="800000"/>
            <a:headEnd type="none" w="sm" len="sm"/>
            <a:tailEnd type="none" w="sm" len="sm"/>
          </a:ln>
          <a:effectLst/>
        </p:spPr>
        <p:txBody>
          <a:bodyPr>
            <a:spAutoFit/>
          </a:bodyPr>
          <a:lstStyle/>
          <a:p>
            <a:pPr>
              <a:spcBef>
                <a:spcPct val="50000"/>
              </a:spcBef>
            </a:pPr>
            <a:r>
              <a:rPr lang="en-US">
                <a:solidFill>
                  <a:srgbClr val="FF0000"/>
                </a:solidFill>
              </a:rPr>
              <a:t>*</a:t>
            </a:r>
          </a:p>
        </p:txBody>
      </p:sp>
      <p:sp>
        <p:nvSpPr>
          <p:cNvPr id="383000" name="Text Box 24"/>
          <p:cNvSpPr txBox="1">
            <a:spLocks noChangeArrowheads="1"/>
          </p:cNvSpPr>
          <p:nvPr/>
        </p:nvSpPr>
        <p:spPr bwMode="auto">
          <a:xfrm>
            <a:off x="5181600" y="1828800"/>
            <a:ext cx="228600" cy="366713"/>
          </a:xfrm>
          <a:prstGeom prst="rect">
            <a:avLst/>
          </a:prstGeom>
          <a:noFill/>
          <a:ln w="12700">
            <a:noFill/>
            <a:miter lim="800000"/>
            <a:headEnd type="none" w="sm" len="sm"/>
            <a:tailEnd type="none" w="sm" len="sm"/>
          </a:ln>
          <a:effectLst/>
        </p:spPr>
        <p:txBody>
          <a:bodyPr>
            <a:spAutoFit/>
          </a:bodyPr>
          <a:lstStyle/>
          <a:p>
            <a:pPr>
              <a:spcBef>
                <a:spcPct val="50000"/>
              </a:spcBef>
            </a:pPr>
            <a:r>
              <a:rPr lang="en-US" dirty="0">
                <a:solidFill>
                  <a:srgbClr val="FF0000"/>
                </a:solidFill>
              </a:rPr>
              <a:t>*</a:t>
            </a:r>
          </a:p>
        </p:txBody>
      </p:sp>
      <p:sp>
        <p:nvSpPr>
          <p:cNvPr id="15" name="Text Box 22"/>
          <p:cNvSpPr txBox="1">
            <a:spLocks noChangeArrowheads="1"/>
          </p:cNvSpPr>
          <p:nvPr/>
        </p:nvSpPr>
        <p:spPr bwMode="auto">
          <a:xfrm>
            <a:off x="152400" y="1233487"/>
            <a:ext cx="228600" cy="366713"/>
          </a:xfrm>
          <a:prstGeom prst="rect">
            <a:avLst/>
          </a:prstGeom>
          <a:noFill/>
          <a:ln w="12700">
            <a:noFill/>
            <a:miter lim="800000"/>
            <a:headEnd type="none" w="sm" len="sm"/>
            <a:tailEnd type="none" w="sm" len="sm"/>
          </a:ln>
          <a:effectLst/>
        </p:spPr>
        <p:txBody>
          <a:bodyPr>
            <a:spAutoFit/>
          </a:bodyPr>
          <a:lstStyle/>
          <a:p>
            <a:pPr>
              <a:spcBef>
                <a:spcPct val="50000"/>
              </a:spcBef>
            </a:pPr>
            <a:r>
              <a:rPr lang="en-US" dirty="0">
                <a:solidFill>
                  <a:srgbClr val="FF0000"/>
                </a:solidFill>
              </a:rPr>
              <a:t>*</a:t>
            </a:r>
          </a:p>
        </p:txBody>
      </p:sp>
      <p:sp>
        <p:nvSpPr>
          <p:cNvPr id="16" name="WordArt 19"/>
          <p:cNvSpPr>
            <a:spLocks noChangeArrowheads="1" noChangeShapeType="1" noTextEdit="1"/>
          </p:cNvSpPr>
          <p:nvPr/>
        </p:nvSpPr>
        <p:spPr bwMode="auto">
          <a:xfrm>
            <a:off x="2667000" y="1066800"/>
            <a:ext cx="762000" cy="457200"/>
          </a:xfrm>
          <a:prstGeom prst="rect">
            <a:avLst/>
          </a:prstGeom>
        </p:spPr>
        <p:txBody>
          <a:bodyPr wrap="none" fromWordArt="1">
            <a:prstTxWarp prst="textSlantUp">
              <a:avLst>
                <a:gd name="adj" fmla="val 32056"/>
              </a:avLst>
            </a:prstTxWarp>
          </a:bodyPr>
          <a:lstStyle/>
          <a:p>
            <a:pPr algn="ctr"/>
            <a:r>
              <a:rPr lang="en-US" sz="3600" kern="10" dirty="0" smtClean="0">
                <a:ln w="9525">
                  <a:solidFill>
                    <a:srgbClr val="CC99FF"/>
                  </a:solidFill>
                  <a:round/>
                  <a:headEnd type="none" w="sm" len="sm"/>
                  <a:tailEnd type="none" w="sm" len="sm"/>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28 </a:t>
            </a:r>
            <a:r>
              <a:rPr lang="en-US" sz="3600" kern="10" dirty="0">
                <a:ln w="9525">
                  <a:solidFill>
                    <a:srgbClr val="CC99FF"/>
                  </a:solidFill>
                  <a:round/>
                  <a:headEnd type="none" w="sm" len="sm"/>
                  <a:tailEnd type="none" w="sm" len="sm"/>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PSI</a:t>
            </a:r>
          </a:p>
        </p:txBody>
      </p:sp>
      <p:pic>
        <p:nvPicPr>
          <p:cNvPr id="350209" name="Picture 1"/>
          <p:cNvPicPr>
            <a:picLocks noChangeAspect="1" noChangeArrowheads="1"/>
          </p:cNvPicPr>
          <p:nvPr/>
        </p:nvPicPr>
        <p:blipFill>
          <a:blip r:embed="rId6" cstate="print"/>
          <a:srcRect/>
          <a:stretch>
            <a:fillRect/>
          </a:stretch>
        </p:blipFill>
        <p:spPr bwMode="auto">
          <a:xfrm>
            <a:off x="3962400" y="1066800"/>
            <a:ext cx="838200" cy="1451328"/>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457200" y="1066800"/>
          <a:ext cx="8153400" cy="5059363"/>
        </p:xfrm>
        <a:graphic>
          <a:graphicData uri="http://schemas.openxmlformats.org/drawingml/2006/chart">
            <c:chart xmlns:c="http://schemas.openxmlformats.org/drawingml/2006/chart" xmlns:r="http://schemas.openxmlformats.org/officeDocument/2006/relationships" r:id="rId3"/>
          </a:graphicData>
        </a:graphic>
      </p:graphicFrame>
    </p:spTree>
    <p:custDataLst>
      <p:tags r:id="rId1"/>
    </p:custData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57200" y="685800"/>
          <a:ext cx="8229600" cy="5440363"/>
        </p:xfrm>
        <a:graphic>
          <a:graphicData uri="http://schemas.openxmlformats.org/drawingml/2006/chart">
            <c:chart xmlns:c="http://schemas.openxmlformats.org/drawingml/2006/chart" xmlns:r="http://schemas.openxmlformats.org/officeDocument/2006/relationships" r:id="rId3"/>
          </a:graphicData>
        </a:graphic>
      </p:graphicFrame>
    </p:spTree>
    <p:custDataLst>
      <p:tags r:id="rId1"/>
    </p:custData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a:xfrm>
            <a:off x="762000" y="0"/>
            <a:ext cx="7543800" cy="838200"/>
          </a:xfrm>
        </p:spPr>
        <p:txBody>
          <a:bodyPr>
            <a:normAutofit/>
          </a:bodyPr>
          <a:lstStyle/>
          <a:p>
            <a:r>
              <a:rPr lang="en-US" sz="4000"/>
              <a:t>Nozzle Efficacy/Drift Slope</a:t>
            </a:r>
          </a:p>
        </p:txBody>
      </p:sp>
      <p:sp>
        <p:nvSpPr>
          <p:cNvPr id="402443" name="Rectangle 11"/>
          <p:cNvSpPr>
            <a:spLocks noGrp="1" noChangeArrowheads="1"/>
          </p:cNvSpPr>
          <p:nvPr>
            <p:ph sz="half" idx="1"/>
          </p:nvPr>
        </p:nvSpPr>
        <p:spPr>
          <a:xfrm>
            <a:off x="228600" y="2514600"/>
            <a:ext cx="2362200" cy="4267200"/>
          </a:xfrm>
        </p:spPr>
        <p:txBody>
          <a:bodyPr>
            <a:normAutofit/>
          </a:bodyPr>
          <a:lstStyle/>
          <a:p>
            <a:pPr>
              <a:lnSpc>
                <a:spcPct val="80000"/>
              </a:lnSpc>
            </a:pPr>
            <a:r>
              <a:rPr lang="en-US" sz="1600"/>
              <a:t>XR, TR</a:t>
            </a:r>
          </a:p>
          <a:p>
            <a:pPr>
              <a:lnSpc>
                <a:spcPct val="80000"/>
              </a:lnSpc>
            </a:pPr>
            <a:endParaRPr lang="en-US" sz="1600"/>
          </a:p>
          <a:p>
            <a:pPr>
              <a:lnSpc>
                <a:spcPct val="80000"/>
              </a:lnSpc>
            </a:pPr>
            <a:r>
              <a:rPr lang="en-US" sz="1600"/>
              <a:t>Turbo Flood</a:t>
            </a:r>
          </a:p>
          <a:p>
            <a:pPr>
              <a:lnSpc>
                <a:spcPct val="80000"/>
              </a:lnSpc>
            </a:pPr>
            <a:r>
              <a:rPr lang="en-US" sz="1600"/>
              <a:t>Turbo TeeJet</a:t>
            </a:r>
          </a:p>
          <a:p>
            <a:pPr>
              <a:lnSpc>
                <a:spcPct val="80000"/>
              </a:lnSpc>
            </a:pPr>
            <a:endParaRPr lang="en-US" sz="1600"/>
          </a:p>
          <a:p>
            <a:pPr>
              <a:lnSpc>
                <a:spcPct val="80000"/>
              </a:lnSpc>
            </a:pPr>
            <a:endParaRPr lang="en-US" sz="1600"/>
          </a:p>
          <a:p>
            <a:pPr>
              <a:lnSpc>
                <a:spcPct val="80000"/>
              </a:lnSpc>
            </a:pPr>
            <a:r>
              <a:rPr lang="en-US" sz="1600"/>
              <a:t>Air Mix</a:t>
            </a:r>
          </a:p>
          <a:p>
            <a:pPr>
              <a:lnSpc>
                <a:spcPct val="80000"/>
              </a:lnSpc>
            </a:pPr>
            <a:r>
              <a:rPr lang="en-US" sz="1600"/>
              <a:t>AI XR</a:t>
            </a:r>
          </a:p>
          <a:p>
            <a:pPr>
              <a:lnSpc>
                <a:spcPct val="80000"/>
              </a:lnSpc>
            </a:pPr>
            <a:r>
              <a:rPr lang="en-US" sz="1600"/>
              <a:t>GuardianAir</a:t>
            </a:r>
          </a:p>
          <a:p>
            <a:pPr>
              <a:lnSpc>
                <a:spcPct val="80000"/>
              </a:lnSpc>
            </a:pPr>
            <a:endParaRPr lang="en-US" sz="1600"/>
          </a:p>
          <a:p>
            <a:pPr>
              <a:lnSpc>
                <a:spcPct val="80000"/>
              </a:lnSpc>
            </a:pPr>
            <a:endParaRPr lang="en-US" sz="1600"/>
          </a:p>
          <a:p>
            <a:pPr>
              <a:lnSpc>
                <a:spcPct val="80000"/>
              </a:lnSpc>
            </a:pPr>
            <a:endParaRPr lang="en-US" sz="1600"/>
          </a:p>
          <a:p>
            <a:pPr>
              <a:lnSpc>
                <a:spcPct val="80000"/>
              </a:lnSpc>
            </a:pPr>
            <a:r>
              <a:rPr lang="en-US" sz="1600"/>
              <a:t>AI</a:t>
            </a:r>
          </a:p>
          <a:p>
            <a:pPr>
              <a:lnSpc>
                <a:spcPct val="80000"/>
              </a:lnSpc>
            </a:pPr>
            <a:r>
              <a:rPr lang="en-US" sz="1600"/>
              <a:t>Ultra Low Drift</a:t>
            </a:r>
          </a:p>
          <a:p>
            <a:pPr>
              <a:lnSpc>
                <a:spcPct val="80000"/>
              </a:lnSpc>
            </a:pPr>
            <a:r>
              <a:rPr lang="en-US" sz="1600"/>
              <a:t>Turbo Drop</a:t>
            </a:r>
          </a:p>
          <a:p>
            <a:pPr>
              <a:lnSpc>
                <a:spcPct val="80000"/>
              </a:lnSpc>
            </a:pPr>
            <a:endParaRPr lang="en-US" sz="1600"/>
          </a:p>
          <a:p>
            <a:pPr>
              <a:lnSpc>
                <a:spcPct val="80000"/>
              </a:lnSpc>
            </a:pPr>
            <a:r>
              <a:rPr lang="en-US" sz="1600"/>
              <a:t>TTI</a:t>
            </a:r>
          </a:p>
        </p:txBody>
      </p:sp>
      <p:sp>
        <p:nvSpPr>
          <p:cNvPr id="402435" name="AutoShape 3"/>
          <p:cNvSpPr>
            <a:spLocks noChangeArrowheads="1"/>
          </p:cNvSpPr>
          <p:nvPr/>
        </p:nvSpPr>
        <p:spPr bwMode="auto">
          <a:xfrm rot="-3344579">
            <a:off x="3468688" y="-455612"/>
            <a:ext cx="3505200" cy="8953500"/>
          </a:xfrm>
          <a:prstGeom prst="downArrow">
            <a:avLst>
              <a:gd name="adj1" fmla="val 50000"/>
              <a:gd name="adj2" fmla="val 63859"/>
            </a:avLst>
          </a:prstGeom>
          <a:solidFill>
            <a:schemeClr val="accent1"/>
          </a:solidFill>
          <a:ln w="12700">
            <a:solidFill>
              <a:schemeClr val="tx1"/>
            </a:solidFill>
            <a:miter lim="800000"/>
            <a:headEnd/>
            <a:tailEnd/>
          </a:ln>
          <a:effectLst/>
        </p:spPr>
        <p:txBody>
          <a:bodyPr vert="eaVert" wrap="none" anchor="ctr"/>
          <a:lstStyle/>
          <a:p>
            <a:endParaRPr lang="en-US"/>
          </a:p>
        </p:txBody>
      </p:sp>
      <p:sp>
        <p:nvSpPr>
          <p:cNvPr id="402436" name="Text Box 4"/>
          <p:cNvSpPr txBox="1">
            <a:spLocks noChangeArrowheads="1"/>
          </p:cNvSpPr>
          <p:nvPr/>
        </p:nvSpPr>
        <p:spPr bwMode="auto">
          <a:xfrm>
            <a:off x="1371600" y="1828800"/>
            <a:ext cx="1981200" cy="366713"/>
          </a:xfrm>
          <a:prstGeom prst="rect">
            <a:avLst/>
          </a:prstGeom>
          <a:solidFill>
            <a:schemeClr val="bg1"/>
          </a:solidFill>
          <a:ln w="12700">
            <a:noFill/>
            <a:miter lim="800000"/>
            <a:headEnd/>
            <a:tailEnd/>
          </a:ln>
          <a:effectLst/>
        </p:spPr>
        <p:txBody>
          <a:bodyPr>
            <a:spAutoFit/>
          </a:bodyPr>
          <a:lstStyle/>
          <a:p>
            <a:pPr>
              <a:spcBef>
                <a:spcPct val="50000"/>
              </a:spcBef>
            </a:pPr>
            <a:r>
              <a:rPr lang="en-US"/>
              <a:t>Extended Range</a:t>
            </a:r>
          </a:p>
        </p:txBody>
      </p:sp>
      <p:sp>
        <p:nvSpPr>
          <p:cNvPr id="402437" name="Text Box 5"/>
          <p:cNvSpPr txBox="1">
            <a:spLocks noChangeArrowheads="1"/>
          </p:cNvSpPr>
          <p:nvPr/>
        </p:nvSpPr>
        <p:spPr bwMode="auto">
          <a:xfrm>
            <a:off x="2438400" y="2590800"/>
            <a:ext cx="1905000" cy="366713"/>
          </a:xfrm>
          <a:prstGeom prst="rect">
            <a:avLst/>
          </a:prstGeom>
          <a:solidFill>
            <a:schemeClr val="bg1"/>
          </a:solidFill>
          <a:ln w="12700">
            <a:noFill/>
            <a:miter lim="800000"/>
            <a:headEnd/>
            <a:tailEnd/>
          </a:ln>
          <a:effectLst/>
        </p:spPr>
        <p:txBody>
          <a:bodyPr>
            <a:spAutoFit/>
          </a:bodyPr>
          <a:lstStyle/>
          <a:p>
            <a:pPr>
              <a:spcBef>
                <a:spcPct val="50000"/>
              </a:spcBef>
            </a:pPr>
            <a:r>
              <a:rPr lang="en-US"/>
              <a:t>Chamber Design</a:t>
            </a:r>
          </a:p>
        </p:txBody>
      </p:sp>
      <p:sp>
        <p:nvSpPr>
          <p:cNvPr id="402438" name="Text Box 6"/>
          <p:cNvSpPr txBox="1">
            <a:spLocks noChangeArrowheads="1"/>
          </p:cNvSpPr>
          <p:nvPr/>
        </p:nvSpPr>
        <p:spPr bwMode="auto">
          <a:xfrm>
            <a:off x="6172200" y="5119688"/>
            <a:ext cx="2133600" cy="366712"/>
          </a:xfrm>
          <a:prstGeom prst="rect">
            <a:avLst/>
          </a:prstGeom>
          <a:solidFill>
            <a:schemeClr val="bg1"/>
          </a:solidFill>
          <a:ln w="12700">
            <a:noFill/>
            <a:miter lim="800000"/>
            <a:headEnd/>
            <a:tailEnd/>
          </a:ln>
          <a:effectLst/>
        </p:spPr>
        <p:txBody>
          <a:bodyPr>
            <a:spAutoFit/>
          </a:bodyPr>
          <a:lstStyle/>
          <a:p>
            <a:pPr>
              <a:spcBef>
                <a:spcPct val="50000"/>
              </a:spcBef>
            </a:pPr>
            <a:r>
              <a:rPr lang="en-US"/>
              <a:t>Venturi Design - I</a:t>
            </a:r>
          </a:p>
        </p:txBody>
      </p:sp>
      <p:sp>
        <p:nvSpPr>
          <p:cNvPr id="402439" name="Text Box 7"/>
          <p:cNvSpPr txBox="1">
            <a:spLocks noChangeArrowheads="1"/>
          </p:cNvSpPr>
          <p:nvPr/>
        </p:nvSpPr>
        <p:spPr bwMode="auto">
          <a:xfrm>
            <a:off x="4419600" y="3962400"/>
            <a:ext cx="2133600" cy="366713"/>
          </a:xfrm>
          <a:prstGeom prst="rect">
            <a:avLst/>
          </a:prstGeom>
          <a:solidFill>
            <a:schemeClr val="bg1"/>
          </a:solidFill>
          <a:ln w="12700">
            <a:noFill/>
            <a:miter lim="800000"/>
            <a:headEnd/>
            <a:tailEnd/>
          </a:ln>
          <a:effectLst/>
        </p:spPr>
        <p:txBody>
          <a:bodyPr>
            <a:spAutoFit/>
          </a:bodyPr>
          <a:lstStyle/>
          <a:p>
            <a:pPr>
              <a:spcBef>
                <a:spcPct val="50000"/>
              </a:spcBef>
            </a:pPr>
            <a:r>
              <a:rPr lang="en-US"/>
              <a:t>Venturi Design - II</a:t>
            </a:r>
          </a:p>
        </p:txBody>
      </p:sp>
      <p:sp>
        <p:nvSpPr>
          <p:cNvPr id="402440" name="WordArt 8"/>
          <p:cNvSpPr>
            <a:spLocks noChangeArrowheads="1" noChangeShapeType="1" noTextEdit="1"/>
          </p:cNvSpPr>
          <p:nvPr/>
        </p:nvSpPr>
        <p:spPr bwMode="auto">
          <a:xfrm rot="2430977">
            <a:off x="3781425" y="1676400"/>
            <a:ext cx="3838575"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0">
                  <a:gsLst>
                    <a:gs pos="0">
                      <a:srgbClr val="6600CC"/>
                    </a:gs>
                    <a:gs pos="100000">
                      <a:srgbClr val="CC00CC"/>
                    </a:gs>
                  </a:gsLst>
                  <a:lin ang="2969023" scaled="1"/>
                </a:gradFill>
                <a:effectLst>
                  <a:outerShdw dist="53882" dir="2700000" algn="ctr" rotWithShape="0">
                    <a:srgbClr val="9999FF">
                      <a:alpha val="80000"/>
                    </a:srgbClr>
                  </a:outerShdw>
                </a:effectLst>
                <a:latin typeface="Impact"/>
              </a:rPr>
              <a:t>Reducing Spray Drift</a:t>
            </a:r>
          </a:p>
        </p:txBody>
      </p:sp>
      <p:sp>
        <p:nvSpPr>
          <p:cNvPr id="402441" name="WordArt 9"/>
          <p:cNvSpPr>
            <a:spLocks noChangeArrowheads="1" noChangeShapeType="1" noTextEdit="1"/>
          </p:cNvSpPr>
          <p:nvPr/>
        </p:nvSpPr>
        <p:spPr bwMode="auto">
          <a:xfrm rot="3246025">
            <a:off x="5239544" y="5347494"/>
            <a:ext cx="1143000" cy="814388"/>
          </a:xfrm>
          <a:prstGeom prst="rect">
            <a:avLst/>
          </a:prstGeom>
        </p:spPr>
        <p:txBody>
          <a:bodyPr wrap="none" fromWordArt="1">
            <a:prstTxWarp prst="textSlantUp">
              <a:avLst>
                <a:gd name="adj" fmla="val 55556"/>
              </a:avLst>
            </a:prstTxWarp>
          </a:bodyPr>
          <a:lstStyle/>
          <a:p>
            <a:pPr algn="ctr"/>
            <a:r>
              <a:rPr lang="en-US" sz="2000" kern="10">
                <a:ln w="9525">
                  <a:solidFill>
                    <a:srgbClr val="000000"/>
                  </a:solidFill>
                  <a:round/>
                  <a:headEnd/>
                  <a:tailEnd/>
                </a:ln>
                <a:solidFill>
                  <a:srgbClr val="000000"/>
                </a:solidFill>
                <a:latin typeface="Arial Black"/>
              </a:rPr>
              <a:t>Efficacy</a:t>
            </a:r>
          </a:p>
        </p:txBody>
      </p:sp>
      <p:sp>
        <p:nvSpPr>
          <p:cNvPr id="402442" name="AutoShape 10"/>
          <p:cNvSpPr>
            <a:spLocks noChangeArrowheads="1"/>
          </p:cNvSpPr>
          <p:nvPr/>
        </p:nvSpPr>
        <p:spPr bwMode="auto">
          <a:xfrm rot="5400000">
            <a:off x="5524500" y="6057900"/>
            <a:ext cx="533400" cy="304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a:effectLst/>
        </p:spPr>
        <p:txBody>
          <a:bodyPr wrap="none" anchor="ctr"/>
          <a:lstStyle/>
          <a:p>
            <a:endParaRPr lang="en-US"/>
          </a:p>
        </p:txBody>
      </p:sp>
      <p:sp>
        <p:nvSpPr>
          <p:cNvPr id="402444" name="Oval 12"/>
          <p:cNvSpPr>
            <a:spLocks noChangeArrowheads="1"/>
          </p:cNvSpPr>
          <p:nvPr/>
        </p:nvSpPr>
        <p:spPr bwMode="auto">
          <a:xfrm>
            <a:off x="0" y="3505200"/>
            <a:ext cx="7010400" cy="1676400"/>
          </a:xfrm>
          <a:prstGeom prst="ellipse">
            <a:avLst/>
          </a:prstGeom>
          <a:noFill/>
          <a:ln w="12700">
            <a:solidFill>
              <a:srgbClr val="FF0000"/>
            </a:solidFill>
            <a:round/>
            <a:headEnd/>
            <a:tailEnd/>
          </a:ln>
          <a:effectLst/>
        </p:spPr>
        <p:txBody>
          <a:bodyPr wrap="none" anchor="ctr"/>
          <a:lstStyle/>
          <a:p>
            <a:endParaRPr lang="en-US"/>
          </a:p>
        </p:txBody>
      </p:sp>
      <p:sp>
        <p:nvSpPr>
          <p:cNvPr id="402445" name="Text Box 13"/>
          <p:cNvSpPr txBox="1">
            <a:spLocks noChangeArrowheads="1"/>
          </p:cNvSpPr>
          <p:nvPr/>
        </p:nvSpPr>
        <p:spPr bwMode="auto">
          <a:xfrm rot="2112201">
            <a:off x="2689225" y="1995488"/>
            <a:ext cx="3406775" cy="366712"/>
          </a:xfrm>
          <a:prstGeom prst="rect">
            <a:avLst/>
          </a:prstGeom>
          <a:noFill/>
          <a:ln w="12700">
            <a:noFill/>
            <a:miter lim="800000"/>
            <a:headEnd/>
            <a:tailEnd/>
          </a:ln>
          <a:effectLst/>
        </p:spPr>
        <p:txBody>
          <a:bodyPr>
            <a:spAutoFit/>
          </a:bodyPr>
          <a:lstStyle/>
          <a:p>
            <a:pPr>
              <a:spcBef>
                <a:spcPct val="50000"/>
              </a:spcBef>
            </a:pPr>
            <a:r>
              <a:rPr lang="en-US"/>
              <a:t>Nozzle development timeline</a:t>
            </a:r>
          </a:p>
        </p:txBody>
      </p:sp>
      <p:sp>
        <p:nvSpPr>
          <p:cNvPr id="402446" name="WordArt 14"/>
          <p:cNvSpPr>
            <a:spLocks noChangeArrowheads="1" noChangeShapeType="1" noTextEdit="1"/>
          </p:cNvSpPr>
          <p:nvPr/>
        </p:nvSpPr>
        <p:spPr bwMode="auto">
          <a:xfrm rot="3659703">
            <a:off x="7772400" y="5638800"/>
            <a:ext cx="914400" cy="1066800"/>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type="none" w="sm" len="sm"/>
                  <a:tailEnd type="none" w="sm" len="sm"/>
                </a:ln>
                <a:solidFill>
                  <a:srgbClr val="000000"/>
                </a:solidFill>
                <a:latin typeface="Arial Black"/>
              </a:rPr>
              <a:t>2009</a:t>
            </a:r>
          </a:p>
        </p:txBody>
      </p:sp>
      <p:sp>
        <p:nvSpPr>
          <p:cNvPr id="402447" name="WordArt 15"/>
          <p:cNvSpPr>
            <a:spLocks noChangeArrowheads="1" noChangeShapeType="1" noTextEdit="1"/>
          </p:cNvSpPr>
          <p:nvPr/>
        </p:nvSpPr>
        <p:spPr bwMode="auto">
          <a:xfrm rot="-1349410">
            <a:off x="838200" y="838200"/>
            <a:ext cx="914400" cy="1000125"/>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type="none" w="sm" len="sm"/>
                  <a:tailEnd type="none" w="sm" len="sm"/>
                </a:ln>
                <a:solidFill>
                  <a:srgbClr val="000000"/>
                </a:solidFill>
                <a:latin typeface="Arial Black"/>
              </a:rPr>
              <a:t>1980</a:t>
            </a:r>
          </a:p>
        </p:txBody>
      </p:sp>
      <p:sp>
        <p:nvSpPr>
          <p:cNvPr id="402448" name="WordArt 16"/>
          <p:cNvSpPr>
            <a:spLocks noChangeArrowheads="1" noChangeShapeType="1" noTextEdit="1"/>
          </p:cNvSpPr>
          <p:nvPr/>
        </p:nvSpPr>
        <p:spPr bwMode="auto">
          <a:xfrm>
            <a:off x="5943600" y="1028700"/>
            <a:ext cx="2124075" cy="6477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30 years</a:t>
            </a:r>
          </a:p>
        </p:txBody>
      </p:sp>
    </p:spTree>
    <p:custDataLst>
      <p:tags r:id="rId1"/>
    </p:custData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947738" y="228600"/>
            <a:ext cx="161925" cy="638175"/>
          </a:xfrm>
          <a:prstGeom prst="rect">
            <a:avLst/>
          </a:prstGeom>
          <a:noFill/>
          <a:ln w="12700">
            <a:noFill/>
            <a:miter lim="800000"/>
            <a:headEnd/>
            <a:tailEnd/>
          </a:ln>
        </p:spPr>
        <p:txBody>
          <a:bodyPr wrap="none" lIns="90488" tIns="44450" rIns="90488" bIns="44450">
            <a:spAutoFit/>
          </a:bodyPr>
          <a:lstStyle/>
          <a:p>
            <a:pPr eaLnBrk="0" hangingPunct="0"/>
            <a:endParaRPr lang="en-US" sz="3600" b="1">
              <a:latin typeface="Univers (E1)" charset="0"/>
            </a:endParaRPr>
          </a:p>
        </p:txBody>
      </p:sp>
      <p:graphicFrame>
        <p:nvGraphicFramePr>
          <p:cNvPr id="10242" name="Object 2"/>
          <p:cNvGraphicFramePr>
            <a:graphicFrameLocks/>
          </p:cNvGraphicFramePr>
          <p:nvPr/>
        </p:nvGraphicFramePr>
        <p:xfrm>
          <a:off x="304800" y="838200"/>
          <a:ext cx="1676400" cy="1447800"/>
        </p:xfrm>
        <a:graphic>
          <a:graphicData uri="http://schemas.openxmlformats.org/presentationml/2006/ole">
            <p:oleObj spid="_x0000_s10242" name="Document" r:id="rId5" imgW="1873226" imgH="1732082" progId="Word.Document.8">
              <p:embed/>
            </p:oleObj>
          </a:graphicData>
        </a:graphic>
      </p:graphicFrame>
      <p:pic>
        <p:nvPicPr>
          <p:cNvPr id="10244" name="Picture 4"/>
          <p:cNvPicPr>
            <a:picLocks noChangeArrowheads="1"/>
          </p:cNvPicPr>
          <p:nvPr/>
        </p:nvPicPr>
        <p:blipFill>
          <a:blip r:embed="rId6" cstate="print">
            <a:lum bright="42000" contrast="66000"/>
          </a:blip>
          <a:srcRect/>
          <a:stretch>
            <a:fillRect/>
          </a:stretch>
        </p:blipFill>
        <p:spPr bwMode="auto">
          <a:xfrm>
            <a:off x="457200" y="2362200"/>
            <a:ext cx="1371600" cy="1219200"/>
          </a:xfrm>
          <a:prstGeom prst="rect">
            <a:avLst/>
          </a:prstGeom>
          <a:noFill/>
          <a:ln w="9525">
            <a:noFill/>
            <a:miter lim="800000"/>
            <a:headEnd/>
            <a:tailEnd/>
          </a:ln>
        </p:spPr>
      </p:pic>
      <p:sp>
        <p:nvSpPr>
          <p:cNvPr id="10245" name="Rectangle 5"/>
          <p:cNvSpPr>
            <a:spLocks noGrp="1" noChangeArrowheads="1"/>
          </p:cNvSpPr>
          <p:nvPr>
            <p:ph type="title"/>
          </p:nvPr>
        </p:nvSpPr>
        <p:spPr>
          <a:xfrm>
            <a:off x="533400" y="0"/>
            <a:ext cx="8229600" cy="914400"/>
          </a:xfrm>
        </p:spPr>
        <p:txBody>
          <a:bodyPr/>
          <a:lstStyle/>
          <a:p>
            <a:pPr eaLnBrk="1" hangingPunct="1"/>
            <a:r>
              <a:rPr lang="en-US" smtClean="0"/>
              <a:t>Nozzles-Recommended Use</a:t>
            </a:r>
            <a:endParaRPr lang="en-US" sz="8000" smtClean="0"/>
          </a:p>
        </p:txBody>
      </p:sp>
      <p:pic>
        <p:nvPicPr>
          <p:cNvPr id="10246" name="Picture 6" descr="Hardi-injet"/>
          <p:cNvPicPr>
            <a:picLocks noGrp="1" noChangeAspect="1" noChangeArrowheads="1"/>
          </p:cNvPicPr>
          <p:nvPr>
            <p:ph sz="half" idx="1"/>
          </p:nvPr>
        </p:nvPicPr>
        <p:blipFill>
          <a:blip r:embed="rId7" cstate="print"/>
          <a:srcRect l="11864" r="13559"/>
          <a:stretch>
            <a:fillRect/>
          </a:stretch>
        </p:blipFill>
        <p:spPr>
          <a:xfrm>
            <a:off x="466725" y="5105400"/>
            <a:ext cx="1235075" cy="1752600"/>
          </a:xfrm>
          <a:noFill/>
        </p:spPr>
      </p:pic>
      <p:sp>
        <p:nvSpPr>
          <p:cNvPr id="10247" name="WordArt 7"/>
          <p:cNvSpPr>
            <a:spLocks noChangeArrowheads="1" noChangeShapeType="1" noTextEdit="1"/>
          </p:cNvSpPr>
          <p:nvPr/>
        </p:nvSpPr>
        <p:spPr bwMode="auto">
          <a:xfrm rot="1163374">
            <a:off x="2819400" y="1066800"/>
            <a:ext cx="1819275"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0000FF"/>
                </a:solidFill>
                <a:latin typeface="Arial Black"/>
              </a:rPr>
              <a:t>flat spray</a:t>
            </a:r>
          </a:p>
        </p:txBody>
      </p:sp>
      <p:sp>
        <p:nvSpPr>
          <p:cNvPr id="10248" name="WordArt 8"/>
          <p:cNvSpPr>
            <a:spLocks noChangeArrowheads="1" noChangeShapeType="1" noTextEdit="1"/>
          </p:cNvSpPr>
          <p:nvPr/>
        </p:nvSpPr>
        <p:spPr bwMode="auto">
          <a:xfrm rot="1174539">
            <a:off x="2743200" y="2514600"/>
            <a:ext cx="1695450"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FF6600"/>
                </a:solidFill>
                <a:latin typeface="Arial Black"/>
              </a:rPr>
              <a:t>chamber</a:t>
            </a:r>
          </a:p>
        </p:txBody>
      </p:sp>
      <p:sp>
        <p:nvSpPr>
          <p:cNvPr id="10249" name="WordArt 9"/>
          <p:cNvSpPr>
            <a:spLocks noChangeArrowheads="1" noChangeShapeType="1" noTextEdit="1"/>
          </p:cNvSpPr>
          <p:nvPr/>
        </p:nvSpPr>
        <p:spPr bwMode="auto">
          <a:xfrm rot="943652">
            <a:off x="2238375" y="5199063"/>
            <a:ext cx="2819400" cy="14192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FFFF00"/>
                </a:solidFill>
                <a:latin typeface="Arial Black"/>
              </a:rPr>
              <a:t>air induced/venturi</a:t>
            </a:r>
          </a:p>
        </p:txBody>
      </p:sp>
      <p:sp>
        <p:nvSpPr>
          <p:cNvPr id="10250" name="WordArt 10"/>
          <p:cNvSpPr>
            <a:spLocks noChangeArrowheads="1" noChangeShapeType="1" noTextEdit="1"/>
          </p:cNvSpPr>
          <p:nvPr/>
        </p:nvSpPr>
        <p:spPr bwMode="auto">
          <a:xfrm rot="1124200">
            <a:off x="5791200" y="990600"/>
            <a:ext cx="1819275"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0000FF"/>
                </a:solidFill>
                <a:latin typeface="Arial Black"/>
              </a:rPr>
              <a:t>20-25 PSI</a:t>
            </a:r>
          </a:p>
        </p:txBody>
      </p:sp>
      <p:sp>
        <p:nvSpPr>
          <p:cNvPr id="10251" name="WordArt 11"/>
          <p:cNvSpPr>
            <a:spLocks noChangeArrowheads="1" noChangeShapeType="1" noTextEdit="1"/>
          </p:cNvSpPr>
          <p:nvPr/>
        </p:nvSpPr>
        <p:spPr bwMode="auto">
          <a:xfrm rot="1163374">
            <a:off x="5867400" y="2514600"/>
            <a:ext cx="1819275"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FF6600"/>
                </a:solidFill>
                <a:latin typeface="Arial Black"/>
              </a:rPr>
              <a:t>30-40 PSI</a:t>
            </a:r>
          </a:p>
        </p:txBody>
      </p:sp>
      <p:sp>
        <p:nvSpPr>
          <p:cNvPr id="10252" name="WordArt 12"/>
          <p:cNvSpPr>
            <a:spLocks noChangeArrowheads="1" noChangeShapeType="1" noTextEdit="1"/>
          </p:cNvSpPr>
          <p:nvPr/>
        </p:nvSpPr>
        <p:spPr bwMode="auto">
          <a:xfrm rot="1163374">
            <a:off x="5943600" y="5362575"/>
            <a:ext cx="1819275"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FFFF00"/>
                </a:solidFill>
                <a:latin typeface="Arial Black"/>
              </a:rPr>
              <a:t>50-80 PSI</a:t>
            </a:r>
          </a:p>
        </p:txBody>
      </p:sp>
      <p:pic>
        <p:nvPicPr>
          <p:cNvPr id="1190925" name="Picture 13" descr="GuardianAirgroup1"/>
          <p:cNvPicPr>
            <a:picLocks noChangeAspect="1" noChangeArrowheads="1"/>
          </p:cNvPicPr>
          <p:nvPr/>
        </p:nvPicPr>
        <p:blipFill>
          <a:blip r:embed="rId8" cstate="print"/>
          <a:srcRect/>
          <a:stretch>
            <a:fillRect/>
          </a:stretch>
        </p:blipFill>
        <p:spPr bwMode="auto">
          <a:xfrm>
            <a:off x="381000" y="3603625"/>
            <a:ext cx="1600200" cy="1441450"/>
          </a:xfrm>
          <a:prstGeom prst="rect">
            <a:avLst/>
          </a:prstGeom>
          <a:noFill/>
          <a:ln w="9525">
            <a:noFill/>
            <a:miter lim="800000"/>
            <a:headEnd/>
            <a:tailEnd/>
          </a:ln>
        </p:spPr>
      </p:pic>
      <p:sp>
        <p:nvSpPr>
          <p:cNvPr id="1190928" name="WordArt 16"/>
          <p:cNvSpPr>
            <a:spLocks noChangeArrowheads="1" noChangeShapeType="1" noTextEdit="1"/>
          </p:cNvSpPr>
          <p:nvPr/>
        </p:nvSpPr>
        <p:spPr bwMode="auto">
          <a:xfrm rot="197525">
            <a:off x="2286000" y="4038600"/>
            <a:ext cx="3276600" cy="719138"/>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160000" scaled="1"/>
                </a:gradFill>
                <a:effectLst>
                  <a:outerShdw dist="53882" dir="2700000" algn="ctr" rotWithShape="0">
                    <a:srgbClr val="9999FF">
                      <a:alpha val="79999"/>
                    </a:srgbClr>
                  </a:outerShdw>
                </a:effectLst>
                <a:latin typeface="Impact"/>
              </a:rPr>
              <a:t>IN BETWEEN VENTURI</a:t>
            </a:r>
          </a:p>
        </p:txBody>
      </p:sp>
      <p:sp>
        <p:nvSpPr>
          <p:cNvPr id="1190929" name="WordArt 17"/>
          <p:cNvSpPr>
            <a:spLocks noChangeArrowheads="1" noChangeShapeType="1" noTextEdit="1"/>
          </p:cNvSpPr>
          <p:nvPr/>
        </p:nvSpPr>
        <p:spPr bwMode="auto">
          <a:xfrm rot="727519">
            <a:off x="6248400" y="3962400"/>
            <a:ext cx="1066800" cy="8286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4620000" scaled="1"/>
                </a:gradFill>
                <a:effectLst>
                  <a:outerShdw dist="53882" dir="2700000" algn="ctr" rotWithShape="0">
                    <a:srgbClr val="9999FF">
                      <a:alpha val="79999"/>
                    </a:srgbClr>
                  </a:outerShdw>
                </a:effectLst>
                <a:latin typeface="Impact"/>
              </a:rPr>
              <a:t>40 PSI</a:t>
            </a: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09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11909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11909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0928" grpId="0" animBg="1"/>
      <p:bldP spid="119092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mpspraywindXR_AI_AIXR_water_75to77i.wmv">
            <a:hlinkClick r:id="" action="ppaction://media"/>
          </p:cNvPr>
          <p:cNvPicPr>
            <a:picLocks noGrp="1" noRot="1" noChangeAspect="1"/>
          </p:cNvPicPr>
          <p:nvPr>
            <p:ph idx="1"/>
            <a:videoFile r:link="rId1"/>
          </p:nvPr>
        </p:nvPicPr>
        <p:blipFill>
          <a:blip r:embed="rId3" cstate="print"/>
          <a:stretch>
            <a:fillRect/>
          </a:stretch>
        </p:blipFill>
        <p:spPr>
          <a:xfrm>
            <a:off x="0" y="457200"/>
            <a:ext cx="9144000" cy="624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7"/>
            <a:ext cx="8229600" cy="1143000"/>
          </a:xfrm>
        </p:spPr>
        <p:txBody>
          <a:bodyPr/>
          <a:lstStyle/>
          <a:p>
            <a:r>
              <a:rPr lang="en-US" dirty="0" smtClean="0"/>
              <a:t>What brand of sprayer do you use?</a:t>
            </a:r>
            <a:endParaRPr lang="en-US" dirty="0"/>
          </a:p>
        </p:txBody>
      </p:sp>
      <p:graphicFrame>
        <p:nvGraphicFramePr>
          <p:cNvPr id="5" name="TPChart"/>
          <p:cNvGraphicFramePr>
            <a:graphicFrameLocks noChangeAspect="1"/>
          </p:cNvGraphicFramePr>
          <p:nvPr/>
        </p:nvGraphicFramePr>
        <p:xfrm>
          <a:off x="3124200" y="1524000"/>
          <a:ext cx="5232400" cy="4321175"/>
        </p:xfrm>
        <a:graphic>
          <a:graphicData uri="http://schemas.openxmlformats.org/presentationml/2006/ole">
            <p:oleObj spid="_x0000_s262146" name="Chart" r:id="rId5" imgW="9144000" imgH="4333951" progId="MSGraph.Chart.8">
              <p:embed followColorScheme="full"/>
            </p:oleObj>
          </a:graphicData>
        </a:graphic>
      </p:graphicFrame>
      <p:sp>
        <p:nvSpPr>
          <p:cNvPr id="3" name="TPAnswers"/>
          <p:cNvSpPr>
            <a:spLocks noGrp="1"/>
          </p:cNvSpPr>
          <p:nvPr>
            <p:ph type="body" idx="1"/>
            <p:custDataLst>
              <p:tags r:id="rId3"/>
            </p:custDataLst>
          </p:nvPr>
        </p:nvSpPr>
        <p:spPr>
          <a:xfrm>
            <a:off x="457200" y="1600200"/>
            <a:ext cx="4114800" cy="4525963"/>
          </a:xfrm>
        </p:spPr>
        <p:txBody>
          <a:bodyPr>
            <a:noAutofit/>
          </a:bodyPr>
          <a:lstStyle/>
          <a:p>
            <a:pPr marL="514350" indent="-514350">
              <a:buFont typeface="+mj-lt"/>
              <a:buAutoNum type="alphaLcPeriod"/>
            </a:pPr>
            <a:r>
              <a:rPr lang="en-US" dirty="0" err="1" smtClean="0"/>
              <a:t>Bestway</a:t>
            </a:r>
            <a:endParaRPr lang="en-US" dirty="0" smtClean="0"/>
          </a:p>
          <a:p>
            <a:pPr marL="514350" indent="-514350">
              <a:buFont typeface="+mj-lt"/>
              <a:buAutoNum type="alphaLcPeriod"/>
            </a:pPr>
            <a:r>
              <a:rPr lang="en-US" dirty="0" err="1" smtClean="0"/>
              <a:t>Hardi</a:t>
            </a:r>
            <a:endParaRPr lang="en-US" dirty="0" smtClean="0"/>
          </a:p>
          <a:p>
            <a:pPr marL="514350" indent="-514350">
              <a:buFont typeface="+mj-lt"/>
              <a:buAutoNum type="alphaLcPeriod"/>
            </a:pPr>
            <a:r>
              <a:rPr lang="en-US" dirty="0" smtClean="0"/>
              <a:t>Wylie</a:t>
            </a:r>
          </a:p>
          <a:p>
            <a:pPr marL="514350" indent="-514350">
              <a:buFont typeface="+mj-lt"/>
              <a:buAutoNum type="alphaLcPeriod"/>
            </a:pPr>
            <a:r>
              <a:rPr lang="en-US" dirty="0" smtClean="0"/>
              <a:t>Top Air</a:t>
            </a:r>
          </a:p>
          <a:p>
            <a:pPr marL="514350" indent="-514350">
              <a:buFont typeface="+mj-lt"/>
              <a:buAutoNum type="alphaLcPeriod"/>
            </a:pPr>
            <a:r>
              <a:rPr lang="en-US" dirty="0" err="1" smtClean="0"/>
              <a:t>Schaben</a:t>
            </a:r>
            <a:endParaRPr lang="en-US" dirty="0" smtClean="0"/>
          </a:p>
          <a:p>
            <a:pPr marL="514350" indent="-514350">
              <a:buFont typeface="+mj-lt"/>
              <a:buAutoNum type="alphaLcPeriod"/>
            </a:pPr>
            <a:r>
              <a:rPr lang="en-US" dirty="0" smtClean="0"/>
              <a:t>Great Plains</a:t>
            </a:r>
          </a:p>
          <a:p>
            <a:pPr marL="514350" indent="-514350">
              <a:buFont typeface="+mj-lt"/>
              <a:buAutoNum type="alphaLcPeriod"/>
            </a:pPr>
            <a:r>
              <a:rPr lang="en-US" dirty="0" smtClean="0"/>
              <a:t>Other</a:t>
            </a: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mp psi wind AI11002_65i.wmv">
            <a:hlinkClick r:id="" action="ppaction://media"/>
          </p:cNvPr>
          <p:cNvPicPr>
            <a:picLocks noGrp="1" noRot="1" noChangeAspect="1"/>
          </p:cNvPicPr>
          <p:nvPr>
            <p:ph idx="1"/>
            <a:videoFile r:link="rId1"/>
          </p:nvPr>
        </p:nvPicPr>
        <p:blipFill>
          <a:blip r:embed="rId3" cstate="print"/>
          <a:stretch>
            <a:fillRect/>
          </a:stretch>
        </p:blipFill>
        <p:spPr>
          <a:xfrm>
            <a:off x="-1" y="876299"/>
            <a:ext cx="9144001" cy="5143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52400" y="304800"/>
            <a:ext cx="8229600" cy="685800"/>
          </a:xfrm>
        </p:spPr>
        <p:txBody>
          <a:bodyPr>
            <a:normAutofit fontScale="90000"/>
          </a:bodyPr>
          <a:lstStyle/>
          <a:p>
            <a:r>
              <a:rPr lang="en-US" sz="4000" smtClean="0"/>
              <a:t>Variable Rate/Mapped Applications</a:t>
            </a:r>
          </a:p>
        </p:txBody>
      </p:sp>
      <p:sp>
        <p:nvSpPr>
          <p:cNvPr id="52227" name="Rectangle 3"/>
          <p:cNvSpPr>
            <a:spLocks noGrp="1" noChangeArrowheads="1"/>
          </p:cNvSpPr>
          <p:nvPr>
            <p:ph type="body" sz="half" idx="1"/>
          </p:nvPr>
        </p:nvSpPr>
        <p:spPr>
          <a:xfrm>
            <a:off x="304800" y="1143000"/>
            <a:ext cx="7086600" cy="1828800"/>
          </a:xfrm>
        </p:spPr>
        <p:txBody>
          <a:bodyPr/>
          <a:lstStyle/>
          <a:p>
            <a:pPr>
              <a:lnSpc>
                <a:spcPct val="90000"/>
              </a:lnSpc>
            </a:pPr>
            <a:r>
              <a:rPr lang="en-US" sz="2800" smtClean="0"/>
              <a:t>Predeveloped variable rate maps</a:t>
            </a:r>
          </a:p>
          <a:p>
            <a:pPr>
              <a:lnSpc>
                <a:spcPct val="90000"/>
              </a:lnSpc>
            </a:pPr>
            <a:r>
              <a:rPr lang="en-US" sz="2800" smtClean="0"/>
              <a:t>Dependent on target variables</a:t>
            </a:r>
          </a:p>
          <a:p>
            <a:pPr lvl="1">
              <a:lnSpc>
                <a:spcPct val="90000"/>
              </a:lnSpc>
            </a:pPr>
            <a:r>
              <a:rPr lang="en-US" sz="2400" smtClean="0"/>
              <a:t>weed pressures, species, size</a:t>
            </a:r>
          </a:p>
          <a:p>
            <a:pPr>
              <a:lnSpc>
                <a:spcPct val="90000"/>
              </a:lnSpc>
            </a:pPr>
            <a:r>
              <a:rPr lang="en-US" sz="2800" smtClean="0">
                <a:solidFill>
                  <a:srgbClr val="FF0000"/>
                </a:solidFill>
              </a:rPr>
              <a:t>Flow and droplet control issues</a:t>
            </a:r>
          </a:p>
        </p:txBody>
      </p:sp>
      <p:pic>
        <p:nvPicPr>
          <p:cNvPr id="52228" name="Picture 4" descr="MVC-021F"/>
          <p:cNvPicPr>
            <a:picLocks noChangeAspect="1" noChangeArrowheads="1"/>
          </p:cNvPicPr>
          <p:nvPr/>
        </p:nvPicPr>
        <p:blipFill>
          <a:blip r:embed="rId3" cstate="print"/>
          <a:srcRect/>
          <a:stretch>
            <a:fillRect/>
          </a:stretch>
        </p:blipFill>
        <p:spPr bwMode="auto">
          <a:xfrm>
            <a:off x="5410200" y="3581400"/>
            <a:ext cx="3505200" cy="2628900"/>
          </a:xfrm>
          <a:prstGeom prst="rect">
            <a:avLst/>
          </a:prstGeom>
          <a:noFill/>
          <a:ln w="9525">
            <a:noFill/>
            <a:miter lim="800000"/>
            <a:headEnd/>
            <a:tailEnd/>
          </a:ln>
        </p:spPr>
      </p:pic>
      <p:pic>
        <p:nvPicPr>
          <p:cNvPr id="52229" name="Picture 6" descr="fieldware"/>
          <p:cNvPicPr>
            <a:picLocks noChangeAspect="1" noChangeArrowheads="1"/>
          </p:cNvPicPr>
          <p:nvPr/>
        </p:nvPicPr>
        <p:blipFill>
          <a:blip r:embed="rId4" cstate="print"/>
          <a:srcRect l="43637"/>
          <a:stretch>
            <a:fillRect/>
          </a:stretch>
        </p:blipFill>
        <p:spPr bwMode="auto">
          <a:xfrm>
            <a:off x="228600" y="2895600"/>
            <a:ext cx="5105400" cy="3821113"/>
          </a:xfrm>
          <a:prstGeom prst="rect">
            <a:avLst/>
          </a:prstGeom>
          <a:noFill/>
          <a:ln w="9525">
            <a:noFill/>
            <a:miter lim="800000"/>
            <a:headEnd/>
            <a:tailEnd/>
          </a:ln>
        </p:spPr>
      </p:pic>
      <p:pic>
        <p:nvPicPr>
          <p:cNvPr id="52230" name="Picture 8" descr="variable_rate"/>
          <p:cNvPicPr>
            <a:picLocks noChangeAspect="1" noChangeArrowheads="1"/>
          </p:cNvPicPr>
          <p:nvPr/>
        </p:nvPicPr>
        <p:blipFill>
          <a:blip r:embed="rId5" cstate="print"/>
          <a:srcRect/>
          <a:stretch>
            <a:fillRect/>
          </a:stretch>
        </p:blipFill>
        <p:spPr bwMode="auto">
          <a:xfrm>
            <a:off x="6096000" y="1066800"/>
            <a:ext cx="2590800" cy="25908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81000" y="228600"/>
            <a:ext cx="8229600" cy="884238"/>
          </a:xfrm>
        </p:spPr>
        <p:txBody>
          <a:bodyPr/>
          <a:lstStyle/>
          <a:p>
            <a:pPr algn="l" eaLnBrk="1" hangingPunct="1"/>
            <a:r>
              <a:rPr lang="en-US" smtClean="0"/>
              <a:t>Variable Rate Liquid:</a:t>
            </a:r>
          </a:p>
        </p:txBody>
      </p:sp>
      <p:sp>
        <p:nvSpPr>
          <p:cNvPr id="53251" name="Rectangle 3"/>
          <p:cNvSpPr>
            <a:spLocks noGrp="1" noChangeArrowheads="1"/>
          </p:cNvSpPr>
          <p:nvPr>
            <p:ph idx="1"/>
          </p:nvPr>
        </p:nvSpPr>
        <p:spPr>
          <a:xfrm>
            <a:off x="304800" y="1417638"/>
            <a:ext cx="8229600" cy="5211762"/>
          </a:xfrm>
        </p:spPr>
        <p:txBody>
          <a:bodyPr>
            <a:normAutofit fontScale="92500" lnSpcReduction="10000"/>
          </a:bodyPr>
          <a:lstStyle/>
          <a:p>
            <a:pPr eaLnBrk="1" hangingPunct="1">
              <a:lnSpc>
                <a:spcPct val="90000"/>
              </a:lnSpc>
            </a:pPr>
            <a:r>
              <a:rPr lang="en-US" sz="2800" smtClean="0"/>
              <a:t>Direct Injection</a:t>
            </a:r>
          </a:p>
          <a:p>
            <a:pPr lvl="1" eaLnBrk="1" hangingPunct="1">
              <a:lnSpc>
                <a:spcPct val="90000"/>
              </a:lnSpc>
            </a:pPr>
            <a:r>
              <a:rPr lang="en-US" sz="2400" smtClean="0"/>
              <a:t>Complex</a:t>
            </a:r>
          </a:p>
          <a:p>
            <a:pPr lvl="1" eaLnBrk="1" hangingPunct="1">
              <a:lnSpc>
                <a:spcPct val="90000"/>
              </a:lnSpc>
            </a:pPr>
            <a:r>
              <a:rPr lang="en-US" sz="2400" smtClean="0"/>
              <a:t>Time lag</a:t>
            </a:r>
          </a:p>
          <a:p>
            <a:pPr lvl="1" eaLnBrk="1" hangingPunct="1">
              <a:lnSpc>
                <a:spcPct val="90000"/>
              </a:lnSpc>
            </a:pPr>
            <a:endParaRPr lang="en-US" sz="2400" smtClean="0"/>
          </a:p>
          <a:p>
            <a:pPr eaLnBrk="1" hangingPunct="1">
              <a:lnSpc>
                <a:spcPct val="90000"/>
              </a:lnSpc>
            </a:pPr>
            <a:endParaRPr lang="en-US" sz="2800" smtClean="0"/>
          </a:p>
          <a:p>
            <a:pPr eaLnBrk="1" hangingPunct="1">
              <a:lnSpc>
                <a:spcPct val="90000"/>
              </a:lnSpc>
            </a:pPr>
            <a:endParaRPr lang="en-US" sz="2800" smtClean="0"/>
          </a:p>
          <a:p>
            <a:pPr eaLnBrk="1" hangingPunct="1">
              <a:lnSpc>
                <a:spcPct val="90000"/>
              </a:lnSpc>
            </a:pPr>
            <a:r>
              <a:rPr lang="en-US" sz="2800" smtClean="0"/>
              <a:t>Fixed orifice nozzles</a:t>
            </a:r>
          </a:p>
          <a:p>
            <a:pPr lvl="1" eaLnBrk="1" hangingPunct="1">
              <a:lnSpc>
                <a:spcPct val="90000"/>
              </a:lnSpc>
            </a:pPr>
            <a:r>
              <a:rPr lang="en-US" sz="2400" smtClean="0"/>
              <a:t>Flow proportional to square root of pressure</a:t>
            </a:r>
          </a:p>
          <a:p>
            <a:pPr lvl="1" eaLnBrk="1" hangingPunct="1">
              <a:lnSpc>
                <a:spcPct val="90000"/>
              </a:lnSpc>
            </a:pPr>
            <a:r>
              <a:rPr lang="en-US" sz="2400" smtClean="0"/>
              <a:t>Difficult to achieve range in flow rates</a:t>
            </a:r>
          </a:p>
          <a:p>
            <a:pPr eaLnBrk="1" hangingPunct="1">
              <a:lnSpc>
                <a:spcPct val="90000"/>
              </a:lnSpc>
            </a:pPr>
            <a:r>
              <a:rPr lang="en-US" sz="2800" smtClean="0"/>
              <a:t>Pulse Width Modulation</a:t>
            </a:r>
          </a:p>
          <a:p>
            <a:pPr eaLnBrk="1" hangingPunct="1">
              <a:lnSpc>
                <a:spcPct val="90000"/>
              </a:lnSpc>
            </a:pPr>
            <a:r>
              <a:rPr lang="en-US" sz="2800" smtClean="0"/>
              <a:t>Variable orifice nozzles</a:t>
            </a:r>
          </a:p>
          <a:p>
            <a:pPr lvl="1" eaLnBrk="1" hangingPunct="1">
              <a:lnSpc>
                <a:spcPct val="90000"/>
              </a:lnSpc>
            </a:pPr>
            <a:r>
              <a:rPr lang="en-US" sz="2400" smtClean="0"/>
              <a:t>Pressure/Flow relationship is more complex</a:t>
            </a:r>
          </a:p>
          <a:p>
            <a:pPr lvl="1" eaLnBrk="1" hangingPunct="1">
              <a:lnSpc>
                <a:spcPct val="90000"/>
              </a:lnSpc>
            </a:pPr>
            <a:endParaRPr lang="en-US" sz="2400" smtClean="0"/>
          </a:p>
          <a:p>
            <a:pPr eaLnBrk="1" hangingPunct="1">
              <a:lnSpc>
                <a:spcPct val="90000"/>
              </a:lnSpc>
              <a:buFontTx/>
              <a:buNone/>
            </a:pPr>
            <a:r>
              <a:rPr lang="en-US" sz="2800" smtClean="0"/>
              <a:t>	</a:t>
            </a:r>
          </a:p>
        </p:txBody>
      </p:sp>
      <p:pic>
        <p:nvPicPr>
          <p:cNvPr id="53252" name="Picture 4" descr="injection system"/>
          <p:cNvPicPr>
            <a:picLocks noChangeAspect="1" noChangeArrowheads="1"/>
          </p:cNvPicPr>
          <p:nvPr/>
        </p:nvPicPr>
        <p:blipFill>
          <a:blip r:embed="rId3" cstate="print"/>
          <a:srcRect/>
          <a:stretch>
            <a:fillRect/>
          </a:stretch>
        </p:blipFill>
        <p:spPr bwMode="auto">
          <a:xfrm>
            <a:off x="3429000" y="1109663"/>
            <a:ext cx="5562600" cy="3005137"/>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algn="l" eaLnBrk="1" hangingPunct="1"/>
            <a:r>
              <a:rPr lang="en-US" smtClean="0"/>
              <a:t>VariTarget:</a:t>
            </a:r>
          </a:p>
        </p:txBody>
      </p:sp>
      <p:sp>
        <p:nvSpPr>
          <p:cNvPr id="54275" name="Rectangle 3"/>
          <p:cNvSpPr>
            <a:spLocks noGrp="1" noChangeArrowheads="1"/>
          </p:cNvSpPr>
          <p:nvPr>
            <p:ph type="body" sz="half" idx="1"/>
          </p:nvPr>
        </p:nvSpPr>
        <p:spPr>
          <a:xfrm>
            <a:off x="152400" y="1371600"/>
            <a:ext cx="5181600" cy="2286000"/>
          </a:xfrm>
        </p:spPr>
        <p:txBody>
          <a:bodyPr/>
          <a:lstStyle/>
          <a:p>
            <a:pPr eaLnBrk="1" hangingPunct="1">
              <a:lnSpc>
                <a:spcPct val="80000"/>
              </a:lnSpc>
            </a:pPr>
            <a:r>
              <a:rPr lang="en-US" sz="2000" smtClean="0"/>
              <a:t>Speed variations from 2-20 MPH</a:t>
            </a:r>
          </a:p>
          <a:p>
            <a:pPr eaLnBrk="1" hangingPunct="1">
              <a:lnSpc>
                <a:spcPct val="80000"/>
              </a:lnSpc>
            </a:pPr>
            <a:r>
              <a:rPr lang="en-US" sz="2000" smtClean="0"/>
              <a:t>Application rates of 5-40 GPA</a:t>
            </a:r>
          </a:p>
          <a:p>
            <a:pPr eaLnBrk="1" hangingPunct="1">
              <a:lnSpc>
                <a:spcPct val="80000"/>
              </a:lnSpc>
            </a:pPr>
            <a:r>
              <a:rPr lang="en-US" sz="2000" smtClean="0"/>
              <a:t>Spring tension</a:t>
            </a:r>
          </a:p>
          <a:p>
            <a:pPr eaLnBrk="1" hangingPunct="1">
              <a:lnSpc>
                <a:spcPct val="80000"/>
              </a:lnSpc>
            </a:pPr>
            <a:r>
              <a:rPr lang="en-US" sz="2000" smtClean="0"/>
              <a:t>Variable area pre orifice</a:t>
            </a:r>
          </a:p>
          <a:p>
            <a:pPr eaLnBrk="1" hangingPunct="1">
              <a:lnSpc>
                <a:spcPct val="80000"/>
              </a:lnSpc>
            </a:pPr>
            <a:r>
              <a:rPr lang="en-US" sz="2000" smtClean="0"/>
              <a:t>Variable area spray orifice</a:t>
            </a:r>
          </a:p>
          <a:p>
            <a:pPr eaLnBrk="1" hangingPunct="1">
              <a:lnSpc>
                <a:spcPct val="80000"/>
              </a:lnSpc>
            </a:pPr>
            <a:r>
              <a:rPr lang="en-US" sz="2000" smtClean="0"/>
              <a:t>Optimize spray droplet size</a:t>
            </a:r>
          </a:p>
          <a:p>
            <a:pPr eaLnBrk="1" hangingPunct="1">
              <a:lnSpc>
                <a:spcPct val="80000"/>
              </a:lnSpc>
            </a:pPr>
            <a:r>
              <a:rPr lang="en-US" sz="2000" smtClean="0"/>
              <a:t>Maintain efficacy and minimize drift</a:t>
            </a:r>
            <a:endParaRPr lang="en-US" smtClean="0"/>
          </a:p>
        </p:txBody>
      </p:sp>
      <p:pic>
        <p:nvPicPr>
          <p:cNvPr id="54277" name="Picture 5" descr="varitarget cut away"/>
          <p:cNvPicPr>
            <a:picLocks noGrp="1" noChangeAspect="1" noChangeArrowheads="1"/>
          </p:cNvPicPr>
          <p:nvPr>
            <p:ph sz="half" idx="2"/>
          </p:nvPr>
        </p:nvPicPr>
        <p:blipFill>
          <a:blip r:embed="rId4" cstate="print"/>
          <a:stretch>
            <a:fillRect/>
          </a:stretch>
        </p:blipFill>
        <p:spPr>
          <a:xfrm>
            <a:off x="5477256" y="3188208"/>
            <a:ext cx="3438144" cy="2907792"/>
          </a:xfrm>
          <a:noFill/>
        </p:spPr>
      </p:pic>
      <p:pic>
        <p:nvPicPr>
          <p:cNvPr id="54276" name="Picture 4" descr="VariTarget"/>
          <p:cNvPicPr>
            <a:picLocks noGrp="1" noChangeAspect="1" noChangeArrowheads="1"/>
          </p:cNvPicPr>
          <p:nvPr>
            <p:ph idx="4294967295"/>
          </p:nvPr>
        </p:nvPicPr>
        <p:blipFill>
          <a:blip r:embed="rId5" cstate="print"/>
          <a:srcRect/>
          <a:stretch>
            <a:fillRect/>
          </a:stretch>
        </p:blipFill>
        <p:spPr>
          <a:xfrm>
            <a:off x="6019800" y="228600"/>
            <a:ext cx="2836862" cy="2895600"/>
          </a:xfrm>
          <a:noFill/>
        </p:spPr>
      </p:pic>
      <p:sp>
        <p:nvSpPr>
          <p:cNvPr id="54278" name="Oval 6"/>
          <p:cNvSpPr>
            <a:spLocks noChangeArrowheads="1"/>
          </p:cNvSpPr>
          <p:nvPr/>
        </p:nvSpPr>
        <p:spPr bwMode="auto">
          <a:xfrm>
            <a:off x="7391400" y="3733800"/>
            <a:ext cx="762000" cy="1676400"/>
          </a:xfrm>
          <a:prstGeom prst="ellipse">
            <a:avLst/>
          </a:prstGeom>
          <a:noFill/>
          <a:ln w="38100">
            <a:solidFill>
              <a:srgbClr val="FF0000"/>
            </a:solidFill>
            <a:round/>
            <a:headEnd/>
            <a:tailEnd/>
          </a:ln>
        </p:spPr>
        <p:txBody>
          <a:bodyPr wrap="none" anchor="ctr"/>
          <a:lstStyle/>
          <a:p>
            <a:endParaRPr lang="en-US"/>
          </a:p>
        </p:txBody>
      </p:sp>
      <p:sp>
        <p:nvSpPr>
          <p:cNvPr id="54279" name="Oval 7"/>
          <p:cNvSpPr>
            <a:spLocks noChangeArrowheads="1"/>
          </p:cNvSpPr>
          <p:nvPr/>
        </p:nvSpPr>
        <p:spPr bwMode="auto">
          <a:xfrm rot="5400000">
            <a:off x="6477000" y="4724400"/>
            <a:ext cx="762000" cy="1676400"/>
          </a:xfrm>
          <a:prstGeom prst="ellipse">
            <a:avLst/>
          </a:prstGeom>
          <a:noFill/>
          <a:ln w="38100">
            <a:solidFill>
              <a:srgbClr val="FF0000"/>
            </a:solidFill>
            <a:round/>
            <a:headEnd/>
            <a:tailEnd/>
          </a:ln>
        </p:spPr>
        <p:txBody>
          <a:bodyPr wrap="none" anchor="ctr"/>
          <a:lstStyle/>
          <a:p>
            <a:endParaRPr lang="en-US"/>
          </a:p>
        </p:txBody>
      </p:sp>
      <p:sp>
        <p:nvSpPr>
          <p:cNvPr id="54280" name="Line 8"/>
          <p:cNvSpPr>
            <a:spLocks noChangeShapeType="1"/>
          </p:cNvSpPr>
          <p:nvPr/>
        </p:nvSpPr>
        <p:spPr bwMode="auto">
          <a:xfrm>
            <a:off x="3276600" y="2438400"/>
            <a:ext cx="4114800" cy="2209800"/>
          </a:xfrm>
          <a:prstGeom prst="line">
            <a:avLst/>
          </a:prstGeom>
          <a:noFill/>
          <a:ln w="12700">
            <a:solidFill>
              <a:srgbClr val="FF0000"/>
            </a:solidFill>
            <a:round/>
            <a:headEnd/>
            <a:tailEnd type="triangle" w="med" len="med"/>
          </a:ln>
        </p:spPr>
        <p:txBody>
          <a:bodyPr/>
          <a:lstStyle/>
          <a:p>
            <a:endParaRPr lang="en-US"/>
          </a:p>
        </p:txBody>
      </p:sp>
      <p:sp>
        <p:nvSpPr>
          <p:cNvPr id="54281" name="Line 9"/>
          <p:cNvSpPr>
            <a:spLocks noChangeShapeType="1"/>
          </p:cNvSpPr>
          <p:nvPr/>
        </p:nvSpPr>
        <p:spPr bwMode="auto">
          <a:xfrm>
            <a:off x="3352800" y="2743200"/>
            <a:ext cx="2667000" cy="2590800"/>
          </a:xfrm>
          <a:prstGeom prst="line">
            <a:avLst/>
          </a:prstGeom>
          <a:noFill/>
          <a:ln w="12700">
            <a:solidFill>
              <a:srgbClr val="FF0000"/>
            </a:solidFill>
            <a:round/>
            <a:headEnd/>
            <a:tailEnd type="triangle" w="med" len="med"/>
          </a:ln>
        </p:spPr>
        <p:txBody>
          <a:bodyPr/>
          <a:lstStyle/>
          <a:p>
            <a:endParaRPr lang="en-US"/>
          </a:p>
        </p:txBody>
      </p:sp>
      <p:sp>
        <p:nvSpPr>
          <p:cNvPr id="54282" name="Oval 10"/>
          <p:cNvSpPr>
            <a:spLocks noChangeArrowheads="1"/>
          </p:cNvSpPr>
          <p:nvPr/>
        </p:nvSpPr>
        <p:spPr bwMode="auto">
          <a:xfrm rot="5400000">
            <a:off x="5943600" y="2971800"/>
            <a:ext cx="304800" cy="914400"/>
          </a:xfrm>
          <a:prstGeom prst="ellipse">
            <a:avLst/>
          </a:prstGeom>
          <a:noFill/>
          <a:ln w="38100">
            <a:solidFill>
              <a:srgbClr val="FF0000"/>
            </a:solidFill>
            <a:round/>
            <a:headEnd/>
            <a:tailEnd/>
          </a:ln>
        </p:spPr>
        <p:txBody>
          <a:bodyPr wrap="none" anchor="ctr"/>
          <a:lstStyle/>
          <a:p>
            <a:endParaRPr lang="en-US"/>
          </a:p>
        </p:txBody>
      </p:sp>
      <p:pic>
        <p:nvPicPr>
          <p:cNvPr id="54283" name="Picture 11"/>
          <p:cNvPicPr>
            <a:picLocks noChangeAspect="1" noChangeArrowheads="1"/>
          </p:cNvPicPr>
          <p:nvPr/>
        </p:nvPicPr>
        <p:blipFill>
          <a:blip r:embed="rId6" cstate="print"/>
          <a:srcRect/>
          <a:stretch>
            <a:fillRect/>
          </a:stretch>
        </p:blipFill>
        <p:spPr bwMode="auto">
          <a:xfrm>
            <a:off x="152400" y="4724400"/>
            <a:ext cx="4648200" cy="925513"/>
          </a:xfrm>
          <a:prstGeom prst="rect">
            <a:avLst/>
          </a:prstGeom>
          <a:noFill/>
          <a:ln w="12700">
            <a:noFill/>
            <a:miter lim="800000"/>
            <a:headEnd/>
            <a:tailEnd/>
          </a:ln>
        </p:spPr>
      </p:pic>
      <p:sp>
        <p:nvSpPr>
          <p:cNvPr id="54284" name="Text Box 12"/>
          <p:cNvSpPr txBox="1">
            <a:spLocks noChangeArrowheads="1"/>
          </p:cNvSpPr>
          <p:nvPr/>
        </p:nvSpPr>
        <p:spPr bwMode="auto">
          <a:xfrm>
            <a:off x="228600" y="5638800"/>
            <a:ext cx="533400" cy="457200"/>
          </a:xfrm>
          <a:prstGeom prst="rect">
            <a:avLst/>
          </a:prstGeom>
          <a:noFill/>
          <a:ln w="12700">
            <a:noFill/>
            <a:miter lim="800000"/>
            <a:headEnd/>
            <a:tailEnd/>
          </a:ln>
        </p:spPr>
        <p:txBody>
          <a:bodyPr>
            <a:spAutoFit/>
          </a:bodyPr>
          <a:lstStyle/>
          <a:p>
            <a:pPr algn="ctr">
              <a:spcBef>
                <a:spcPct val="50000"/>
              </a:spcBef>
            </a:pPr>
            <a:r>
              <a:rPr lang="en-US" sz="1200"/>
              <a:t>VeryFine</a:t>
            </a:r>
          </a:p>
        </p:txBody>
      </p:sp>
      <p:sp>
        <p:nvSpPr>
          <p:cNvPr id="54285" name="Text Box 13"/>
          <p:cNvSpPr txBox="1">
            <a:spLocks noChangeArrowheads="1"/>
          </p:cNvSpPr>
          <p:nvPr/>
        </p:nvSpPr>
        <p:spPr bwMode="auto">
          <a:xfrm>
            <a:off x="1143000" y="5715000"/>
            <a:ext cx="533400" cy="274638"/>
          </a:xfrm>
          <a:prstGeom prst="rect">
            <a:avLst/>
          </a:prstGeom>
          <a:noFill/>
          <a:ln w="12700">
            <a:noFill/>
            <a:miter lim="800000"/>
            <a:headEnd/>
            <a:tailEnd/>
          </a:ln>
        </p:spPr>
        <p:txBody>
          <a:bodyPr>
            <a:spAutoFit/>
          </a:bodyPr>
          <a:lstStyle/>
          <a:p>
            <a:pPr>
              <a:spcBef>
                <a:spcPct val="50000"/>
              </a:spcBef>
            </a:pPr>
            <a:r>
              <a:rPr lang="en-US" sz="1200"/>
              <a:t>Fine</a:t>
            </a:r>
          </a:p>
        </p:txBody>
      </p:sp>
      <p:sp>
        <p:nvSpPr>
          <p:cNvPr id="54286" name="Text Box 14"/>
          <p:cNvSpPr txBox="1">
            <a:spLocks noChangeArrowheads="1"/>
          </p:cNvSpPr>
          <p:nvPr/>
        </p:nvSpPr>
        <p:spPr bwMode="auto">
          <a:xfrm>
            <a:off x="1905000" y="5715000"/>
            <a:ext cx="762000" cy="274638"/>
          </a:xfrm>
          <a:prstGeom prst="rect">
            <a:avLst/>
          </a:prstGeom>
          <a:noFill/>
          <a:ln w="12700">
            <a:noFill/>
            <a:miter lim="800000"/>
            <a:headEnd/>
            <a:tailEnd/>
          </a:ln>
        </p:spPr>
        <p:txBody>
          <a:bodyPr>
            <a:spAutoFit/>
          </a:bodyPr>
          <a:lstStyle/>
          <a:p>
            <a:pPr>
              <a:spcBef>
                <a:spcPct val="50000"/>
              </a:spcBef>
            </a:pPr>
            <a:r>
              <a:rPr lang="en-US" sz="1200"/>
              <a:t>Medium</a:t>
            </a:r>
          </a:p>
        </p:txBody>
      </p:sp>
      <p:sp>
        <p:nvSpPr>
          <p:cNvPr id="54287" name="Text Box 15"/>
          <p:cNvSpPr txBox="1">
            <a:spLocks noChangeArrowheads="1"/>
          </p:cNvSpPr>
          <p:nvPr/>
        </p:nvSpPr>
        <p:spPr bwMode="auto">
          <a:xfrm>
            <a:off x="2895600" y="5715000"/>
            <a:ext cx="762000" cy="274638"/>
          </a:xfrm>
          <a:prstGeom prst="rect">
            <a:avLst/>
          </a:prstGeom>
          <a:noFill/>
          <a:ln w="12700">
            <a:noFill/>
            <a:miter lim="800000"/>
            <a:headEnd/>
            <a:tailEnd/>
          </a:ln>
        </p:spPr>
        <p:txBody>
          <a:bodyPr>
            <a:spAutoFit/>
          </a:bodyPr>
          <a:lstStyle/>
          <a:p>
            <a:pPr>
              <a:spcBef>
                <a:spcPct val="50000"/>
              </a:spcBef>
            </a:pPr>
            <a:r>
              <a:rPr lang="en-US" sz="1200"/>
              <a:t>Coarse</a:t>
            </a:r>
          </a:p>
        </p:txBody>
      </p:sp>
      <p:sp>
        <p:nvSpPr>
          <p:cNvPr id="54288" name="Text Box 16"/>
          <p:cNvSpPr txBox="1">
            <a:spLocks noChangeArrowheads="1"/>
          </p:cNvSpPr>
          <p:nvPr/>
        </p:nvSpPr>
        <p:spPr bwMode="auto">
          <a:xfrm>
            <a:off x="3810000" y="5638800"/>
            <a:ext cx="762000" cy="457200"/>
          </a:xfrm>
          <a:prstGeom prst="rect">
            <a:avLst/>
          </a:prstGeom>
          <a:noFill/>
          <a:ln w="12700">
            <a:noFill/>
            <a:miter lim="800000"/>
            <a:headEnd/>
            <a:tailEnd/>
          </a:ln>
        </p:spPr>
        <p:txBody>
          <a:bodyPr>
            <a:spAutoFit/>
          </a:bodyPr>
          <a:lstStyle/>
          <a:p>
            <a:pPr algn="ctr">
              <a:spcBef>
                <a:spcPct val="50000"/>
              </a:spcBef>
            </a:pPr>
            <a:r>
              <a:rPr lang="en-US" sz="1200"/>
              <a:t>Very Coarse</a:t>
            </a:r>
          </a:p>
        </p:txBody>
      </p:sp>
    </p:spTree>
    <p:custDataLst>
      <p:tags r:id="rId1"/>
    </p:custData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endParaRPr lang="en-US" smtClean="0"/>
          </a:p>
        </p:txBody>
      </p:sp>
      <p:pic>
        <p:nvPicPr>
          <p:cNvPr id="55299" name="Picture 3"/>
          <p:cNvPicPr>
            <a:picLocks noChangeAspect="1" noChangeArrowheads="1"/>
          </p:cNvPicPr>
          <p:nvPr/>
        </p:nvPicPr>
        <p:blipFill>
          <a:blip r:embed="rId3" cstate="print"/>
          <a:srcRect/>
          <a:stretch>
            <a:fillRect/>
          </a:stretch>
        </p:blipFill>
        <p:spPr bwMode="auto">
          <a:xfrm>
            <a:off x="381000" y="152400"/>
            <a:ext cx="8362950" cy="5629275"/>
          </a:xfrm>
          <a:prstGeom prst="rect">
            <a:avLst/>
          </a:prstGeom>
          <a:noFill/>
          <a:ln w="12700">
            <a:noFill/>
            <a:miter lim="800000"/>
            <a:headEnd/>
            <a:tailEnd/>
          </a:ln>
        </p:spPr>
      </p:pic>
      <p:sp>
        <p:nvSpPr>
          <p:cNvPr id="55300" name="Text Box 4"/>
          <p:cNvSpPr txBox="1">
            <a:spLocks noChangeArrowheads="1"/>
          </p:cNvSpPr>
          <p:nvPr/>
        </p:nvSpPr>
        <p:spPr bwMode="auto">
          <a:xfrm>
            <a:off x="2362200" y="6019800"/>
            <a:ext cx="4343400" cy="579438"/>
          </a:xfrm>
          <a:prstGeom prst="rect">
            <a:avLst/>
          </a:prstGeom>
          <a:noFill/>
          <a:ln w="12700">
            <a:noFill/>
            <a:miter lim="800000"/>
            <a:headEnd/>
            <a:tailEnd/>
          </a:ln>
        </p:spPr>
        <p:txBody>
          <a:bodyPr>
            <a:spAutoFit/>
          </a:bodyPr>
          <a:lstStyle/>
          <a:p>
            <a:pPr eaLnBrk="0" hangingPunct="0">
              <a:spcBef>
                <a:spcPct val="50000"/>
              </a:spcBef>
            </a:pPr>
            <a:r>
              <a:rPr lang="en-US" sz="3200">
                <a:latin typeface="Times New Roman" pitchFamily="18" charset="0"/>
              </a:rPr>
              <a:t>www.spraytarget.com</a:t>
            </a:r>
          </a:p>
        </p:txBody>
      </p:sp>
    </p:spTree>
    <p:custDataLst>
      <p:tags r:id="rId1"/>
    </p:custData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mtClean="0"/>
              <a:t>Variable Rate Nozzles</a:t>
            </a:r>
          </a:p>
        </p:txBody>
      </p:sp>
      <p:sp>
        <p:nvSpPr>
          <p:cNvPr id="56323" name="Rectangle 3"/>
          <p:cNvSpPr>
            <a:spLocks noGrp="1" noChangeArrowheads="1"/>
          </p:cNvSpPr>
          <p:nvPr>
            <p:ph sz="half" idx="1"/>
          </p:nvPr>
        </p:nvSpPr>
        <p:spPr>
          <a:xfrm>
            <a:off x="457200" y="1600200"/>
            <a:ext cx="4724400" cy="4525963"/>
          </a:xfrm>
        </p:spPr>
        <p:txBody>
          <a:bodyPr/>
          <a:lstStyle/>
          <a:p>
            <a:pPr eaLnBrk="1" hangingPunct="1"/>
            <a:r>
              <a:rPr lang="en-US" smtClean="0"/>
              <a:t>TurboDrop Variable Rate – TDVR</a:t>
            </a:r>
          </a:p>
          <a:p>
            <a:pPr eaLnBrk="1" hangingPunct="1"/>
            <a:r>
              <a:rPr lang="en-US" smtClean="0"/>
              <a:t>30 – 120 PSI</a:t>
            </a:r>
          </a:p>
          <a:p>
            <a:pPr eaLnBrk="1" hangingPunct="1"/>
            <a:r>
              <a:rPr lang="en-US" smtClean="0"/>
              <a:t>Equals a 4X rate change</a:t>
            </a:r>
          </a:p>
          <a:p>
            <a:pPr eaLnBrk="1" hangingPunct="1"/>
            <a:r>
              <a:rPr lang="en-US" smtClean="0"/>
              <a:t>Allows for –</a:t>
            </a:r>
          </a:p>
          <a:p>
            <a:pPr lvl="1" eaLnBrk="1" hangingPunct="1"/>
            <a:r>
              <a:rPr lang="en-US" smtClean="0"/>
              <a:t>Greater application speed changes</a:t>
            </a:r>
          </a:p>
          <a:p>
            <a:pPr lvl="1" eaLnBrk="1" hangingPunct="1"/>
            <a:r>
              <a:rPr lang="en-US" smtClean="0"/>
              <a:t>Different application rates in different fields or in the same field</a:t>
            </a:r>
          </a:p>
          <a:p>
            <a:pPr eaLnBrk="1" hangingPunct="1"/>
            <a:endParaRPr lang="en-US" smtClean="0"/>
          </a:p>
        </p:txBody>
      </p:sp>
      <p:pic>
        <p:nvPicPr>
          <p:cNvPr id="56324" name="Picture 4" descr="varatepr"/>
          <p:cNvPicPr>
            <a:picLocks noGrp="1" noChangeAspect="1" noChangeArrowheads="1"/>
          </p:cNvPicPr>
          <p:nvPr>
            <p:ph sz="half" idx="2"/>
          </p:nvPr>
        </p:nvPicPr>
        <p:blipFill>
          <a:blip r:embed="rId3" cstate="print"/>
          <a:srcRect/>
          <a:stretch>
            <a:fillRect/>
          </a:stretch>
        </p:blipFill>
        <p:spPr>
          <a:xfrm>
            <a:off x="5181600" y="1600200"/>
            <a:ext cx="3733800" cy="3435350"/>
          </a:xfrm>
          <a:noFill/>
        </p:spPr>
      </p:pic>
      <p:pic>
        <p:nvPicPr>
          <p:cNvPr id="56325" name="Picture 5"/>
          <p:cNvPicPr>
            <a:picLocks noChangeAspect="1" noChangeArrowheads="1"/>
          </p:cNvPicPr>
          <p:nvPr/>
        </p:nvPicPr>
        <p:blipFill>
          <a:blip r:embed="rId4" cstate="print"/>
          <a:srcRect/>
          <a:stretch>
            <a:fillRect/>
          </a:stretch>
        </p:blipFill>
        <p:spPr bwMode="auto">
          <a:xfrm>
            <a:off x="5257800" y="5410200"/>
            <a:ext cx="3352800" cy="1068388"/>
          </a:xfrm>
          <a:prstGeom prst="rect">
            <a:avLst/>
          </a:prstGeom>
          <a:noFill/>
          <a:ln w="12700">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cstate="print"/>
          <a:srcRect/>
          <a:stretch>
            <a:fillRect/>
          </a:stretch>
        </p:blipFill>
        <p:spPr bwMode="auto">
          <a:xfrm>
            <a:off x="228600" y="685800"/>
            <a:ext cx="4724400" cy="2884488"/>
          </a:xfrm>
          <a:prstGeom prst="rect">
            <a:avLst/>
          </a:prstGeom>
          <a:noFill/>
          <a:ln w="12700">
            <a:noFill/>
            <a:miter lim="800000"/>
            <a:headEnd/>
            <a:tailEnd/>
          </a:ln>
        </p:spPr>
      </p:pic>
      <p:pic>
        <p:nvPicPr>
          <p:cNvPr id="57347" name="Picture 5"/>
          <p:cNvPicPr>
            <a:picLocks noChangeAspect="1" noChangeArrowheads="1"/>
          </p:cNvPicPr>
          <p:nvPr/>
        </p:nvPicPr>
        <p:blipFill>
          <a:blip r:embed="rId4" cstate="print"/>
          <a:srcRect/>
          <a:stretch>
            <a:fillRect/>
          </a:stretch>
        </p:blipFill>
        <p:spPr bwMode="auto">
          <a:xfrm>
            <a:off x="228600" y="228600"/>
            <a:ext cx="2927350" cy="1143000"/>
          </a:xfrm>
          <a:prstGeom prst="rect">
            <a:avLst/>
          </a:prstGeom>
          <a:noFill/>
          <a:ln w="12700">
            <a:noFill/>
            <a:miter lim="800000"/>
            <a:headEnd/>
            <a:tailEnd/>
          </a:ln>
        </p:spPr>
      </p:pic>
      <p:pic>
        <p:nvPicPr>
          <p:cNvPr id="57348" name="Picture 6"/>
          <p:cNvPicPr>
            <a:picLocks noChangeAspect="1" noChangeArrowheads="1"/>
          </p:cNvPicPr>
          <p:nvPr/>
        </p:nvPicPr>
        <p:blipFill>
          <a:blip r:embed="rId5" cstate="print"/>
          <a:srcRect l="14285" t="14285" r="11429" b="28572"/>
          <a:stretch>
            <a:fillRect/>
          </a:stretch>
        </p:blipFill>
        <p:spPr bwMode="auto">
          <a:xfrm>
            <a:off x="5410200" y="3962400"/>
            <a:ext cx="3505200" cy="2022475"/>
          </a:xfrm>
          <a:prstGeom prst="rect">
            <a:avLst/>
          </a:prstGeom>
          <a:noFill/>
          <a:ln w="9525">
            <a:noFill/>
            <a:miter lim="800000"/>
            <a:headEnd/>
            <a:tailEnd/>
          </a:ln>
        </p:spPr>
      </p:pic>
      <p:sp>
        <p:nvSpPr>
          <p:cNvPr id="57349" name="Rectangle 7"/>
          <p:cNvSpPr>
            <a:spLocks noChangeArrowheads="1"/>
          </p:cNvSpPr>
          <p:nvPr/>
        </p:nvSpPr>
        <p:spPr bwMode="auto">
          <a:xfrm>
            <a:off x="0" y="3657600"/>
            <a:ext cx="5486400" cy="2190750"/>
          </a:xfrm>
          <a:prstGeom prst="rect">
            <a:avLst/>
          </a:prstGeom>
          <a:noFill/>
          <a:ln w="9525">
            <a:noFill/>
            <a:miter lim="800000"/>
            <a:headEnd/>
            <a:tailEnd/>
          </a:ln>
        </p:spPr>
        <p:txBody>
          <a:bodyPr lIns="92075" tIns="46038" rIns="92075" bIns="46038"/>
          <a:lstStyle/>
          <a:p>
            <a:pPr marL="342900" indent="-342900">
              <a:spcBef>
                <a:spcPct val="20000"/>
              </a:spcBef>
              <a:buFontTx/>
              <a:buChar char="•"/>
            </a:pPr>
            <a:r>
              <a:rPr lang="en-US" sz="2400"/>
              <a:t>Blended Pulse Technology</a:t>
            </a:r>
          </a:p>
          <a:p>
            <a:pPr marL="342900" indent="-342900">
              <a:spcBef>
                <a:spcPct val="20000"/>
              </a:spcBef>
              <a:buFontTx/>
              <a:buChar char="•"/>
            </a:pPr>
            <a:r>
              <a:rPr lang="en-US" sz="2400"/>
              <a:t>Independent Flow Control (1-8X)</a:t>
            </a:r>
          </a:p>
          <a:p>
            <a:pPr marL="342900" indent="-342900">
              <a:spcBef>
                <a:spcPct val="20000"/>
              </a:spcBef>
              <a:buFontTx/>
              <a:buChar char="•"/>
            </a:pPr>
            <a:r>
              <a:rPr lang="en-US" sz="2400"/>
              <a:t>Independent Drop Size Control</a:t>
            </a:r>
          </a:p>
          <a:p>
            <a:pPr marL="342900" indent="-342900">
              <a:spcBef>
                <a:spcPct val="20000"/>
              </a:spcBef>
              <a:buFontTx/>
              <a:buChar char="•"/>
            </a:pPr>
            <a:r>
              <a:rPr lang="en-US" sz="2400"/>
              <a:t>Boom section controls</a:t>
            </a:r>
          </a:p>
          <a:p>
            <a:pPr marL="342900" indent="-342900">
              <a:spcBef>
                <a:spcPct val="20000"/>
              </a:spcBef>
              <a:buFontTx/>
              <a:buChar char="•"/>
            </a:pPr>
            <a:r>
              <a:rPr lang="en-US" sz="2400">
                <a:solidFill>
                  <a:srgbClr val="FF0000"/>
                </a:solidFill>
              </a:rPr>
              <a:t>NEW </a:t>
            </a:r>
            <a:r>
              <a:rPr lang="en-US" sz="2400"/>
              <a:t>– individual nozzle control with along the boom flow control</a:t>
            </a:r>
          </a:p>
          <a:p>
            <a:pPr marL="342900" indent="-342900">
              <a:spcBef>
                <a:spcPct val="20000"/>
              </a:spcBef>
              <a:buFontTx/>
              <a:buChar char="•"/>
            </a:pPr>
            <a:r>
              <a:rPr lang="en-US" sz="2400">
                <a:solidFill>
                  <a:srgbClr val="FF0000"/>
                </a:solidFill>
              </a:rPr>
              <a:t>NEW</a:t>
            </a:r>
            <a:r>
              <a:rPr lang="en-US" sz="2400"/>
              <a:t> – tattler for plug detection…</a:t>
            </a:r>
          </a:p>
        </p:txBody>
      </p:sp>
      <p:pic>
        <p:nvPicPr>
          <p:cNvPr id="57350" name="Picture 6" descr="IMG_3893.JPG"/>
          <p:cNvPicPr>
            <a:picLocks noChangeAspect="1"/>
          </p:cNvPicPr>
          <p:nvPr/>
        </p:nvPicPr>
        <p:blipFill>
          <a:blip r:embed="rId6" cstate="print"/>
          <a:srcRect/>
          <a:stretch>
            <a:fillRect/>
          </a:stretch>
        </p:blipFill>
        <p:spPr bwMode="auto">
          <a:xfrm>
            <a:off x="5105400" y="838200"/>
            <a:ext cx="3962400" cy="29718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1" name="Rectangle 5"/>
          <p:cNvSpPr>
            <a:spLocks noGrp="1" noChangeArrowheads="1"/>
          </p:cNvSpPr>
          <p:nvPr>
            <p:ph type="title"/>
          </p:nvPr>
        </p:nvSpPr>
        <p:spPr>
          <a:noFill/>
        </p:spPr>
        <p:txBody>
          <a:bodyPr/>
          <a:lstStyle/>
          <a:p>
            <a:pPr algn="l" eaLnBrk="1" hangingPunct="1"/>
            <a:r>
              <a:rPr lang="en-US" smtClean="0"/>
              <a:t>Harrison Smart Nozzle:</a:t>
            </a:r>
          </a:p>
        </p:txBody>
      </p:sp>
      <p:sp>
        <p:nvSpPr>
          <p:cNvPr id="58370" name="Rectangle 3"/>
          <p:cNvSpPr>
            <a:spLocks noGrp="1" noChangeArrowheads="1"/>
          </p:cNvSpPr>
          <p:nvPr>
            <p:ph idx="1"/>
          </p:nvPr>
        </p:nvSpPr>
        <p:spPr>
          <a:xfrm>
            <a:off x="457200" y="1524000"/>
            <a:ext cx="8229600" cy="4525963"/>
          </a:xfrm>
        </p:spPr>
        <p:txBody>
          <a:bodyPr/>
          <a:lstStyle/>
          <a:p>
            <a:pPr eaLnBrk="1" hangingPunct="1">
              <a:lnSpc>
                <a:spcPct val="80000"/>
              </a:lnSpc>
            </a:pPr>
            <a:r>
              <a:rPr lang="en-US" sz="2800" smtClean="0"/>
              <a:t>Uses GPS for location in field.</a:t>
            </a:r>
          </a:p>
          <a:p>
            <a:pPr eaLnBrk="1" hangingPunct="1">
              <a:lnSpc>
                <a:spcPct val="80000"/>
              </a:lnSpc>
            </a:pPr>
            <a:r>
              <a:rPr lang="en-US" sz="2800" smtClean="0"/>
              <a:t>Smart nozzle system utilizes computer driven valves to control flow.</a:t>
            </a:r>
          </a:p>
          <a:p>
            <a:pPr eaLnBrk="1" hangingPunct="1">
              <a:lnSpc>
                <a:spcPct val="80000"/>
              </a:lnSpc>
            </a:pPr>
            <a:r>
              <a:rPr lang="en-US" sz="2800" smtClean="0"/>
              <a:t>Flow based on an operator prepared map.</a:t>
            </a:r>
          </a:p>
          <a:p>
            <a:pPr eaLnBrk="1" hangingPunct="1">
              <a:lnSpc>
                <a:spcPct val="80000"/>
              </a:lnSpc>
            </a:pPr>
            <a:r>
              <a:rPr lang="en-US" sz="2800" smtClean="0"/>
              <a:t>Computer controls flow at individual nozzles by - </a:t>
            </a:r>
          </a:p>
          <a:p>
            <a:pPr lvl="1" eaLnBrk="1" hangingPunct="1">
              <a:lnSpc>
                <a:spcPct val="80000"/>
              </a:lnSpc>
            </a:pPr>
            <a:r>
              <a:rPr lang="en-US" sz="2400" smtClean="0"/>
              <a:t>Interrupting flow on areas not intended for spray</a:t>
            </a:r>
          </a:p>
          <a:p>
            <a:pPr lvl="1" eaLnBrk="1" hangingPunct="1">
              <a:lnSpc>
                <a:spcPct val="80000"/>
              </a:lnSpc>
            </a:pPr>
            <a:r>
              <a:rPr lang="en-US" sz="2400" smtClean="0"/>
              <a:t>Terminating spray on areas previously sprayed to prevent overlap</a:t>
            </a:r>
          </a:p>
          <a:p>
            <a:pPr eaLnBrk="1" hangingPunct="1">
              <a:lnSpc>
                <a:spcPct val="80000"/>
              </a:lnSpc>
            </a:pPr>
            <a:r>
              <a:rPr lang="en-US" sz="2800" smtClean="0"/>
              <a:t>Currently being developed for pesticide and fertilizer applications.</a:t>
            </a:r>
          </a:p>
          <a:p>
            <a:pPr eaLnBrk="1" hangingPunct="1">
              <a:lnSpc>
                <a:spcPct val="80000"/>
              </a:lnSpc>
            </a:pPr>
            <a:r>
              <a:rPr lang="en-US" sz="2800" smtClean="0"/>
              <a:t>Sprayers and planting equipment</a:t>
            </a:r>
          </a:p>
          <a:p>
            <a:pPr lvl="1" eaLnBrk="1" hangingPunct="1">
              <a:lnSpc>
                <a:spcPct val="80000"/>
              </a:lnSpc>
            </a:pPr>
            <a:endParaRPr lang="en-US" sz="2400" smtClean="0"/>
          </a:p>
          <a:p>
            <a:pPr lvl="1" eaLnBrk="1" hangingPunct="1">
              <a:lnSpc>
                <a:spcPct val="80000"/>
              </a:lnSpc>
            </a:pPr>
            <a:endParaRPr lang="en-US" sz="2400" smtClean="0"/>
          </a:p>
        </p:txBody>
      </p:sp>
      <p:sp>
        <p:nvSpPr>
          <p:cNvPr id="58372" name="Text Box 6"/>
          <p:cNvSpPr txBox="1">
            <a:spLocks noChangeArrowheads="1"/>
          </p:cNvSpPr>
          <p:nvPr/>
        </p:nvSpPr>
        <p:spPr bwMode="auto">
          <a:xfrm>
            <a:off x="2667000" y="5943600"/>
            <a:ext cx="4572000" cy="579438"/>
          </a:xfrm>
          <a:prstGeom prst="rect">
            <a:avLst/>
          </a:prstGeom>
          <a:noFill/>
          <a:ln w="12700">
            <a:noFill/>
            <a:miter lim="800000"/>
            <a:headEnd/>
            <a:tailEnd/>
          </a:ln>
        </p:spPr>
        <p:txBody>
          <a:bodyPr>
            <a:spAutoFit/>
          </a:bodyPr>
          <a:lstStyle/>
          <a:p>
            <a:pPr>
              <a:spcBef>
                <a:spcPct val="50000"/>
              </a:spcBef>
            </a:pPr>
            <a:r>
              <a:rPr lang="en-US" sz="3200">
                <a:solidFill>
                  <a:srgbClr val="3333FF"/>
                </a:solidFill>
              </a:rPr>
              <a:t>http://www.h-agtec.com/</a:t>
            </a:r>
          </a:p>
        </p:txBody>
      </p:sp>
    </p:spTree>
    <p:custDataLst>
      <p:tags r:id="rId1"/>
    </p:custData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a:xfrm>
            <a:off x="685800" y="685800"/>
            <a:ext cx="7772400" cy="1143000"/>
          </a:xfrm>
        </p:spPr>
        <p:txBody>
          <a:bodyPr>
            <a:normAutofit fontScale="90000"/>
          </a:bodyPr>
          <a:lstStyle/>
          <a:p>
            <a:pPr eaLnBrk="1" hangingPunct="1"/>
            <a:r>
              <a:rPr lang="en-US" sz="8800" smtClean="0"/>
              <a:t>Calibration!!!!</a:t>
            </a:r>
            <a:br>
              <a:rPr lang="en-US" sz="8800" smtClean="0"/>
            </a:br>
            <a:r>
              <a:rPr lang="en-US" smtClean="0"/>
              <a:t>The next phase!</a:t>
            </a:r>
          </a:p>
        </p:txBody>
      </p:sp>
      <p:sp>
        <p:nvSpPr>
          <p:cNvPr id="59395" name="Rectangle 3"/>
          <p:cNvSpPr>
            <a:spLocks noGrp="1" noChangeArrowheads="1"/>
          </p:cNvSpPr>
          <p:nvPr>
            <p:ph type="subTitle" idx="1"/>
          </p:nvPr>
        </p:nvSpPr>
        <p:spPr>
          <a:xfrm>
            <a:off x="1371600" y="4114800"/>
            <a:ext cx="6629400" cy="1752600"/>
          </a:xfrm>
        </p:spPr>
        <p:txBody>
          <a:bodyPr/>
          <a:lstStyle/>
          <a:p>
            <a:pPr eaLnBrk="1" hangingPunct="1"/>
            <a:r>
              <a:rPr lang="en-US" sz="2800" smtClean="0"/>
              <a:t>Ensuring that the spray droplet spectrum is what it is supposed to be to maximize efficacy while minimizing drift!</a:t>
            </a:r>
          </a:p>
        </p:txBody>
      </p:sp>
      <p:sp>
        <p:nvSpPr>
          <p:cNvPr id="59396" name="WordArt 4"/>
          <p:cNvSpPr>
            <a:spLocks noChangeArrowheads="1" noChangeShapeType="1" noTextEdit="1"/>
          </p:cNvSpPr>
          <p:nvPr/>
        </p:nvSpPr>
        <p:spPr bwMode="auto">
          <a:xfrm>
            <a:off x="838200" y="2286000"/>
            <a:ext cx="7239000" cy="1295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A new concept for applicators!</a:t>
            </a:r>
          </a:p>
        </p:txBody>
      </p:sp>
    </p:spTree>
    <p:custDataLst>
      <p:tags r:id="rId1"/>
    </p:custData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9729" name="Picture 1"/>
          <p:cNvPicPr>
            <a:picLocks noChangeAspect="1" noChangeArrowheads="1"/>
          </p:cNvPicPr>
          <p:nvPr/>
        </p:nvPicPr>
        <p:blipFill>
          <a:blip r:embed="rId3" cstate="print"/>
          <a:srcRect/>
          <a:stretch>
            <a:fillRect/>
          </a:stretch>
        </p:blipFill>
        <p:spPr bwMode="auto">
          <a:xfrm>
            <a:off x="1524000" y="152400"/>
            <a:ext cx="5867400" cy="6653063"/>
          </a:xfrm>
          <a:prstGeom prst="rect">
            <a:avLst/>
          </a:prstGeom>
          <a:noFill/>
          <a:ln w="9525">
            <a:noFill/>
            <a:miter lim="800000"/>
            <a:headEnd/>
            <a:tailEnd/>
          </a:ln>
        </p:spPr>
      </p:pic>
      <p:sp>
        <p:nvSpPr>
          <p:cNvPr id="4" name="Rectangle 3"/>
          <p:cNvSpPr/>
          <p:nvPr/>
        </p:nvSpPr>
        <p:spPr>
          <a:xfrm rot="20525410">
            <a:off x="105036" y="3155585"/>
            <a:ext cx="8840634" cy="646331"/>
          </a:xfrm>
          <a:prstGeom prst="rect">
            <a:avLst/>
          </a:prstGeom>
          <a:solidFill>
            <a:schemeClr val="bg1"/>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kern="0" dirty="0" smtClean="0">
                <a:solidFill>
                  <a:srgbClr val="7030A0"/>
                </a:solidFill>
              </a:rPr>
              <a:t>ASABE S-572.1 Droplet Size Standard</a:t>
            </a:r>
            <a:endParaRPr lang="en-US" sz="3600" b="1" cap="none" spc="50" dirty="0">
              <a:ln w="11430"/>
              <a:solidFill>
                <a:srgbClr val="7030A0"/>
              </a:solidFill>
              <a:effectLst>
                <a:outerShdw blurRad="76200" dist="50800" dir="5400000" algn="tl" rotWithShape="0">
                  <a:srgbClr val="000000">
                    <a:alpha val="65000"/>
                  </a:srgbClr>
                </a:outerShdw>
              </a:effectLst>
            </a:endParaRPr>
          </a:p>
        </p:txBody>
      </p:sp>
      <p:sp>
        <p:nvSpPr>
          <p:cNvPr id="5" name="Rectangle 2"/>
          <p:cNvSpPr txBox="1">
            <a:spLocks noChangeArrowheads="1"/>
          </p:cNvSpPr>
          <p:nvPr/>
        </p:nvSpPr>
        <p:spPr bwMode="auto">
          <a:xfrm>
            <a:off x="457200" y="1066800"/>
            <a:ext cx="7772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4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0" cap="none" spc="0" normalizeH="0" baseline="0" noProof="0" dirty="0" smtClean="0">
                <a:ln>
                  <a:noFill/>
                </a:ln>
                <a:solidFill>
                  <a:schemeClr val="tx2"/>
                </a:solidFill>
                <a:effectLst/>
                <a:uLnTx/>
                <a:uFillTx/>
                <a:latin typeface="+mj-lt"/>
                <a:ea typeface="+mj-ea"/>
                <a:cs typeface="+mj-cs"/>
              </a:rPr>
              <a:t/>
            </a:r>
            <a:br>
              <a:rPr kumimoji="0" lang="en-US" sz="5400" b="0" i="0" u="none" strike="noStrike" kern="0" cap="none" spc="0" normalizeH="0" baseline="0" noProof="0" dirty="0" smtClean="0">
                <a:ln>
                  <a:noFill/>
                </a:ln>
                <a:solidFill>
                  <a:schemeClr val="tx2"/>
                </a:solidFill>
                <a:effectLst/>
                <a:uLnTx/>
                <a:uFillTx/>
                <a:latin typeface="+mj-lt"/>
                <a:ea typeface="+mj-ea"/>
                <a:cs typeface="+mj-cs"/>
              </a:rPr>
            </a:br>
            <a:endParaRPr kumimoji="0" lang="en-US" sz="54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6" name="Rectangle 5"/>
          <p:cNvSpPr/>
          <p:nvPr/>
        </p:nvSpPr>
        <p:spPr>
          <a:xfrm>
            <a:off x="5929255" y="228600"/>
            <a:ext cx="1614545" cy="923330"/>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2009</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8" name="Straight Arrow Connector 7"/>
          <p:cNvCxnSpPr/>
          <p:nvPr/>
        </p:nvCxnSpPr>
        <p:spPr>
          <a:xfrm rot="10800000">
            <a:off x="3886200" y="381000"/>
            <a:ext cx="2057400" cy="1539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2514600" y="228600"/>
            <a:ext cx="1219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IMG_7613"/>
          <p:cNvPicPr>
            <a:picLocks noChangeAspect="1" noChangeArrowheads="1"/>
          </p:cNvPicPr>
          <p:nvPr/>
        </p:nvPicPr>
        <p:blipFill>
          <a:blip r:embed="rId3" cstate="print"/>
          <a:srcRect/>
          <a:stretch>
            <a:fillRect/>
          </a:stretch>
        </p:blipFill>
        <p:spPr bwMode="auto">
          <a:xfrm>
            <a:off x="6172200" y="2362200"/>
            <a:ext cx="2743200" cy="2057400"/>
          </a:xfrm>
          <a:prstGeom prst="ellipse">
            <a:avLst/>
          </a:prstGeom>
          <a:ln>
            <a:noFill/>
          </a:ln>
          <a:effectLst>
            <a:softEdge rad="112500"/>
          </a:effectLst>
        </p:spPr>
      </p:pic>
      <p:pic>
        <p:nvPicPr>
          <p:cNvPr id="15363" name="Picture 7" descr="IMG_7615"/>
          <p:cNvPicPr>
            <a:picLocks noChangeAspect="1" noChangeArrowheads="1"/>
          </p:cNvPicPr>
          <p:nvPr/>
        </p:nvPicPr>
        <p:blipFill>
          <a:blip r:embed="rId4" cstate="print"/>
          <a:srcRect/>
          <a:stretch>
            <a:fillRect/>
          </a:stretch>
        </p:blipFill>
        <p:spPr bwMode="auto">
          <a:xfrm>
            <a:off x="6324600" y="4648200"/>
            <a:ext cx="2438400" cy="182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364" name="Picture 8" descr="IMG_7620"/>
          <p:cNvPicPr>
            <a:picLocks noChangeAspect="1" noChangeArrowheads="1"/>
          </p:cNvPicPr>
          <p:nvPr/>
        </p:nvPicPr>
        <p:blipFill>
          <a:blip r:embed="rId5" cstate="print"/>
          <a:srcRect/>
          <a:stretch>
            <a:fillRect/>
          </a:stretch>
        </p:blipFill>
        <p:spPr bwMode="auto">
          <a:xfrm>
            <a:off x="3352800" y="4572000"/>
            <a:ext cx="2514600" cy="18859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365" name="Picture 9" descr="IMG_7616"/>
          <p:cNvPicPr>
            <a:picLocks noChangeAspect="1" noChangeArrowheads="1"/>
          </p:cNvPicPr>
          <p:nvPr/>
        </p:nvPicPr>
        <p:blipFill>
          <a:blip r:embed="rId6" cstate="print"/>
          <a:srcRect/>
          <a:stretch>
            <a:fillRect/>
          </a:stretch>
        </p:blipFill>
        <p:spPr bwMode="auto">
          <a:xfrm>
            <a:off x="152400" y="2514600"/>
            <a:ext cx="24384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366" name="Picture 10" descr="IMG_7617"/>
          <p:cNvPicPr>
            <a:picLocks noChangeAspect="1" noChangeArrowheads="1"/>
          </p:cNvPicPr>
          <p:nvPr/>
        </p:nvPicPr>
        <p:blipFill>
          <a:blip r:embed="rId7" cstate="print"/>
          <a:srcRect/>
          <a:stretch>
            <a:fillRect/>
          </a:stretch>
        </p:blipFill>
        <p:spPr bwMode="auto">
          <a:xfrm>
            <a:off x="6248400" y="304800"/>
            <a:ext cx="2590800" cy="19431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367" name="Picture 11" descr="IMG_7610"/>
          <p:cNvPicPr>
            <a:picLocks noChangeAspect="1" noChangeArrowheads="1"/>
          </p:cNvPicPr>
          <p:nvPr/>
        </p:nvPicPr>
        <p:blipFill>
          <a:blip r:embed="rId8" cstate="print"/>
          <a:srcRect/>
          <a:stretch>
            <a:fillRect/>
          </a:stretch>
        </p:blipFill>
        <p:spPr bwMode="auto">
          <a:xfrm>
            <a:off x="228600" y="152400"/>
            <a:ext cx="2763837" cy="2073275"/>
          </a:xfrm>
          <a:prstGeom prst="ellipse">
            <a:avLst/>
          </a:prstGeom>
          <a:ln>
            <a:noFill/>
          </a:ln>
          <a:effectLst>
            <a:softEdge rad="112500"/>
          </a:effectLst>
        </p:spPr>
      </p:pic>
      <p:pic>
        <p:nvPicPr>
          <p:cNvPr id="15368" name="Picture 12" descr="IMG_7612"/>
          <p:cNvPicPr>
            <a:picLocks noChangeAspect="1" noChangeArrowheads="1"/>
          </p:cNvPicPr>
          <p:nvPr/>
        </p:nvPicPr>
        <p:blipFill>
          <a:blip r:embed="rId9" cstate="print"/>
          <a:srcRect/>
          <a:stretch>
            <a:fillRect/>
          </a:stretch>
        </p:blipFill>
        <p:spPr bwMode="auto">
          <a:xfrm>
            <a:off x="3048000" y="342900"/>
            <a:ext cx="2590800" cy="19431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369" name="Picture 13" descr="IMG_7619"/>
          <p:cNvPicPr>
            <a:picLocks noChangeAspect="1" noChangeArrowheads="1"/>
          </p:cNvPicPr>
          <p:nvPr/>
        </p:nvPicPr>
        <p:blipFill>
          <a:blip r:embed="rId10" cstate="print"/>
          <a:srcRect/>
          <a:stretch>
            <a:fillRect/>
          </a:stretch>
        </p:blipFill>
        <p:spPr bwMode="auto">
          <a:xfrm>
            <a:off x="152400" y="4572000"/>
            <a:ext cx="2667000" cy="2000250"/>
          </a:xfrm>
          <a:prstGeom prst="ellipse">
            <a:avLst/>
          </a:prstGeom>
          <a:ln>
            <a:noFill/>
          </a:ln>
          <a:effectLst>
            <a:softEdge rad="112500"/>
          </a:effectLst>
        </p:spPr>
      </p:pic>
      <p:sp>
        <p:nvSpPr>
          <p:cNvPr id="15370" name="WordArt 16"/>
          <p:cNvSpPr>
            <a:spLocks noChangeArrowheads="1" noChangeShapeType="1" noTextEdit="1"/>
          </p:cNvSpPr>
          <p:nvPr/>
        </p:nvSpPr>
        <p:spPr bwMode="auto">
          <a:xfrm rot="21218756">
            <a:off x="3157758" y="2895600"/>
            <a:ext cx="2590800" cy="9144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1500000" scaled="1"/>
                </a:gradFill>
                <a:effectLst>
                  <a:outerShdw dist="35921" dir="2700000" sy="50000" kx="2115830" algn="bl" rotWithShape="0">
                    <a:srgbClr val="C0C0C0">
                      <a:alpha val="79999"/>
                    </a:srgbClr>
                  </a:outerShdw>
                </a:effectLst>
                <a:latin typeface="Arial Black"/>
              </a:rPr>
              <a:t>Options?</a:t>
            </a:r>
          </a:p>
        </p:txBody>
      </p:sp>
    </p:spTree>
    <p:custDataLst>
      <p:tags r:id="rId1"/>
    </p:custData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6258" name="Group 2"/>
          <p:cNvGraphicFramePr>
            <a:graphicFrameLocks noGrp="1"/>
          </p:cNvGraphicFramePr>
          <p:nvPr/>
        </p:nvGraphicFramePr>
        <p:xfrm>
          <a:off x="1295400" y="914400"/>
          <a:ext cx="6172200" cy="5360035"/>
        </p:xfrm>
        <a:graphic>
          <a:graphicData uri="http://schemas.openxmlformats.org/drawingml/2006/table">
            <a:tbl>
              <a:tblPr/>
              <a:tblGrid>
                <a:gridCol w="3683000"/>
                <a:gridCol w="2489200"/>
              </a:tblGrid>
              <a:tr h="727075">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Spray quality categories.</a:t>
                      </a:r>
                      <a:endParaRPr kumimoji="0" lang="en-US" sz="32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43815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Times New Roman" pitchFamily="18" charset="0"/>
                          <a:cs typeface="Times New Roman" pitchFamily="18" charset="0"/>
                        </a:rPr>
                        <a:t>ASABE Standard S-572.1</a:t>
                      </a:r>
                      <a:endParaRPr kumimoji="0" lang="en-US" sz="2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Category (symbol)</a:t>
                      </a:r>
                      <a:endParaRPr kumimoji="0" lang="en-US" sz="24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Color Code</a:t>
                      </a:r>
                      <a:endParaRPr kumimoji="0" lang="en-US" sz="24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Extra Fine (XF)</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Purple</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008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Very Fine (VF)</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Red</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4349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Fine (F)</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orange</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Medium (M)</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yellow</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Coarse (C)</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Blue</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Very Coarse (VC)</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Green</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Extra Course (XC)</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White</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Ultra Coarse (UC) </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Black</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bl>
          </a:graphicData>
        </a:graphic>
      </p:graphicFrame>
      <p:sp>
        <p:nvSpPr>
          <p:cNvPr id="1376294" name="AutoShape 38"/>
          <p:cNvSpPr>
            <a:spLocks noChangeArrowheads="1"/>
          </p:cNvSpPr>
          <p:nvPr/>
        </p:nvSpPr>
        <p:spPr bwMode="auto">
          <a:xfrm rot="-1425208">
            <a:off x="6477000" y="609600"/>
            <a:ext cx="2286000" cy="1295400"/>
          </a:xfrm>
          <a:prstGeom prst="leftArrow">
            <a:avLst>
              <a:gd name="adj1" fmla="val 32769"/>
              <a:gd name="adj2" fmla="val 44118"/>
            </a:avLst>
          </a:prstGeom>
          <a:solidFill>
            <a:schemeClr val="accent1"/>
          </a:solidFill>
          <a:ln w="12700">
            <a:solidFill>
              <a:schemeClr val="tx1"/>
            </a:solidFill>
            <a:miter lim="800000"/>
            <a:headEnd/>
            <a:tailEnd/>
          </a:ln>
        </p:spPr>
        <p:txBody>
          <a:bodyPr wrap="none" anchor="ctr"/>
          <a:lstStyle/>
          <a:p>
            <a:endParaRPr lang="en-US"/>
          </a:p>
        </p:txBody>
      </p:sp>
      <p:sp>
        <p:nvSpPr>
          <p:cNvPr id="1376295" name="Text Box 39"/>
          <p:cNvSpPr txBox="1">
            <a:spLocks noChangeArrowheads="1"/>
          </p:cNvSpPr>
          <p:nvPr/>
        </p:nvSpPr>
        <p:spPr bwMode="auto">
          <a:xfrm rot="-1211148">
            <a:off x="7315200" y="914400"/>
            <a:ext cx="1066800" cy="457200"/>
          </a:xfrm>
          <a:prstGeom prst="rect">
            <a:avLst/>
          </a:prstGeom>
          <a:noFill/>
          <a:ln w="12700">
            <a:noFill/>
            <a:miter lim="800000"/>
            <a:headEnd/>
            <a:tailEnd/>
          </a:ln>
        </p:spPr>
        <p:txBody>
          <a:bodyPr>
            <a:spAutoFit/>
          </a:bodyPr>
          <a:lstStyle/>
          <a:p>
            <a:pPr>
              <a:spcBef>
                <a:spcPct val="50000"/>
              </a:spcBef>
            </a:pPr>
            <a:r>
              <a:rPr lang="en-US" sz="2400"/>
              <a:t>2009</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762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76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294" grpId="0" animBg="1"/>
      <p:bldP spid="137629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s-572"/>
          <p:cNvPicPr>
            <a:picLocks noGrp="1" noChangeAspect="1" noChangeArrowheads="1"/>
          </p:cNvPicPr>
          <p:nvPr>
            <p:ph idx="1"/>
          </p:nvPr>
        </p:nvPicPr>
        <p:blipFill>
          <a:blip r:embed="rId4" cstate="print"/>
          <a:srcRect/>
          <a:stretch>
            <a:fillRect/>
          </a:stretch>
        </p:blipFill>
        <p:spPr>
          <a:xfrm>
            <a:off x="152400" y="220663"/>
            <a:ext cx="8839200" cy="6561137"/>
          </a:xfrm>
          <a:noFill/>
        </p:spPr>
      </p:pic>
      <p:sp>
        <p:nvSpPr>
          <p:cNvPr id="62467" name="Rectangle 4"/>
          <p:cNvSpPr>
            <a:spLocks noChangeArrowheads="1"/>
          </p:cNvSpPr>
          <p:nvPr/>
        </p:nvSpPr>
        <p:spPr bwMode="auto">
          <a:xfrm>
            <a:off x="228600" y="6477000"/>
            <a:ext cx="2438400" cy="304800"/>
          </a:xfrm>
          <a:prstGeom prst="rect">
            <a:avLst/>
          </a:prstGeom>
          <a:solidFill>
            <a:schemeClr val="accent1"/>
          </a:solidFill>
          <a:ln w="12700">
            <a:solidFill>
              <a:schemeClr val="tx1"/>
            </a:solidFill>
            <a:miter lim="800000"/>
            <a:headEnd type="none" w="sm" len="sm"/>
            <a:tailEnd type="none" w="sm" len="sm"/>
          </a:ln>
        </p:spPr>
        <p:txBody>
          <a:bodyPr wrap="none" anchor="ctr"/>
          <a:lstStyle/>
          <a:p>
            <a:pPr algn="ctr"/>
            <a:r>
              <a:rPr lang="en-US" sz="1400"/>
              <a:t>Source: Crop Life – July 2002</a:t>
            </a:r>
          </a:p>
        </p:txBody>
      </p:sp>
      <p:sp>
        <p:nvSpPr>
          <p:cNvPr id="62468" name="Text Box 5"/>
          <p:cNvSpPr txBox="1">
            <a:spLocks noChangeArrowheads="1"/>
          </p:cNvSpPr>
          <p:nvPr/>
        </p:nvSpPr>
        <p:spPr bwMode="auto">
          <a:xfrm>
            <a:off x="3048000" y="1066800"/>
            <a:ext cx="762000" cy="366713"/>
          </a:xfrm>
          <a:prstGeom prst="rect">
            <a:avLst/>
          </a:prstGeom>
          <a:solidFill>
            <a:schemeClr val="bg1"/>
          </a:solidFill>
          <a:ln w="12700">
            <a:noFill/>
            <a:miter lim="800000"/>
            <a:headEnd/>
            <a:tailEnd/>
          </a:ln>
        </p:spPr>
        <p:txBody>
          <a:bodyPr>
            <a:spAutoFit/>
          </a:bodyPr>
          <a:lstStyle/>
          <a:p>
            <a:pPr algn="ctr">
              <a:spcBef>
                <a:spcPct val="50000"/>
              </a:spcBef>
            </a:pPr>
            <a:r>
              <a:rPr lang="en-US"/>
              <a:t>&gt;150</a:t>
            </a:r>
          </a:p>
        </p:txBody>
      </p:sp>
      <p:sp>
        <p:nvSpPr>
          <p:cNvPr id="62469" name="Text Box 6"/>
          <p:cNvSpPr txBox="1">
            <a:spLocks noChangeArrowheads="1"/>
          </p:cNvSpPr>
          <p:nvPr/>
        </p:nvSpPr>
        <p:spPr bwMode="auto">
          <a:xfrm>
            <a:off x="3048000" y="1752600"/>
            <a:ext cx="838200" cy="581025"/>
          </a:xfrm>
          <a:prstGeom prst="rect">
            <a:avLst/>
          </a:prstGeom>
          <a:solidFill>
            <a:schemeClr val="bg1"/>
          </a:solidFill>
          <a:ln w="12700">
            <a:noFill/>
            <a:miter lim="800000"/>
            <a:headEnd/>
            <a:tailEnd/>
          </a:ln>
        </p:spPr>
        <p:txBody>
          <a:bodyPr>
            <a:spAutoFit/>
          </a:bodyPr>
          <a:lstStyle/>
          <a:p>
            <a:pPr algn="ctr">
              <a:spcBef>
                <a:spcPct val="50000"/>
              </a:spcBef>
            </a:pPr>
            <a:r>
              <a:rPr lang="en-US" sz="1600"/>
              <a:t>151-250</a:t>
            </a:r>
          </a:p>
        </p:txBody>
      </p:sp>
      <p:sp>
        <p:nvSpPr>
          <p:cNvPr id="62470" name="Text Box 7"/>
          <p:cNvSpPr txBox="1">
            <a:spLocks noChangeArrowheads="1"/>
          </p:cNvSpPr>
          <p:nvPr/>
        </p:nvSpPr>
        <p:spPr bwMode="auto">
          <a:xfrm>
            <a:off x="3048000" y="2514600"/>
            <a:ext cx="762000" cy="641350"/>
          </a:xfrm>
          <a:prstGeom prst="rect">
            <a:avLst/>
          </a:prstGeom>
          <a:solidFill>
            <a:schemeClr val="bg1"/>
          </a:solidFill>
          <a:ln w="12700">
            <a:noFill/>
            <a:miter lim="800000"/>
            <a:headEnd/>
            <a:tailEnd/>
          </a:ln>
        </p:spPr>
        <p:txBody>
          <a:bodyPr>
            <a:spAutoFit/>
          </a:bodyPr>
          <a:lstStyle/>
          <a:p>
            <a:pPr algn="ctr">
              <a:spcBef>
                <a:spcPct val="50000"/>
              </a:spcBef>
            </a:pPr>
            <a:r>
              <a:rPr lang="en-US"/>
              <a:t>251-350</a:t>
            </a:r>
          </a:p>
        </p:txBody>
      </p:sp>
      <p:sp>
        <p:nvSpPr>
          <p:cNvPr id="62471" name="Text Box 8"/>
          <p:cNvSpPr txBox="1">
            <a:spLocks noChangeArrowheads="1"/>
          </p:cNvSpPr>
          <p:nvPr/>
        </p:nvSpPr>
        <p:spPr bwMode="auto">
          <a:xfrm>
            <a:off x="3048000" y="3352800"/>
            <a:ext cx="762000" cy="641350"/>
          </a:xfrm>
          <a:prstGeom prst="rect">
            <a:avLst/>
          </a:prstGeom>
          <a:solidFill>
            <a:schemeClr val="bg1"/>
          </a:solidFill>
          <a:ln w="12700">
            <a:noFill/>
            <a:miter lim="800000"/>
            <a:headEnd/>
            <a:tailEnd/>
          </a:ln>
        </p:spPr>
        <p:txBody>
          <a:bodyPr>
            <a:spAutoFit/>
          </a:bodyPr>
          <a:lstStyle/>
          <a:p>
            <a:pPr algn="ctr">
              <a:spcBef>
                <a:spcPct val="50000"/>
              </a:spcBef>
            </a:pPr>
            <a:r>
              <a:rPr lang="en-US"/>
              <a:t>351-450</a:t>
            </a:r>
          </a:p>
        </p:txBody>
      </p:sp>
      <p:sp>
        <p:nvSpPr>
          <p:cNvPr id="62472" name="Text Box 9"/>
          <p:cNvSpPr txBox="1">
            <a:spLocks noChangeArrowheads="1"/>
          </p:cNvSpPr>
          <p:nvPr/>
        </p:nvSpPr>
        <p:spPr bwMode="auto">
          <a:xfrm>
            <a:off x="3048000" y="4114800"/>
            <a:ext cx="762000" cy="641350"/>
          </a:xfrm>
          <a:prstGeom prst="rect">
            <a:avLst/>
          </a:prstGeom>
          <a:solidFill>
            <a:schemeClr val="bg1"/>
          </a:solidFill>
          <a:ln w="12700">
            <a:noFill/>
            <a:miter lim="800000"/>
            <a:headEnd/>
            <a:tailEnd/>
          </a:ln>
        </p:spPr>
        <p:txBody>
          <a:bodyPr>
            <a:spAutoFit/>
          </a:bodyPr>
          <a:lstStyle/>
          <a:p>
            <a:pPr algn="ctr">
              <a:spcBef>
                <a:spcPct val="50000"/>
              </a:spcBef>
            </a:pPr>
            <a:r>
              <a:rPr lang="en-US"/>
              <a:t>451-550</a:t>
            </a:r>
          </a:p>
        </p:txBody>
      </p:sp>
      <p:sp>
        <p:nvSpPr>
          <p:cNvPr id="62473" name="Text Box 10"/>
          <p:cNvSpPr txBox="1">
            <a:spLocks noChangeArrowheads="1"/>
          </p:cNvSpPr>
          <p:nvPr/>
        </p:nvSpPr>
        <p:spPr bwMode="auto">
          <a:xfrm>
            <a:off x="3048000" y="5105400"/>
            <a:ext cx="762000" cy="366713"/>
          </a:xfrm>
          <a:prstGeom prst="rect">
            <a:avLst/>
          </a:prstGeom>
          <a:solidFill>
            <a:schemeClr val="bg1"/>
          </a:solidFill>
          <a:ln w="12700">
            <a:noFill/>
            <a:miter lim="800000"/>
            <a:headEnd/>
            <a:tailEnd/>
          </a:ln>
        </p:spPr>
        <p:txBody>
          <a:bodyPr>
            <a:spAutoFit/>
          </a:bodyPr>
          <a:lstStyle/>
          <a:p>
            <a:pPr algn="ctr">
              <a:spcBef>
                <a:spcPct val="50000"/>
              </a:spcBef>
            </a:pPr>
            <a:r>
              <a:rPr lang="en-US"/>
              <a:t>&gt;551</a:t>
            </a:r>
          </a:p>
        </p:txBody>
      </p:sp>
      <p:sp>
        <p:nvSpPr>
          <p:cNvPr id="62474" name="Rectangle 11"/>
          <p:cNvSpPr>
            <a:spLocks noChangeArrowheads="1"/>
          </p:cNvSpPr>
          <p:nvPr/>
        </p:nvSpPr>
        <p:spPr bwMode="auto">
          <a:xfrm>
            <a:off x="3048000" y="2057400"/>
            <a:ext cx="762000" cy="762000"/>
          </a:xfrm>
          <a:prstGeom prst="rect">
            <a:avLst/>
          </a:prstGeom>
          <a:noFill/>
          <a:ln w="12700">
            <a:solidFill>
              <a:srgbClr val="FF0000"/>
            </a:solidFill>
            <a:miter lim="800000"/>
            <a:headEnd/>
            <a:tailEnd/>
          </a:ln>
        </p:spPr>
        <p:txBody>
          <a:bodyPr wrap="none" anchor="ctr"/>
          <a:lstStyle/>
          <a:p>
            <a:pPr algn="ctr"/>
            <a:endParaRPr lang="en-US">
              <a:solidFill>
                <a:srgbClr val="FF0000"/>
              </a:solidFill>
            </a:endParaRPr>
          </a:p>
        </p:txBody>
      </p:sp>
      <p:sp>
        <p:nvSpPr>
          <p:cNvPr id="62475" name="Rectangle 12"/>
          <p:cNvSpPr>
            <a:spLocks noChangeArrowheads="1"/>
          </p:cNvSpPr>
          <p:nvPr/>
        </p:nvSpPr>
        <p:spPr bwMode="auto">
          <a:xfrm>
            <a:off x="3124200" y="2819400"/>
            <a:ext cx="762000" cy="1600200"/>
          </a:xfrm>
          <a:prstGeom prst="rect">
            <a:avLst/>
          </a:prstGeom>
          <a:noFill/>
          <a:ln w="12700">
            <a:solidFill>
              <a:srgbClr val="3333FF"/>
            </a:solidFill>
            <a:miter lim="800000"/>
            <a:headEnd/>
            <a:tailEnd/>
          </a:ln>
        </p:spPr>
        <p:txBody>
          <a:bodyPr wrap="none" anchor="ctr"/>
          <a:lstStyle/>
          <a:p>
            <a:pPr algn="ctr"/>
            <a:endParaRPr lang="en-US">
              <a:solidFill>
                <a:srgbClr val="FF0000"/>
              </a:solidFill>
            </a:endParaRPr>
          </a:p>
        </p:txBody>
      </p:sp>
      <p:sp>
        <p:nvSpPr>
          <p:cNvPr id="62476" name="Rectangle 13"/>
          <p:cNvSpPr>
            <a:spLocks noChangeArrowheads="1"/>
          </p:cNvSpPr>
          <p:nvPr/>
        </p:nvSpPr>
        <p:spPr bwMode="auto">
          <a:xfrm>
            <a:off x="2971800" y="685800"/>
            <a:ext cx="1066800" cy="5943600"/>
          </a:xfrm>
          <a:prstGeom prst="rect">
            <a:avLst/>
          </a:prstGeom>
          <a:solidFill>
            <a:schemeClr val="folHlink"/>
          </a:solidFill>
          <a:ln w="12700">
            <a:solidFill>
              <a:schemeClr val="tx1"/>
            </a:solidFill>
            <a:miter lim="800000"/>
            <a:headEnd/>
            <a:tailEnd/>
          </a:ln>
        </p:spPr>
        <p:txBody>
          <a:bodyPr wrap="none" anchor="ctr"/>
          <a:lstStyle/>
          <a:p>
            <a:endParaRPr lang="en-US"/>
          </a:p>
        </p:txBody>
      </p:sp>
      <p:sp>
        <p:nvSpPr>
          <p:cNvPr id="1373198" name="AutoShape 14"/>
          <p:cNvSpPr>
            <a:spLocks noChangeArrowheads="1"/>
          </p:cNvSpPr>
          <p:nvPr/>
        </p:nvSpPr>
        <p:spPr bwMode="auto">
          <a:xfrm rot="-957816">
            <a:off x="3124200" y="1143000"/>
            <a:ext cx="3657600" cy="1371600"/>
          </a:xfrm>
          <a:prstGeom prst="leftArrow">
            <a:avLst>
              <a:gd name="adj1" fmla="val 50000"/>
              <a:gd name="adj2" fmla="val 66667"/>
            </a:avLst>
          </a:prstGeom>
          <a:solidFill>
            <a:schemeClr val="accent1"/>
          </a:solidFill>
          <a:ln w="12700">
            <a:solidFill>
              <a:schemeClr val="tx1"/>
            </a:solidFill>
            <a:miter lim="800000"/>
            <a:headEnd/>
            <a:tailEnd/>
          </a:ln>
        </p:spPr>
        <p:txBody>
          <a:bodyPr wrap="none" anchor="ctr"/>
          <a:lstStyle/>
          <a:p>
            <a:endParaRPr lang="en-US"/>
          </a:p>
        </p:txBody>
      </p:sp>
      <p:sp>
        <p:nvSpPr>
          <p:cNvPr id="1373199" name="WordArt 15"/>
          <p:cNvSpPr>
            <a:spLocks noChangeArrowheads="1" noChangeShapeType="1" noTextEdit="1"/>
          </p:cNvSpPr>
          <p:nvPr/>
        </p:nvSpPr>
        <p:spPr bwMode="auto">
          <a:xfrm rot="-961940">
            <a:off x="3581400" y="1609725"/>
            <a:ext cx="3048000" cy="371475"/>
          </a:xfrm>
          <a:prstGeom prst="rect">
            <a:avLst/>
          </a:prstGeom>
        </p:spPr>
        <p:txBody>
          <a:bodyPr wrap="none" fromWordArt="1">
            <a:prstTxWarp prst="textPlain">
              <a:avLst>
                <a:gd name="adj" fmla="val 50000"/>
              </a:avLst>
            </a:prstTxWarp>
          </a:bodyPr>
          <a:lstStyle/>
          <a:p>
            <a:pPr algn="ctr"/>
            <a:r>
              <a:rPr lang="en-US" sz="2400" kern="10">
                <a:ln w="19050">
                  <a:solidFill>
                    <a:srgbClr val="99CCFF"/>
                  </a:solidFill>
                  <a:round/>
                  <a:headEnd/>
                  <a:tailEnd/>
                </a:ln>
                <a:solidFill>
                  <a:srgbClr val="0066CC"/>
                </a:solidFill>
                <a:effectLst>
                  <a:outerShdw dist="35921" dir="2700000" algn="ctr" rotWithShape="0">
                    <a:srgbClr val="990000"/>
                  </a:outerShdw>
                </a:effectLst>
                <a:latin typeface="Impact"/>
              </a:rPr>
              <a:t>Fungicides/Insecticides</a:t>
            </a:r>
          </a:p>
        </p:txBody>
      </p:sp>
      <p:sp>
        <p:nvSpPr>
          <p:cNvPr id="62479" name="AutoShape 16"/>
          <p:cNvSpPr>
            <a:spLocks/>
          </p:cNvSpPr>
          <p:nvPr/>
        </p:nvSpPr>
        <p:spPr bwMode="auto">
          <a:xfrm>
            <a:off x="2895600" y="1905000"/>
            <a:ext cx="304800" cy="914400"/>
          </a:xfrm>
          <a:prstGeom prst="rightBrace">
            <a:avLst>
              <a:gd name="adj1" fmla="val 25000"/>
              <a:gd name="adj2" fmla="val 50000"/>
            </a:avLst>
          </a:prstGeom>
          <a:noFill/>
          <a:ln w="57150">
            <a:solidFill>
              <a:srgbClr val="FF0000"/>
            </a:solidFill>
            <a:round/>
            <a:headEnd/>
            <a:tailEnd/>
          </a:ln>
        </p:spPr>
        <p:txBody>
          <a:bodyPr wrap="none" anchor="ctr"/>
          <a:lstStyle/>
          <a:p>
            <a:endParaRPr lang="en-US"/>
          </a:p>
        </p:txBody>
      </p:sp>
      <p:sp>
        <p:nvSpPr>
          <p:cNvPr id="62480" name="AutoShape 17"/>
          <p:cNvSpPr>
            <a:spLocks/>
          </p:cNvSpPr>
          <p:nvPr/>
        </p:nvSpPr>
        <p:spPr bwMode="auto">
          <a:xfrm>
            <a:off x="2895600" y="2819400"/>
            <a:ext cx="304800" cy="1828800"/>
          </a:xfrm>
          <a:prstGeom prst="rightBrace">
            <a:avLst>
              <a:gd name="adj1" fmla="val 50000"/>
              <a:gd name="adj2" fmla="val 50000"/>
            </a:avLst>
          </a:prstGeom>
          <a:noFill/>
          <a:ln w="57150">
            <a:solidFill>
              <a:srgbClr val="FF0000"/>
            </a:solidFill>
            <a:round/>
            <a:headEnd/>
            <a:tailEnd/>
          </a:ln>
        </p:spPr>
        <p:txBody>
          <a:bodyPr wrap="none" anchor="ctr"/>
          <a:lstStyle/>
          <a:p>
            <a:endParaRPr lang="en-US"/>
          </a:p>
        </p:txBody>
      </p:sp>
      <p:sp>
        <p:nvSpPr>
          <p:cNvPr id="1373202" name="AutoShape 18"/>
          <p:cNvSpPr>
            <a:spLocks noChangeArrowheads="1"/>
          </p:cNvSpPr>
          <p:nvPr/>
        </p:nvSpPr>
        <p:spPr bwMode="auto">
          <a:xfrm>
            <a:off x="3429000" y="3276600"/>
            <a:ext cx="3352800" cy="1143000"/>
          </a:xfrm>
          <a:prstGeom prst="leftArrow">
            <a:avLst>
              <a:gd name="adj1" fmla="val 50000"/>
              <a:gd name="adj2" fmla="val 73333"/>
            </a:avLst>
          </a:prstGeom>
          <a:solidFill>
            <a:schemeClr val="accent1"/>
          </a:solidFill>
          <a:ln w="12700">
            <a:solidFill>
              <a:schemeClr val="tx1"/>
            </a:solidFill>
            <a:miter lim="800000"/>
            <a:headEnd/>
            <a:tailEnd/>
          </a:ln>
        </p:spPr>
        <p:txBody>
          <a:bodyPr wrap="none" anchor="ctr"/>
          <a:lstStyle/>
          <a:p>
            <a:endParaRPr lang="en-US"/>
          </a:p>
        </p:txBody>
      </p:sp>
      <p:sp>
        <p:nvSpPr>
          <p:cNvPr id="1373203" name="WordArt 19"/>
          <p:cNvSpPr>
            <a:spLocks noChangeArrowheads="1" noChangeShapeType="1" noTextEdit="1"/>
          </p:cNvSpPr>
          <p:nvPr/>
        </p:nvSpPr>
        <p:spPr bwMode="auto">
          <a:xfrm>
            <a:off x="4362450" y="3667125"/>
            <a:ext cx="1352550" cy="371475"/>
          </a:xfrm>
          <a:prstGeom prst="rect">
            <a:avLst/>
          </a:prstGeom>
        </p:spPr>
        <p:txBody>
          <a:bodyPr wrap="none" fromWordArt="1">
            <a:prstTxWarp prst="textPlain">
              <a:avLst>
                <a:gd name="adj" fmla="val 50000"/>
              </a:avLst>
            </a:prstTxWarp>
          </a:bodyPr>
          <a:lstStyle/>
          <a:p>
            <a:pPr algn="ctr"/>
            <a:r>
              <a:rPr lang="en-US" sz="2400" kern="10">
                <a:ln w="19050">
                  <a:solidFill>
                    <a:srgbClr val="99CCFF"/>
                  </a:solidFill>
                  <a:round/>
                  <a:headEnd/>
                  <a:tailEnd/>
                </a:ln>
                <a:solidFill>
                  <a:srgbClr val="0066CC"/>
                </a:solidFill>
                <a:effectLst>
                  <a:outerShdw dist="35921" dir="2700000" algn="ctr" rotWithShape="0">
                    <a:srgbClr val="990000"/>
                  </a:outerShdw>
                </a:effectLst>
                <a:latin typeface="Impact"/>
              </a:rPr>
              <a:t>Herbicides</a:t>
            </a:r>
          </a:p>
        </p:txBody>
      </p:sp>
      <p:sp>
        <p:nvSpPr>
          <p:cNvPr id="62483" name="Text Box 21"/>
          <p:cNvSpPr txBox="1">
            <a:spLocks noChangeArrowheads="1"/>
          </p:cNvSpPr>
          <p:nvPr/>
        </p:nvSpPr>
        <p:spPr bwMode="auto">
          <a:xfrm>
            <a:off x="762000" y="152400"/>
            <a:ext cx="2819400" cy="457200"/>
          </a:xfrm>
          <a:prstGeom prst="rect">
            <a:avLst/>
          </a:prstGeom>
          <a:solidFill>
            <a:schemeClr val="bg1"/>
          </a:solidFill>
          <a:ln w="12700">
            <a:noFill/>
            <a:miter lim="800000"/>
            <a:headEnd/>
            <a:tailEnd/>
          </a:ln>
        </p:spPr>
        <p:txBody>
          <a:bodyPr>
            <a:spAutoFit/>
          </a:bodyPr>
          <a:lstStyle/>
          <a:p>
            <a:pPr>
              <a:spcBef>
                <a:spcPct val="50000"/>
              </a:spcBef>
            </a:pPr>
            <a:r>
              <a:rPr lang="en-US" sz="2400">
                <a:solidFill>
                  <a:schemeClr val="tx2"/>
                </a:solidFill>
              </a:rPr>
              <a:t>ASABE Standard</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3202"/>
                                        </p:tgtEl>
                                        <p:attrNameLst>
                                          <p:attrName>style.visibility</p:attrName>
                                        </p:attrNameLst>
                                      </p:cBhvr>
                                      <p:to>
                                        <p:strVal val="visible"/>
                                      </p:to>
                                    </p:set>
                                  </p:childTnLst>
                                </p:cTn>
                              </p:par>
                              <p:par>
                                <p:cTn id="7" presetID="3" presetClass="entr" presetSubtype="0" fill="hold" grpId="0" nodeType="withEffect">
                                  <p:stCondLst>
                                    <p:cond delay="0"/>
                                  </p:stCondLst>
                                  <p:childTnLst>
                                    <p:set>
                                      <p:cBhvr>
                                        <p:cTn id="8" dur="1" fill="hold">
                                          <p:stCondLst>
                                            <p:cond delay="0"/>
                                          </p:stCondLst>
                                        </p:cTn>
                                        <p:tgtEl>
                                          <p:spTgt spid="13732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73198"/>
                                        </p:tgtEl>
                                        <p:attrNameLst>
                                          <p:attrName>style.visibility</p:attrName>
                                        </p:attrNameLst>
                                      </p:cBhvr>
                                      <p:to>
                                        <p:strVal val="visible"/>
                                      </p:to>
                                    </p:set>
                                  </p:childTnLst>
                                </p:cTn>
                              </p:par>
                              <p:par>
                                <p:cTn id="13" presetID="3" presetClass="entr" presetSubtype="0" fill="hold" grpId="0" nodeType="withEffect">
                                  <p:stCondLst>
                                    <p:cond delay="0"/>
                                  </p:stCondLst>
                                  <p:childTnLst>
                                    <p:set>
                                      <p:cBhvr>
                                        <p:cTn id="14" dur="1" fill="hold">
                                          <p:stCondLst>
                                            <p:cond delay="0"/>
                                          </p:stCondLst>
                                        </p:cTn>
                                        <p:tgtEl>
                                          <p:spTgt spid="1373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3198" grpId="0" animBg="1"/>
      <p:bldP spid="1373199" grpId="0" animBg="1"/>
      <p:bldP spid="1373202" grpId="0" animBg="1"/>
      <p:bldP spid="137320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Line 2"/>
          <p:cNvSpPr>
            <a:spLocks noChangeShapeType="1"/>
          </p:cNvSpPr>
          <p:nvPr/>
        </p:nvSpPr>
        <p:spPr bwMode="auto">
          <a:xfrm>
            <a:off x="381000" y="4953000"/>
            <a:ext cx="8077200" cy="0"/>
          </a:xfrm>
          <a:prstGeom prst="line">
            <a:avLst/>
          </a:prstGeom>
          <a:noFill/>
          <a:ln w="38100">
            <a:solidFill>
              <a:schemeClr val="tx1"/>
            </a:solidFill>
            <a:round/>
            <a:headEnd/>
            <a:tailEnd/>
          </a:ln>
        </p:spPr>
        <p:txBody>
          <a:bodyPr/>
          <a:lstStyle/>
          <a:p>
            <a:endParaRPr lang="en-US"/>
          </a:p>
        </p:txBody>
      </p:sp>
      <p:pic>
        <p:nvPicPr>
          <p:cNvPr id="63491" name="Picture 3"/>
          <p:cNvPicPr>
            <a:picLocks noChangeAspect="1" noChangeArrowheads="1"/>
          </p:cNvPicPr>
          <p:nvPr/>
        </p:nvPicPr>
        <p:blipFill>
          <a:blip r:embed="rId3" cstate="print"/>
          <a:srcRect/>
          <a:stretch>
            <a:fillRect/>
          </a:stretch>
        </p:blipFill>
        <p:spPr bwMode="auto">
          <a:xfrm>
            <a:off x="152400" y="762000"/>
            <a:ext cx="8820150" cy="3552825"/>
          </a:xfrm>
          <a:prstGeom prst="rect">
            <a:avLst/>
          </a:prstGeom>
          <a:noFill/>
          <a:ln w="12700">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print"/>
          <a:srcRect/>
          <a:stretch>
            <a:fillRect/>
          </a:stretch>
        </p:blipFill>
        <p:spPr bwMode="auto">
          <a:xfrm>
            <a:off x="152400" y="685800"/>
            <a:ext cx="8839200" cy="4191000"/>
          </a:xfrm>
          <a:prstGeom prst="rect">
            <a:avLst/>
          </a:prstGeom>
          <a:noFill/>
          <a:ln w="12700">
            <a:noFill/>
            <a:miter lim="800000"/>
            <a:headEnd/>
            <a:tailEnd/>
          </a:ln>
        </p:spPr>
      </p:pic>
      <p:sp>
        <p:nvSpPr>
          <p:cNvPr id="64515" name="Line 3"/>
          <p:cNvSpPr>
            <a:spLocks noChangeShapeType="1"/>
          </p:cNvSpPr>
          <p:nvPr/>
        </p:nvSpPr>
        <p:spPr bwMode="auto">
          <a:xfrm>
            <a:off x="4876800" y="1905000"/>
            <a:ext cx="1600200" cy="0"/>
          </a:xfrm>
          <a:prstGeom prst="line">
            <a:avLst/>
          </a:prstGeom>
          <a:noFill/>
          <a:ln w="28575">
            <a:solidFill>
              <a:srgbClr val="FF0000"/>
            </a:solidFill>
            <a:round/>
            <a:headEnd/>
            <a:tailEnd/>
          </a:ln>
        </p:spPr>
        <p:txBody>
          <a:bodyPr/>
          <a:lstStyle/>
          <a:p>
            <a:endParaRPr lang="en-US"/>
          </a:p>
        </p:txBody>
      </p:sp>
      <p:sp>
        <p:nvSpPr>
          <p:cNvPr id="64516" name="Line 4"/>
          <p:cNvSpPr>
            <a:spLocks noChangeShapeType="1"/>
          </p:cNvSpPr>
          <p:nvPr/>
        </p:nvSpPr>
        <p:spPr bwMode="auto">
          <a:xfrm>
            <a:off x="2209800" y="2133600"/>
            <a:ext cx="1600200" cy="0"/>
          </a:xfrm>
          <a:prstGeom prst="line">
            <a:avLst/>
          </a:prstGeom>
          <a:noFill/>
          <a:ln w="28575">
            <a:solidFill>
              <a:srgbClr val="FF0000"/>
            </a:solidFill>
            <a:round/>
            <a:headEnd/>
            <a:tailEnd/>
          </a:ln>
        </p:spPr>
        <p:txBody>
          <a:bodyPr/>
          <a:lstStyle/>
          <a:p>
            <a:endParaRPr lang="en-US"/>
          </a:p>
        </p:txBody>
      </p:sp>
      <p:sp>
        <p:nvSpPr>
          <p:cNvPr id="64517" name="Oval 5"/>
          <p:cNvSpPr>
            <a:spLocks noChangeArrowheads="1"/>
          </p:cNvSpPr>
          <p:nvPr/>
        </p:nvSpPr>
        <p:spPr bwMode="auto">
          <a:xfrm>
            <a:off x="3962400" y="762000"/>
            <a:ext cx="1600200" cy="685800"/>
          </a:xfrm>
          <a:prstGeom prst="ellipse">
            <a:avLst/>
          </a:prstGeom>
          <a:noFill/>
          <a:ln w="12700">
            <a:solidFill>
              <a:srgbClr val="FF0000"/>
            </a:solidFill>
            <a:round/>
            <a:headEnd/>
            <a:tailEnd/>
          </a:ln>
        </p:spPr>
        <p:txBody>
          <a:bodyPr wrap="none" anchor="ctr"/>
          <a:lstStyle/>
          <a:p>
            <a:endParaRPr lang="en-US"/>
          </a:p>
        </p:txBody>
      </p:sp>
      <p:sp>
        <p:nvSpPr>
          <p:cNvPr id="64518" name="Text Box 6"/>
          <p:cNvSpPr txBox="1">
            <a:spLocks noChangeArrowheads="1"/>
          </p:cNvSpPr>
          <p:nvPr/>
        </p:nvSpPr>
        <p:spPr bwMode="auto">
          <a:xfrm>
            <a:off x="3886200" y="5486400"/>
            <a:ext cx="990600" cy="366713"/>
          </a:xfrm>
          <a:prstGeom prst="rect">
            <a:avLst/>
          </a:prstGeom>
          <a:noFill/>
          <a:ln w="12700">
            <a:noFill/>
            <a:miter lim="800000"/>
            <a:headEnd/>
            <a:tailEnd/>
          </a:ln>
        </p:spPr>
        <p:txBody>
          <a:bodyPr>
            <a:spAutoFit/>
          </a:bodyPr>
          <a:lstStyle/>
          <a:p>
            <a:pPr>
              <a:spcBef>
                <a:spcPct val="50000"/>
              </a:spcBef>
            </a:pPr>
            <a:r>
              <a:rPr lang="en-US"/>
              <a:t>Page 4</a:t>
            </a:r>
          </a:p>
        </p:txBody>
      </p:sp>
    </p:spTree>
    <p:custDataLst>
      <p:tags r:id="rId1"/>
    </p:custData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3" cstate="print"/>
          <a:srcRect/>
          <a:stretch>
            <a:fillRect/>
          </a:stretch>
        </p:blipFill>
        <p:spPr bwMode="auto">
          <a:xfrm>
            <a:off x="228600" y="4343400"/>
            <a:ext cx="8629650" cy="2305050"/>
          </a:xfrm>
          <a:prstGeom prst="rect">
            <a:avLst/>
          </a:prstGeom>
          <a:noFill/>
          <a:ln w="12700">
            <a:solidFill>
              <a:schemeClr val="tx1"/>
            </a:solidFill>
            <a:prstDash val="dash"/>
            <a:miter lim="800000"/>
            <a:headEnd/>
            <a:tailEnd/>
          </a:ln>
        </p:spPr>
      </p:pic>
      <p:pic>
        <p:nvPicPr>
          <p:cNvPr id="65539" name="Picture 5"/>
          <p:cNvPicPr>
            <a:picLocks noChangeAspect="1" noChangeArrowheads="1"/>
          </p:cNvPicPr>
          <p:nvPr/>
        </p:nvPicPr>
        <p:blipFill>
          <a:blip r:embed="rId4" cstate="print"/>
          <a:srcRect t="3542"/>
          <a:stretch>
            <a:fillRect/>
          </a:stretch>
        </p:blipFill>
        <p:spPr bwMode="auto">
          <a:xfrm>
            <a:off x="533400" y="0"/>
            <a:ext cx="8229600" cy="4151313"/>
          </a:xfrm>
          <a:prstGeom prst="rect">
            <a:avLst/>
          </a:prstGeom>
          <a:noFill/>
          <a:ln w="12700">
            <a:noFill/>
            <a:miter lim="800000"/>
            <a:headEnd/>
            <a:tailEnd/>
          </a:ln>
        </p:spPr>
      </p:pic>
      <p:sp>
        <p:nvSpPr>
          <p:cNvPr id="65540" name="Line 6"/>
          <p:cNvSpPr>
            <a:spLocks noChangeShapeType="1"/>
          </p:cNvSpPr>
          <p:nvPr/>
        </p:nvSpPr>
        <p:spPr bwMode="auto">
          <a:xfrm>
            <a:off x="0" y="4191000"/>
            <a:ext cx="9144000" cy="0"/>
          </a:xfrm>
          <a:prstGeom prst="line">
            <a:avLst/>
          </a:prstGeom>
          <a:noFill/>
          <a:ln w="12700">
            <a:solidFill>
              <a:srgbClr val="FF0000"/>
            </a:solidFill>
            <a:prstDash val="dash"/>
            <a:round/>
            <a:headEnd/>
            <a:tailEnd/>
          </a:ln>
        </p:spPr>
        <p:txBody>
          <a:bodyPr/>
          <a:lstStyle/>
          <a:p>
            <a:endParaRPr lang="en-US"/>
          </a:p>
        </p:txBody>
      </p:sp>
      <p:sp>
        <p:nvSpPr>
          <p:cNvPr id="65541" name="Oval 7"/>
          <p:cNvSpPr>
            <a:spLocks noChangeArrowheads="1"/>
          </p:cNvSpPr>
          <p:nvPr/>
        </p:nvSpPr>
        <p:spPr bwMode="auto">
          <a:xfrm>
            <a:off x="3657600" y="4572000"/>
            <a:ext cx="1600200" cy="304800"/>
          </a:xfrm>
          <a:prstGeom prst="ellipse">
            <a:avLst/>
          </a:prstGeom>
          <a:noFill/>
          <a:ln w="12700">
            <a:solidFill>
              <a:srgbClr val="FF0000"/>
            </a:solidFill>
            <a:round/>
            <a:headEnd/>
            <a:tailEnd/>
          </a:ln>
        </p:spPr>
        <p:txBody>
          <a:bodyPr wrap="none" anchor="ctr"/>
          <a:lstStyle/>
          <a:p>
            <a:endParaRPr lang="en-US"/>
          </a:p>
        </p:txBody>
      </p:sp>
      <p:sp>
        <p:nvSpPr>
          <p:cNvPr id="65542" name="Line 8"/>
          <p:cNvSpPr>
            <a:spLocks noChangeShapeType="1"/>
          </p:cNvSpPr>
          <p:nvPr/>
        </p:nvSpPr>
        <p:spPr bwMode="auto">
          <a:xfrm>
            <a:off x="7010400" y="5029200"/>
            <a:ext cx="1219200" cy="0"/>
          </a:xfrm>
          <a:prstGeom prst="line">
            <a:avLst/>
          </a:prstGeom>
          <a:noFill/>
          <a:ln w="12700">
            <a:solidFill>
              <a:srgbClr val="FF0000"/>
            </a:solidFill>
            <a:round/>
            <a:headEnd/>
            <a:tailEnd/>
          </a:ln>
        </p:spPr>
        <p:txBody>
          <a:bodyPr/>
          <a:lstStyle/>
          <a:p>
            <a:endParaRPr lang="en-US"/>
          </a:p>
        </p:txBody>
      </p:sp>
      <p:sp>
        <p:nvSpPr>
          <p:cNvPr id="65543" name="Oval 9"/>
          <p:cNvSpPr>
            <a:spLocks noChangeArrowheads="1"/>
          </p:cNvSpPr>
          <p:nvPr/>
        </p:nvSpPr>
        <p:spPr bwMode="auto">
          <a:xfrm>
            <a:off x="5943600" y="4267200"/>
            <a:ext cx="990600" cy="304800"/>
          </a:xfrm>
          <a:prstGeom prst="ellipse">
            <a:avLst/>
          </a:prstGeom>
          <a:noFill/>
          <a:ln w="12700">
            <a:solidFill>
              <a:srgbClr val="FF0000"/>
            </a:solidFill>
            <a:round/>
            <a:headEnd/>
            <a:tailEnd/>
          </a:ln>
        </p:spPr>
        <p:txBody>
          <a:bodyPr wrap="none" anchor="ctr"/>
          <a:lstStyle/>
          <a:p>
            <a:endParaRPr lang="en-US"/>
          </a:p>
        </p:txBody>
      </p:sp>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cstate="print"/>
          <a:srcRect/>
          <a:stretch>
            <a:fillRect/>
          </a:stretch>
        </p:blipFill>
        <p:spPr bwMode="auto">
          <a:xfrm>
            <a:off x="4191000" y="152400"/>
            <a:ext cx="4862513" cy="6477000"/>
          </a:xfrm>
          <a:prstGeom prst="rect">
            <a:avLst/>
          </a:prstGeom>
          <a:noFill/>
          <a:ln w="12700">
            <a:noFill/>
            <a:miter lim="800000"/>
            <a:headEnd type="none" w="sm" len="sm"/>
            <a:tailEnd type="none" w="sm" len="sm"/>
          </a:ln>
        </p:spPr>
      </p:pic>
      <p:pic>
        <p:nvPicPr>
          <p:cNvPr id="66563" name="Picture 3"/>
          <p:cNvPicPr>
            <a:picLocks noChangeAspect="1" noChangeArrowheads="1"/>
          </p:cNvPicPr>
          <p:nvPr/>
        </p:nvPicPr>
        <p:blipFill>
          <a:blip r:embed="rId4" cstate="print"/>
          <a:srcRect/>
          <a:stretch>
            <a:fillRect/>
          </a:stretch>
        </p:blipFill>
        <p:spPr bwMode="auto">
          <a:xfrm>
            <a:off x="57150" y="381000"/>
            <a:ext cx="4057650" cy="5257800"/>
          </a:xfrm>
          <a:prstGeom prst="rect">
            <a:avLst/>
          </a:prstGeom>
          <a:noFill/>
          <a:ln w="12700">
            <a:noFill/>
            <a:miter lim="800000"/>
            <a:headEnd type="none" w="sm" len="sm"/>
            <a:tailEnd type="none" w="sm" len="sm"/>
          </a:ln>
        </p:spPr>
      </p:pic>
      <p:sp>
        <p:nvSpPr>
          <p:cNvPr id="66564" name="Line 4"/>
          <p:cNvSpPr>
            <a:spLocks noChangeShapeType="1"/>
          </p:cNvSpPr>
          <p:nvPr/>
        </p:nvSpPr>
        <p:spPr bwMode="auto">
          <a:xfrm flipH="1">
            <a:off x="6019800" y="1676400"/>
            <a:ext cx="1447800" cy="1981200"/>
          </a:xfrm>
          <a:prstGeom prst="line">
            <a:avLst/>
          </a:prstGeom>
          <a:noFill/>
          <a:ln w="28575">
            <a:solidFill>
              <a:srgbClr val="FF0000"/>
            </a:solidFill>
            <a:round/>
            <a:headEnd type="none" w="sm" len="sm"/>
            <a:tailEnd type="triangle" w="sm" len="sm"/>
          </a:ln>
        </p:spPr>
        <p:txBody>
          <a:bodyPr/>
          <a:lstStyle/>
          <a:p>
            <a:endParaRPr lang="en-US"/>
          </a:p>
        </p:txBody>
      </p:sp>
      <p:sp>
        <p:nvSpPr>
          <p:cNvPr id="66565" name="Oval 5"/>
          <p:cNvSpPr>
            <a:spLocks noChangeArrowheads="1"/>
          </p:cNvSpPr>
          <p:nvPr/>
        </p:nvSpPr>
        <p:spPr bwMode="auto">
          <a:xfrm>
            <a:off x="7315200" y="457200"/>
            <a:ext cx="1447800" cy="1524000"/>
          </a:xfrm>
          <a:prstGeom prst="ellipse">
            <a:avLst/>
          </a:prstGeom>
          <a:noFill/>
          <a:ln w="28575">
            <a:solidFill>
              <a:srgbClr val="FF0000"/>
            </a:solidFill>
            <a:round/>
            <a:headEnd/>
            <a:tailEnd/>
          </a:ln>
        </p:spPr>
        <p:txBody>
          <a:bodyPr wrap="none" anchor="ctr"/>
          <a:lstStyle/>
          <a:p>
            <a:endParaRPr lang="en-US"/>
          </a:p>
        </p:txBody>
      </p:sp>
      <p:sp>
        <p:nvSpPr>
          <p:cNvPr id="66566" name="Text Box 6"/>
          <p:cNvSpPr txBox="1">
            <a:spLocks noChangeArrowheads="1"/>
          </p:cNvSpPr>
          <p:nvPr/>
        </p:nvSpPr>
        <p:spPr bwMode="auto">
          <a:xfrm>
            <a:off x="152400" y="5943600"/>
            <a:ext cx="4419600" cy="396875"/>
          </a:xfrm>
          <a:prstGeom prst="rect">
            <a:avLst/>
          </a:prstGeom>
          <a:noFill/>
          <a:ln w="12700">
            <a:noFill/>
            <a:miter lim="800000"/>
            <a:headEnd/>
            <a:tailEnd/>
          </a:ln>
        </p:spPr>
        <p:txBody>
          <a:bodyPr>
            <a:spAutoFit/>
          </a:bodyPr>
          <a:lstStyle/>
          <a:p>
            <a:pPr eaLnBrk="0" hangingPunct="0">
              <a:spcBef>
                <a:spcPct val="50000"/>
              </a:spcBef>
            </a:pPr>
            <a:r>
              <a:rPr lang="en-US" sz="2000">
                <a:solidFill>
                  <a:srgbClr val="FF0000"/>
                </a:solidFill>
                <a:latin typeface="Comic Sans MS" pitchFamily="66" charset="0"/>
              </a:rPr>
              <a:t>See Page 182, TeeJet Catalog 50A</a:t>
            </a:r>
          </a:p>
        </p:txBody>
      </p:sp>
    </p:spTree>
    <p:custDataLst>
      <p:tags r:id="rId1"/>
    </p:custData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28599" y="3810000"/>
            <a:ext cx="4741081" cy="28194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495800" y="76200"/>
            <a:ext cx="4285114" cy="358140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5105400" y="3657600"/>
            <a:ext cx="3733800" cy="3100771"/>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228600" y="0"/>
            <a:ext cx="4114800" cy="3756991"/>
          </a:xfrm>
          <a:prstGeom prst="rect">
            <a:avLst/>
          </a:prstGeom>
          <a:noFill/>
          <a:ln w="9525">
            <a:noFill/>
            <a:miter lim="800000"/>
            <a:headEnd/>
            <a:tailEnd/>
          </a:ln>
        </p:spPr>
      </p:pic>
      <p:sp>
        <p:nvSpPr>
          <p:cNvPr id="6" name="Oval 5"/>
          <p:cNvSpPr>
            <a:spLocks noChangeArrowheads="1"/>
          </p:cNvSpPr>
          <p:nvPr/>
        </p:nvSpPr>
        <p:spPr bwMode="auto">
          <a:xfrm>
            <a:off x="2286000" y="1295400"/>
            <a:ext cx="762000" cy="228600"/>
          </a:xfrm>
          <a:prstGeom prst="ellipse">
            <a:avLst/>
          </a:prstGeom>
          <a:noFill/>
          <a:ln w="38100">
            <a:solidFill>
              <a:srgbClr val="FF0000"/>
            </a:solidFill>
            <a:round/>
            <a:headEnd/>
            <a:tailEnd/>
          </a:ln>
        </p:spPr>
        <p:txBody>
          <a:bodyPr wrap="none" anchor="ctr"/>
          <a:lstStyle/>
          <a:p>
            <a:endParaRPr lang="en-US"/>
          </a:p>
        </p:txBody>
      </p:sp>
      <p:sp>
        <p:nvSpPr>
          <p:cNvPr id="7" name="Line 12"/>
          <p:cNvSpPr>
            <a:spLocks noChangeShapeType="1"/>
          </p:cNvSpPr>
          <p:nvPr/>
        </p:nvSpPr>
        <p:spPr bwMode="auto">
          <a:xfrm flipH="1">
            <a:off x="2743200" y="152400"/>
            <a:ext cx="304800" cy="457200"/>
          </a:xfrm>
          <a:prstGeom prst="line">
            <a:avLst/>
          </a:prstGeom>
          <a:noFill/>
          <a:ln w="38100">
            <a:solidFill>
              <a:srgbClr val="FF0000"/>
            </a:solidFill>
            <a:round/>
            <a:headEnd/>
            <a:tailEnd type="triangle" w="med" len="med"/>
          </a:ln>
        </p:spPr>
        <p:txBody>
          <a:bodyPr/>
          <a:lstStyle/>
          <a:p>
            <a:endParaRPr lang="en-US"/>
          </a:p>
        </p:txBody>
      </p:sp>
      <p:sp>
        <p:nvSpPr>
          <p:cNvPr id="8" name="Oval 7"/>
          <p:cNvSpPr>
            <a:spLocks noChangeArrowheads="1"/>
          </p:cNvSpPr>
          <p:nvPr/>
        </p:nvSpPr>
        <p:spPr bwMode="auto">
          <a:xfrm>
            <a:off x="2286000" y="2819400"/>
            <a:ext cx="762000" cy="228600"/>
          </a:xfrm>
          <a:prstGeom prst="ellipse">
            <a:avLst/>
          </a:prstGeom>
          <a:noFill/>
          <a:ln w="38100">
            <a:solidFill>
              <a:srgbClr val="FF0000"/>
            </a:solidFill>
            <a:round/>
            <a:headEnd/>
            <a:tailEnd/>
          </a:ln>
        </p:spPr>
        <p:txBody>
          <a:bodyPr wrap="none" anchor="ctr"/>
          <a:lstStyle/>
          <a:p>
            <a:endParaRPr lang="en-US"/>
          </a:p>
        </p:txBody>
      </p:sp>
      <p:sp>
        <p:nvSpPr>
          <p:cNvPr id="9" name="Oval 8"/>
          <p:cNvSpPr>
            <a:spLocks noChangeArrowheads="1"/>
          </p:cNvSpPr>
          <p:nvPr/>
        </p:nvSpPr>
        <p:spPr bwMode="auto">
          <a:xfrm>
            <a:off x="6248400" y="2133600"/>
            <a:ext cx="457200" cy="228600"/>
          </a:xfrm>
          <a:prstGeom prst="ellipse">
            <a:avLst/>
          </a:prstGeom>
          <a:noFill/>
          <a:ln w="38100">
            <a:solidFill>
              <a:srgbClr val="FF0000"/>
            </a:solidFill>
            <a:round/>
            <a:headEnd/>
            <a:tailEnd/>
          </a:ln>
        </p:spPr>
        <p:txBody>
          <a:bodyPr wrap="none" anchor="ctr"/>
          <a:lstStyle/>
          <a:p>
            <a:endParaRPr lang="en-US"/>
          </a:p>
        </p:txBody>
      </p:sp>
      <p:sp>
        <p:nvSpPr>
          <p:cNvPr id="10" name="Oval 9"/>
          <p:cNvSpPr>
            <a:spLocks noChangeArrowheads="1"/>
          </p:cNvSpPr>
          <p:nvPr/>
        </p:nvSpPr>
        <p:spPr bwMode="auto">
          <a:xfrm>
            <a:off x="2133600" y="5486400"/>
            <a:ext cx="533400" cy="304800"/>
          </a:xfrm>
          <a:prstGeom prst="ellipse">
            <a:avLst/>
          </a:prstGeom>
          <a:noFill/>
          <a:ln w="38100">
            <a:solidFill>
              <a:srgbClr val="FF0000"/>
            </a:solidFill>
            <a:round/>
            <a:headEnd/>
            <a:tailEnd/>
          </a:ln>
        </p:spPr>
        <p:txBody>
          <a:bodyPr wrap="none" anchor="ctr"/>
          <a:lstStyle/>
          <a:p>
            <a:endParaRPr lang="en-US"/>
          </a:p>
        </p:txBody>
      </p:sp>
      <p:sp>
        <p:nvSpPr>
          <p:cNvPr id="11" name="Oval 10"/>
          <p:cNvSpPr>
            <a:spLocks noChangeArrowheads="1"/>
          </p:cNvSpPr>
          <p:nvPr/>
        </p:nvSpPr>
        <p:spPr bwMode="auto">
          <a:xfrm>
            <a:off x="5791200" y="5105400"/>
            <a:ext cx="457200" cy="304800"/>
          </a:xfrm>
          <a:prstGeom prst="ellipse">
            <a:avLst/>
          </a:prstGeom>
          <a:noFill/>
          <a:ln w="38100">
            <a:solidFill>
              <a:srgbClr val="FF0000"/>
            </a:solidFill>
            <a:round/>
            <a:headEnd/>
            <a:tailEnd/>
          </a:ln>
        </p:spPr>
        <p:txBody>
          <a:bodyPr wrap="none" anchor="ctr"/>
          <a:lstStyle/>
          <a:p>
            <a:endParaRPr lang="en-US"/>
          </a:p>
        </p:txBody>
      </p:sp>
      <p:sp>
        <p:nvSpPr>
          <p:cNvPr id="12" name="Line 12"/>
          <p:cNvSpPr>
            <a:spLocks noChangeShapeType="1"/>
          </p:cNvSpPr>
          <p:nvPr/>
        </p:nvSpPr>
        <p:spPr bwMode="auto">
          <a:xfrm flipH="1">
            <a:off x="6096000" y="3886200"/>
            <a:ext cx="152400" cy="304800"/>
          </a:xfrm>
          <a:prstGeom prst="line">
            <a:avLst/>
          </a:prstGeom>
          <a:noFill/>
          <a:ln w="38100">
            <a:solidFill>
              <a:srgbClr val="FF0000"/>
            </a:solidFill>
            <a:round/>
            <a:headEnd/>
            <a:tailEnd type="triangle" w="med" len="med"/>
          </a:ln>
        </p:spPr>
        <p:txBody>
          <a:bodyPr/>
          <a:lstStyle/>
          <a:p>
            <a:endParaRPr lang="en-US"/>
          </a:p>
        </p:txBody>
      </p:sp>
      <p:sp>
        <p:nvSpPr>
          <p:cNvPr id="13" name="Line 12"/>
          <p:cNvSpPr>
            <a:spLocks noChangeShapeType="1"/>
          </p:cNvSpPr>
          <p:nvPr/>
        </p:nvSpPr>
        <p:spPr bwMode="auto">
          <a:xfrm flipH="1">
            <a:off x="6477000" y="381000"/>
            <a:ext cx="152400" cy="304800"/>
          </a:xfrm>
          <a:prstGeom prst="line">
            <a:avLst/>
          </a:prstGeom>
          <a:noFill/>
          <a:ln w="38100">
            <a:solidFill>
              <a:srgbClr val="FF0000"/>
            </a:solidFill>
            <a:round/>
            <a:headEnd/>
            <a:tailEnd type="triangle" w="med" len="med"/>
          </a:ln>
        </p:spPr>
        <p:txBody>
          <a:bodyPr/>
          <a:lstStyle/>
          <a:p>
            <a:endParaRPr lang="en-US"/>
          </a:p>
        </p:txBody>
      </p:sp>
      <p:sp>
        <p:nvSpPr>
          <p:cNvPr id="14" name="Line 12"/>
          <p:cNvSpPr>
            <a:spLocks noChangeShapeType="1"/>
          </p:cNvSpPr>
          <p:nvPr/>
        </p:nvSpPr>
        <p:spPr bwMode="auto">
          <a:xfrm flipH="1">
            <a:off x="2438400" y="4038600"/>
            <a:ext cx="304800" cy="457200"/>
          </a:xfrm>
          <a:prstGeom prst="line">
            <a:avLst/>
          </a:prstGeom>
          <a:noFill/>
          <a:ln w="38100">
            <a:solidFill>
              <a:srgbClr val="FF0000"/>
            </a:solidFill>
            <a:round/>
            <a:headEnd/>
            <a:tailEnd type="triangle" w="med" len="med"/>
          </a:ln>
        </p:spPr>
        <p:txBody>
          <a:bodyPr/>
          <a:lstStyle/>
          <a:p>
            <a:endParaRPr lang="en-US"/>
          </a:p>
        </p:txBody>
      </p:sp>
      <p:sp>
        <p:nvSpPr>
          <p:cNvPr id="15" name="Line 12"/>
          <p:cNvSpPr>
            <a:spLocks noChangeShapeType="1"/>
          </p:cNvSpPr>
          <p:nvPr/>
        </p:nvSpPr>
        <p:spPr bwMode="auto">
          <a:xfrm>
            <a:off x="0" y="1447800"/>
            <a:ext cx="228600" cy="0"/>
          </a:xfrm>
          <a:prstGeom prst="line">
            <a:avLst/>
          </a:prstGeom>
          <a:noFill/>
          <a:ln w="38100">
            <a:solidFill>
              <a:srgbClr val="FF0000"/>
            </a:solidFill>
            <a:round/>
            <a:headEnd/>
            <a:tailEnd type="triangle" w="med" len="med"/>
          </a:ln>
        </p:spPr>
        <p:txBody>
          <a:bodyPr/>
          <a:lstStyle/>
          <a:p>
            <a:endParaRPr lang="en-US"/>
          </a:p>
        </p:txBody>
      </p:sp>
      <p:sp>
        <p:nvSpPr>
          <p:cNvPr id="16" name="Line 12"/>
          <p:cNvSpPr>
            <a:spLocks noChangeShapeType="1"/>
          </p:cNvSpPr>
          <p:nvPr/>
        </p:nvSpPr>
        <p:spPr bwMode="auto">
          <a:xfrm>
            <a:off x="76200" y="5638800"/>
            <a:ext cx="228600" cy="0"/>
          </a:xfrm>
          <a:prstGeom prst="line">
            <a:avLst/>
          </a:prstGeom>
          <a:noFill/>
          <a:ln w="38100">
            <a:solidFill>
              <a:srgbClr val="FF0000"/>
            </a:solidFill>
            <a:round/>
            <a:headEnd/>
            <a:tailEnd type="triangle" w="med" len="med"/>
          </a:ln>
        </p:spPr>
        <p:txBody>
          <a:bodyPr/>
          <a:lstStyle/>
          <a:p>
            <a:endParaRPr lang="en-US"/>
          </a:p>
        </p:txBody>
      </p:sp>
      <p:sp>
        <p:nvSpPr>
          <p:cNvPr id="17" name="Line 12"/>
          <p:cNvSpPr>
            <a:spLocks noChangeShapeType="1"/>
          </p:cNvSpPr>
          <p:nvPr/>
        </p:nvSpPr>
        <p:spPr bwMode="auto">
          <a:xfrm>
            <a:off x="4343400" y="2286000"/>
            <a:ext cx="228600" cy="0"/>
          </a:xfrm>
          <a:prstGeom prst="line">
            <a:avLst/>
          </a:prstGeom>
          <a:noFill/>
          <a:ln w="38100">
            <a:solidFill>
              <a:srgbClr val="FF0000"/>
            </a:solidFill>
            <a:round/>
            <a:headEnd/>
            <a:tailEnd type="triangle" w="med" len="med"/>
          </a:ln>
        </p:spPr>
        <p:txBody>
          <a:bodyPr/>
          <a:lstStyle/>
          <a:p>
            <a:endParaRPr lang="en-US"/>
          </a:p>
        </p:txBody>
      </p:sp>
      <p:sp>
        <p:nvSpPr>
          <p:cNvPr id="18" name="Line 12"/>
          <p:cNvSpPr>
            <a:spLocks noChangeShapeType="1"/>
          </p:cNvSpPr>
          <p:nvPr/>
        </p:nvSpPr>
        <p:spPr bwMode="auto">
          <a:xfrm>
            <a:off x="4953000" y="5257800"/>
            <a:ext cx="228600" cy="0"/>
          </a:xfrm>
          <a:prstGeom prst="line">
            <a:avLst/>
          </a:prstGeom>
          <a:noFill/>
          <a:ln w="38100">
            <a:solidFill>
              <a:srgbClr val="FF0000"/>
            </a:solidFill>
            <a:round/>
            <a:headEnd/>
            <a:tailEnd type="triangle" w="med" len="med"/>
          </a:ln>
        </p:spPr>
        <p:txBody>
          <a:bodyPr/>
          <a:lstStyle/>
          <a:p>
            <a:endParaRPr lang="en-US"/>
          </a:p>
        </p:txBody>
      </p:sp>
      <p:sp>
        <p:nvSpPr>
          <p:cNvPr id="19" name="Line 12"/>
          <p:cNvSpPr>
            <a:spLocks noChangeShapeType="1"/>
          </p:cNvSpPr>
          <p:nvPr/>
        </p:nvSpPr>
        <p:spPr bwMode="auto">
          <a:xfrm>
            <a:off x="0" y="2895600"/>
            <a:ext cx="228600" cy="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4162" name="Picture 2"/>
          <p:cNvPicPr>
            <a:picLocks noChangeAspect="1" noChangeArrowheads="1"/>
          </p:cNvPicPr>
          <p:nvPr/>
        </p:nvPicPr>
        <p:blipFill>
          <a:blip r:embed="rId3" cstate="print"/>
          <a:srcRect/>
          <a:stretch>
            <a:fillRect/>
          </a:stretch>
        </p:blipFill>
        <p:spPr bwMode="auto">
          <a:xfrm>
            <a:off x="609600" y="304800"/>
            <a:ext cx="8382000" cy="6248400"/>
          </a:xfrm>
          <a:prstGeom prst="rect">
            <a:avLst/>
          </a:prstGeom>
          <a:noFill/>
          <a:ln w="12700">
            <a:noFill/>
            <a:miter lim="800000"/>
            <a:headEnd/>
            <a:tailEnd/>
          </a:ln>
          <a:effectLst/>
        </p:spPr>
      </p:pic>
      <p:sp>
        <p:nvSpPr>
          <p:cNvPr id="1244165" name="Oval 5"/>
          <p:cNvSpPr>
            <a:spLocks noChangeArrowheads="1"/>
          </p:cNvSpPr>
          <p:nvPr/>
        </p:nvSpPr>
        <p:spPr bwMode="auto">
          <a:xfrm>
            <a:off x="1676400" y="0"/>
            <a:ext cx="1066800" cy="6858000"/>
          </a:xfrm>
          <a:prstGeom prst="ellipse">
            <a:avLst/>
          </a:prstGeom>
          <a:noFill/>
          <a:ln w="28575">
            <a:solidFill>
              <a:srgbClr val="CC0000"/>
            </a:solidFill>
            <a:round/>
            <a:headEnd type="none" w="sm" len="sm"/>
            <a:tailEnd type="none" w="sm" len="sm"/>
          </a:ln>
          <a:effectLst/>
        </p:spPr>
        <p:txBody>
          <a:bodyPr wrap="none" anchor="ctr"/>
          <a:lstStyle/>
          <a:p>
            <a:endParaRPr lang="en-US"/>
          </a:p>
        </p:txBody>
      </p:sp>
    </p:spTree>
    <p:custDataLst>
      <p:tags r:id="rId1"/>
    </p:custData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3378" name="Rectangle 2"/>
          <p:cNvSpPr>
            <a:spLocks noGrp="1" noChangeArrowheads="1"/>
          </p:cNvSpPr>
          <p:nvPr>
            <p:ph type="title"/>
          </p:nvPr>
        </p:nvSpPr>
        <p:spPr>
          <a:xfrm>
            <a:off x="381000" y="152400"/>
            <a:ext cx="7772400" cy="762000"/>
          </a:xfrm>
          <a:noFill/>
          <a:ln/>
        </p:spPr>
        <p:txBody>
          <a:bodyPr lIns="92075" tIns="46038" rIns="92075" bIns="46038"/>
          <a:lstStyle/>
          <a:p>
            <a:r>
              <a:rPr lang="en-US" sz="3600" dirty="0"/>
              <a:t>Selecting the proper nozzle….</a:t>
            </a:r>
          </a:p>
        </p:txBody>
      </p:sp>
      <p:sp>
        <p:nvSpPr>
          <p:cNvPr id="1253379" name="Rectangle 3"/>
          <p:cNvSpPr>
            <a:spLocks noGrp="1" noChangeArrowheads="1"/>
          </p:cNvSpPr>
          <p:nvPr>
            <p:ph type="body" sz="half" idx="1"/>
          </p:nvPr>
        </p:nvSpPr>
        <p:spPr>
          <a:xfrm>
            <a:off x="76200" y="2457450"/>
            <a:ext cx="3429000" cy="3562350"/>
          </a:xfrm>
        </p:spPr>
        <p:txBody>
          <a:bodyPr/>
          <a:lstStyle/>
          <a:p>
            <a:pPr>
              <a:lnSpc>
                <a:spcPct val="90000"/>
              </a:lnSpc>
            </a:pPr>
            <a:r>
              <a:rPr lang="en-US" sz="2000"/>
              <a:t>Calculate GPM (formula)</a:t>
            </a:r>
          </a:p>
          <a:p>
            <a:pPr>
              <a:lnSpc>
                <a:spcPct val="90000"/>
              </a:lnSpc>
            </a:pPr>
            <a:r>
              <a:rPr lang="en-US" sz="2000"/>
              <a:t>Look under GPM column</a:t>
            </a:r>
          </a:p>
          <a:p>
            <a:pPr>
              <a:lnSpc>
                <a:spcPct val="90000"/>
              </a:lnSpc>
            </a:pPr>
            <a:r>
              <a:rPr lang="en-US" sz="2000"/>
              <a:t>Match to pressure-psi</a:t>
            </a:r>
          </a:p>
          <a:p>
            <a:pPr>
              <a:lnSpc>
                <a:spcPct val="90000"/>
              </a:lnSpc>
            </a:pPr>
            <a:r>
              <a:rPr lang="en-US" sz="2000"/>
              <a:t>Choose the size needed</a:t>
            </a:r>
          </a:p>
          <a:p>
            <a:pPr>
              <a:lnSpc>
                <a:spcPct val="90000"/>
              </a:lnSpc>
            </a:pPr>
            <a:r>
              <a:rPr lang="en-US" sz="2000"/>
              <a:t>Operate at given pressure and speed used in formula to achieve GPA</a:t>
            </a:r>
          </a:p>
        </p:txBody>
      </p:sp>
      <p:sp>
        <p:nvSpPr>
          <p:cNvPr id="1253380" name="AutoShape 4"/>
          <p:cNvSpPr>
            <a:spLocks noChangeArrowheads="1"/>
          </p:cNvSpPr>
          <p:nvPr/>
        </p:nvSpPr>
        <p:spPr bwMode="auto">
          <a:xfrm>
            <a:off x="5715000" y="838200"/>
            <a:ext cx="304800" cy="381000"/>
          </a:xfrm>
          <a:prstGeom prst="downArrow">
            <a:avLst>
              <a:gd name="adj1" fmla="val 50000"/>
              <a:gd name="adj2" fmla="val 31250"/>
            </a:avLst>
          </a:prstGeom>
          <a:solidFill>
            <a:srgbClr val="FC0128"/>
          </a:solidFill>
          <a:ln w="12700">
            <a:solidFill>
              <a:schemeClr val="tx1"/>
            </a:solidFill>
            <a:miter lim="800000"/>
            <a:headEnd type="none" w="sm" len="sm"/>
            <a:tailEnd type="none" w="sm" len="sm"/>
          </a:ln>
          <a:effectLst/>
        </p:spPr>
        <p:txBody>
          <a:bodyPr wrap="none" anchor="ctr"/>
          <a:lstStyle/>
          <a:p>
            <a:endParaRPr lang="en-US"/>
          </a:p>
        </p:txBody>
      </p:sp>
      <p:sp>
        <p:nvSpPr>
          <p:cNvPr id="1253381" name="AutoShape 5"/>
          <p:cNvSpPr>
            <a:spLocks noChangeArrowheads="1"/>
          </p:cNvSpPr>
          <p:nvPr/>
        </p:nvSpPr>
        <p:spPr bwMode="auto">
          <a:xfrm>
            <a:off x="1295400" y="5181600"/>
            <a:ext cx="1644650" cy="1339850"/>
          </a:xfrm>
          <a:prstGeom prst="star16">
            <a:avLst>
              <a:gd name="adj" fmla="val 37500"/>
            </a:avLst>
          </a:prstGeom>
          <a:noFill/>
          <a:ln w="50800">
            <a:solidFill>
              <a:srgbClr val="00FF00"/>
            </a:solidFill>
            <a:miter lim="800000"/>
            <a:headEnd/>
            <a:tailEnd/>
          </a:ln>
          <a:effectLst/>
        </p:spPr>
        <p:txBody>
          <a:bodyPr wrap="none" lIns="92075" tIns="46038" rIns="92075" bIns="46038" anchor="ctr"/>
          <a:lstStyle/>
          <a:p>
            <a:pPr algn="ctr" eaLnBrk="0" hangingPunct="0"/>
            <a:r>
              <a:rPr lang="en-US" sz="4000" b="1">
                <a:solidFill>
                  <a:srgbClr val="FC0128"/>
                </a:solidFill>
              </a:rPr>
              <a:t>.30</a:t>
            </a:r>
            <a:endParaRPr lang="en-US" sz="4000" b="1">
              <a:solidFill>
                <a:schemeClr val="accent1"/>
              </a:solidFill>
            </a:endParaRPr>
          </a:p>
        </p:txBody>
      </p:sp>
      <p:sp>
        <p:nvSpPr>
          <p:cNvPr id="1253382" name="Text Box 6"/>
          <p:cNvSpPr txBox="1">
            <a:spLocks noChangeArrowheads="1"/>
          </p:cNvSpPr>
          <p:nvPr/>
        </p:nvSpPr>
        <p:spPr bwMode="auto">
          <a:xfrm>
            <a:off x="76200" y="1371600"/>
            <a:ext cx="3657600" cy="64135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3600">
                <a:solidFill>
                  <a:srgbClr val="3333FF"/>
                </a:solidFill>
                <a:latin typeface="Times New Roman" pitchFamily="18" charset="0"/>
              </a:rPr>
              <a:t>Page 9, 12, 14, 15</a:t>
            </a:r>
          </a:p>
        </p:txBody>
      </p:sp>
      <p:sp>
        <p:nvSpPr>
          <p:cNvPr id="1253383" name="Oval 7"/>
          <p:cNvSpPr>
            <a:spLocks noChangeArrowheads="1"/>
          </p:cNvSpPr>
          <p:nvPr/>
        </p:nvSpPr>
        <p:spPr bwMode="auto">
          <a:xfrm>
            <a:off x="5638800" y="5029200"/>
            <a:ext cx="457200" cy="304800"/>
          </a:xfrm>
          <a:prstGeom prst="ellipse">
            <a:avLst/>
          </a:prstGeom>
          <a:noFill/>
          <a:ln w="12700">
            <a:solidFill>
              <a:srgbClr val="FF0000"/>
            </a:solidFill>
            <a:round/>
            <a:headEnd/>
            <a:tailEnd/>
          </a:ln>
          <a:effectLst/>
        </p:spPr>
        <p:txBody>
          <a:bodyPr wrap="none" anchor="ctr"/>
          <a:lstStyle/>
          <a:p>
            <a:endParaRPr lang="en-US"/>
          </a:p>
        </p:txBody>
      </p:sp>
      <p:pic>
        <p:nvPicPr>
          <p:cNvPr id="1253384" name="Picture 8"/>
          <p:cNvPicPr>
            <a:picLocks noChangeAspect="1" noChangeArrowheads="1"/>
          </p:cNvPicPr>
          <p:nvPr/>
        </p:nvPicPr>
        <p:blipFill>
          <a:blip r:embed="rId4" cstate="print"/>
          <a:srcRect/>
          <a:stretch>
            <a:fillRect/>
          </a:stretch>
        </p:blipFill>
        <p:spPr bwMode="auto">
          <a:xfrm>
            <a:off x="3810000" y="1219200"/>
            <a:ext cx="5105400" cy="5486400"/>
          </a:xfrm>
          <a:prstGeom prst="rect">
            <a:avLst/>
          </a:prstGeom>
          <a:noFill/>
          <a:ln w="12700">
            <a:noFill/>
            <a:miter lim="800000"/>
            <a:headEnd/>
            <a:tailEnd/>
          </a:ln>
          <a:effectLst/>
        </p:spPr>
      </p:pic>
      <p:pic>
        <p:nvPicPr>
          <p:cNvPr id="1253385" name="Picture 9" descr="pressuregauge1"/>
          <p:cNvPicPr>
            <a:picLocks noChangeAspect="1" noChangeArrowheads="1"/>
          </p:cNvPicPr>
          <p:nvPr/>
        </p:nvPicPr>
        <p:blipFill>
          <a:blip r:embed="rId5" cstate="print">
            <a:lum bright="30000"/>
          </a:blip>
          <a:srcRect l="12500" t="8333" r="12500"/>
          <a:stretch>
            <a:fillRect/>
          </a:stretch>
        </p:blipFill>
        <p:spPr bwMode="auto">
          <a:xfrm>
            <a:off x="6629400" y="3200400"/>
            <a:ext cx="2362200" cy="2165350"/>
          </a:xfrm>
          <a:prstGeom prst="rect">
            <a:avLst/>
          </a:prstGeom>
          <a:noFill/>
          <a:ln w="76200">
            <a:solidFill>
              <a:srgbClr val="CC0000"/>
            </a:solidFill>
            <a:miter lim="800000"/>
            <a:headEnd/>
            <a:tailEnd/>
          </a:ln>
        </p:spPr>
      </p:pic>
      <p:sp>
        <p:nvSpPr>
          <p:cNvPr id="1253386" name="Oval 10"/>
          <p:cNvSpPr>
            <a:spLocks noChangeArrowheads="1"/>
          </p:cNvSpPr>
          <p:nvPr/>
        </p:nvSpPr>
        <p:spPr bwMode="auto">
          <a:xfrm>
            <a:off x="5562600" y="3429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7" name="Oval 11"/>
          <p:cNvSpPr>
            <a:spLocks noChangeArrowheads="1"/>
          </p:cNvSpPr>
          <p:nvPr/>
        </p:nvSpPr>
        <p:spPr bwMode="auto">
          <a:xfrm>
            <a:off x="5562600" y="4191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8" name="Oval 12"/>
          <p:cNvSpPr>
            <a:spLocks noChangeArrowheads="1"/>
          </p:cNvSpPr>
          <p:nvPr/>
        </p:nvSpPr>
        <p:spPr bwMode="auto">
          <a:xfrm>
            <a:off x="5562600" y="4953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9" name="Oval 13"/>
          <p:cNvSpPr>
            <a:spLocks noChangeArrowheads="1"/>
          </p:cNvSpPr>
          <p:nvPr/>
        </p:nvSpPr>
        <p:spPr bwMode="auto">
          <a:xfrm>
            <a:off x="5562600" y="58674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90" name="Oval 14"/>
          <p:cNvSpPr>
            <a:spLocks noChangeArrowheads="1"/>
          </p:cNvSpPr>
          <p:nvPr/>
        </p:nvSpPr>
        <p:spPr bwMode="auto">
          <a:xfrm>
            <a:off x="2057400" y="1219200"/>
            <a:ext cx="1066800" cy="914400"/>
          </a:xfrm>
          <a:prstGeom prst="ellipse">
            <a:avLst/>
          </a:prstGeom>
          <a:noFill/>
          <a:ln w="12700">
            <a:solidFill>
              <a:srgbClr val="FF0000"/>
            </a:solidFill>
            <a:round/>
            <a:headEnd/>
            <a:tailEnd/>
          </a:ln>
          <a:effectLst/>
        </p:spPr>
        <p:txBody>
          <a:bodyPr wrap="none" anchor="ctr"/>
          <a:lstStyle/>
          <a:p>
            <a:endParaRPr lang="en-US"/>
          </a:p>
        </p:txBody>
      </p:sp>
      <p:sp>
        <p:nvSpPr>
          <p:cNvPr id="15" name="Bent Arrow 14"/>
          <p:cNvSpPr/>
          <p:nvPr/>
        </p:nvSpPr>
        <p:spPr>
          <a:xfrm rot="3258800">
            <a:off x="4767452" y="849838"/>
            <a:ext cx="504692" cy="404309"/>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499"/>
                                          </p:stCondLst>
                                        </p:cTn>
                                        <p:tgtEl>
                                          <p:spTgt spid="1253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6114" name="Picture 2"/>
          <p:cNvPicPr>
            <a:picLocks noChangeAspect="1" noChangeArrowheads="1"/>
          </p:cNvPicPr>
          <p:nvPr/>
        </p:nvPicPr>
        <p:blipFill>
          <a:blip r:embed="rId2" cstate="print"/>
          <a:srcRect/>
          <a:stretch>
            <a:fillRect/>
          </a:stretch>
        </p:blipFill>
        <p:spPr bwMode="auto">
          <a:xfrm>
            <a:off x="76200" y="304800"/>
            <a:ext cx="2936321" cy="4038600"/>
          </a:xfrm>
          <a:prstGeom prst="rect">
            <a:avLst/>
          </a:prstGeom>
          <a:noFill/>
          <a:ln w="9525">
            <a:solidFill>
              <a:srgbClr val="7030A0"/>
            </a:solidFill>
            <a:miter lim="800000"/>
            <a:headEnd/>
            <a:tailEnd/>
          </a:ln>
        </p:spPr>
      </p:pic>
      <p:sp>
        <p:nvSpPr>
          <p:cNvPr id="3" name="Rectangle 2"/>
          <p:cNvSpPr/>
          <p:nvPr/>
        </p:nvSpPr>
        <p:spPr>
          <a:xfrm rot="829385">
            <a:off x="3360864" y="813473"/>
            <a:ext cx="5570757"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Fact Sheet: MF2869</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626115" name="Picture 3"/>
          <p:cNvPicPr>
            <a:picLocks noChangeAspect="1" noChangeArrowheads="1"/>
          </p:cNvPicPr>
          <p:nvPr/>
        </p:nvPicPr>
        <p:blipFill>
          <a:blip r:embed="rId3" cstate="print"/>
          <a:srcRect/>
          <a:stretch>
            <a:fillRect/>
          </a:stretch>
        </p:blipFill>
        <p:spPr bwMode="auto">
          <a:xfrm>
            <a:off x="6248400" y="2895600"/>
            <a:ext cx="2819400" cy="3880385"/>
          </a:xfrm>
          <a:prstGeom prst="rect">
            <a:avLst/>
          </a:prstGeom>
          <a:noFill/>
          <a:ln w="9525">
            <a:solidFill>
              <a:srgbClr val="7030A0"/>
            </a:solidFill>
            <a:miter lim="800000"/>
            <a:headEnd/>
            <a:tailEnd/>
          </a:ln>
        </p:spPr>
      </p:pic>
      <p:pic>
        <p:nvPicPr>
          <p:cNvPr id="1626116" name="Picture 4"/>
          <p:cNvPicPr>
            <a:picLocks noChangeAspect="1" noChangeArrowheads="1"/>
          </p:cNvPicPr>
          <p:nvPr/>
        </p:nvPicPr>
        <p:blipFill>
          <a:blip r:embed="rId4" cstate="print"/>
          <a:srcRect/>
          <a:stretch>
            <a:fillRect/>
          </a:stretch>
        </p:blipFill>
        <p:spPr bwMode="auto">
          <a:xfrm>
            <a:off x="3124200" y="1752600"/>
            <a:ext cx="2963875" cy="3962400"/>
          </a:xfrm>
          <a:prstGeom prst="rect">
            <a:avLst/>
          </a:prstGeom>
          <a:noFill/>
          <a:ln w="9525">
            <a:solidFill>
              <a:srgbClr val="7030A0"/>
            </a:solidFill>
            <a:miter lim="800000"/>
            <a:headEnd/>
            <a:tailEnd/>
          </a:ln>
        </p:spPr>
      </p:pic>
      <p:sp>
        <p:nvSpPr>
          <p:cNvPr id="6" name="Rectangle 4"/>
          <p:cNvSpPr>
            <a:spLocks noChangeArrowheads="1"/>
          </p:cNvSpPr>
          <p:nvPr/>
        </p:nvSpPr>
        <p:spPr bwMode="auto">
          <a:xfrm>
            <a:off x="37187" y="6096000"/>
            <a:ext cx="6135013" cy="584775"/>
          </a:xfrm>
          <a:prstGeom prst="rect">
            <a:avLst/>
          </a:prstGeom>
          <a:noFill/>
          <a:ln w="12700">
            <a:noFill/>
            <a:miter lim="800000"/>
            <a:headEnd/>
            <a:tailEnd/>
          </a:ln>
        </p:spPr>
        <p:txBody>
          <a:bodyPr wrap="none">
            <a:spAutoFit/>
          </a:bodyPr>
          <a:lstStyle/>
          <a:p>
            <a:r>
              <a:rPr lang="en-US" sz="3200" dirty="0">
                <a:solidFill>
                  <a:srgbClr val="7030A0"/>
                </a:solidFill>
                <a:latin typeface="Comic Sans MS" pitchFamily="66" charset="0"/>
              </a:rPr>
              <a:t>www.bae.ksu.edu/faculty/wolf/</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cstate="print"/>
          <a:srcRect/>
          <a:stretch>
            <a:fillRect/>
          </a:stretch>
        </p:blipFill>
        <p:spPr bwMode="auto">
          <a:xfrm>
            <a:off x="76200" y="152400"/>
            <a:ext cx="4572000" cy="1063625"/>
          </a:xfrm>
          <a:prstGeom prst="rect">
            <a:avLst/>
          </a:prstGeom>
          <a:noFill/>
          <a:ln w="12700">
            <a:noFill/>
            <a:miter lim="800000"/>
            <a:headEnd/>
            <a:tailEnd/>
          </a:ln>
        </p:spPr>
      </p:pic>
      <p:pic>
        <p:nvPicPr>
          <p:cNvPr id="16387" name="Picture 5"/>
          <p:cNvPicPr>
            <a:picLocks noChangeAspect="1" noChangeArrowheads="1"/>
          </p:cNvPicPr>
          <p:nvPr/>
        </p:nvPicPr>
        <p:blipFill>
          <a:blip r:embed="rId4" cstate="print"/>
          <a:srcRect/>
          <a:stretch>
            <a:fillRect/>
          </a:stretch>
        </p:blipFill>
        <p:spPr bwMode="auto">
          <a:xfrm>
            <a:off x="4724400" y="152400"/>
            <a:ext cx="4343400" cy="1089025"/>
          </a:xfrm>
          <a:prstGeom prst="rect">
            <a:avLst/>
          </a:prstGeom>
          <a:noFill/>
          <a:ln w="12700">
            <a:noFill/>
            <a:miter lim="800000"/>
            <a:headEnd/>
            <a:tailEnd/>
          </a:ln>
        </p:spPr>
      </p:pic>
      <p:pic>
        <p:nvPicPr>
          <p:cNvPr id="16388" name="Picture 6" descr="redball trailer"/>
          <p:cNvPicPr>
            <a:picLocks noChangeAspect="1" noChangeArrowheads="1"/>
          </p:cNvPicPr>
          <p:nvPr/>
        </p:nvPicPr>
        <p:blipFill>
          <a:blip r:embed="rId5" cstate="print"/>
          <a:srcRect/>
          <a:stretch>
            <a:fillRect/>
          </a:stretch>
        </p:blipFill>
        <p:spPr bwMode="auto">
          <a:xfrm>
            <a:off x="152400" y="3124200"/>
            <a:ext cx="2971800" cy="1752600"/>
          </a:xfrm>
          <a:prstGeom prst="rect">
            <a:avLst/>
          </a:prstGeom>
          <a:noFill/>
          <a:ln w="9525">
            <a:noFill/>
            <a:miter lim="800000"/>
            <a:headEnd/>
            <a:tailEnd/>
          </a:ln>
        </p:spPr>
      </p:pic>
      <p:pic>
        <p:nvPicPr>
          <p:cNvPr id="16389" name="Picture 7" descr="Bestway"/>
          <p:cNvPicPr>
            <a:picLocks noChangeAspect="1" noChangeArrowheads="1"/>
          </p:cNvPicPr>
          <p:nvPr/>
        </p:nvPicPr>
        <p:blipFill>
          <a:blip r:embed="rId6" cstate="print"/>
          <a:srcRect/>
          <a:stretch>
            <a:fillRect/>
          </a:stretch>
        </p:blipFill>
        <p:spPr bwMode="auto">
          <a:xfrm>
            <a:off x="5257800" y="2895600"/>
            <a:ext cx="3352800" cy="1851025"/>
          </a:xfrm>
          <a:prstGeom prst="rect">
            <a:avLst/>
          </a:prstGeom>
          <a:noFill/>
          <a:ln w="9525">
            <a:noFill/>
            <a:miter lim="800000"/>
            <a:headEnd/>
            <a:tailEnd/>
          </a:ln>
        </p:spPr>
      </p:pic>
      <p:pic>
        <p:nvPicPr>
          <p:cNvPr id="16390" name="Picture 8" descr="GPSprayer"/>
          <p:cNvPicPr>
            <a:picLocks noChangeAspect="1" noChangeArrowheads="1"/>
          </p:cNvPicPr>
          <p:nvPr/>
        </p:nvPicPr>
        <p:blipFill>
          <a:blip r:embed="rId7" cstate="print"/>
          <a:srcRect/>
          <a:stretch>
            <a:fillRect/>
          </a:stretch>
        </p:blipFill>
        <p:spPr bwMode="auto">
          <a:xfrm>
            <a:off x="4826000" y="1295400"/>
            <a:ext cx="4013200" cy="1481138"/>
          </a:xfrm>
          <a:prstGeom prst="rect">
            <a:avLst/>
          </a:prstGeom>
          <a:noFill/>
          <a:ln w="9525">
            <a:noFill/>
            <a:miter lim="800000"/>
            <a:headEnd/>
            <a:tailEnd/>
          </a:ln>
        </p:spPr>
      </p:pic>
      <p:pic>
        <p:nvPicPr>
          <p:cNvPr id="16391" name="Picture 9"/>
          <p:cNvPicPr>
            <a:picLocks noChangeArrowheads="1"/>
          </p:cNvPicPr>
          <p:nvPr/>
        </p:nvPicPr>
        <p:blipFill>
          <a:blip r:embed="rId8" cstate="print">
            <a:lum bright="24000"/>
          </a:blip>
          <a:srcRect l="4256" t="26584" r="20213" b="17293"/>
          <a:stretch>
            <a:fillRect/>
          </a:stretch>
        </p:blipFill>
        <p:spPr bwMode="auto">
          <a:xfrm>
            <a:off x="152400" y="1295400"/>
            <a:ext cx="3048000" cy="1524000"/>
          </a:xfrm>
          <a:prstGeom prst="rect">
            <a:avLst/>
          </a:prstGeom>
          <a:noFill/>
          <a:ln w="9525">
            <a:noFill/>
            <a:miter lim="800000"/>
            <a:headEnd/>
            <a:tailEnd/>
          </a:ln>
        </p:spPr>
      </p:pic>
      <p:pic>
        <p:nvPicPr>
          <p:cNvPr id="16392" name="Picture 10" descr="Wylie Sprayer"/>
          <p:cNvPicPr>
            <a:picLocks noChangeAspect="1" noChangeArrowheads="1"/>
          </p:cNvPicPr>
          <p:nvPr/>
        </p:nvPicPr>
        <p:blipFill>
          <a:blip r:embed="rId9" cstate="print"/>
          <a:srcRect t="11803" b="17377"/>
          <a:stretch>
            <a:fillRect/>
          </a:stretch>
        </p:blipFill>
        <p:spPr bwMode="auto">
          <a:xfrm>
            <a:off x="228600" y="5029200"/>
            <a:ext cx="3276600" cy="1552575"/>
          </a:xfrm>
          <a:prstGeom prst="rect">
            <a:avLst/>
          </a:prstGeom>
          <a:noFill/>
          <a:ln w="9525">
            <a:noFill/>
            <a:miter lim="800000"/>
            <a:headEnd/>
            <a:tailEnd/>
          </a:ln>
        </p:spPr>
      </p:pic>
      <p:pic>
        <p:nvPicPr>
          <p:cNvPr id="16393" name="Picture 11" descr="flexcoil"/>
          <p:cNvPicPr>
            <a:picLocks noChangeAspect="1" noChangeArrowheads="1"/>
          </p:cNvPicPr>
          <p:nvPr/>
        </p:nvPicPr>
        <p:blipFill>
          <a:blip r:embed="rId10" cstate="print"/>
          <a:srcRect/>
          <a:stretch>
            <a:fillRect/>
          </a:stretch>
        </p:blipFill>
        <p:spPr bwMode="auto">
          <a:xfrm>
            <a:off x="3733800" y="4876800"/>
            <a:ext cx="5095875" cy="1885950"/>
          </a:xfrm>
          <a:prstGeom prst="rect">
            <a:avLst/>
          </a:prstGeom>
          <a:noFill/>
          <a:ln w="9525">
            <a:noFill/>
            <a:miter lim="800000"/>
            <a:headEnd/>
            <a:tailEnd/>
          </a:ln>
        </p:spPr>
      </p:pic>
      <p:sp>
        <p:nvSpPr>
          <p:cNvPr id="16394" name="WordArt 12"/>
          <p:cNvSpPr>
            <a:spLocks noChangeArrowheads="1" noChangeShapeType="1" noTextEdit="1"/>
          </p:cNvSpPr>
          <p:nvPr/>
        </p:nvSpPr>
        <p:spPr bwMode="auto">
          <a:xfrm>
            <a:off x="2819400" y="2667000"/>
            <a:ext cx="2590800" cy="9144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Options?</a:t>
            </a:r>
          </a:p>
        </p:txBody>
      </p:sp>
    </p:spTree>
    <p:custDataLst>
      <p:tags r:id="rId1"/>
    </p:custData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endParaRPr lang="en-US" smtClean="0"/>
          </a:p>
        </p:txBody>
      </p:sp>
      <p:pic>
        <p:nvPicPr>
          <p:cNvPr id="69635" name="Picture 3" descr="hypro cat"/>
          <p:cNvPicPr>
            <a:picLocks noGrp="1" noChangeAspect="1" noChangeArrowheads="1"/>
          </p:cNvPicPr>
          <p:nvPr>
            <p:ph sz="half" idx="1"/>
          </p:nvPr>
        </p:nvPicPr>
        <p:blipFill>
          <a:blip r:embed="rId3" cstate="print"/>
          <a:srcRect/>
          <a:stretch>
            <a:fillRect/>
          </a:stretch>
        </p:blipFill>
        <p:spPr>
          <a:xfrm>
            <a:off x="0" y="0"/>
            <a:ext cx="4114800" cy="6705600"/>
          </a:xfrm>
          <a:noFill/>
        </p:spPr>
      </p:pic>
      <p:pic>
        <p:nvPicPr>
          <p:cNvPr id="69636" name="Picture 4" descr="hypro-4"/>
          <p:cNvPicPr>
            <a:picLocks noGrp="1" noChangeAspect="1" noChangeArrowheads="1"/>
          </p:cNvPicPr>
          <p:nvPr>
            <p:ph sz="half" idx="2"/>
          </p:nvPr>
        </p:nvPicPr>
        <p:blipFill>
          <a:blip r:embed="rId4" cstate="print"/>
          <a:srcRect/>
          <a:stretch>
            <a:fillRect/>
          </a:stretch>
        </p:blipFill>
        <p:spPr>
          <a:xfrm>
            <a:off x="3962400" y="76200"/>
            <a:ext cx="5181600" cy="6705600"/>
          </a:xfrm>
          <a:noFill/>
        </p:spPr>
      </p:pic>
      <p:sp>
        <p:nvSpPr>
          <p:cNvPr id="69637" name="Rectangle 5"/>
          <p:cNvSpPr>
            <a:spLocks noChangeArrowheads="1"/>
          </p:cNvSpPr>
          <p:nvPr/>
        </p:nvSpPr>
        <p:spPr bwMode="auto">
          <a:xfrm>
            <a:off x="0" y="1219200"/>
            <a:ext cx="4038600" cy="914400"/>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a:p>
        </p:txBody>
      </p:sp>
      <p:sp>
        <p:nvSpPr>
          <p:cNvPr id="69638" name="WordArt 6"/>
          <p:cNvSpPr>
            <a:spLocks noChangeArrowheads="1" noChangeShapeType="1" noTextEdit="1"/>
          </p:cNvSpPr>
          <p:nvPr/>
        </p:nvSpPr>
        <p:spPr bwMode="auto">
          <a:xfrm>
            <a:off x="152400" y="1295400"/>
            <a:ext cx="3810000" cy="7620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type="none" w="sm" len="sm"/>
                  <a:tailEnd type="none" w="sm" len="sm"/>
                </a:ln>
                <a:solidFill>
                  <a:srgbClr val="0066CC"/>
                </a:solidFill>
                <a:effectLst>
                  <a:outerShdw dist="35921" dir="2700000" algn="ctr" rotWithShape="0">
                    <a:srgbClr val="990000"/>
                  </a:outerShdw>
                </a:effectLst>
                <a:latin typeface="Impact"/>
              </a:rPr>
              <a:t>www.hypropumps.com</a:t>
            </a:r>
          </a:p>
        </p:txBody>
      </p:sp>
    </p:spTree>
    <p:custDataLst>
      <p:tags r:id="rId1"/>
    </p:custData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smtClean="0"/>
              <a:t>Greenleaf Droplet chart:</a:t>
            </a:r>
          </a:p>
        </p:txBody>
      </p:sp>
      <p:pic>
        <p:nvPicPr>
          <p:cNvPr id="70659" name="Picture 3" descr="Greenleaf chart"/>
          <p:cNvPicPr>
            <a:picLocks noGrp="1" noChangeAspect="1" noChangeArrowheads="1"/>
          </p:cNvPicPr>
          <p:nvPr>
            <p:ph idx="1"/>
          </p:nvPr>
        </p:nvPicPr>
        <p:blipFill>
          <a:blip r:embed="rId3" cstate="print"/>
          <a:stretch>
            <a:fillRect/>
          </a:stretch>
        </p:blipFill>
        <p:spPr>
          <a:xfrm>
            <a:off x="1664208" y="1613757"/>
            <a:ext cx="5815584" cy="4498848"/>
          </a:xfrm>
          <a:noFill/>
        </p:spPr>
      </p:pic>
      <p:sp>
        <p:nvSpPr>
          <p:cNvPr id="70660" name="Rectangle 4"/>
          <p:cNvSpPr>
            <a:spLocks noChangeArrowheads="1"/>
          </p:cNvSpPr>
          <p:nvPr/>
        </p:nvSpPr>
        <p:spPr bwMode="auto">
          <a:xfrm>
            <a:off x="381000" y="6096000"/>
            <a:ext cx="4572000" cy="533400"/>
          </a:xfrm>
          <a:prstGeom prst="rect">
            <a:avLst/>
          </a:prstGeom>
          <a:solidFill>
            <a:schemeClr val="bg1"/>
          </a:solidFill>
          <a:ln w="12700">
            <a:noFill/>
            <a:miter lim="800000"/>
            <a:headEnd/>
            <a:tailEnd/>
          </a:ln>
        </p:spPr>
        <p:txBody>
          <a:bodyPr wrap="none" anchor="ctr"/>
          <a:lstStyle/>
          <a:p>
            <a:endParaRPr lang="en-US"/>
          </a:p>
        </p:txBody>
      </p:sp>
      <p:sp>
        <p:nvSpPr>
          <p:cNvPr id="70661" name="WordArt 5"/>
          <p:cNvSpPr>
            <a:spLocks noChangeArrowheads="1" noChangeShapeType="1" noTextEdit="1"/>
          </p:cNvSpPr>
          <p:nvPr/>
        </p:nvSpPr>
        <p:spPr bwMode="auto">
          <a:xfrm>
            <a:off x="381000" y="6172200"/>
            <a:ext cx="4343400" cy="504825"/>
          </a:xfrm>
          <a:prstGeom prst="rect">
            <a:avLst/>
          </a:prstGeom>
        </p:spPr>
        <p:txBody>
          <a:bodyPr wrap="none" fromWordArt="1">
            <a:prstTxWarp prst="textPlain">
              <a:avLst>
                <a:gd name="adj" fmla="val 50000"/>
              </a:avLst>
            </a:prstTxWarp>
          </a:bodyPr>
          <a:lstStyle/>
          <a:p>
            <a:pPr algn="ctr"/>
            <a:r>
              <a:rPr lang="en-US" sz="3200" kern="10">
                <a:ln w="19050">
                  <a:solidFill>
                    <a:srgbClr val="99CCFF"/>
                  </a:solidFill>
                  <a:round/>
                  <a:headEnd/>
                  <a:tailEnd/>
                </a:ln>
                <a:solidFill>
                  <a:srgbClr val="0066CC"/>
                </a:solidFill>
                <a:effectLst>
                  <a:outerShdw dist="35921" dir="2700000" algn="ctr" rotWithShape="0">
                    <a:srgbClr val="990000"/>
                  </a:outerShdw>
                </a:effectLst>
                <a:latin typeface="Impact"/>
              </a:rPr>
              <a:t>www.turbodrop.com</a:t>
            </a:r>
          </a:p>
        </p:txBody>
      </p:sp>
    </p:spTree>
    <p:custDataLst>
      <p:tags r:id="rId1"/>
    </p:custData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373063"/>
            <a:ext cx="9144000" cy="2376487"/>
          </a:xfrm>
          <a:prstGeom prst="rect">
            <a:avLst/>
          </a:prstGeom>
          <a:noFill/>
          <a:ln w="9525">
            <a:noFill/>
            <a:miter lim="800000"/>
            <a:headEnd/>
            <a:tailEnd/>
          </a:ln>
        </p:spPr>
        <p:txBody>
          <a:bodyPr lIns="914112" tIns="914112" rIns="914112" bIns="914112">
            <a:spAutoFit/>
          </a:bodyPr>
          <a:lstStyle/>
          <a:p>
            <a:r>
              <a:rPr lang="en-US" sz="1200">
                <a:cs typeface="Arial" pitchFamily="34" charset="0"/>
              </a:rPr>
              <a:t> </a:t>
            </a:r>
            <a:endParaRPr lang="en-US" sz="1200">
              <a:latin typeface="Times New Roman" pitchFamily="18" charset="0"/>
              <a:cs typeface="Times New Roman" pitchFamily="18" charset="0"/>
            </a:endParaRPr>
          </a:p>
          <a:p>
            <a:pPr eaLnBrk="0" hangingPunct="0"/>
            <a:endParaRPr lang="en-US" sz="2400">
              <a:latin typeface="Times New Roman" pitchFamily="18" charset="0"/>
            </a:endParaRPr>
          </a:p>
        </p:txBody>
      </p:sp>
      <p:sp>
        <p:nvSpPr>
          <p:cNvPr id="71683" name="Rectangle 3"/>
          <p:cNvSpPr>
            <a:spLocks noChangeArrowheads="1"/>
          </p:cNvSpPr>
          <p:nvPr/>
        </p:nvSpPr>
        <p:spPr bwMode="auto">
          <a:xfrm>
            <a:off x="0" y="2749550"/>
            <a:ext cx="9144000" cy="639763"/>
          </a:xfrm>
          <a:prstGeom prst="rect">
            <a:avLst/>
          </a:prstGeom>
          <a:noFill/>
          <a:ln w="9525">
            <a:noFill/>
            <a:miter lim="800000"/>
            <a:headEnd/>
            <a:tailEnd/>
          </a:ln>
        </p:spPr>
        <p:txBody>
          <a:bodyPr>
            <a:spAutoFit/>
          </a:bodyPr>
          <a:lstStyle/>
          <a:p>
            <a:pPr algn="ctr"/>
            <a:r>
              <a:rPr lang="en-US" sz="1200">
                <a:cs typeface="Arial" pitchFamily="34" charset="0"/>
              </a:rPr>
              <a:t/>
            </a:r>
            <a:br>
              <a:rPr lang="en-US" sz="1200">
                <a:cs typeface="Arial" pitchFamily="34" charset="0"/>
              </a:rPr>
            </a:br>
            <a:endParaRPr lang="en-US" sz="2400">
              <a:latin typeface="Times New Roman" pitchFamily="18" charset="0"/>
            </a:endParaRPr>
          </a:p>
        </p:txBody>
      </p:sp>
      <p:sp>
        <p:nvSpPr>
          <p:cNvPr id="71684" name="Rectangle 4"/>
          <p:cNvSpPr>
            <a:spLocks noChangeArrowheads="1"/>
          </p:cNvSpPr>
          <p:nvPr/>
        </p:nvSpPr>
        <p:spPr bwMode="auto">
          <a:xfrm>
            <a:off x="0" y="5591175"/>
            <a:ext cx="9144000" cy="639763"/>
          </a:xfrm>
          <a:prstGeom prst="rect">
            <a:avLst/>
          </a:prstGeom>
          <a:noFill/>
          <a:ln w="9525">
            <a:noFill/>
            <a:miter lim="800000"/>
            <a:headEnd/>
            <a:tailEnd/>
          </a:ln>
        </p:spPr>
        <p:txBody>
          <a:bodyPr>
            <a:spAutoFit/>
          </a:bodyPr>
          <a:lstStyle/>
          <a:p>
            <a:r>
              <a:rPr lang="en-US" sz="1200">
                <a:cs typeface="Arial" pitchFamily="34" charset="0"/>
              </a:rPr>
              <a:t/>
            </a:r>
            <a:br>
              <a:rPr lang="en-US" sz="1200">
                <a:cs typeface="Arial" pitchFamily="34" charset="0"/>
              </a:rPr>
            </a:br>
            <a:endParaRPr lang="en-US" sz="2400">
              <a:latin typeface="Times New Roman" pitchFamily="18" charset="0"/>
            </a:endParaRPr>
          </a:p>
        </p:txBody>
      </p:sp>
      <p:pic>
        <p:nvPicPr>
          <p:cNvPr id="71685" name="Picture 5" descr="logo"/>
          <p:cNvPicPr>
            <a:picLocks noChangeAspect="1" noChangeArrowheads="1"/>
          </p:cNvPicPr>
          <p:nvPr/>
        </p:nvPicPr>
        <p:blipFill>
          <a:blip r:embed="rId3" cstate="print"/>
          <a:srcRect/>
          <a:stretch>
            <a:fillRect/>
          </a:stretch>
        </p:blipFill>
        <p:spPr bwMode="auto">
          <a:xfrm>
            <a:off x="76200" y="381000"/>
            <a:ext cx="5410200" cy="1617663"/>
          </a:xfrm>
          <a:prstGeom prst="rect">
            <a:avLst/>
          </a:prstGeom>
          <a:noFill/>
          <a:ln w="9525">
            <a:noFill/>
            <a:miter lim="800000"/>
            <a:headEnd/>
            <a:tailEnd/>
          </a:ln>
        </p:spPr>
      </p:pic>
      <p:pic>
        <p:nvPicPr>
          <p:cNvPr id="71686" name="Picture 6" descr="1b"/>
          <p:cNvPicPr>
            <a:picLocks noChangeAspect="1" noChangeArrowheads="1"/>
          </p:cNvPicPr>
          <p:nvPr/>
        </p:nvPicPr>
        <p:blipFill>
          <a:blip r:embed="rId4" cstate="print"/>
          <a:srcRect/>
          <a:stretch>
            <a:fillRect/>
          </a:stretch>
        </p:blipFill>
        <p:spPr bwMode="auto">
          <a:xfrm>
            <a:off x="2819400" y="2362200"/>
            <a:ext cx="2590800" cy="2051050"/>
          </a:xfrm>
          <a:prstGeom prst="rect">
            <a:avLst/>
          </a:prstGeom>
          <a:noFill/>
          <a:ln w="9525">
            <a:noFill/>
            <a:miter lim="800000"/>
            <a:headEnd/>
            <a:tailEnd/>
          </a:ln>
        </p:spPr>
      </p:pic>
      <p:pic>
        <p:nvPicPr>
          <p:cNvPr id="71687" name="Picture 7" descr="CP-65T"/>
          <p:cNvPicPr>
            <a:picLocks noChangeAspect="1" noChangeArrowheads="1"/>
          </p:cNvPicPr>
          <p:nvPr/>
        </p:nvPicPr>
        <p:blipFill>
          <a:blip r:embed="rId5" cstate="print"/>
          <a:srcRect/>
          <a:stretch>
            <a:fillRect/>
          </a:stretch>
        </p:blipFill>
        <p:spPr bwMode="auto">
          <a:xfrm>
            <a:off x="228600" y="2362200"/>
            <a:ext cx="2438400" cy="2112963"/>
          </a:xfrm>
          <a:prstGeom prst="rect">
            <a:avLst/>
          </a:prstGeom>
          <a:noFill/>
          <a:ln w="9525">
            <a:noFill/>
            <a:miter lim="800000"/>
            <a:headEnd/>
            <a:tailEnd/>
          </a:ln>
        </p:spPr>
      </p:pic>
      <p:pic>
        <p:nvPicPr>
          <p:cNvPr id="71688" name="Picture 8"/>
          <p:cNvPicPr>
            <a:picLocks noChangeAspect="1" noChangeArrowheads="1"/>
          </p:cNvPicPr>
          <p:nvPr/>
        </p:nvPicPr>
        <p:blipFill>
          <a:blip r:embed="rId6" cstate="print"/>
          <a:srcRect/>
          <a:stretch>
            <a:fillRect/>
          </a:stretch>
        </p:blipFill>
        <p:spPr bwMode="auto">
          <a:xfrm>
            <a:off x="152400" y="5410200"/>
            <a:ext cx="8839200" cy="533400"/>
          </a:xfrm>
          <a:prstGeom prst="rect">
            <a:avLst/>
          </a:prstGeom>
          <a:noFill/>
          <a:ln w="12700">
            <a:noFill/>
            <a:miter lim="800000"/>
            <a:headEnd/>
            <a:tailEnd/>
          </a:ln>
        </p:spPr>
      </p:pic>
      <p:pic>
        <p:nvPicPr>
          <p:cNvPr id="71689" name="Picture 9"/>
          <p:cNvPicPr>
            <a:picLocks noChangeAspect="1" noChangeArrowheads="1"/>
          </p:cNvPicPr>
          <p:nvPr/>
        </p:nvPicPr>
        <p:blipFill>
          <a:blip r:embed="rId7" cstate="print"/>
          <a:srcRect t="11911" b="16626"/>
          <a:stretch>
            <a:fillRect/>
          </a:stretch>
        </p:blipFill>
        <p:spPr bwMode="auto">
          <a:xfrm>
            <a:off x="152400" y="4800600"/>
            <a:ext cx="8991600" cy="457200"/>
          </a:xfrm>
          <a:prstGeom prst="rect">
            <a:avLst/>
          </a:prstGeom>
          <a:noFill/>
          <a:ln w="12700">
            <a:noFill/>
            <a:miter lim="800000"/>
            <a:headEnd/>
            <a:tailEnd/>
          </a:ln>
        </p:spPr>
      </p:pic>
      <p:pic>
        <p:nvPicPr>
          <p:cNvPr id="71690" name="Picture 9" descr="IMG_3905.JPG"/>
          <p:cNvPicPr>
            <a:picLocks noChangeAspect="1"/>
          </p:cNvPicPr>
          <p:nvPr/>
        </p:nvPicPr>
        <p:blipFill>
          <a:blip r:embed="rId8" cstate="print"/>
          <a:srcRect/>
          <a:stretch>
            <a:fillRect/>
          </a:stretch>
        </p:blipFill>
        <p:spPr bwMode="auto">
          <a:xfrm>
            <a:off x="5410200" y="647700"/>
            <a:ext cx="3606800" cy="27051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t="31239" r="3943"/>
          <a:stretch>
            <a:fillRect/>
          </a:stretch>
        </p:blipFill>
        <p:spPr bwMode="auto">
          <a:xfrm>
            <a:off x="3962400" y="303213"/>
            <a:ext cx="4953000" cy="3354387"/>
          </a:xfrm>
          <a:prstGeom prst="rect">
            <a:avLst/>
          </a:prstGeom>
          <a:noFill/>
          <a:ln w="12700">
            <a:noFill/>
            <a:miter lim="800000"/>
            <a:headEnd/>
            <a:tailEnd/>
          </a:ln>
        </p:spPr>
      </p:pic>
      <p:pic>
        <p:nvPicPr>
          <p:cNvPr id="72707" name="Picture 3"/>
          <p:cNvPicPr>
            <a:picLocks noChangeAspect="1" noChangeArrowheads="1"/>
          </p:cNvPicPr>
          <p:nvPr/>
        </p:nvPicPr>
        <p:blipFill>
          <a:blip r:embed="rId3" cstate="print"/>
          <a:srcRect l="13300" r="30544" b="68761"/>
          <a:stretch>
            <a:fillRect/>
          </a:stretch>
        </p:blipFill>
        <p:spPr bwMode="auto">
          <a:xfrm>
            <a:off x="304800" y="533400"/>
            <a:ext cx="3581400" cy="1884363"/>
          </a:xfrm>
          <a:prstGeom prst="rect">
            <a:avLst/>
          </a:prstGeom>
          <a:noFill/>
          <a:ln w="12700">
            <a:noFill/>
            <a:miter lim="800000"/>
            <a:headEnd/>
            <a:tailEnd/>
          </a:ln>
        </p:spPr>
      </p:pic>
      <p:pic>
        <p:nvPicPr>
          <p:cNvPr id="72708" name="Picture 4"/>
          <p:cNvPicPr>
            <a:picLocks noChangeAspect="1" noChangeArrowheads="1"/>
          </p:cNvPicPr>
          <p:nvPr/>
        </p:nvPicPr>
        <p:blipFill>
          <a:blip r:embed="rId4" cstate="print"/>
          <a:srcRect b="3665"/>
          <a:stretch>
            <a:fillRect/>
          </a:stretch>
        </p:blipFill>
        <p:spPr bwMode="auto">
          <a:xfrm>
            <a:off x="1371600" y="4876800"/>
            <a:ext cx="6648450" cy="1752600"/>
          </a:xfrm>
          <a:prstGeom prst="rect">
            <a:avLst/>
          </a:prstGeom>
          <a:noFill/>
          <a:ln w="12700">
            <a:noFill/>
            <a:miter lim="800000"/>
            <a:headEnd/>
            <a:tailEnd/>
          </a:ln>
        </p:spPr>
      </p:pic>
      <p:pic>
        <p:nvPicPr>
          <p:cNvPr id="72709" name="Picture 5"/>
          <p:cNvPicPr>
            <a:picLocks noChangeAspect="1" noChangeArrowheads="1"/>
          </p:cNvPicPr>
          <p:nvPr/>
        </p:nvPicPr>
        <p:blipFill>
          <a:blip r:embed="rId5" cstate="print"/>
          <a:srcRect/>
          <a:stretch>
            <a:fillRect/>
          </a:stretch>
        </p:blipFill>
        <p:spPr bwMode="auto">
          <a:xfrm>
            <a:off x="304800" y="3200400"/>
            <a:ext cx="4076700" cy="1597025"/>
          </a:xfrm>
          <a:prstGeom prst="rect">
            <a:avLst/>
          </a:prstGeom>
          <a:noFill/>
          <a:ln w="12700">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print"/>
          <a:srcRect l="29286" t="9148" r="6429" b="63055"/>
          <a:stretch>
            <a:fillRect/>
          </a:stretch>
        </p:blipFill>
        <p:spPr bwMode="auto">
          <a:xfrm>
            <a:off x="152400" y="609600"/>
            <a:ext cx="8686800" cy="5638800"/>
          </a:xfrm>
          <a:prstGeom prst="rect">
            <a:avLst/>
          </a:prstGeom>
          <a:noFill/>
          <a:ln w="12700">
            <a:noFill/>
            <a:miter lim="800000"/>
            <a:headEnd/>
            <a:tailEnd/>
          </a:ln>
        </p:spPr>
      </p:pic>
      <p:pic>
        <p:nvPicPr>
          <p:cNvPr id="73731" name="Picture 3" descr="img_03"/>
          <p:cNvPicPr>
            <a:picLocks noChangeAspect="1" noChangeArrowheads="1"/>
          </p:cNvPicPr>
          <p:nvPr/>
        </p:nvPicPr>
        <p:blipFill>
          <a:blip r:embed="rId4" cstate="print"/>
          <a:srcRect/>
          <a:stretch>
            <a:fillRect/>
          </a:stretch>
        </p:blipFill>
        <p:spPr bwMode="auto">
          <a:xfrm>
            <a:off x="5791200" y="2057400"/>
            <a:ext cx="3048000" cy="284321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endParaRPr lang="en-US" smtClean="0"/>
          </a:p>
        </p:txBody>
      </p:sp>
      <p:pic>
        <p:nvPicPr>
          <p:cNvPr id="74755" name="Picture 3"/>
          <p:cNvPicPr>
            <a:picLocks noChangeAspect="1" noChangeArrowheads="1"/>
          </p:cNvPicPr>
          <p:nvPr/>
        </p:nvPicPr>
        <p:blipFill>
          <a:blip r:embed="rId3" cstate="print"/>
          <a:srcRect/>
          <a:stretch>
            <a:fillRect/>
          </a:stretch>
        </p:blipFill>
        <p:spPr bwMode="auto">
          <a:xfrm>
            <a:off x="457200" y="152400"/>
            <a:ext cx="8382000" cy="6448425"/>
          </a:xfrm>
          <a:prstGeom prst="rect">
            <a:avLst/>
          </a:prstGeom>
          <a:noFill/>
          <a:ln w="12700">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cstate="print"/>
          <a:srcRect/>
          <a:stretch>
            <a:fillRect/>
          </a:stretch>
        </p:blipFill>
        <p:spPr bwMode="auto">
          <a:xfrm>
            <a:off x="2157413" y="95250"/>
            <a:ext cx="4829175" cy="66675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963738" y="76200"/>
            <a:ext cx="5122862" cy="6705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93663" y="228600"/>
            <a:ext cx="8897937" cy="5791200"/>
          </a:xfrm>
          <a:prstGeom prst="rect">
            <a:avLst/>
          </a:prstGeom>
          <a:noFill/>
          <a:ln w="9525">
            <a:noFill/>
            <a:miter lim="800000"/>
            <a:headEnd/>
            <a:tailEnd/>
          </a:ln>
        </p:spPr>
      </p:pic>
      <p:sp>
        <p:nvSpPr>
          <p:cNvPr id="3" name="Oval 2"/>
          <p:cNvSpPr/>
          <p:nvPr/>
        </p:nvSpPr>
        <p:spPr>
          <a:xfrm>
            <a:off x="1447800" y="5334000"/>
            <a:ext cx="69342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4648200" y="6096000"/>
            <a:ext cx="4057329" cy="584775"/>
          </a:xfrm>
          <a:prstGeom prst="rect">
            <a:avLst/>
          </a:prstGeom>
          <a:ln>
            <a:solidFill>
              <a:schemeClr val="tx1"/>
            </a:solidFill>
          </a:ln>
        </p:spPr>
        <p:txBody>
          <a:bodyPr wrap="none">
            <a:spAutoFit/>
          </a:bodyPr>
          <a:lstStyle/>
          <a:p>
            <a:r>
              <a:rPr lang="en-US" sz="3200" dirty="0" smtClean="0"/>
              <a:t>http://www.ksda.gov//</a:t>
            </a:r>
            <a:endParaRPr lang="en-US" sz="320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381000"/>
            <a:ext cx="7167563" cy="868362"/>
          </a:xfrm>
        </p:spPr>
        <p:txBody>
          <a:bodyPr>
            <a:normAutofit/>
          </a:bodyPr>
          <a:lstStyle/>
          <a:p>
            <a:r>
              <a:rPr lang="en-US" sz="4000" dirty="0" smtClean="0"/>
              <a:t>Drift Reduction Additives:</a:t>
            </a:r>
          </a:p>
        </p:txBody>
      </p:sp>
      <p:sp>
        <p:nvSpPr>
          <p:cNvPr id="13315" name="Rectangle 3"/>
          <p:cNvSpPr>
            <a:spLocks noGrp="1" noChangeArrowheads="1"/>
          </p:cNvSpPr>
          <p:nvPr>
            <p:ph idx="1"/>
          </p:nvPr>
        </p:nvSpPr>
        <p:spPr>
          <a:xfrm>
            <a:off x="152400" y="1600200"/>
            <a:ext cx="4419600" cy="3276600"/>
          </a:xfrm>
        </p:spPr>
        <p:txBody>
          <a:bodyPr>
            <a:normAutofit/>
          </a:bodyPr>
          <a:lstStyle/>
          <a:p>
            <a:pPr>
              <a:lnSpc>
                <a:spcPct val="80000"/>
              </a:lnSpc>
            </a:pPr>
            <a:r>
              <a:rPr lang="en-US" sz="2400" dirty="0" smtClean="0"/>
              <a:t>Many available!</a:t>
            </a:r>
          </a:p>
          <a:p>
            <a:pPr>
              <a:lnSpc>
                <a:spcPct val="80000"/>
              </a:lnSpc>
            </a:pPr>
            <a:r>
              <a:rPr lang="en-US" sz="2400" dirty="0" smtClean="0"/>
              <a:t>Not EPA regulated</a:t>
            </a:r>
          </a:p>
          <a:p>
            <a:pPr>
              <a:lnSpc>
                <a:spcPct val="80000"/>
              </a:lnSpc>
            </a:pPr>
            <a:r>
              <a:rPr lang="en-US" sz="2400" dirty="0" smtClean="0"/>
              <a:t>Long chain polymers</a:t>
            </a:r>
          </a:p>
          <a:p>
            <a:pPr>
              <a:lnSpc>
                <a:spcPct val="80000"/>
              </a:lnSpc>
            </a:pPr>
            <a:r>
              <a:rPr lang="en-US" sz="2400" dirty="0" smtClean="0"/>
              <a:t>Soluble powders</a:t>
            </a:r>
            <a:endParaRPr lang="en-US" sz="2800" dirty="0" smtClean="0"/>
          </a:p>
          <a:p>
            <a:pPr>
              <a:lnSpc>
                <a:spcPct val="80000"/>
              </a:lnSpc>
            </a:pPr>
            <a:r>
              <a:rPr lang="en-US" sz="2400" dirty="0" smtClean="0"/>
              <a:t>Reduction in off-target movement documented</a:t>
            </a:r>
          </a:p>
          <a:p>
            <a:pPr>
              <a:lnSpc>
                <a:spcPct val="80000"/>
              </a:lnSpc>
            </a:pPr>
            <a:r>
              <a:rPr lang="en-US" sz="2400" dirty="0" smtClean="0"/>
              <a:t>Not all will work!!!!</a:t>
            </a:r>
          </a:p>
          <a:p>
            <a:pPr>
              <a:lnSpc>
                <a:spcPct val="80000"/>
              </a:lnSpc>
            </a:pPr>
            <a:r>
              <a:rPr lang="en-US" sz="2400" dirty="0" smtClean="0"/>
              <a:t>Pump shear problems</a:t>
            </a:r>
          </a:p>
          <a:p>
            <a:pPr>
              <a:lnSpc>
                <a:spcPct val="80000"/>
              </a:lnSpc>
            </a:pPr>
            <a:r>
              <a:rPr lang="en-US" sz="2400" dirty="0" smtClean="0"/>
              <a:t>Effect on the pattern?</a:t>
            </a:r>
          </a:p>
        </p:txBody>
      </p:sp>
      <p:pic>
        <p:nvPicPr>
          <p:cNvPr id="47108" name="Picture 4" descr="snake"/>
          <p:cNvPicPr>
            <a:picLocks noChangeAspect="1" noChangeArrowheads="1"/>
          </p:cNvPicPr>
          <p:nvPr/>
        </p:nvPicPr>
        <p:blipFill>
          <a:blip r:embed="rId4" cstate="print"/>
          <a:srcRect/>
          <a:stretch>
            <a:fillRect/>
          </a:stretch>
        </p:blipFill>
        <p:spPr bwMode="auto">
          <a:xfrm>
            <a:off x="4572000" y="1828800"/>
            <a:ext cx="4125913" cy="4191000"/>
          </a:xfrm>
          <a:prstGeom prst="rect">
            <a:avLst/>
          </a:prstGeom>
          <a:noFill/>
          <a:ln w="9525">
            <a:noFill/>
            <a:miter lim="800000"/>
            <a:headEnd/>
            <a:tailEnd/>
          </a:ln>
        </p:spPr>
      </p:pic>
      <p:sp>
        <p:nvSpPr>
          <p:cNvPr id="47112" name="WordArt 8"/>
          <p:cNvSpPr>
            <a:spLocks noChangeArrowheads="1" noChangeShapeType="1" noTextEdit="1"/>
          </p:cNvSpPr>
          <p:nvPr/>
        </p:nvSpPr>
        <p:spPr bwMode="auto">
          <a:xfrm>
            <a:off x="838200" y="5105400"/>
            <a:ext cx="2943225" cy="1285875"/>
          </a:xfrm>
          <a:prstGeom prst="rect">
            <a:avLst/>
          </a:prstGeom>
        </p:spPr>
        <p:txBody>
          <a:bodyPr wrap="none" fromWordArt="1">
            <a:prstTxWarp prst="textSlantUp">
              <a:avLst>
                <a:gd name="adj" fmla="val 32056"/>
              </a:avLst>
            </a:prstTxWarp>
          </a:bodyPr>
          <a:lstStyle/>
          <a:p>
            <a:pPr algn="ct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Deposition Aids</a:t>
            </a:r>
          </a:p>
        </p:txBody>
      </p:sp>
      <p:sp>
        <p:nvSpPr>
          <p:cNvPr id="13318" name="Oval 5"/>
          <p:cNvSpPr>
            <a:spLocks noChangeArrowheads="1"/>
          </p:cNvSpPr>
          <p:nvPr/>
        </p:nvSpPr>
        <p:spPr bwMode="auto">
          <a:xfrm>
            <a:off x="304800" y="1905000"/>
            <a:ext cx="3352800" cy="457200"/>
          </a:xfrm>
          <a:prstGeom prst="ellipse">
            <a:avLst/>
          </a:prstGeom>
          <a:noFill/>
          <a:ln w="12700" algn="ctr">
            <a:solidFill>
              <a:srgbClr val="FF0000"/>
            </a:solidFill>
            <a:round/>
            <a:headEnd/>
            <a:tailEnd/>
          </a:ln>
        </p:spPr>
        <p:txBody>
          <a:bodyPr/>
          <a:lstStyle/>
          <a:p>
            <a:endParaRPr lang="en-US">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1000"/>
                                  </p:stCondLst>
                                  <p:childTnLst>
                                    <p:set>
                                      <p:cBhvr>
                                        <p:cTn id="6" dur="1" fill="hold">
                                          <p:stCondLst>
                                            <p:cond delay="0"/>
                                          </p:stCondLst>
                                        </p:cTn>
                                        <p:tgtEl>
                                          <p:spTgt spid="47108"/>
                                        </p:tgtEl>
                                        <p:attrNameLst>
                                          <p:attrName>style.visibility</p:attrName>
                                        </p:attrNameLst>
                                      </p:cBhvr>
                                      <p:to>
                                        <p:strVal val="visible"/>
                                      </p:to>
                                    </p:set>
                                    <p:anim calcmode="lin" valueType="num">
                                      <p:cBhvr>
                                        <p:cTn id="7" dur="1000" fill="hold"/>
                                        <p:tgtEl>
                                          <p:spTgt spid="47108"/>
                                        </p:tgtEl>
                                        <p:attrNameLst>
                                          <p:attrName>ppt_w</p:attrName>
                                        </p:attrNameLst>
                                      </p:cBhvr>
                                      <p:tavLst>
                                        <p:tav tm="0">
                                          <p:val>
                                            <p:fltVal val="0"/>
                                          </p:val>
                                        </p:tav>
                                        <p:tav tm="100000">
                                          <p:val>
                                            <p:strVal val="#ppt_w"/>
                                          </p:val>
                                        </p:tav>
                                      </p:tavLst>
                                    </p:anim>
                                    <p:anim calcmode="lin" valueType="num">
                                      <p:cBhvr>
                                        <p:cTn id="8" dur="1000" fill="hold"/>
                                        <p:tgtEl>
                                          <p:spTgt spid="47108"/>
                                        </p:tgtEl>
                                        <p:attrNameLst>
                                          <p:attrName>ppt_h</p:attrName>
                                        </p:attrNameLst>
                                      </p:cBhvr>
                                      <p:tavLst>
                                        <p:tav tm="0">
                                          <p:val>
                                            <p:fltVal val="0"/>
                                          </p:val>
                                        </p:tav>
                                        <p:tav tm="100000">
                                          <p:val>
                                            <p:strVal val="#ppt_h"/>
                                          </p:val>
                                        </p:tav>
                                      </p:tavLst>
                                    </p:anim>
                                    <p:anim calcmode="lin" valueType="num">
                                      <p:cBhvr>
                                        <p:cTn id="9" dur="1000" fill="hold"/>
                                        <p:tgtEl>
                                          <p:spTgt spid="471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710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DRIVEBY.WAV"/>
                                        </p:tgtEl>
                                      </p:cMediaNode>
                                    </p:audio>
                                  </p:subTnLst>
                                </p:cTn>
                              </p:par>
                            </p:childTnLst>
                          </p:cTn>
                        </p:par>
                        <p:par>
                          <p:cTn id="11" fill="hold">
                            <p:stCondLst>
                              <p:cond delay="2000"/>
                            </p:stCondLst>
                            <p:childTnLst>
                              <p:par>
                                <p:cTn id="12" presetID="3" presetClass="entr" presetSubtype="0" fill="hold" grpId="0" nodeType="afterEffect">
                                  <p:stCondLst>
                                    <p:cond delay="6000"/>
                                  </p:stCondLst>
                                  <p:childTnLst>
                                    <p:set>
                                      <p:cBhvr>
                                        <p:cTn id="13" dur="1" fill="hold">
                                          <p:stCondLst>
                                            <p:cond delay="0"/>
                                          </p:stCondLst>
                                        </p:cTn>
                                        <p:tgtEl>
                                          <p:spTgt spid="47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602-dry"/>
          <p:cNvPicPr>
            <a:picLocks noChangeAspect="1" noChangeArrowheads="1"/>
          </p:cNvPicPr>
          <p:nvPr/>
        </p:nvPicPr>
        <p:blipFill>
          <a:blip r:embed="rId4" cstate="print"/>
          <a:srcRect/>
          <a:stretch>
            <a:fillRect/>
          </a:stretch>
        </p:blipFill>
        <p:spPr bwMode="auto">
          <a:xfrm>
            <a:off x="4800600" y="152400"/>
            <a:ext cx="4114800" cy="2471738"/>
          </a:xfrm>
          <a:prstGeom prst="rect">
            <a:avLst/>
          </a:prstGeom>
          <a:ln>
            <a:noFill/>
          </a:ln>
          <a:effectLst>
            <a:softEdge rad="112500"/>
          </a:effectLst>
        </p:spPr>
      </p:pic>
      <p:pic>
        <p:nvPicPr>
          <p:cNvPr id="17411" name="Picture 16" descr="8"/>
          <p:cNvPicPr>
            <a:picLocks noChangeAspect="1" noChangeArrowheads="1"/>
          </p:cNvPicPr>
          <p:nvPr/>
        </p:nvPicPr>
        <p:blipFill>
          <a:blip r:embed="rId5" cstate="print"/>
          <a:srcRect l="15555" t="20833" b="9723"/>
          <a:stretch>
            <a:fillRect/>
          </a:stretch>
        </p:blipFill>
        <p:spPr bwMode="auto">
          <a:xfrm>
            <a:off x="381000" y="152400"/>
            <a:ext cx="3733800" cy="24556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412" name="Picture 19" descr="IMG_6614 026"/>
          <p:cNvPicPr>
            <a:picLocks noChangeAspect="1" noChangeArrowheads="1"/>
          </p:cNvPicPr>
          <p:nvPr/>
        </p:nvPicPr>
        <p:blipFill>
          <a:blip r:embed="rId6" cstate="print"/>
          <a:srcRect t="45802" r="29008" b="31297"/>
          <a:stretch>
            <a:fillRect/>
          </a:stretch>
        </p:blipFill>
        <p:spPr bwMode="auto">
          <a:xfrm>
            <a:off x="1600200" y="2771775"/>
            <a:ext cx="6248400" cy="1343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413" name="Picture 20" descr="4ECU7160"/>
          <p:cNvPicPr>
            <a:picLocks noGrp="1" noChangeAspect="1" noChangeArrowheads="1"/>
          </p:cNvPicPr>
          <p:nvPr>
            <p:ph sz="half" idx="1"/>
          </p:nvPr>
        </p:nvPicPr>
        <p:blipFill>
          <a:blip r:embed="rId7" cstate="print">
            <a:lum bright="12000"/>
          </a:blip>
          <a:stretch>
            <a:fillRect/>
          </a:stretch>
        </p:blipFill>
        <p:spPr>
          <a:xfrm>
            <a:off x="5562600" y="4324418"/>
            <a:ext cx="3199015" cy="240210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414" name="Picture 22" descr="4ECU6872"/>
          <p:cNvPicPr>
            <a:picLocks noChangeAspect="1" noChangeArrowheads="1"/>
          </p:cNvPicPr>
          <p:nvPr/>
        </p:nvPicPr>
        <p:blipFill>
          <a:blip r:embed="rId8" cstate="print"/>
          <a:srcRect t="15820" r="12280" b="18265"/>
          <a:stretch>
            <a:fillRect/>
          </a:stretch>
        </p:blipFill>
        <p:spPr bwMode="auto">
          <a:xfrm>
            <a:off x="152400" y="4229100"/>
            <a:ext cx="4800600" cy="2400300"/>
          </a:xfrm>
          <a:prstGeom prst="rect">
            <a:avLst/>
          </a:prstGeom>
          <a:ln>
            <a:noFill/>
          </a:ln>
          <a:effectLst>
            <a:softEdge rad="112500"/>
          </a:effectLst>
        </p:spPr>
      </p:pic>
    </p:spTree>
    <p:custDataLst>
      <p:tags r:id="rId1"/>
    </p:custData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cstate="print"/>
          <a:srcRect b="25926"/>
          <a:stretch>
            <a:fillRect/>
          </a:stretch>
        </p:blipFill>
        <p:spPr bwMode="auto">
          <a:xfrm>
            <a:off x="304800" y="76200"/>
            <a:ext cx="8229600" cy="3505200"/>
          </a:xfrm>
          <a:prstGeom prst="rect">
            <a:avLst/>
          </a:prstGeom>
          <a:noFill/>
          <a:ln w="12700">
            <a:noFill/>
            <a:miter lim="800000"/>
            <a:headEnd/>
            <a:tailEnd/>
          </a:ln>
        </p:spPr>
      </p:pic>
      <p:pic>
        <p:nvPicPr>
          <p:cNvPr id="14339" name="Picture 2"/>
          <p:cNvPicPr>
            <a:picLocks noChangeAspect="1" noChangeArrowheads="1"/>
          </p:cNvPicPr>
          <p:nvPr/>
        </p:nvPicPr>
        <p:blipFill>
          <a:blip r:embed="rId4" cstate="print"/>
          <a:srcRect/>
          <a:stretch>
            <a:fillRect/>
          </a:stretch>
        </p:blipFill>
        <p:spPr bwMode="auto">
          <a:xfrm>
            <a:off x="152400" y="4906963"/>
            <a:ext cx="8839200" cy="1874837"/>
          </a:xfrm>
          <a:prstGeom prst="rect">
            <a:avLst/>
          </a:prstGeom>
          <a:noFill/>
          <a:ln w="12700">
            <a:noFill/>
            <a:miter lim="800000"/>
            <a:headEnd/>
            <a:tailEnd/>
          </a:ln>
        </p:spPr>
      </p:pic>
      <p:sp>
        <p:nvSpPr>
          <p:cNvPr id="5" name="Rectangle 4"/>
          <p:cNvSpPr/>
          <p:nvPr/>
        </p:nvSpPr>
        <p:spPr>
          <a:xfrm>
            <a:off x="914400" y="3429000"/>
            <a:ext cx="7086600" cy="1446550"/>
          </a:xfrm>
          <a:prstGeom prst="rect">
            <a:avLst/>
          </a:prstGeom>
          <a:noFill/>
        </p:spPr>
        <p:txBody>
          <a:bodyPr wrap="squar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Chemical Producers &amp; Distributors Association</a:t>
            </a:r>
            <a:endParaRPr lang="en-US" sz="4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ustDataLst>
      <p:tags r:id="rId1"/>
    </p:custData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Drift Ranked:</a:t>
            </a:r>
            <a:endParaRPr lang="en-US" dirty="0"/>
          </a:p>
        </p:txBody>
      </p:sp>
      <p:graphicFrame>
        <p:nvGraphicFramePr>
          <p:cNvPr id="4" name="Content Placeholder 3"/>
          <p:cNvGraphicFramePr>
            <a:graphicFrameLocks noGrp="1"/>
          </p:cNvGraphicFramePr>
          <p:nvPr>
            <p:ph idx="1"/>
          </p:nvPr>
        </p:nvGraphicFramePr>
        <p:xfrm>
          <a:off x="152400" y="1600200"/>
          <a:ext cx="8763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676400" y="3395246"/>
            <a:ext cx="228600" cy="338554"/>
          </a:xfrm>
          <a:prstGeom prst="rect">
            <a:avLst/>
          </a:prstGeom>
          <a:noFill/>
        </p:spPr>
        <p:txBody>
          <a:bodyPr wrap="square" rtlCol="0">
            <a:spAutoFit/>
          </a:bodyPr>
          <a:lstStyle/>
          <a:p>
            <a:r>
              <a:rPr lang="en-US" sz="1600" dirty="0" smtClean="0"/>
              <a:t>a</a:t>
            </a:r>
            <a:endParaRPr lang="en-US" sz="1600" dirty="0"/>
          </a:p>
        </p:txBody>
      </p:sp>
      <p:sp>
        <p:nvSpPr>
          <p:cNvPr id="6" name="TextBox 5"/>
          <p:cNvSpPr txBox="1"/>
          <p:nvPr/>
        </p:nvSpPr>
        <p:spPr>
          <a:xfrm>
            <a:off x="5181600" y="2785646"/>
            <a:ext cx="533400" cy="338554"/>
          </a:xfrm>
          <a:prstGeom prst="rect">
            <a:avLst/>
          </a:prstGeom>
          <a:noFill/>
        </p:spPr>
        <p:txBody>
          <a:bodyPr wrap="square" rtlCol="0">
            <a:spAutoFit/>
          </a:bodyPr>
          <a:lstStyle/>
          <a:p>
            <a:r>
              <a:rPr lang="en-US" sz="1600" dirty="0" err="1" smtClean="0">
                <a:solidFill>
                  <a:schemeClr val="bg1"/>
                </a:solidFill>
              </a:rPr>
              <a:t>cde</a:t>
            </a:r>
            <a:endParaRPr lang="en-US" sz="1600" dirty="0">
              <a:solidFill>
                <a:schemeClr val="bg1"/>
              </a:solidFill>
            </a:endParaRPr>
          </a:p>
        </p:txBody>
      </p:sp>
      <p:sp>
        <p:nvSpPr>
          <p:cNvPr id="7" name="TextBox 6"/>
          <p:cNvSpPr txBox="1"/>
          <p:nvPr/>
        </p:nvSpPr>
        <p:spPr>
          <a:xfrm>
            <a:off x="5867400" y="2785646"/>
            <a:ext cx="381000" cy="338554"/>
          </a:xfrm>
          <a:prstGeom prst="rect">
            <a:avLst/>
          </a:prstGeom>
          <a:noFill/>
        </p:spPr>
        <p:txBody>
          <a:bodyPr wrap="square" rtlCol="0">
            <a:spAutoFit/>
          </a:bodyPr>
          <a:lstStyle/>
          <a:p>
            <a:r>
              <a:rPr lang="en-US" sz="1600" dirty="0" smtClean="0"/>
              <a:t>de</a:t>
            </a:r>
            <a:endParaRPr lang="en-US" sz="1600" dirty="0"/>
          </a:p>
        </p:txBody>
      </p:sp>
      <p:sp>
        <p:nvSpPr>
          <p:cNvPr id="8" name="TextBox 7"/>
          <p:cNvSpPr txBox="1"/>
          <p:nvPr/>
        </p:nvSpPr>
        <p:spPr>
          <a:xfrm>
            <a:off x="6477000" y="2438400"/>
            <a:ext cx="381000" cy="338554"/>
          </a:xfrm>
          <a:prstGeom prst="rect">
            <a:avLst/>
          </a:prstGeom>
          <a:noFill/>
        </p:spPr>
        <p:txBody>
          <a:bodyPr wrap="square" rtlCol="0">
            <a:spAutoFit/>
          </a:bodyPr>
          <a:lstStyle/>
          <a:p>
            <a:r>
              <a:rPr lang="en-US" sz="1600" dirty="0" err="1" smtClean="0">
                <a:solidFill>
                  <a:schemeClr val="bg1"/>
                </a:solidFill>
              </a:rPr>
              <a:t>ef</a:t>
            </a:r>
            <a:endParaRPr lang="en-US" sz="1600" dirty="0">
              <a:solidFill>
                <a:schemeClr val="bg1"/>
              </a:solidFill>
            </a:endParaRPr>
          </a:p>
        </p:txBody>
      </p:sp>
      <p:sp>
        <p:nvSpPr>
          <p:cNvPr id="9" name="TextBox 8"/>
          <p:cNvSpPr txBox="1"/>
          <p:nvPr/>
        </p:nvSpPr>
        <p:spPr>
          <a:xfrm>
            <a:off x="7086600" y="2438400"/>
            <a:ext cx="381000" cy="338554"/>
          </a:xfrm>
          <a:prstGeom prst="rect">
            <a:avLst/>
          </a:prstGeom>
          <a:noFill/>
        </p:spPr>
        <p:txBody>
          <a:bodyPr wrap="square" rtlCol="0">
            <a:spAutoFit/>
          </a:bodyPr>
          <a:lstStyle/>
          <a:p>
            <a:r>
              <a:rPr lang="en-US" sz="1600" dirty="0" err="1" smtClean="0"/>
              <a:t>ef</a:t>
            </a:r>
            <a:endParaRPr lang="en-US" sz="1600" dirty="0"/>
          </a:p>
        </p:txBody>
      </p:sp>
      <p:sp>
        <p:nvSpPr>
          <p:cNvPr id="10" name="TextBox 9"/>
          <p:cNvSpPr txBox="1"/>
          <p:nvPr/>
        </p:nvSpPr>
        <p:spPr>
          <a:xfrm>
            <a:off x="7696200" y="2252246"/>
            <a:ext cx="381000" cy="338554"/>
          </a:xfrm>
          <a:prstGeom prst="rect">
            <a:avLst/>
          </a:prstGeom>
          <a:noFill/>
        </p:spPr>
        <p:txBody>
          <a:bodyPr wrap="square" rtlCol="0">
            <a:spAutoFit/>
          </a:bodyPr>
          <a:lstStyle/>
          <a:p>
            <a:r>
              <a:rPr lang="en-US" sz="1600" dirty="0" err="1" smtClean="0"/>
              <a:t>fg</a:t>
            </a:r>
            <a:endParaRPr lang="en-US" sz="1600" dirty="0"/>
          </a:p>
        </p:txBody>
      </p:sp>
      <p:sp>
        <p:nvSpPr>
          <p:cNvPr id="11" name="TextBox 10"/>
          <p:cNvSpPr txBox="1"/>
          <p:nvPr/>
        </p:nvSpPr>
        <p:spPr>
          <a:xfrm>
            <a:off x="8305800" y="2057400"/>
            <a:ext cx="228600" cy="338554"/>
          </a:xfrm>
          <a:prstGeom prst="rect">
            <a:avLst/>
          </a:prstGeom>
          <a:noFill/>
        </p:spPr>
        <p:txBody>
          <a:bodyPr wrap="square" rtlCol="0">
            <a:spAutoFit/>
          </a:bodyPr>
          <a:lstStyle/>
          <a:p>
            <a:r>
              <a:rPr lang="en-US" sz="1600" dirty="0" smtClean="0"/>
              <a:t>g</a:t>
            </a:r>
            <a:endParaRPr lang="en-US" sz="1600" dirty="0"/>
          </a:p>
        </p:txBody>
      </p:sp>
      <p:sp>
        <p:nvSpPr>
          <p:cNvPr id="12" name="TextBox 11"/>
          <p:cNvSpPr txBox="1"/>
          <p:nvPr/>
        </p:nvSpPr>
        <p:spPr>
          <a:xfrm>
            <a:off x="2286000" y="3395246"/>
            <a:ext cx="228600" cy="338554"/>
          </a:xfrm>
          <a:prstGeom prst="rect">
            <a:avLst/>
          </a:prstGeom>
          <a:noFill/>
        </p:spPr>
        <p:txBody>
          <a:bodyPr wrap="square" rtlCol="0">
            <a:spAutoFit/>
          </a:bodyPr>
          <a:lstStyle/>
          <a:p>
            <a:r>
              <a:rPr lang="en-US" sz="1600" dirty="0" smtClean="0"/>
              <a:t>a</a:t>
            </a:r>
            <a:endParaRPr lang="en-US" sz="1600" dirty="0"/>
          </a:p>
        </p:txBody>
      </p:sp>
      <p:sp>
        <p:nvSpPr>
          <p:cNvPr id="13" name="TextBox 12"/>
          <p:cNvSpPr txBox="1"/>
          <p:nvPr/>
        </p:nvSpPr>
        <p:spPr>
          <a:xfrm>
            <a:off x="990600" y="3395246"/>
            <a:ext cx="228600" cy="338554"/>
          </a:xfrm>
          <a:prstGeom prst="rect">
            <a:avLst/>
          </a:prstGeom>
          <a:noFill/>
        </p:spPr>
        <p:txBody>
          <a:bodyPr wrap="square" rtlCol="0">
            <a:spAutoFit/>
          </a:bodyPr>
          <a:lstStyle/>
          <a:p>
            <a:r>
              <a:rPr lang="en-US" sz="1600" dirty="0" smtClean="0"/>
              <a:t>a</a:t>
            </a:r>
            <a:endParaRPr lang="en-US" sz="1600" dirty="0"/>
          </a:p>
        </p:txBody>
      </p:sp>
      <p:sp>
        <p:nvSpPr>
          <p:cNvPr id="14" name="TextBox 13"/>
          <p:cNvSpPr txBox="1"/>
          <p:nvPr/>
        </p:nvSpPr>
        <p:spPr>
          <a:xfrm>
            <a:off x="3352800" y="3090446"/>
            <a:ext cx="533400" cy="338554"/>
          </a:xfrm>
          <a:prstGeom prst="rect">
            <a:avLst/>
          </a:prstGeom>
          <a:noFill/>
        </p:spPr>
        <p:txBody>
          <a:bodyPr wrap="square" rtlCol="0">
            <a:spAutoFit/>
          </a:bodyPr>
          <a:lstStyle/>
          <a:p>
            <a:r>
              <a:rPr lang="en-US" sz="1600" dirty="0" err="1" smtClean="0"/>
              <a:t>abc</a:t>
            </a:r>
            <a:endParaRPr lang="en-US" sz="1600" dirty="0"/>
          </a:p>
        </p:txBody>
      </p:sp>
      <p:sp>
        <p:nvSpPr>
          <p:cNvPr id="15" name="TextBox 14"/>
          <p:cNvSpPr txBox="1"/>
          <p:nvPr/>
        </p:nvSpPr>
        <p:spPr>
          <a:xfrm>
            <a:off x="2819400" y="3242846"/>
            <a:ext cx="381000" cy="338554"/>
          </a:xfrm>
          <a:prstGeom prst="rect">
            <a:avLst/>
          </a:prstGeom>
          <a:noFill/>
        </p:spPr>
        <p:txBody>
          <a:bodyPr wrap="square" rtlCol="0">
            <a:spAutoFit/>
          </a:bodyPr>
          <a:lstStyle/>
          <a:p>
            <a:r>
              <a:rPr lang="en-US" sz="1600" dirty="0" err="1" smtClean="0"/>
              <a:t>ab</a:t>
            </a:r>
            <a:endParaRPr lang="en-US" sz="1600" dirty="0"/>
          </a:p>
        </p:txBody>
      </p:sp>
      <p:sp>
        <p:nvSpPr>
          <p:cNvPr id="16" name="TextBox 15"/>
          <p:cNvSpPr txBox="1"/>
          <p:nvPr/>
        </p:nvSpPr>
        <p:spPr>
          <a:xfrm>
            <a:off x="3962400" y="2861846"/>
            <a:ext cx="533400" cy="338554"/>
          </a:xfrm>
          <a:prstGeom prst="rect">
            <a:avLst/>
          </a:prstGeom>
          <a:noFill/>
        </p:spPr>
        <p:txBody>
          <a:bodyPr wrap="square" rtlCol="0">
            <a:spAutoFit/>
          </a:bodyPr>
          <a:lstStyle/>
          <a:p>
            <a:r>
              <a:rPr lang="en-US" sz="1600" dirty="0" err="1" smtClean="0"/>
              <a:t>bcd</a:t>
            </a:r>
            <a:endParaRPr lang="en-US" sz="1600" dirty="0"/>
          </a:p>
        </p:txBody>
      </p:sp>
      <p:sp>
        <p:nvSpPr>
          <p:cNvPr id="17" name="TextBox 16"/>
          <p:cNvSpPr txBox="1"/>
          <p:nvPr/>
        </p:nvSpPr>
        <p:spPr>
          <a:xfrm>
            <a:off x="4572000" y="2785646"/>
            <a:ext cx="533400" cy="338554"/>
          </a:xfrm>
          <a:prstGeom prst="rect">
            <a:avLst/>
          </a:prstGeom>
          <a:noFill/>
        </p:spPr>
        <p:txBody>
          <a:bodyPr wrap="square" rtlCol="0">
            <a:spAutoFit/>
          </a:bodyPr>
          <a:lstStyle/>
          <a:p>
            <a:r>
              <a:rPr lang="en-US" sz="1600" dirty="0" err="1" smtClean="0"/>
              <a:t>cde</a:t>
            </a:r>
            <a:endParaRPr lang="en-US" sz="1600" dirty="0"/>
          </a:p>
        </p:txBody>
      </p:sp>
      <p:sp>
        <p:nvSpPr>
          <p:cNvPr id="18" name="TextBox 17"/>
          <p:cNvSpPr txBox="1"/>
          <p:nvPr/>
        </p:nvSpPr>
        <p:spPr>
          <a:xfrm>
            <a:off x="1676400" y="1905000"/>
            <a:ext cx="1981200" cy="461665"/>
          </a:xfrm>
          <a:prstGeom prst="rect">
            <a:avLst/>
          </a:prstGeom>
          <a:solidFill>
            <a:schemeClr val="bg1"/>
          </a:solidFill>
          <a:ln>
            <a:solidFill>
              <a:schemeClr val="tx2"/>
            </a:solidFill>
          </a:ln>
        </p:spPr>
        <p:txBody>
          <a:bodyPr wrap="square" rtlCol="0">
            <a:spAutoFit/>
          </a:bodyPr>
          <a:lstStyle/>
          <a:p>
            <a:r>
              <a:rPr lang="en-US" dirty="0" smtClean="0">
                <a:solidFill>
                  <a:schemeClr val="tx2"/>
                </a:solidFill>
              </a:rPr>
              <a:t>water average</a:t>
            </a:r>
            <a:endParaRPr lang="en-US" dirty="0">
              <a:solidFill>
                <a:schemeClr val="tx2"/>
              </a:solidFill>
            </a:endParaRPr>
          </a:p>
        </p:txBody>
      </p:sp>
      <p:cxnSp>
        <p:nvCxnSpPr>
          <p:cNvPr id="20" name="Straight Arrow Connector 19"/>
          <p:cNvCxnSpPr/>
          <p:nvPr/>
        </p:nvCxnSpPr>
        <p:spPr>
          <a:xfrm rot="5400000">
            <a:off x="2324100" y="25527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457200" y="1295400"/>
            <a:ext cx="8382000" cy="381000"/>
          </a:xfrm>
          <a:prstGeom prst="rect">
            <a:avLst/>
          </a:prstGeom>
          <a:solidFill>
            <a:schemeClr val="bg1"/>
          </a:solidFill>
          <a:ln w="12700">
            <a:noFill/>
            <a:miter lim="800000"/>
            <a:headEnd/>
            <a:tailEnd/>
          </a:ln>
        </p:spPr>
        <p:txBody>
          <a:bodyPr wrap="none" anchor="ctr"/>
          <a:lstStyle/>
          <a:p>
            <a:endParaRPr lang="en-US"/>
          </a:p>
        </p:txBody>
      </p:sp>
      <p:sp>
        <p:nvSpPr>
          <p:cNvPr id="3076" name="Rectangle 3"/>
          <p:cNvSpPr>
            <a:spLocks noChangeArrowheads="1"/>
          </p:cNvSpPr>
          <p:nvPr/>
        </p:nvSpPr>
        <p:spPr bwMode="auto">
          <a:xfrm>
            <a:off x="76200" y="90488"/>
            <a:ext cx="9067800" cy="747712"/>
          </a:xfrm>
          <a:prstGeom prst="rect">
            <a:avLst/>
          </a:prstGeom>
          <a:noFill/>
          <a:ln w="9525">
            <a:noFill/>
            <a:miter lim="800000"/>
            <a:headEnd/>
            <a:tailEnd/>
          </a:ln>
        </p:spPr>
        <p:txBody>
          <a:bodyPr>
            <a:spAutoFit/>
          </a:bodyPr>
          <a:lstStyle/>
          <a:p>
            <a:pPr algn="ctr"/>
            <a:r>
              <a:rPr lang="en-US" sz="4300" b="1">
                <a:solidFill>
                  <a:schemeClr val="tx2"/>
                </a:solidFill>
                <a:latin typeface="Times New Roman" pitchFamily="18" charset="0"/>
              </a:rPr>
              <a:t>Volume Median Diameter   (VMD)</a:t>
            </a:r>
          </a:p>
        </p:txBody>
      </p:sp>
      <p:graphicFrame>
        <p:nvGraphicFramePr>
          <p:cNvPr id="3074" name="Object 4"/>
          <p:cNvGraphicFramePr>
            <a:graphicFrameLocks noChangeAspect="1"/>
          </p:cNvGraphicFramePr>
          <p:nvPr/>
        </p:nvGraphicFramePr>
        <p:xfrm>
          <a:off x="76200" y="612775"/>
          <a:ext cx="8978900" cy="5330825"/>
        </p:xfrm>
        <a:graphic>
          <a:graphicData uri="http://schemas.openxmlformats.org/presentationml/2006/ole">
            <p:oleObj spid="_x0000_s128002" name="Chart" r:id="rId4" imgW="8953548" imgH="5219795" progId="MSGraph.Chart.8">
              <p:embed followColorScheme="full"/>
            </p:oleObj>
          </a:graphicData>
        </a:graphic>
      </p:graphicFrame>
      <p:sp>
        <p:nvSpPr>
          <p:cNvPr id="3077" name="Text Box 5"/>
          <p:cNvSpPr txBox="1">
            <a:spLocks noChangeArrowheads="1"/>
          </p:cNvSpPr>
          <p:nvPr/>
        </p:nvSpPr>
        <p:spPr bwMode="auto">
          <a:xfrm>
            <a:off x="1289050" y="5562600"/>
            <a:ext cx="7626350" cy="457200"/>
          </a:xfrm>
          <a:prstGeom prst="rect">
            <a:avLst/>
          </a:prstGeom>
          <a:noFill/>
          <a:ln w="12700">
            <a:noFill/>
            <a:miter lim="800000"/>
            <a:headEnd type="none" w="sm" len="sm"/>
            <a:tailEnd type="none" w="sm" len="sm"/>
          </a:ln>
        </p:spPr>
        <p:txBody>
          <a:bodyPr lIns="91439" tIns="45719" rIns="91439" bIns="45719">
            <a:spAutoFit/>
          </a:bodyPr>
          <a:lstStyle/>
          <a:p>
            <a:r>
              <a:rPr lang="en-US" sz="2400" b="1">
                <a:latin typeface="Times New Roman" pitchFamily="18" charset="0"/>
              </a:rPr>
              <a:t>     40 psi                40 psi               40 psi                70 psi</a:t>
            </a:r>
          </a:p>
        </p:txBody>
      </p:sp>
      <p:sp>
        <p:nvSpPr>
          <p:cNvPr id="3078" name="Rectangle 6" descr="Wide downward diagonal"/>
          <p:cNvSpPr>
            <a:spLocks noChangeArrowheads="1"/>
          </p:cNvSpPr>
          <p:nvPr/>
        </p:nvSpPr>
        <p:spPr bwMode="auto">
          <a:xfrm>
            <a:off x="1684338" y="4408488"/>
            <a:ext cx="265112" cy="533400"/>
          </a:xfrm>
          <a:prstGeom prst="rect">
            <a:avLst/>
          </a:prstGeom>
          <a:pattFill prst="wdDnDiag">
            <a:fgClr>
              <a:schemeClr val="bg2"/>
            </a:fgClr>
            <a:bgClr>
              <a:srgbClr val="FFFF99"/>
            </a:bgClr>
          </a:pattFill>
          <a:ln w="9525">
            <a:noFill/>
            <a:miter lim="800000"/>
            <a:headEnd/>
            <a:tailEnd/>
          </a:ln>
        </p:spPr>
        <p:txBody>
          <a:bodyPr wrap="none" anchor="ctr"/>
          <a:lstStyle/>
          <a:p>
            <a:endParaRPr lang="en-US"/>
          </a:p>
        </p:txBody>
      </p:sp>
      <p:sp>
        <p:nvSpPr>
          <p:cNvPr id="3079" name="Rectangle 7" descr="Wide downward diagonal"/>
          <p:cNvSpPr>
            <a:spLocks noChangeArrowheads="1"/>
          </p:cNvSpPr>
          <p:nvPr/>
        </p:nvSpPr>
        <p:spPr bwMode="auto">
          <a:xfrm>
            <a:off x="1989138" y="4318000"/>
            <a:ext cx="265112" cy="630238"/>
          </a:xfrm>
          <a:prstGeom prst="rect">
            <a:avLst/>
          </a:prstGeom>
          <a:pattFill prst="wdDnDiag">
            <a:fgClr>
              <a:schemeClr val="bg2"/>
            </a:fgClr>
            <a:bgClr>
              <a:schemeClr val="accent1"/>
            </a:bgClr>
          </a:pattFill>
          <a:ln w="9525">
            <a:noFill/>
            <a:miter lim="800000"/>
            <a:headEnd/>
            <a:tailEnd/>
          </a:ln>
        </p:spPr>
        <p:txBody>
          <a:bodyPr wrap="none" anchor="ctr"/>
          <a:lstStyle/>
          <a:p>
            <a:endParaRPr lang="en-US"/>
          </a:p>
        </p:txBody>
      </p:sp>
      <p:sp>
        <p:nvSpPr>
          <p:cNvPr id="3080" name="Rectangle 8" descr="Wide downward diagonal"/>
          <p:cNvSpPr>
            <a:spLocks noChangeArrowheads="1"/>
          </p:cNvSpPr>
          <p:nvPr/>
        </p:nvSpPr>
        <p:spPr bwMode="auto">
          <a:xfrm>
            <a:off x="2274888" y="4335463"/>
            <a:ext cx="265112" cy="612775"/>
          </a:xfrm>
          <a:prstGeom prst="rect">
            <a:avLst/>
          </a:prstGeom>
          <a:pattFill prst="wdDnDiag">
            <a:fgClr>
              <a:schemeClr val="bg2"/>
            </a:fgClr>
            <a:bgClr>
              <a:srgbClr val="CC99FF"/>
            </a:bgClr>
          </a:pattFill>
          <a:ln w="9525">
            <a:noFill/>
            <a:miter lim="800000"/>
            <a:headEnd/>
            <a:tailEnd/>
          </a:ln>
        </p:spPr>
        <p:txBody>
          <a:bodyPr wrap="none" anchor="ctr"/>
          <a:lstStyle/>
          <a:p>
            <a:endParaRPr lang="en-US"/>
          </a:p>
        </p:txBody>
      </p:sp>
      <p:sp>
        <p:nvSpPr>
          <p:cNvPr id="3081" name="Rectangle 9" descr="Wide downward diagonal"/>
          <p:cNvSpPr>
            <a:spLocks noChangeArrowheads="1"/>
          </p:cNvSpPr>
          <p:nvPr/>
        </p:nvSpPr>
        <p:spPr bwMode="auto">
          <a:xfrm>
            <a:off x="2566988" y="4381500"/>
            <a:ext cx="265112" cy="566738"/>
          </a:xfrm>
          <a:prstGeom prst="rect">
            <a:avLst/>
          </a:prstGeom>
          <a:pattFill prst="wdDnDiag">
            <a:fgClr>
              <a:schemeClr val="bg2"/>
            </a:fgClr>
            <a:bgClr>
              <a:schemeClr val="accent2"/>
            </a:bgClr>
          </a:pattFill>
          <a:ln w="9525">
            <a:noFill/>
            <a:miter lim="800000"/>
            <a:headEnd/>
            <a:tailEnd/>
          </a:ln>
        </p:spPr>
        <p:txBody>
          <a:bodyPr wrap="none" anchor="ctr"/>
          <a:lstStyle/>
          <a:p>
            <a:endParaRPr lang="en-US"/>
          </a:p>
        </p:txBody>
      </p:sp>
      <p:sp>
        <p:nvSpPr>
          <p:cNvPr id="3082" name="Rectangle 10" descr="Wide downward diagonal"/>
          <p:cNvSpPr>
            <a:spLocks noChangeArrowheads="1"/>
          </p:cNvSpPr>
          <p:nvPr/>
        </p:nvSpPr>
        <p:spPr bwMode="auto">
          <a:xfrm>
            <a:off x="2859088" y="4344988"/>
            <a:ext cx="265112" cy="603250"/>
          </a:xfrm>
          <a:prstGeom prst="rect">
            <a:avLst/>
          </a:prstGeom>
          <a:pattFill prst="wdDnDiag">
            <a:fgClr>
              <a:schemeClr val="bg2"/>
            </a:fgClr>
            <a:bgClr>
              <a:srgbClr val="B5F6A6"/>
            </a:bgClr>
          </a:pattFill>
          <a:ln w="9525">
            <a:noFill/>
            <a:miter lim="800000"/>
            <a:headEnd/>
            <a:tailEnd/>
          </a:ln>
        </p:spPr>
        <p:txBody>
          <a:bodyPr wrap="none" anchor="ctr"/>
          <a:lstStyle/>
          <a:p>
            <a:endParaRPr lang="en-US"/>
          </a:p>
        </p:txBody>
      </p:sp>
      <p:sp>
        <p:nvSpPr>
          <p:cNvPr id="3083" name="Rectangle 11" descr="Wide downward diagonal"/>
          <p:cNvSpPr>
            <a:spLocks noChangeArrowheads="1"/>
          </p:cNvSpPr>
          <p:nvPr/>
        </p:nvSpPr>
        <p:spPr bwMode="auto">
          <a:xfrm>
            <a:off x="3525838" y="4437063"/>
            <a:ext cx="265112" cy="503237"/>
          </a:xfrm>
          <a:prstGeom prst="rect">
            <a:avLst/>
          </a:prstGeom>
          <a:pattFill prst="wdDnDiag">
            <a:fgClr>
              <a:schemeClr val="bg2"/>
            </a:fgClr>
            <a:bgClr>
              <a:srgbClr val="FFFF99"/>
            </a:bgClr>
          </a:pattFill>
          <a:ln w="9525">
            <a:noFill/>
            <a:miter lim="800000"/>
            <a:headEnd/>
            <a:tailEnd/>
          </a:ln>
        </p:spPr>
        <p:txBody>
          <a:bodyPr wrap="none" anchor="ctr"/>
          <a:lstStyle/>
          <a:p>
            <a:endParaRPr lang="en-US"/>
          </a:p>
        </p:txBody>
      </p:sp>
      <p:sp>
        <p:nvSpPr>
          <p:cNvPr id="3084" name="Rectangle 12" descr="Wide downward diagonal"/>
          <p:cNvSpPr>
            <a:spLocks noChangeArrowheads="1"/>
          </p:cNvSpPr>
          <p:nvPr/>
        </p:nvSpPr>
        <p:spPr bwMode="auto">
          <a:xfrm>
            <a:off x="3827463" y="4400550"/>
            <a:ext cx="265112" cy="539750"/>
          </a:xfrm>
          <a:prstGeom prst="rect">
            <a:avLst/>
          </a:prstGeom>
          <a:pattFill prst="wdDnDiag">
            <a:fgClr>
              <a:schemeClr val="bg2"/>
            </a:fgClr>
            <a:bgClr>
              <a:schemeClr val="accent1"/>
            </a:bgClr>
          </a:pattFill>
          <a:ln w="9525">
            <a:noFill/>
            <a:miter lim="800000"/>
            <a:headEnd/>
            <a:tailEnd/>
          </a:ln>
        </p:spPr>
        <p:txBody>
          <a:bodyPr wrap="none" anchor="ctr"/>
          <a:lstStyle/>
          <a:p>
            <a:endParaRPr lang="en-US"/>
          </a:p>
        </p:txBody>
      </p:sp>
      <p:sp>
        <p:nvSpPr>
          <p:cNvPr id="3085" name="Rectangle 13" descr="Wide downward diagonal"/>
          <p:cNvSpPr>
            <a:spLocks noChangeArrowheads="1"/>
          </p:cNvSpPr>
          <p:nvPr/>
        </p:nvSpPr>
        <p:spPr bwMode="auto">
          <a:xfrm>
            <a:off x="4111625" y="4573588"/>
            <a:ext cx="265113" cy="365125"/>
          </a:xfrm>
          <a:prstGeom prst="rect">
            <a:avLst/>
          </a:prstGeom>
          <a:pattFill prst="wdDnDiag">
            <a:fgClr>
              <a:schemeClr val="bg2"/>
            </a:fgClr>
            <a:bgClr>
              <a:srgbClr val="CC99FF"/>
            </a:bgClr>
          </a:pattFill>
          <a:ln w="9525">
            <a:noFill/>
            <a:miter lim="800000"/>
            <a:headEnd/>
            <a:tailEnd/>
          </a:ln>
        </p:spPr>
        <p:txBody>
          <a:bodyPr wrap="none" anchor="ctr"/>
          <a:lstStyle/>
          <a:p>
            <a:endParaRPr lang="en-US"/>
          </a:p>
        </p:txBody>
      </p:sp>
      <p:sp>
        <p:nvSpPr>
          <p:cNvPr id="3086" name="Rectangle 14" descr="Wide downward diagonal"/>
          <p:cNvSpPr>
            <a:spLocks noChangeArrowheads="1"/>
          </p:cNvSpPr>
          <p:nvPr/>
        </p:nvSpPr>
        <p:spPr bwMode="auto">
          <a:xfrm>
            <a:off x="4403725" y="4556125"/>
            <a:ext cx="265113" cy="384175"/>
          </a:xfrm>
          <a:prstGeom prst="rect">
            <a:avLst/>
          </a:prstGeom>
          <a:pattFill prst="wdDnDiag">
            <a:fgClr>
              <a:schemeClr val="bg2"/>
            </a:fgClr>
            <a:bgClr>
              <a:schemeClr val="accent2"/>
            </a:bgClr>
          </a:pattFill>
          <a:ln w="9525">
            <a:noFill/>
            <a:miter lim="800000"/>
            <a:headEnd/>
            <a:tailEnd/>
          </a:ln>
        </p:spPr>
        <p:txBody>
          <a:bodyPr wrap="none" anchor="ctr"/>
          <a:lstStyle/>
          <a:p>
            <a:endParaRPr lang="en-US"/>
          </a:p>
        </p:txBody>
      </p:sp>
      <p:sp>
        <p:nvSpPr>
          <p:cNvPr id="3087" name="Rectangle 15" descr="Wide downward diagonal"/>
          <p:cNvSpPr>
            <a:spLocks noChangeArrowheads="1"/>
          </p:cNvSpPr>
          <p:nvPr/>
        </p:nvSpPr>
        <p:spPr bwMode="auto">
          <a:xfrm>
            <a:off x="4687888" y="4427538"/>
            <a:ext cx="265112" cy="520700"/>
          </a:xfrm>
          <a:prstGeom prst="rect">
            <a:avLst/>
          </a:prstGeom>
          <a:pattFill prst="wdDnDiag">
            <a:fgClr>
              <a:schemeClr val="bg2"/>
            </a:fgClr>
            <a:bgClr>
              <a:srgbClr val="C5F3B5"/>
            </a:bgClr>
          </a:pattFill>
          <a:ln w="9525">
            <a:noFill/>
            <a:miter lim="800000"/>
            <a:headEnd/>
            <a:tailEnd/>
          </a:ln>
        </p:spPr>
        <p:txBody>
          <a:bodyPr wrap="none" anchor="ctr"/>
          <a:lstStyle/>
          <a:p>
            <a:endParaRPr lang="en-US"/>
          </a:p>
        </p:txBody>
      </p:sp>
      <p:sp>
        <p:nvSpPr>
          <p:cNvPr id="3088" name="Rectangle 16" descr="Wide downward diagonal"/>
          <p:cNvSpPr>
            <a:spLocks noChangeArrowheads="1"/>
          </p:cNvSpPr>
          <p:nvPr/>
        </p:nvSpPr>
        <p:spPr bwMode="auto">
          <a:xfrm>
            <a:off x="5422900" y="4437063"/>
            <a:ext cx="265113" cy="511175"/>
          </a:xfrm>
          <a:prstGeom prst="rect">
            <a:avLst/>
          </a:prstGeom>
          <a:pattFill prst="wdDnDiag">
            <a:fgClr>
              <a:schemeClr val="bg2"/>
            </a:fgClr>
            <a:bgClr>
              <a:srgbClr val="FFFF99"/>
            </a:bgClr>
          </a:pattFill>
          <a:ln w="9525">
            <a:noFill/>
            <a:miter lim="800000"/>
            <a:headEnd/>
            <a:tailEnd/>
          </a:ln>
        </p:spPr>
        <p:txBody>
          <a:bodyPr wrap="none" anchor="ctr"/>
          <a:lstStyle/>
          <a:p>
            <a:endParaRPr lang="en-US"/>
          </a:p>
        </p:txBody>
      </p:sp>
      <p:sp>
        <p:nvSpPr>
          <p:cNvPr id="3089" name="Rectangle 17" descr="Wide downward diagonal"/>
          <p:cNvSpPr>
            <a:spLocks noChangeArrowheads="1"/>
          </p:cNvSpPr>
          <p:nvPr/>
        </p:nvSpPr>
        <p:spPr bwMode="auto">
          <a:xfrm>
            <a:off x="5724525" y="4408488"/>
            <a:ext cx="265113" cy="539750"/>
          </a:xfrm>
          <a:prstGeom prst="rect">
            <a:avLst/>
          </a:prstGeom>
          <a:pattFill prst="wdDnDiag">
            <a:fgClr>
              <a:schemeClr val="bg2"/>
            </a:fgClr>
            <a:bgClr>
              <a:schemeClr val="accent1"/>
            </a:bgClr>
          </a:pattFill>
          <a:ln w="9525">
            <a:noFill/>
            <a:miter lim="800000"/>
            <a:headEnd/>
            <a:tailEnd/>
          </a:ln>
        </p:spPr>
        <p:txBody>
          <a:bodyPr wrap="none" anchor="ctr"/>
          <a:lstStyle/>
          <a:p>
            <a:endParaRPr lang="en-US"/>
          </a:p>
        </p:txBody>
      </p:sp>
      <p:sp>
        <p:nvSpPr>
          <p:cNvPr id="3090" name="Rectangle 18" descr="Wide downward diagonal"/>
          <p:cNvSpPr>
            <a:spLocks noChangeArrowheads="1"/>
          </p:cNvSpPr>
          <p:nvPr/>
        </p:nvSpPr>
        <p:spPr bwMode="auto">
          <a:xfrm>
            <a:off x="6008688" y="4576763"/>
            <a:ext cx="265112" cy="365125"/>
          </a:xfrm>
          <a:prstGeom prst="rect">
            <a:avLst/>
          </a:prstGeom>
          <a:pattFill prst="wdDnDiag">
            <a:fgClr>
              <a:schemeClr val="bg2"/>
            </a:fgClr>
            <a:bgClr>
              <a:srgbClr val="CC99FF"/>
            </a:bgClr>
          </a:pattFill>
          <a:ln w="9525">
            <a:noFill/>
            <a:miter lim="800000"/>
            <a:headEnd/>
            <a:tailEnd/>
          </a:ln>
        </p:spPr>
        <p:txBody>
          <a:bodyPr wrap="none" anchor="ctr"/>
          <a:lstStyle/>
          <a:p>
            <a:endParaRPr lang="en-US"/>
          </a:p>
        </p:txBody>
      </p:sp>
      <p:sp>
        <p:nvSpPr>
          <p:cNvPr id="3091" name="Rectangle 19" descr="Wide downward diagonal"/>
          <p:cNvSpPr>
            <a:spLocks noChangeArrowheads="1"/>
          </p:cNvSpPr>
          <p:nvPr/>
        </p:nvSpPr>
        <p:spPr bwMode="auto">
          <a:xfrm>
            <a:off x="6300788" y="4556125"/>
            <a:ext cx="265112" cy="384175"/>
          </a:xfrm>
          <a:prstGeom prst="rect">
            <a:avLst/>
          </a:prstGeom>
          <a:pattFill prst="wdDnDiag">
            <a:fgClr>
              <a:schemeClr val="bg2"/>
            </a:fgClr>
            <a:bgClr>
              <a:schemeClr val="accent2"/>
            </a:bgClr>
          </a:pattFill>
          <a:ln w="9525">
            <a:noFill/>
            <a:miter lim="800000"/>
            <a:headEnd/>
            <a:tailEnd/>
          </a:ln>
        </p:spPr>
        <p:txBody>
          <a:bodyPr wrap="none" anchor="ctr"/>
          <a:lstStyle/>
          <a:p>
            <a:endParaRPr lang="en-US"/>
          </a:p>
        </p:txBody>
      </p:sp>
      <p:sp>
        <p:nvSpPr>
          <p:cNvPr id="3092" name="Rectangle 20" descr="Wide downward diagonal"/>
          <p:cNvSpPr>
            <a:spLocks noChangeArrowheads="1"/>
          </p:cNvSpPr>
          <p:nvPr/>
        </p:nvSpPr>
        <p:spPr bwMode="auto">
          <a:xfrm>
            <a:off x="6592888" y="4430713"/>
            <a:ext cx="265112" cy="511175"/>
          </a:xfrm>
          <a:prstGeom prst="rect">
            <a:avLst/>
          </a:prstGeom>
          <a:pattFill prst="wdDnDiag">
            <a:fgClr>
              <a:schemeClr val="bg2"/>
            </a:fgClr>
            <a:bgClr>
              <a:srgbClr val="BDFFBD"/>
            </a:bgClr>
          </a:pattFill>
          <a:ln w="9525">
            <a:noFill/>
            <a:miter lim="800000"/>
            <a:headEnd/>
            <a:tailEnd/>
          </a:ln>
        </p:spPr>
        <p:txBody>
          <a:bodyPr wrap="none" anchor="ctr"/>
          <a:lstStyle/>
          <a:p>
            <a:endParaRPr lang="en-US"/>
          </a:p>
        </p:txBody>
      </p:sp>
      <p:sp>
        <p:nvSpPr>
          <p:cNvPr id="3093" name="Rectangle 21" descr="Wide downward diagonal"/>
          <p:cNvSpPr>
            <a:spLocks noChangeArrowheads="1"/>
          </p:cNvSpPr>
          <p:nvPr/>
        </p:nvSpPr>
        <p:spPr bwMode="auto">
          <a:xfrm>
            <a:off x="7269163" y="4665663"/>
            <a:ext cx="265112" cy="274637"/>
          </a:xfrm>
          <a:prstGeom prst="rect">
            <a:avLst/>
          </a:prstGeom>
          <a:pattFill prst="wdDnDiag">
            <a:fgClr>
              <a:schemeClr val="bg2"/>
            </a:fgClr>
            <a:bgClr>
              <a:srgbClr val="FFFF99"/>
            </a:bgClr>
          </a:pattFill>
          <a:ln w="9525">
            <a:noFill/>
            <a:miter lim="800000"/>
            <a:headEnd/>
            <a:tailEnd/>
          </a:ln>
        </p:spPr>
        <p:txBody>
          <a:bodyPr wrap="none" anchor="ctr"/>
          <a:lstStyle/>
          <a:p>
            <a:endParaRPr lang="en-US"/>
          </a:p>
        </p:txBody>
      </p:sp>
      <p:sp>
        <p:nvSpPr>
          <p:cNvPr id="3094" name="Rectangle 22" descr="Wide downward diagonal"/>
          <p:cNvSpPr>
            <a:spLocks noChangeArrowheads="1"/>
          </p:cNvSpPr>
          <p:nvPr/>
        </p:nvSpPr>
        <p:spPr bwMode="auto">
          <a:xfrm>
            <a:off x="7550150" y="4576763"/>
            <a:ext cx="265113" cy="365125"/>
          </a:xfrm>
          <a:prstGeom prst="rect">
            <a:avLst/>
          </a:prstGeom>
          <a:pattFill prst="wdDnDiag">
            <a:fgClr>
              <a:schemeClr val="bg2"/>
            </a:fgClr>
            <a:bgClr>
              <a:schemeClr val="accent1"/>
            </a:bgClr>
          </a:pattFill>
          <a:ln w="9525">
            <a:noFill/>
            <a:miter lim="800000"/>
            <a:headEnd/>
            <a:tailEnd/>
          </a:ln>
        </p:spPr>
        <p:txBody>
          <a:bodyPr wrap="none" anchor="ctr"/>
          <a:lstStyle/>
          <a:p>
            <a:endParaRPr lang="en-US"/>
          </a:p>
        </p:txBody>
      </p:sp>
      <p:sp>
        <p:nvSpPr>
          <p:cNvPr id="3095" name="Rectangle 23" descr="Wide downward diagonal"/>
          <p:cNvSpPr>
            <a:spLocks noChangeArrowheads="1"/>
          </p:cNvSpPr>
          <p:nvPr/>
        </p:nvSpPr>
        <p:spPr bwMode="auto">
          <a:xfrm>
            <a:off x="7845425" y="4371975"/>
            <a:ext cx="265113" cy="566738"/>
          </a:xfrm>
          <a:prstGeom prst="rect">
            <a:avLst/>
          </a:prstGeom>
          <a:pattFill prst="wdDnDiag">
            <a:fgClr>
              <a:schemeClr val="bg2"/>
            </a:fgClr>
            <a:bgClr>
              <a:srgbClr val="CC99FF"/>
            </a:bgClr>
          </a:pattFill>
          <a:ln w="9525">
            <a:noFill/>
            <a:miter lim="800000"/>
            <a:headEnd/>
            <a:tailEnd/>
          </a:ln>
        </p:spPr>
        <p:txBody>
          <a:bodyPr wrap="none" anchor="ctr"/>
          <a:lstStyle/>
          <a:p>
            <a:endParaRPr lang="en-US"/>
          </a:p>
        </p:txBody>
      </p:sp>
      <p:sp>
        <p:nvSpPr>
          <p:cNvPr id="3096" name="Rectangle 24" descr="Wide downward diagonal"/>
          <p:cNvSpPr>
            <a:spLocks noChangeArrowheads="1"/>
          </p:cNvSpPr>
          <p:nvPr/>
        </p:nvSpPr>
        <p:spPr bwMode="auto">
          <a:xfrm>
            <a:off x="8137525" y="4344988"/>
            <a:ext cx="265113" cy="603250"/>
          </a:xfrm>
          <a:prstGeom prst="rect">
            <a:avLst/>
          </a:prstGeom>
          <a:pattFill prst="wdDnDiag">
            <a:fgClr>
              <a:schemeClr val="bg2"/>
            </a:fgClr>
            <a:bgClr>
              <a:schemeClr val="accent2"/>
            </a:bgClr>
          </a:pattFill>
          <a:ln w="9525">
            <a:noFill/>
            <a:miter lim="800000"/>
            <a:headEnd/>
            <a:tailEnd/>
          </a:ln>
        </p:spPr>
        <p:txBody>
          <a:bodyPr wrap="none" anchor="ctr"/>
          <a:lstStyle/>
          <a:p>
            <a:endParaRPr lang="en-US"/>
          </a:p>
        </p:txBody>
      </p:sp>
      <p:sp>
        <p:nvSpPr>
          <p:cNvPr id="3097" name="Rectangle 25" descr="Wide downward diagonal"/>
          <p:cNvSpPr>
            <a:spLocks noChangeArrowheads="1"/>
          </p:cNvSpPr>
          <p:nvPr/>
        </p:nvSpPr>
        <p:spPr bwMode="auto">
          <a:xfrm>
            <a:off x="8421688" y="4592638"/>
            <a:ext cx="265112" cy="357187"/>
          </a:xfrm>
          <a:prstGeom prst="rect">
            <a:avLst/>
          </a:prstGeom>
          <a:pattFill prst="wdDnDiag">
            <a:fgClr>
              <a:schemeClr val="bg2"/>
            </a:fgClr>
            <a:bgClr>
              <a:srgbClr val="C1FFC1"/>
            </a:bgClr>
          </a:pattFill>
          <a:ln w="9525">
            <a:noFill/>
            <a:miter lim="800000"/>
            <a:headEnd/>
            <a:tailEnd/>
          </a:ln>
        </p:spPr>
        <p:txBody>
          <a:bodyPr wrap="none" anchor="ctr"/>
          <a:lstStyle/>
          <a:p>
            <a:endParaRPr lang="en-US"/>
          </a:p>
        </p:txBody>
      </p:sp>
      <p:sp>
        <p:nvSpPr>
          <p:cNvPr id="3098" name="Rectangle 26" descr="Wide downward diagonal"/>
          <p:cNvSpPr>
            <a:spLocks noChangeArrowheads="1"/>
          </p:cNvSpPr>
          <p:nvPr/>
        </p:nvSpPr>
        <p:spPr bwMode="auto">
          <a:xfrm>
            <a:off x="5257800" y="1357313"/>
            <a:ext cx="152400" cy="152400"/>
          </a:xfrm>
          <a:prstGeom prst="rect">
            <a:avLst/>
          </a:prstGeom>
          <a:pattFill prst="wdDnDiag">
            <a:fgClr>
              <a:schemeClr val="bg2"/>
            </a:fgClr>
            <a:bgClr>
              <a:schemeClr val="tx1"/>
            </a:bgClr>
          </a:pattFill>
          <a:ln w="9525">
            <a:noFill/>
            <a:miter lim="800000"/>
            <a:headEnd/>
            <a:tailEnd/>
          </a:ln>
        </p:spPr>
        <p:txBody>
          <a:bodyPr wrap="none" anchor="ctr"/>
          <a:lstStyle/>
          <a:p>
            <a:endParaRPr lang="en-US"/>
          </a:p>
        </p:txBody>
      </p:sp>
      <p:sp>
        <p:nvSpPr>
          <p:cNvPr id="3099" name="Text Box 27"/>
          <p:cNvSpPr txBox="1">
            <a:spLocks noChangeArrowheads="1"/>
          </p:cNvSpPr>
          <p:nvPr/>
        </p:nvSpPr>
        <p:spPr bwMode="auto">
          <a:xfrm>
            <a:off x="5416550" y="1219200"/>
            <a:ext cx="2584450" cy="366713"/>
          </a:xfrm>
          <a:prstGeom prst="rect">
            <a:avLst/>
          </a:prstGeom>
          <a:noFill/>
          <a:ln w="9525">
            <a:noFill/>
            <a:miter lim="800000"/>
            <a:headEnd/>
            <a:tailEnd/>
          </a:ln>
        </p:spPr>
        <p:txBody>
          <a:bodyPr wrap="none">
            <a:spAutoFit/>
          </a:bodyPr>
          <a:lstStyle/>
          <a:p>
            <a:r>
              <a:rPr lang="en-US" b="1">
                <a:latin typeface="Times New Roman" pitchFamily="18" charset="0"/>
              </a:rPr>
              <a:t>% less than 210 Microns</a:t>
            </a:r>
          </a:p>
        </p:txBody>
      </p:sp>
      <p:sp>
        <p:nvSpPr>
          <p:cNvPr id="3100" name="Text Box 28"/>
          <p:cNvSpPr txBox="1">
            <a:spLocks noChangeArrowheads="1"/>
          </p:cNvSpPr>
          <p:nvPr/>
        </p:nvSpPr>
        <p:spPr bwMode="auto">
          <a:xfrm>
            <a:off x="1638300" y="40640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37</a:t>
            </a:r>
          </a:p>
        </p:txBody>
      </p:sp>
      <p:sp>
        <p:nvSpPr>
          <p:cNvPr id="3101" name="Text Box 29"/>
          <p:cNvSpPr txBox="1">
            <a:spLocks noChangeArrowheads="1"/>
          </p:cNvSpPr>
          <p:nvPr/>
        </p:nvSpPr>
        <p:spPr bwMode="auto">
          <a:xfrm>
            <a:off x="1933575" y="3998913"/>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51</a:t>
            </a:r>
          </a:p>
        </p:txBody>
      </p:sp>
      <p:sp>
        <p:nvSpPr>
          <p:cNvPr id="3102" name="Text Box 30"/>
          <p:cNvSpPr txBox="1">
            <a:spLocks noChangeArrowheads="1"/>
          </p:cNvSpPr>
          <p:nvPr/>
        </p:nvSpPr>
        <p:spPr bwMode="auto">
          <a:xfrm>
            <a:off x="2219325" y="40640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36</a:t>
            </a:r>
          </a:p>
        </p:txBody>
      </p:sp>
      <p:sp>
        <p:nvSpPr>
          <p:cNvPr id="3103" name="Text Box 31"/>
          <p:cNvSpPr txBox="1">
            <a:spLocks noChangeArrowheads="1"/>
          </p:cNvSpPr>
          <p:nvPr/>
        </p:nvSpPr>
        <p:spPr bwMode="auto">
          <a:xfrm>
            <a:off x="2505075" y="3998913"/>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35</a:t>
            </a:r>
          </a:p>
        </p:txBody>
      </p:sp>
      <p:sp>
        <p:nvSpPr>
          <p:cNvPr id="3104" name="Text Box 32"/>
          <p:cNvSpPr txBox="1">
            <a:spLocks noChangeArrowheads="1"/>
          </p:cNvSpPr>
          <p:nvPr/>
        </p:nvSpPr>
        <p:spPr bwMode="auto">
          <a:xfrm>
            <a:off x="2800350" y="40640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45</a:t>
            </a:r>
          </a:p>
        </p:txBody>
      </p:sp>
      <p:sp>
        <p:nvSpPr>
          <p:cNvPr id="3105" name="Text Box 33"/>
          <p:cNvSpPr txBox="1">
            <a:spLocks noChangeArrowheads="1"/>
          </p:cNvSpPr>
          <p:nvPr/>
        </p:nvSpPr>
        <p:spPr bwMode="auto">
          <a:xfrm>
            <a:off x="3460750" y="39878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23</a:t>
            </a:r>
          </a:p>
        </p:txBody>
      </p:sp>
      <p:sp>
        <p:nvSpPr>
          <p:cNvPr id="3106" name="Text Box 34"/>
          <p:cNvSpPr txBox="1">
            <a:spLocks noChangeArrowheads="1"/>
          </p:cNvSpPr>
          <p:nvPr/>
        </p:nvSpPr>
        <p:spPr bwMode="auto">
          <a:xfrm>
            <a:off x="3746500" y="4016375"/>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30</a:t>
            </a:r>
          </a:p>
        </p:txBody>
      </p:sp>
      <p:sp>
        <p:nvSpPr>
          <p:cNvPr id="3107" name="Text Box 35"/>
          <p:cNvSpPr txBox="1">
            <a:spLocks noChangeArrowheads="1"/>
          </p:cNvSpPr>
          <p:nvPr/>
        </p:nvSpPr>
        <p:spPr bwMode="auto">
          <a:xfrm>
            <a:off x="4032250" y="39878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14</a:t>
            </a:r>
          </a:p>
        </p:txBody>
      </p:sp>
      <p:sp>
        <p:nvSpPr>
          <p:cNvPr id="3108" name="Text Box 36"/>
          <p:cNvSpPr txBox="1">
            <a:spLocks noChangeArrowheads="1"/>
          </p:cNvSpPr>
          <p:nvPr/>
        </p:nvSpPr>
        <p:spPr bwMode="auto">
          <a:xfrm>
            <a:off x="4327525" y="3986213"/>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15</a:t>
            </a:r>
          </a:p>
        </p:txBody>
      </p:sp>
      <p:sp>
        <p:nvSpPr>
          <p:cNvPr id="3109" name="Text Box 37"/>
          <p:cNvSpPr txBox="1">
            <a:spLocks noChangeArrowheads="1"/>
          </p:cNvSpPr>
          <p:nvPr/>
        </p:nvSpPr>
        <p:spPr bwMode="auto">
          <a:xfrm>
            <a:off x="4629150" y="39878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26</a:t>
            </a:r>
          </a:p>
        </p:txBody>
      </p:sp>
      <p:sp>
        <p:nvSpPr>
          <p:cNvPr id="3110" name="Text Box 38"/>
          <p:cNvSpPr txBox="1">
            <a:spLocks noChangeArrowheads="1"/>
          </p:cNvSpPr>
          <p:nvPr/>
        </p:nvSpPr>
        <p:spPr bwMode="auto">
          <a:xfrm>
            <a:off x="5334000" y="39878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19</a:t>
            </a:r>
          </a:p>
        </p:txBody>
      </p:sp>
      <p:sp>
        <p:nvSpPr>
          <p:cNvPr id="3111" name="Text Box 39"/>
          <p:cNvSpPr txBox="1">
            <a:spLocks noChangeArrowheads="1"/>
          </p:cNvSpPr>
          <p:nvPr/>
        </p:nvSpPr>
        <p:spPr bwMode="auto">
          <a:xfrm>
            <a:off x="5619750" y="4005263"/>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22</a:t>
            </a:r>
          </a:p>
        </p:txBody>
      </p:sp>
      <p:sp>
        <p:nvSpPr>
          <p:cNvPr id="3112" name="Text Box 40"/>
          <p:cNvSpPr txBox="1">
            <a:spLocks noChangeArrowheads="1"/>
          </p:cNvSpPr>
          <p:nvPr/>
        </p:nvSpPr>
        <p:spPr bwMode="auto">
          <a:xfrm>
            <a:off x="5905500" y="39878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14</a:t>
            </a:r>
          </a:p>
        </p:txBody>
      </p:sp>
      <p:sp>
        <p:nvSpPr>
          <p:cNvPr id="3113" name="Text Box 41"/>
          <p:cNvSpPr txBox="1">
            <a:spLocks noChangeArrowheads="1"/>
          </p:cNvSpPr>
          <p:nvPr/>
        </p:nvSpPr>
        <p:spPr bwMode="auto">
          <a:xfrm>
            <a:off x="6191250" y="4005263"/>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13</a:t>
            </a:r>
          </a:p>
        </p:txBody>
      </p:sp>
      <p:sp>
        <p:nvSpPr>
          <p:cNvPr id="3114" name="Text Box 42"/>
          <p:cNvSpPr txBox="1">
            <a:spLocks noChangeArrowheads="1"/>
          </p:cNvSpPr>
          <p:nvPr/>
        </p:nvSpPr>
        <p:spPr bwMode="auto">
          <a:xfrm>
            <a:off x="6486525" y="39878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22</a:t>
            </a:r>
          </a:p>
        </p:txBody>
      </p:sp>
      <p:sp>
        <p:nvSpPr>
          <p:cNvPr id="3115" name="Text Box 43"/>
          <p:cNvSpPr txBox="1">
            <a:spLocks noChangeArrowheads="1"/>
          </p:cNvSpPr>
          <p:nvPr/>
        </p:nvSpPr>
        <p:spPr bwMode="auto">
          <a:xfrm>
            <a:off x="7216775" y="39878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10</a:t>
            </a:r>
          </a:p>
        </p:txBody>
      </p:sp>
      <p:sp>
        <p:nvSpPr>
          <p:cNvPr id="3116" name="Text Box 44"/>
          <p:cNvSpPr txBox="1">
            <a:spLocks noChangeArrowheads="1"/>
          </p:cNvSpPr>
          <p:nvPr/>
        </p:nvSpPr>
        <p:spPr bwMode="auto">
          <a:xfrm>
            <a:off x="7502525" y="3995738"/>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17</a:t>
            </a:r>
          </a:p>
        </p:txBody>
      </p:sp>
      <p:sp>
        <p:nvSpPr>
          <p:cNvPr id="3117" name="Text Box 45"/>
          <p:cNvSpPr txBox="1">
            <a:spLocks noChangeArrowheads="1"/>
          </p:cNvSpPr>
          <p:nvPr/>
        </p:nvSpPr>
        <p:spPr bwMode="auto">
          <a:xfrm>
            <a:off x="7797800" y="39878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29</a:t>
            </a:r>
          </a:p>
        </p:txBody>
      </p:sp>
      <p:sp>
        <p:nvSpPr>
          <p:cNvPr id="3118" name="Text Box 46"/>
          <p:cNvSpPr txBox="1">
            <a:spLocks noChangeArrowheads="1"/>
          </p:cNvSpPr>
          <p:nvPr/>
        </p:nvSpPr>
        <p:spPr bwMode="auto">
          <a:xfrm>
            <a:off x="8083550" y="3986213"/>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29</a:t>
            </a:r>
          </a:p>
        </p:txBody>
      </p:sp>
      <p:sp>
        <p:nvSpPr>
          <p:cNvPr id="3119" name="Text Box 47"/>
          <p:cNvSpPr txBox="1">
            <a:spLocks noChangeArrowheads="1"/>
          </p:cNvSpPr>
          <p:nvPr/>
        </p:nvSpPr>
        <p:spPr bwMode="auto">
          <a:xfrm>
            <a:off x="8362950" y="3987800"/>
            <a:ext cx="374650" cy="320675"/>
          </a:xfrm>
          <a:prstGeom prst="rect">
            <a:avLst/>
          </a:prstGeom>
          <a:noFill/>
          <a:ln w="9525">
            <a:noFill/>
            <a:miter lim="800000"/>
            <a:headEnd/>
            <a:tailEnd/>
          </a:ln>
        </p:spPr>
        <p:txBody>
          <a:bodyPr wrap="none">
            <a:spAutoFit/>
          </a:bodyPr>
          <a:lstStyle/>
          <a:p>
            <a:r>
              <a:rPr lang="en-US" sz="1500" b="1">
                <a:latin typeface="Times New Roman" pitchFamily="18" charset="0"/>
              </a:rPr>
              <a:t>15</a:t>
            </a:r>
          </a:p>
        </p:txBody>
      </p:sp>
      <p:pic>
        <p:nvPicPr>
          <p:cNvPr id="3120" name="Picture 48" descr="XR11004VK-1"/>
          <p:cNvPicPr>
            <a:picLocks noChangeAspect="1" noChangeArrowheads="1"/>
          </p:cNvPicPr>
          <p:nvPr/>
        </p:nvPicPr>
        <p:blipFill>
          <a:blip r:embed="rId5" cstate="print"/>
          <a:srcRect/>
          <a:stretch>
            <a:fillRect/>
          </a:stretch>
        </p:blipFill>
        <p:spPr bwMode="auto">
          <a:xfrm>
            <a:off x="2133600" y="6019800"/>
            <a:ext cx="465138" cy="533400"/>
          </a:xfrm>
          <a:prstGeom prst="rect">
            <a:avLst/>
          </a:prstGeom>
          <a:noFill/>
          <a:ln w="9525">
            <a:noFill/>
            <a:miter lim="800000"/>
            <a:headEnd/>
            <a:tailEnd/>
          </a:ln>
        </p:spPr>
      </p:pic>
      <p:pic>
        <p:nvPicPr>
          <p:cNvPr id="3121" name="Picture 49" descr="TT11004"/>
          <p:cNvPicPr>
            <a:picLocks noChangeAspect="1" noChangeArrowheads="1"/>
          </p:cNvPicPr>
          <p:nvPr/>
        </p:nvPicPr>
        <p:blipFill>
          <a:blip r:embed="rId6" cstate="print"/>
          <a:srcRect/>
          <a:stretch>
            <a:fillRect/>
          </a:stretch>
        </p:blipFill>
        <p:spPr bwMode="auto">
          <a:xfrm>
            <a:off x="4114800" y="6019800"/>
            <a:ext cx="422275" cy="533400"/>
          </a:xfrm>
          <a:prstGeom prst="rect">
            <a:avLst/>
          </a:prstGeom>
          <a:noFill/>
          <a:ln w="9525">
            <a:noFill/>
            <a:miter lim="800000"/>
            <a:headEnd/>
            <a:tailEnd/>
          </a:ln>
        </p:spPr>
      </p:pic>
      <p:pic>
        <p:nvPicPr>
          <p:cNvPr id="3122" name="Picture 50" descr="TFVS2"/>
          <p:cNvPicPr>
            <a:picLocks noChangeAspect="1" noChangeArrowheads="1"/>
          </p:cNvPicPr>
          <p:nvPr/>
        </p:nvPicPr>
        <p:blipFill>
          <a:blip r:embed="rId7" cstate="print"/>
          <a:srcRect/>
          <a:stretch>
            <a:fillRect/>
          </a:stretch>
        </p:blipFill>
        <p:spPr bwMode="auto">
          <a:xfrm>
            <a:off x="5791200" y="6016625"/>
            <a:ext cx="347663" cy="612775"/>
          </a:xfrm>
          <a:prstGeom prst="rect">
            <a:avLst/>
          </a:prstGeom>
          <a:noFill/>
          <a:ln w="9525">
            <a:noFill/>
            <a:miter lim="800000"/>
            <a:headEnd/>
            <a:tailEnd/>
          </a:ln>
        </p:spPr>
      </p:pic>
      <p:pic>
        <p:nvPicPr>
          <p:cNvPr id="3123" name="Picture 51" descr="ai11003_t"/>
          <p:cNvPicPr>
            <a:picLocks noChangeAspect="1" noChangeArrowheads="1"/>
          </p:cNvPicPr>
          <p:nvPr/>
        </p:nvPicPr>
        <p:blipFill>
          <a:blip r:embed="rId8" cstate="print"/>
          <a:srcRect l="22800" r="22800"/>
          <a:stretch>
            <a:fillRect/>
          </a:stretch>
        </p:blipFill>
        <p:spPr bwMode="auto">
          <a:xfrm>
            <a:off x="7696200" y="6019800"/>
            <a:ext cx="331788" cy="609600"/>
          </a:xfrm>
          <a:prstGeom prst="rect">
            <a:avLst/>
          </a:prstGeom>
          <a:noFill/>
          <a:ln w="9525">
            <a:noFill/>
            <a:miter lim="800000"/>
            <a:headEnd/>
            <a:tailEnd/>
          </a:ln>
        </p:spPr>
      </p:pic>
      <p:sp>
        <p:nvSpPr>
          <p:cNvPr id="3124" name="Text Box 52"/>
          <p:cNvSpPr txBox="1">
            <a:spLocks noChangeArrowheads="1"/>
          </p:cNvSpPr>
          <p:nvPr/>
        </p:nvSpPr>
        <p:spPr bwMode="auto">
          <a:xfrm>
            <a:off x="136525" y="6289675"/>
            <a:ext cx="1857375" cy="457200"/>
          </a:xfrm>
          <a:prstGeom prst="rect">
            <a:avLst/>
          </a:prstGeom>
          <a:noFill/>
          <a:ln w="12700">
            <a:noFill/>
            <a:miter lim="800000"/>
            <a:headEnd/>
            <a:tailEnd/>
          </a:ln>
        </p:spPr>
        <p:txBody>
          <a:bodyPr wrap="none">
            <a:spAutoFit/>
          </a:bodyPr>
          <a:lstStyle/>
          <a:p>
            <a:pPr eaLnBrk="0" hangingPunct="0"/>
            <a:r>
              <a:rPr lang="en-US" sz="2400">
                <a:latin typeface="Times New Roman" pitchFamily="18" charset="0"/>
              </a:rPr>
              <a:t> </a:t>
            </a:r>
            <a:r>
              <a:rPr lang="en-US" sz="1200">
                <a:latin typeface="Times New Roman" pitchFamily="18" charset="0"/>
              </a:rPr>
              <a:t>Bob Klein, U of Nebraska</a:t>
            </a:r>
          </a:p>
        </p:txBody>
      </p:sp>
      <p:sp>
        <p:nvSpPr>
          <p:cNvPr id="3125" name="Line 53"/>
          <p:cNvSpPr>
            <a:spLocks noChangeShapeType="1"/>
          </p:cNvSpPr>
          <p:nvPr/>
        </p:nvSpPr>
        <p:spPr bwMode="auto">
          <a:xfrm>
            <a:off x="1828800" y="2438400"/>
            <a:ext cx="0" cy="914400"/>
          </a:xfrm>
          <a:prstGeom prst="line">
            <a:avLst/>
          </a:prstGeom>
          <a:noFill/>
          <a:ln w="38100">
            <a:solidFill>
              <a:srgbClr val="FF0000"/>
            </a:solidFill>
            <a:prstDash val="dash"/>
            <a:round/>
            <a:headEnd/>
            <a:tailEnd type="triangle" w="med" len="med"/>
          </a:ln>
        </p:spPr>
        <p:txBody>
          <a:bodyPr/>
          <a:lstStyle/>
          <a:p>
            <a:endParaRPr lang="en-US"/>
          </a:p>
        </p:txBody>
      </p:sp>
      <p:sp>
        <p:nvSpPr>
          <p:cNvPr id="3126" name="Line 54"/>
          <p:cNvSpPr>
            <a:spLocks noChangeShapeType="1"/>
          </p:cNvSpPr>
          <p:nvPr/>
        </p:nvSpPr>
        <p:spPr bwMode="auto">
          <a:xfrm flipV="1">
            <a:off x="838200" y="914400"/>
            <a:ext cx="914400" cy="152400"/>
          </a:xfrm>
          <a:prstGeom prst="line">
            <a:avLst/>
          </a:prstGeom>
          <a:noFill/>
          <a:ln w="38100">
            <a:solidFill>
              <a:srgbClr val="FF0000"/>
            </a:solidFill>
            <a:prstDash val="dash"/>
            <a:round/>
            <a:headEnd/>
            <a:tailEnd type="triangle" w="med" len="med"/>
          </a:ln>
        </p:spPr>
        <p:txBody>
          <a:bodyPr/>
          <a:lstStyle/>
          <a:p>
            <a:endParaRPr lang="en-US"/>
          </a:p>
        </p:txBody>
      </p:sp>
      <p:sp>
        <p:nvSpPr>
          <p:cNvPr id="3127" name="Line 55"/>
          <p:cNvSpPr>
            <a:spLocks noChangeShapeType="1"/>
          </p:cNvSpPr>
          <p:nvPr/>
        </p:nvSpPr>
        <p:spPr bwMode="auto">
          <a:xfrm>
            <a:off x="2133600" y="2590800"/>
            <a:ext cx="0" cy="914400"/>
          </a:xfrm>
          <a:prstGeom prst="line">
            <a:avLst/>
          </a:prstGeom>
          <a:noFill/>
          <a:ln w="38100">
            <a:solidFill>
              <a:srgbClr val="3333FF"/>
            </a:solidFill>
            <a:prstDash val="dash"/>
            <a:round/>
            <a:headEnd/>
            <a:tailEnd type="triangle" w="med" len="med"/>
          </a:ln>
        </p:spPr>
        <p:txBody>
          <a:bodyPr/>
          <a:lstStyle/>
          <a:p>
            <a:endParaRPr lang="en-US"/>
          </a:p>
        </p:txBody>
      </p:sp>
      <p:sp>
        <p:nvSpPr>
          <p:cNvPr id="3128" name="Line 56"/>
          <p:cNvSpPr>
            <a:spLocks noChangeShapeType="1"/>
          </p:cNvSpPr>
          <p:nvPr/>
        </p:nvSpPr>
        <p:spPr bwMode="auto">
          <a:xfrm flipV="1">
            <a:off x="4267200" y="914400"/>
            <a:ext cx="914400" cy="0"/>
          </a:xfrm>
          <a:prstGeom prst="line">
            <a:avLst/>
          </a:prstGeom>
          <a:noFill/>
          <a:ln w="38100">
            <a:solidFill>
              <a:srgbClr val="3333FF"/>
            </a:solidFill>
            <a:prstDash val="dash"/>
            <a:round/>
            <a:headEnd/>
            <a:tailEnd type="triangle" w="med" len="med"/>
          </a:ln>
        </p:spPr>
        <p:txBody>
          <a:bodyPr/>
          <a:lstStyle/>
          <a:p>
            <a:endParaRPr lang="en-US"/>
          </a:p>
        </p:txBody>
      </p:sp>
      <p:sp>
        <p:nvSpPr>
          <p:cNvPr id="3129" name="Oval 57"/>
          <p:cNvSpPr>
            <a:spLocks noChangeArrowheads="1"/>
          </p:cNvSpPr>
          <p:nvPr/>
        </p:nvSpPr>
        <p:spPr bwMode="auto">
          <a:xfrm>
            <a:off x="685800" y="3352800"/>
            <a:ext cx="762000" cy="304800"/>
          </a:xfrm>
          <a:prstGeom prst="ellipse">
            <a:avLst/>
          </a:prstGeom>
          <a:noFill/>
          <a:ln w="12700">
            <a:solidFill>
              <a:srgbClr val="FF0000"/>
            </a:solidFill>
            <a:round/>
            <a:headEnd/>
            <a:tailEnd/>
          </a:ln>
        </p:spPr>
        <p:txBody>
          <a:bodyPr wrap="none" anchor="ctr"/>
          <a:lstStyle/>
          <a:p>
            <a:endParaRPr lang="en-US"/>
          </a:p>
        </p:txBody>
      </p:sp>
      <p:sp>
        <p:nvSpPr>
          <p:cNvPr id="3130" name="Line 58"/>
          <p:cNvSpPr>
            <a:spLocks noChangeShapeType="1"/>
          </p:cNvSpPr>
          <p:nvPr/>
        </p:nvSpPr>
        <p:spPr bwMode="auto">
          <a:xfrm flipV="1">
            <a:off x="1143000" y="4343400"/>
            <a:ext cx="609600" cy="1295400"/>
          </a:xfrm>
          <a:prstGeom prst="line">
            <a:avLst/>
          </a:prstGeom>
          <a:noFill/>
          <a:ln w="12700">
            <a:solidFill>
              <a:srgbClr val="FF0000"/>
            </a:solidFill>
            <a:round/>
            <a:headEnd/>
            <a:tailEnd type="triangle" w="med" len="med"/>
          </a:ln>
        </p:spPr>
        <p:txBody>
          <a:bodyPr/>
          <a:lstStyle/>
          <a:p>
            <a:endParaRPr lang="en-US"/>
          </a:p>
        </p:txBody>
      </p:sp>
      <p:sp>
        <p:nvSpPr>
          <p:cNvPr id="3131" name="Text Box 59"/>
          <p:cNvSpPr txBox="1">
            <a:spLocks noChangeArrowheads="1"/>
          </p:cNvSpPr>
          <p:nvPr/>
        </p:nvSpPr>
        <p:spPr bwMode="auto">
          <a:xfrm>
            <a:off x="152400" y="5638800"/>
            <a:ext cx="1371600" cy="469900"/>
          </a:xfrm>
          <a:prstGeom prst="rect">
            <a:avLst/>
          </a:prstGeom>
          <a:noFill/>
          <a:ln w="12700">
            <a:solidFill>
              <a:srgbClr val="FF0000"/>
            </a:solidFill>
            <a:miter lim="800000"/>
            <a:headEnd/>
            <a:tailEnd/>
          </a:ln>
        </p:spPr>
        <p:txBody>
          <a:bodyPr>
            <a:spAutoFit/>
          </a:bodyPr>
          <a:lstStyle/>
          <a:p>
            <a:pPr eaLnBrk="0" hangingPunct="0"/>
            <a:r>
              <a:rPr lang="en-US" sz="2400">
                <a:latin typeface="Times New Roman" pitchFamily="18" charset="0"/>
              </a:rPr>
              <a:t> </a:t>
            </a:r>
            <a:r>
              <a:rPr lang="en-US" sz="1600">
                <a:latin typeface="Times New Roman" pitchFamily="18" charset="0"/>
              </a:rPr>
              <a:t>Percent fines</a:t>
            </a:r>
            <a:endParaRPr lang="en-US" sz="800">
              <a:latin typeface="Times New Roman" pitchFamily="18" charset="0"/>
            </a:endParaRPr>
          </a:p>
        </p:txBody>
      </p:sp>
    </p:spTree>
    <p:custDataLst>
      <p:tags r:id="rId2"/>
    </p:custDataLst>
  </p:cSld>
  <p:clrMapOvr>
    <a:masterClrMapping/>
  </p:clrMapOvr>
  <p:transition spd="med">
    <p:wipe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mpspraywind_AI_herbvsILock_82+88i.wmv">
            <a:hlinkClick r:id="" action="ppaction://media"/>
          </p:cNvPr>
          <p:cNvPicPr>
            <a:picLocks noGrp="1" noRot="1" noChangeAspect="1"/>
          </p:cNvPicPr>
          <p:nvPr>
            <p:ph idx="1"/>
            <a:videoFile r:link="rId1"/>
          </p:nvPr>
        </p:nvPicPr>
        <p:blipFill>
          <a:blip r:embed="rId3" cstate="print"/>
          <a:stretch>
            <a:fillRect/>
          </a:stretch>
        </p:blipFill>
        <p:spPr>
          <a:xfrm>
            <a:off x="0" y="990599"/>
            <a:ext cx="9144000" cy="5143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smtClean="0"/>
              <a:t>Disclaimer:</a:t>
            </a:r>
          </a:p>
        </p:txBody>
      </p:sp>
      <p:sp>
        <p:nvSpPr>
          <p:cNvPr id="75779" name="Rectangle 3"/>
          <p:cNvSpPr>
            <a:spLocks noGrp="1" noChangeArrowheads="1"/>
          </p:cNvSpPr>
          <p:nvPr>
            <p:ph idx="1"/>
          </p:nvPr>
        </p:nvSpPr>
        <p:spPr/>
        <p:txBody>
          <a:bodyPr/>
          <a:lstStyle/>
          <a:p>
            <a:pPr eaLnBrk="1" hangingPunct="1"/>
            <a:r>
              <a:rPr lang="en-US" smtClean="0"/>
              <a:t>Brand names appearing in this presentation are for identification and illustration purposes only.</a:t>
            </a:r>
          </a:p>
          <a:p>
            <a:pPr eaLnBrk="1" hangingPunct="1"/>
            <a:r>
              <a:rPr lang="en-US" smtClean="0"/>
              <a:t>No endorsement is intended, nor is criticism implied of similar products not mentioned. </a:t>
            </a:r>
          </a:p>
        </p:txBody>
      </p:sp>
    </p:spTree>
    <p:custDataLst>
      <p:tags r:id="rId1"/>
    </p:custData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descr="IMG_129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3555" name="Rectangle 4"/>
          <p:cNvSpPr>
            <a:spLocks noChangeArrowheads="1"/>
          </p:cNvSpPr>
          <p:nvPr/>
        </p:nvSpPr>
        <p:spPr bwMode="auto">
          <a:xfrm>
            <a:off x="474663" y="6096000"/>
            <a:ext cx="8288337" cy="762000"/>
          </a:xfrm>
          <a:prstGeom prst="rect">
            <a:avLst/>
          </a:prstGeom>
          <a:noFill/>
          <a:ln w="12700">
            <a:noFill/>
            <a:miter lim="800000"/>
            <a:headEnd/>
            <a:tailEnd/>
          </a:ln>
        </p:spPr>
        <p:txBody>
          <a:bodyPr wrap="none">
            <a:spAutoFit/>
          </a:bodyPr>
          <a:lstStyle/>
          <a:p>
            <a:r>
              <a:rPr lang="en-US" sz="4400">
                <a:solidFill>
                  <a:schemeClr val="bg1"/>
                </a:solidFill>
                <a:latin typeface="Comic Sans MS" pitchFamily="66" charset="0"/>
              </a:rPr>
              <a:t>www.bae.ksu.edu/faculty/wolf/</a:t>
            </a:r>
          </a:p>
        </p:txBody>
      </p:sp>
      <p:sp>
        <p:nvSpPr>
          <p:cNvPr id="889861" name="Rectangle 5"/>
          <p:cNvSpPr>
            <a:spLocks noChangeArrowheads="1"/>
          </p:cNvSpPr>
          <p:nvPr/>
        </p:nvSpPr>
        <p:spPr bwMode="auto">
          <a:xfrm rot="-1194350">
            <a:off x="2611014" y="4191000"/>
            <a:ext cx="3581400" cy="1404938"/>
          </a:xfrm>
          <a:prstGeom prst="rect">
            <a:avLst/>
          </a:prstGeom>
          <a:noFill/>
          <a:ln w="9525">
            <a:noFill/>
            <a:miter lim="800000"/>
            <a:headEnd/>
            <a:tailEnd/>
          </a:ln>
        </p:spPr>
        <p:txBody>
          <a:bodyPr anchor="ctr"/>
          <a:lstStyle/>
          <a:p>
            <a:r>
              <a:rPr kumimoji="1" lang="en-US" sz="6700" dirty="0">
                <a:solidFill>
                  <a:srgbClr val="FFFF00"/>
                </a:solidFill>
                <a:latin typeface="Comic Sans MS" pitchFamily="66" charset="0"/>
              </a:rPr>
              <a:t>T</a:t>
            </a:r>
            <a:r>
              <a:rPr kumimoji="1" lang="en-US" sz="6100" dirty="0">
                <a:solidFill>
                  <a:srgbClr val="FFFF00"/>
                </a:solidFill>
                <a:latin typeface="Comic Sans MS" pitchFamily="66" charset="0"/>
              </a:rPr>
              <a:t>hanks!</a:t>
            </a:r>
          </a:p>
        </p:txBody>
      </p:sp>
      <p:sp>
        <p:nvSpPr>
          <p:cNvPr id="23557" name="Rectangle 6"/>
          <p:cNvSpPr>
            <a:spLocks noChangeArrowheads="1"/>
          </p:cNvSpPr>
          <p:nvPr/>
        </p:nvSpPr>
        <p:spPr bwMode="auto">
          <a:xfrm>
            <a:off x="76200" y="228600"/>
            <a:ext cx="5689600" cy="520700"/>
          </a:xfrm>
          <a:prstGeom prst="rect">
            <a:avLst/>
          </a:prstGeom>
          <a:noFill/>
          <a:ln w="9525">
            <a:noFill/>
            <a:miter lim="800000"/>
            <a:headEnd/>
            <a:tailEnd/>
          </a:ln>
        </p:spPr>
        <p:txBody>
          <a:bodyPr lIns="91425" tIns="45713" rIns="91425" bIns="45713" anchor="b"/>
          <a:lstStyle/>
          <a:p>
            <a:r>
              <a:rPr kumimoji="1" lang="en-US">
                <a:solidFill>
                  <a:schemeClr val="bg1"/>
                </a:solidFill>
                <a:latin typeface="Comic Sans MS" pitchFamily="66" charset="0"/>
              </a:rPr>
              <a:t>For more information contact:</a:t>
            </a:r>
          </a:p>
        </p:txBody>
      </p:sp>
      <p:sp>
        <p:nvSpPr>
          <p:cNvPr id="23558" name="Text Box 7"/>
          <p:cNvSpPr txBox="1">
            <a:spLocks noChangeArrowheads="1"/>
          </p:cNvSpPr>
          <p:nvPr/>
        </p:nvSpPr>
        <p:spPr bwMode="auto">
          <a:xfrm>
            <a:off x="5791200" y="0"/>
            <a:ext cx="3190875" cy="579438"/>
          </a:xfrm>
          <a:prstGeom prst="rect">
            <a:avLst/>
          </a:prstGeom>
          <a:noFill/>
          <a:ln w="9525">
            <a:noFill/>
            <a:miter lim="800000"/>
            <a:headEnd type="none" w="sm" len="sm"/>
            <a:tailEnd type="none" w="sm" len="sm"/>
          </a:ln>
        </p:spPr>
        <p:txBody>
          <a:bodyPr wrap="none">
            <a:spAutoFit/>
          </a:bodyPr>
          <a:lstStyle/>
          <a:p>
            <a:r>
              <a:rPr lang="en-US" sz="3200">
                <a:latin typeface="Comic Sans MS" pitchFamily="66" charset="0"/>
              </a:rPr>
              <a:t>rewolf@ksu.edu</a:t>
            </a:r>
          </a:p>
        </p:txBody>
      </p:sp>
      <p:pic>
        <p:nvPicPr>
          <p:cNvPr id="23559" name="Picture 7" descr="IMG_0298"/>
          <p:cNvPicPr>
            <a:picLocks noChangeAspect="1" noChangeArrowheads="1"/>
          </p:cNvPicPr>
          <p:nvPr/>
        </p:nvPicPr>
        <p:blipFill>
          <a:blip r:embed="rId4" cstate="print"/>
          <a:srcRect/>
          <a:stretch>
            <a:fillRect/>
          </a:stretch>
        </p:blipFill>
        <p:spPr bwMode="auto">
          <a:xfrm>
            <a:off x="5638800" y="3962400"/>
            <a:ext cx="3276600" cy="2184400"/>
          </a:xfrm>
          <a:prstGeom prst="snip2DiagRect">
            <a:avLst>
              <a:gd name="adj1" fmla="val 21927"/>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descr="IMG_0214.JPG"/>
          <p:cNvPicPr>
            <a:picLocks noChangeAspect="1"/>
          </p:cNvPicPr>
          <p:nvPr/>
        </p:nvPicPr>
        <p:blipFill>
          <a:blip r:embed="rId5" cstate="print"/>
          <a:srcRect l="34166" t="28750" r="33334" b="22500"/>
          <a:stretch>
            <a:fillRect/>
          </a:stretch>
        </p:blipFill>
        <p:spPr>
          <a:xfrm>
            <a:off x="228600" y="4343400"/>
            <a:ext cx="1981200" cy="1981200"/>
          </a:xfrm>
          <a:prstGeom prst="ellipse">
            <a:avLst/>
          </a:prstGeom>
          <a:ln>
            <a:noFill/>
          </a:ln>
          <a:effectLst>
            <a:softEdge rad="112500"/>
          </a:effec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89861"/>
                                        </p:tgtEl>
                                        <p:attrNameLst>
                                          <p:attrName>style.visibility</p:attrName>
                                        </p:attrNameLst>
                                      </p:cBhvr>
                                      <p:to>
                                        <p:strVal val="visible"/>
                                      </p:to>
                                    </p:set>
                                    <p:anim calcmode="lin" valueType="num">
                                      <p:cBhvr additive="base">
                                        <p:cTn id="7" dur="3000" fill="hold"/>
                                        <p:tgtEl>
                                          <p:spTgt spid="889861"/>
                                        </p:tgtEl>
                                        <p:attrNameLst>
                                          <p:attrName>ppt_x</p:attrName>
                                        </p:attrNameLst>
                                      </p:cBhvr>
                                      <p:tavLst>
                                        <p:tav tm="0">
                                          <p:val>
                                            <p:strVal val="#ppt_x"/>
                                          </p:val>
                                        </p:tav>
                                        <p:tav tm="100000">
                                          <p:val>
                                            <p:strVal val="#ppt_x"/>
                                          </p:val>
                                        </p:tav>
                                      </p:tavLst>
                                    </p:anim>
                                    <p:anim calcmode="lin" valueType="num">
                                      <p:cBhvr additive="base">
                                        <p:cTn id="8" dur="3000" fill="hold"/>
                                        <p:tgtEl>
                                          <p:spTgt spid="8898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6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cstate="print"/>
          <a:srcRect/>
          <a:stretch>
            <a:fillRect/>
          </a:stretch>
        </p:blipFill>
        <p:spPr bwMode="auto">
          <a:xfrm>
            <a:off x="457200" y="763588"/>
            <a:ext cx="8382000" cy="5561012"/>
          </a:xfrm>
          <a:prstGeom prst="rect">
            <a:avLst/>
          </a:prstGeom>
          <a:noFill/>
          <a:ln w="12700">
            <a:noFill/>
            <a:miter lim="800000"/>
            <a:headEnd/>
            <a:tailEnd/>
          </a:ln>
        </p:spPr>
      </p:pic>
      <p:sp>
        <p:nvSpPr>
          <p:cNvPr id="77827" name="WordArt 3"/>
          <p:cNvSpPr>
            <a:spLocks noChangeArrowheads="1" noChangeShapeType="1" noTextEdit="1"/>
          </p:cNvSpPr>
          <p:nvPr/>
        </p:nvSpPr>
        <p:spPr bwMode="auto">
          <a:xfrm>
            <a:off x="2438400" y="381000"/>
            <a:ext cx="4419600" cy="1981200"/>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Questions?</a:t>
            </a:r>
          </a:p>
        </p:txBody>
      </p:sp>
    </p:spTree>
    <p:custDataLst>
      <p:tags r:id="rId1"/>
    </p:custData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SKIPREMAININGRACESLIDES" val="True"/>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PRRESPONSE4" val="7"/>
  <p:tag name="PRRESPONSE8" val="3"/>
  <p:tag name="TPVERSION" val="2008"/>
  <p:tag name="BULLETTYPE" val="3"/>
  <p:tag name="RESPCOUNTERFORMAT" val="0"/>
  <p:tag name="BACKUPSESSIONS" val="True"/>
  <p:tag name="ROTATIONINTERVAL" val="2"/>
  <p:tag name="RACEANIMATIONSPEED" val="3"/>
  <p:tag name="BUBBLESIZEVISIBLE" val="True"/>
  <p:tag name="CUSTOMCELLFORECOLOR" val="-16777216"/>
  <p:tag name="USESCHEMECOLORS" val="True"/>
  <p:tag name="AUTOSIZEGRID" val="True"/>
  <p:tag name="CHARTLABELS" val="1"/>
  <p:tag name="INCLUDEPPT" val="True"/>
  <p:tag name="ZEROBASED" val="False"/>
  <p:tag name="FIBNUMRESULTS" val="5"/>
  <p:tag name="PRRESPONSE3" val="8"/>
  <p:tag name="PRRESPONSE9" val="2"/>
  <p:tag name="SHOWBARVISIBLE" val="True"/>
  <p:tag name="RESPCOUNTERSTYLE" val="-1"/>
  <p:tag name="BACKUPMAINTENANCE" val="7"/>
  <p:tag name="RACEENDPOINTS" val="100"/>
  <p:tag name="MAXRESPONDERS" val="5"/>
  <p:tag name="CUSTOMCELLBACKCOLOR1" val="-657956"/>
  <p:tag name="DISPLAYDEVICEID" val="True"/>
  <p:tag name="CHARTCOLORS" val="0"/>
  <p:tag name="CORRECTPOINTVALUE" val="100"/>
  <p:tag name="CHARTSCALE" val="True"/>
  <p:tag name="PRRESPONSE2" val="9"/>
  <p:tag name="PRRESPONSE10" val="1"/>
  <p:tag name="ANSWERNOWSTYLE" val="-1"/>
  <p:tag name="NUMRESPONSES" val="1"/>
  <p:tag name="RACERSMAXDISPLAYED" val="5"/>
  <p:tag name="BUBBLEGROUPING" val="3"/>
  <p:tag name="DISPLAYDEVICENUMBER" val="True"/>
  <p:tag name="RESETCHARTS" val="True"/>
  <p:tag name="REALTIMEBACKUP" val="False"/>
  <p:tag name="PRRESPONSE1" val="10"/>
  <p:tag name="SHOWFLASHWARNING" val="True"/>
  <p:tag name="COUNTDOWNSECONDS" val="10"/>
  <p:tag name="AUTOUPDATEALIASES" val="True"/>
  <p:tag name="CUSTOMGRIDBACKCOLOR" val="-2830136"/>
  <p:tag name="GRIDSIZE" val="{Width=800, Height=600}"/>
  <p:tag name="INCORRECTPOINTVALUE" val="0"/>
  <p:tag name="PRRESPONSE5" val="6"/>
  <p:tag name="USESECONDARYMONITOR" val="True"/>
  <p:tag name="REVIEWONLY" val="False"/>
  <p:tag name="CUSTOMCELLBACKCOLOR3" val="-268652"/>
  <p:tag name="MULTIRESPDIVISOR" val="1"/>
  <p:tag name="FIBINCLUDEOTHER" val="True"/>
  <p:tag name="COUNTDOWNSTYLE" val="-1"/>
  <p:tag name="TEAMSINLEADERBOARD" val="5"/>
  <p:tag name="GRIDPOSITION" val="1"/>
  <p:tag name="PRRESPONSE6" val="5"/>
  <p:tag name="CHARTVALUEFORMAT" val="0%"/>
  <p:tag name="GRIDOPACITY" val="90"/>
  <p:tag name="PRRESPONSE7" val="4"/>
  <p:tag name="BUBBLEVALUEFORMAT" val="0.0"/>
  <p:tag name="FIBDISPLAYRESULTS" val="True"/>
  <p:tag name="CUSTOMCELLBACKCOLOR4" val="-8355712"/>
  <p:tag name="INPUTSOURCE" val="1"/>
  <p:tag name="POWERPOINTVERSION" val="12.0"/>
  <p:tag name="PARTICIPANTSINLEADERBOARD" val="5"/>
  <p:tag name="AUTOADJUSTPARTRANGE" val="True"/>
  <p:tag name="PARTLISTDEFAULT" val="1"/>
  <p:tag name="DELIMITERS" val="3.1"/>
  <p:tag name="LUIDIAENABLED" val="False"/>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SLIDEGUID" val="58441A0974C8455CBD9935E4429592BF"/>
  <p:tag name="SLIDEID" val="58441A0974C8455CBD9935E4429592BF"/>
  <p:tag name="SLIDEORDER" val="1"/>
  <p:tag name="SLIDETYPE" val="Q"/>
  <p:tag name="DEMOGRAPHIC" val="False"/>
  <p:tag name="TEAMASSIGN" val="False"/>
  <p:tag name="SPEEDSCORING" val="False"/>
  <p:tag name="CORRECTPOINTVALUE" val="100"/>
  <p:tag name="INCORRECTPOINTVALUE" val="0"/>
  <p:tag name="ZEROBASED" val="False"/>
  <p:tag name="AUTOADVANCE" val="False"/>
  <p:tag name="NUMRESPONSES" val="5"/>
  <p:tag name="PRIORITYRANKING" val="True"/>
  <p:tag name="MULTIRESPDIVISOR" val="0"/>
  <p:tag name="ALLOWDUPLICATES" val="False"/>
  <p:tag name="RESPONSEWEIGHT" val="10,9,8,7,6,5,4,3,2,1"/>
  <p:tag name="DELIMITERS" val="3.1"/>
  <p:tag name="VALUEFORMAT" val="0%"/>
  <p:tag name="QUESTIONALIAS" val="Enter question text..."/>
  <p:tag name="ANSWERSALIAS" val="Electronic Rate Controller|smicln|Lightbar Swath Marking|smicln|Autosteer|smicln|Auto Swath Control|smicln|Auto Boom Height Control|smicln|All of the above"/>
  <p:tag name="VALUES" val="No Value|smicln|No Value|smicln|No Value|smicln|No Value|smicln|No Value|smicln|No Value"/>
  <p:tag name="TOTALRESPONSES" val="16"/>
  <p:tag name="RESPONSECOUNT" val="327"/>
  <p:tag name="SLICED" val="False"/>
  <p:tag name="RESPONSES" val="4321;-;321;1;1;2;21;-;431;21;1;1;421;-;432;-;-;4321;13;4321;1;"/>
  <p:tag name="CHARTSTRINGSTD" val="139 83 60 45 0 0"/>
  <p:tag name="CHARTSTRINGREV" val="0 0 45 60 83 139"/>
  <p:tag name="CHARTSTRINGSTDPER" val="0.425076452599388 0.253822629969419 0.18348623853211 0.137614678899083 0 0"/>
  <p:tag name="CHARTSTRINGREVPER" val="0 0 0.137614678899083 0.18348623853211 0.253822629969419 0.425076452599388"/>
  <p:tag name="RESPONSESGATHERED" val="False"/>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ANSWERBULLETS" val="0"/>
  <p:tag name="OLDNUMANSWERS" val="6"/>
  <p:tag name="TEXTLENGTH" val="120"/>
  <p:tag name="FONTSIZE" val="28"/>
  <p:tag name="BULLETTYPE" val="ppBulletAlphaLCPeriod"/>
  <p:tag name="ANSWERTEXT" val="Electronic Rate Controller&#10;Lightbar Swath Marking&#10;Autosteer&#10;Auto Swath Control&#10;Auto Boom Height Control&#10;All of the above"/>
</p:tagLst>
</file>

<file path=ppt/tags/tag21.xml><?xml version="1.0" encoding="utf-8"?>
<p:tagLst xmlns:a="http://schemas.openxmlformats.org/drawingml/2006/main" xmlns:r="http://schemas.openxmlformats.org/officeDocument/2006/relationships" xmlns:p="http://schemas.openxmlformats.org/presentationml/2006/main">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SLIDEGUID" val="910E40C28CF149EDA301CFDE61C5CC02"/>
  <p:tag name="SLIDEID" val="910E40C28CF149EDA301CFDE61C5CC02"/>
  <p:tag name="SLIDEORDER" val="1"/>
  <p:tag name="SLIDETYPE" val="Q"/>
  <p:tag name="DEMOGRAPHIC" val="False"/>
  <p:tag name="TEAMASSIGN" val="False"/>
  <p:tag name="SPEEDSCORING" val="False"/>
  <p:tag name="CORRECTPOINTVALUE" val="100"/>
  <p:tag name="INCORRECTPOINTVALUE" val="0"/>
  <p:tag name="ZEROBASED" val="False"/>
  <p:tag name="AUTOADVANCE" val="False"/>
  <p:tag name="NUMRESPONSES" val="5"/>
  <p:tag name="PRIORITYRANKING" val="True"/>
  <p:tag name="MULTIRESPDIVISOR" val="0"/>
  <p:tag name="ALLOWDUPLICATES" val="False"/>
  <p:tag name="RESPONSEWEIGHT" val="10,9,8,7,6,5,4,3,2,1"/>
  <p:tag name="DELIMITERS" val="3.1"/>
  <p:tag name="VALUEFORMAT" val="0%"/>
  <p:tag name="QUESTIONALIAS" val="What is your typical application?"/>
  <p:tag name="ANSWERSALIAS" val="Herbicide|smicln|Fungicide|smicln|Insecticide|smicln|Fertilizer|smicln|Other"/>
  <p:tag name="VALUES" val="No Value|smicln|No Value|smicln|No Value|smicln|No Value|smicln|No Value"/>
  <p:tag name="TOTALRESPONSES" val="19"/>
  <p:tag name="RESPONSECOUNT" val="305"/>
  <p:tag name="SLICED" val="False"/>
  <p:tag name="RESPONSES" val="41;41;41;1;43;421;41;1;1;1;31;31;41;1;-;1;-;1;431;21;1;"/>
  <p:tag name="CHARTSTRINGSTD" val="180 18 37 70 0"/>
  <p:tag name="CHARTSTRINGREV" val="0 70 37 18 180"/>
  <p:tag name="CHARTSTRINGSTDPER" val="0.59016393442623 0.059016393442623 0.121311475409836 0.229508196721311 0"/>
  <p:tag name="CHARTSTRINGREVPER" val="0 0.229508196721311 0.121311475409836 0.059016393442623 0.59016393442623"/>
  <p:tag name="RESPONSESGATHERED" val="False"/>
</p:tagLst>
</file>

<file path=ppt/tags/tag38.xml><?xml version="1.0" encoding="utf-8"?>
<p:tagLst xmlns:a="http://schemas.openxmlformats.org/drawingml/2006/main" xmlns:r="http://schemas.openxmlformats.org/officeDocument/2006/relationships" xmlns:p="http://schemas.openxmlformats.org/presentationml/2006/main">
  <p:tag name="ANSWERBULLETS" val="0"/>
  <p:tag name="OLDNUMANSWERS" val="5"/>
  <p:tag name="TEXTLENGTH" val="48"/>
  <p:tag name="FONTSIZE" val="32"/>
  <p:tag name="BULLETTYPE" val="ppBulletAlphaLCPeriod"/>
  <p:tag name="ANSWERTEXT" val="Herbicide&#10;Fungicide&#10;Insecticide&#10;Fertilizer&#10;Other"/>
</p:tagLst>
</file>

<file path=ppt/tags/tag39.xml><?xml version="1.0" encoding="utf-8"?>
<p:tagLst xmlns:a="http://schemas.openxmlformats.org/drawingml/2006/main" xmlns:r="http://schemas.openxmlformats.org/officeDocument/2006/relationships" xmlns:p="http://schemas.openxmlformats.org/presentationml/2006/main">
  <p:tag name="SLIDEGUID" val="6350327BE3C3424984C855D6486F36A9"/>
  <p:tag name="SLIDEID" val="6350327BE3C3424984C855D6486F36A9"/>
  <p:tag name="SLIDEORDER" val="1"/>
  <p:tag name="SLIDETYPE" val="Q"/>
  <p:tag name="TEAMASSIGN" val="False"/>
  <p:tag name="SPEEDSCORING" val="False"/>
  <p:tag name="CORRECTPOINTVALUE" val="100"/>
  <p:tag name="INCORRECTPOINTVALUE" val="0"/>
  <p:tag name="ZEROBASED" val="False"/>
  <p:tag name="AUTOADVANCE" val="False"/>
  <p:tag name="DELIMITERS" val="3.1"/>
  <p:tag name="VALUEFORMAT" val="0%"/>
  <p:tag name="DEMOGRAPHIC" val="False"/>
  <p:tag name="QUESTIONALIAS" val="What nozzle do you use?"/>
  <p:tag name="ANSWERSALIAS" val="Flat-fan|smicln|Turbo flat-fan|smicln|Air Induction|smicln|Hollow cone|smicln|Turbo TwinJet|smicln|Don’t know!"/>
  <p:tag name="VALUES" val="No Value|smicln|No Value|smicln|No Value|smicln|No Value|smicln|No Value|smicln|No Value"/>
  <p:tag name="TOTALRESPONSES" val="20"/>
  <p:tag name="RESPONSECOUNT" val="20"/>
  <p:tag name="SLICED" val="False"/>
  <p:tag name="RESPONSES" val="3;2;3;2;2;2;1;4;1;3;1;2;6;1;6;6;-;2;2;3;1;"/>
  <p:tag name="CHARTSTRINGSTD" val="5 7 4 1 0 3"/>
  <p:tag name="CHARTSTRINGREV" val="3 0 1 4 7 5"/>
  <p:tag name="CHARTSTRINGSTDPER" val="0.25 0.35 0.2 0.05 0 0.15"/>
  <p:tag name="CHARTSTRINGREVPER" val="0.15 0 0.05 0.2 0.35 0.25"/>
  <p:tag name="RESPONSESGATHERED" val="False"/>
</p:tagLst>
</file>

<file path=ppt/tags/tag4.xml><?xml version="1.0" encoding="utf-8"?>
<p:tagLst xmlns:a="http://schemas.openxmlformats.org/drawingml/2006/main" xmlns:r="http://schemas.openxmlformats.org/officeDocument/2006/relationships" xmlns:p="http://schemas.openxmlformats.org/presentationml/2006/main">
  <p:tag name="SLIDEGUID" val="C6C0BE86299C47BFAAE8FE1D7312A8ED"/>
  <p:tag name="SLIDEID" val="C6C0BE86299C47BFAAE8FE1D7312A8ED"/>
  <p:tag name="SLIDEORDER" val="1"/>
  <p:tag name="SLIDETYPE" val="Q"/>
  <p:tag name="DEMOGRAPHIC" val="False"/>
  <p:tag name="TEAMASSIGN" val="False"/>
  <p:tag name="SPEEDSCORING" val="False"/>
  <p:tag name="CORRECTPOINTVALUE" val="100"/>
  <p:tag name="INCORRECTPOINTVALUE" val="0"/>
  <p:tag name="ZEROBASED" val="False"/>
  <p:tag name="AUTOADVANCE" val="False"/>
  <p:tag name="DELIMITERS" val="3.1"/>
  <p:tag name="VALUEFORMAT" val="0%"/>
  <p:tag name="QUESTIONALIAS" val="What is your connection to spraying?"/>
  <p:tag name="ANSWERSALIAS" val="Farmer / Grower|smicln|Commercial Ground|smicln|Commercial Aerial|smicln|Consultant|smicln|Chemical Rep|smicln|State / Government|smicln|Extension / Research"/>
  <p:tag name="VALUES" val="No Value|smicln|No Value|smicln|No Value|smicln|No Value|smicln|No Value|smicln|No Value|smicln|No Value"/>
  <p:tag name="CHARTCOLORINDICES" val="41,3,6,14,13,23,46,9,5,16,10,3"/>
  <p:tag name="TOTALRESPONSES" val="20"/>
  <p:tag name="RESPONSECOUNT" val="20"/>
  <p:tag name="SLICED" val="False"/>
  <p:tag name="RESPONSES" val="1;7;1;1;1;7;7;1;1;7;1;1;1;7;7;4;1;7;1;1;"/>
  <p:tag name="CHARTSTRINGSTD" val="12 0 0 1 0 0 7"/>
  <p:tag name="CHARTSTRINGREV" val="7 0 0 1 0 0 12"/>
  <p:tag name="CHARTSTRINGSTDPER" val="0.6 0 0 0.05 0 0 0.35"/>
  <p:tag name="CHARTSTRINGREVPER" val="0.35 0 0 0.05 0 0 0.6"/>
  <p:tag name="RESPONSESGATHERED" val="False"/>
</p:tagLst>
</file>

<file path=ppt/tags/tag40.xml><?xml version="1.0" encoding="utf-8"?>
<p:tagLst xmlns:a="http://schemas.openxmlformats.org/drawingml/2006/main" xmlns:r="http://schemas.openxmlformats.org/officeDocument/2006/relationships" xmlns:p="http://schemas.openxmlformats.org/presentationml/2006/main">
  <p:tag name="ANSWERBULLETS" val="0"/>
  <p:tag name="OLDNUMANSWERS" val="6"/>
  <p:tag name="TEXTLENGTH" val="75"/>
  <p:tag name="FONTSIZE" val="32"/>
  <p:tag name="BULLETTYPE" val="ppBulletAlphaLCPeriod"/>
  <p:tag name="ANSWERTEXT" val="Flat-fan&#10;Turbo flat-fan&#10;Air Induction&#10;Hollow cone&#10;Turbo TwinJet&#10;Don’t know!"/>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ANSWERBULLETS" val="0"/>
  <p:tag name="OLDNUMANSWERS" val="7"/>
  <p:tag name="TEXTLENGTH" val="115"/>
  <p:tag name="FONTSIZE" val="32"/>
  <p:tag name="BULLETTYPE" val="ppBulletAlphaLCPeriod"/>
  <p:tag name="ANSWERTEXT" val="Farmer / Grower&#10;Commercial Ground&#10;Commercial Aerial&#10;Consultant&#10;Chemical Rep&#10;State / Government&#10;Extension / Research"/>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SLIDEGUID" val="C6C0BE86299C47BFAAE8FE1D7312A8ED"/>
  <p:tag name="SLIDEID" val="C6C0BE86299C47BFAAE8FE1D7312A8ED"/>
  <p:tag name="SLIDEORDER" val="1"/>
  <p:tag name="SLIDETYPE" val="Q"/>
  <p:tag name="DEMOGRAPHIC" val="False"/>
  <p:tag name="TEAMASSIGN" val="False"/>
  <p:tag name="SPEEDSCORING" val="False"/>
  <p:tag name="CORRECTPOINTVALUE" val="100"/>
  <p:tag name="INCORRECTPOINTVALUE" val="0"/>
  <p:tag name="ZEROBASED" val="False"/>
  <p:tag name="AUTOADVANCE" val="False"/>
  <p:tag name="DELIMITERS" val="3.1"/>
  <p:tag name="VALUEFORMAT" val="0%"/>
  <p:tag name="QUESTIONALIAS" val="What brand of sprayer do you use?"/>
  <p:tag name="ANSWERSALIAS" val="John Deere|smicln|Case/IH|smicln|Ag Chem|smicln|Spray Coupe|smicln|Miller|smicln|Red Ball|smicln|Other"/>
  <p:tag name="VALUES" val="No Value|smicln|No Value|smicln|No Value|smicln|No Value|smicln|No Value|smicln|No Value|smicln|No Value"/>
  <p:tag name="TOTALRESPONSES" val="19"/>
  <p:tag name="RESPONSECOUNT" val="19"/>
  <p:tag name="SLICED" val="False"/>
  <p:tag name="RESPONSES" val="7;7;4;7;3;7;7;7;-;7;7;3;7;7;7;4;-;7;7;2;7;"/>
  <p:tag name="CHARTSTRINGSTD" val="0 1 2 2 0 0 14"/>
  <p:tag name="CHARTSTRINGREV" val="14 0 0 2 2 1 0"/>
  <p:tag name="CHARTSTRINGSTDPER" val="0 0.0526315789473684 0.105263157894737 0.105263157894737 0 0 0.736842105263158"/>
  <p:tag name="CHARTSTRINGREVPER" val="0.736842105263158 0 0 0.105263157894737 0.105263157894737 0.0526315789473684 0"/>
  <p:tag name="RESPONSESGATHERED" val="False"/>
</p:tagLst>
</file>

<file path=ppt/tags/tag6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ANSWERBULLETS" val="0"/>
  <p:tag name="OLDNUMANSWERS" val="7"/>
  <p:tag name="TEXTLENGTH" val="60"/>
  <p:tag name="FONTSIZE" val="32"/>
  <p:tag name="BULLETTYPE" val="ppBulletAlphaLCPeriod"/>
  <p:tag name="ANSWERTEXT" val="John Deere&#10;Case/IH&#10;Ag Chem&#10;Spray Coupe&#10;Miller&#10;Red Ball&#10;Other"/>
</p:tagLst>
</file>

<file path=ppt/tags/tag7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SLIDEGUID" val="C6C0BE86299C47BFAAE8FE1D7312A8ED"/>
  <p:tag name="SLIDEID" val="C6C0BE86299C47BFAAE8FE1D7312A8ED"/>
  <p:tag name="SLIDEORDER" val="1"/>
  <p:tag name="SLIDETYPE" val="Q"/>
  <p:tag name="DEMOGRAPHIC" val="False"/>
  <p:tag name="TEAMASSIGN" val="False"/>
  <p:tag name="SPEEDSCORING" val="False"/>
  <p:tag name="CORRECTPOINTVALUE" val="100"/>
  <p:tag name="INCORRECTPOINTVALUE" val="0"/>
  <p:tag name="ZEROBASED" val="False"/>
  <p:tag name="AUTOADVANCE" val="False"/>
  <p:tag name="DELIMITERS" val="3.1"/>
  <p:tag name="VALUEFORMAT" val="0%"/>
  <p:tag name="QUESTIONALIAS" val="What brand of sprayer do you use?"/>
  <p:tag name="ANSWERSALIAS" val="Bestway|smicln|Hardi|smicln|Wylie|smicln|Top Air|smicln|Schaben|smicln|Great Plains|smicln|Other"/>
  <p:tag name="VALUES" val="No Value|smicln|No Value|smicln|No Value|smicln|No Value|smicln|No Value|smicln|No Value|smicln|No Value"/>
  <p:tag name="TOTALRESPONSES" val="11"/>
  <p:tag name="RESPONSECOUNT" val="11"/>
  <p:tag name="SLICED" val="False"/>
  <p:tag name="RESPONSES" val="-;7;-;6;-;7;7;-;5;4;7;-;-;-;1;-;-;7;7;-;7;"/>
  <p:tag name="CHARTSTRINGSTD" val="1 0 0 1 1 1 7"/>
  <p:tag name="CHARTSTRINGREV" val="7 1 1 1 0 0 1"/>
  <p:tag name="CHARTSTRINGSTDPER" val="0.0909090909090909 0 0 0.0909090909090909 0.0909090909090909 0.0909090909090909 0.636363636363636"/>
  <p:tag name="CHARTSTRINGREVPER" val="0.636363636363636 0.0909090909090909 0.0909090909090909 0.0909090909090909 0 0 0.0909090909090909"/>
  <p:tag name="RESPONSESGATHERED" val="False"/>
</p:tagLst>
</file>

<file path=ppt/tags/tag80.xml><?xml version="1.0" encoding="utf-8"?>
<p:tagLst xmlns:a="http://schemas.openxmlformats.org/drawingml/2006/main" xmlns:r="http://schemas.openxmlformats.org/officeDocument/2006/relationships" xmlns:p="http://schemas.openxmlformats.org/presentationml/2006/main">
  <p:tag name="DELIMITERS" val="3.1"/>
</p:tagLst>
</file>

<file path=ppt/tags/tag81.xml><?xml version="1.0" encoding="utf-8"?>
<p:tagLst xmlns:a="http://schemas.openxmlformats.org/drawingml/2006/main" xmlns:r="http://schemas.openxmlformats.org/officeDocument/2006/relationships" xmlns:p="http://schemas.openxmlformats.org/presentationml/2006/main">
  <p:tag name="DELIMITERS" val="3.1"/>
</p:tagLst>
</file>

<file path=ppt/tags/tag8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9.xml><?xml version="1.0" encoding="utf-8"?>
<p:tagLst xmlns:a="http://schemas.openxmlformats.org/drawingml/2006/main" xmlns:r="http://schemas.openxmlformats.org/officeDocument/2006/relationships" xmlns:p="http://schemas.openxmlformats.org/presentationml/2006/main">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ANSWERBULLETS" val="0"/>
  <p:tag name="OLDNUMANSWERS" val="7"/>
  <p:tag name="TEXTLENGTH" val="54"/>
  <p:tag name="FONTSIZE" val="32"/>
  <p:tag name="BULLETTYPE" val="ppBulletAlphaLCPeriod"/>
  <p:tag name="ANSWERTEXT" val="Bestway&#10;Hardi&#10;Wylie&#10;Top Air&#10;Schaben&#10;Great Plains&#10;Other"/>
</p:tagLst>
</file>

<file path=ppt/tags/tag9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5854</TotalTime>
  <Pages>29</Pages>
  <Words>2167</Words>
  <Application>Microsoft Office PowerPoint</Application>
  <PresentationFormat>Overhead</PresentationFormat>
  <Paragraphs>436</Paragraphs>
  <Slides>96</Slides>
  <Notes>26</Notes>
  <HiddenSlides>28</HiddenSlides>
  <MMClips>11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96</vt:i4>
      </vt:variant>
    </vt:vector>
  </HeadingPairs>
  <TitlesOfParts>
    <vt:vector size="100" baseType="lpstr">
      <vt:lpstr>Office Theme</vt:lpstr>
      <vt:lpstr>Chart</vt:lpstr>
      <vt:lpstr>Photo Editor Photo</vt:lpstr>
      <vt:lpstr>Document</vt:lpstr>
      <vt:lpstr>Slide 1</vt:lpstr>
      <vt:lpstr> Application Technology Update</vt:lpstr>
      <vt:lpstr>Slide 3</vt:lpstr>
      <vt:lpstr>What is your connection to spraying?</vt:lpstr>
      <vt:lpstr>What brand of sprayer do you use?</vt:lpstr>
      <vt:lpstr>What brand of sprayer do you use?</vt:lpstr>
      <vt:lpstr>Slide 7</vt:lpstr>
      <vt:lpstr>Slide 8</vt:lpstr>
      <vt:lpstr>Slide 9</vt:lpstr>
      <vt:lpstr>Slide 10</vt:lpstr>
      <vt:lpstr>Flow Back Control:</vt:lpstr>
      <vt:lpstr>Slide 12</vt:lpstr>
      <vt:lpstr>Flow Back Function</vt:lpstr>
      <vt:lpstr>Slide 14</vt:lpstr>
      <vt:lpstr>Nozzles for fertilizer on wheat:</vt:lpstr>
      <vt:lpstr>What technology do you have on your sprayer?</vt:lpstr>
      <vt:lpstr>Slide 17</vt:lpstr>
      <vt:lpstr>Parallel Swathing – light bars:</vt:lpstr>
      <vt:lpstr>Auto Steering:</vt:lpstr>
      <vt:lpstr>Slide 20</vt:lpstr>
      <vt:lpstr>Slide 21</vt:lpstr>
      <vt:lpstr>Slide 22</vt:lpstr>
      <vt:lpstr>Slide 23</vt:lpstr>
      <vt:lpstr>Load Command Spray Coupler</vt:lpstr>
      <vt:lpstr>Slide 25</vt:lpstr>
      <vt:lpstr>Slide 26</vt:lpstr>
      <vt:lpstr>Accurate and efficient applications: Increase Efficacy – Minimize Drift</vt:lpstr>
      <vt:lpstr>Slide 28</vt:lpstr>
      <vt:lpstr>Slide 29</vt:lpstr>
      <vt:lpstr>Slide 30</vt:lpstr>
      <vt:lpstr>Nozzle Technology……</vt:lpstr>
      <vt:lpstr>Spray Characteristics are Important</vt:lpstr>
      <vt:lpstr>What is your typical application?</vt:lpstr>
      <vt:lpstr>What nozzle do you use?</vt:lpstr>
      <vt:lpstr>Is this tip good or bad?</vt:lpstr>
      <vt:lpstr>Nozzles Types?</vt:lpstr>
      <vt:lpstr>Extended Range Flat-fan:</vt:lpstr>
      <vt:lpstr>Extended Range Flat-fan:</vt:lpstr>
      <vt:lpstr>Nozzles Types?</vt:lpstr>
      <vt:lpstr>Turbo Flat-fan:</vt:lpstr>
      <vt:lpstr>Turbo Flat-fan:</vt:lpstr>
      <vt:lpstr>New release in 2006:</vt:lpstr>
      <vt:lpstr>Nozzles Types?</vt:lpstr>
      <vt:lpstr>Pre-orifice Air Induction Nozzles:</vt:lpstr>
      <vt:lpstr>XR Flat-fan and Turbo Flat-fan compared to Venturi Style at 5.0 MPH wind and 40 psi</vt:lpstr>
      <vt:lpstr>Air Induction Nozzle  for Maximum Drift Control:</vt:lpstr>
      <vt:lpstr>Slide 47</vt:lpstr>
      <vt:lpstr>New release in 2007:</vt:lpstr>
      <vt:lpstr>GuardianAir Induction:</vt:lpstr>
      <vt:lpstr>New Nozzles</vt:lpstr>
      <vt:lpstr>New Nozzles</vt:lpstr>
      <vt:lpstr>Slide 52</vt:lpstr>
      <vt:lpstr>Slide 53</vt:lpstr>
      <vt:lpstr>Materials and Methods</vt:lpstr>
      <vt:lpstr>Slide 55</vt:lpstr>
      <vt:lpstr>Slide 56</vt:lpstr>
      <vt:lpstr>Nozzle Efficacy/Drift Slope</vt:lpstr>
      <vt:lpstr>Nozzles-Recommended Use</vt:lpstr>
      <vt:lpstr>Slide 59</vt:lpstr>
      <vt:lpstr>Slide 60</vt:lpstr>
      <vt:lpstr>Variable Rate/Mapped Applications</vt:lpstr>
      <vt:lpstr>Variable Rate Liquid:</vt:lpstr>
      <vt:lpstr>VariTarget:</vt:lpstr>
      <vt:lpstr>Slide 64</vt:lpstr>
      <vt:lpstr>Variable Rate Nozzles</vt:lpstr>
      <vt:lpstr>Slide 66</vt:lpstr>
      <vt:lpstr>Harrison Smart Nozzle:</vt:lpstr>
      <vt:lpstr>Calibration!!!! The next phase!</vt:lpstr>
      <vt:lpstr>Slide 69</vt:lpstr>
      <vt:lpstr>Slide 70</vt:lpstr>
      <vt:lpstr>Slide 71</vt:lpstr>
      <vt:lpstr>Slide 72</vt:lpstr>
      <vt:lpstr>Slide 73</vt:lpstr>
      <vt:lpstr>Slide 74</vt:lpstr>
      <vt:lpstr>Slide 75</vt:lpstr>
      <vt:lpstr>Slide 76</vt:lpstr>
      <vt:lpstr>Slide 77</vt:lpstr>
      <vt:lpstr>Selecting the proper nozzle….</vt:lpstr>
      <vt:lpstr>Slide 79</vt:lpstr>
      <vt:lpstr>Slide 80</vt:lpstr>
      <vt:lpstr>Greenleaf Droplet chart:</vt:lpstr>
      <vt:lpstr>Slide 82</vt:lpstr>
      <vt:lpstr>Slide 83</vt:lpstr>
      <vt:lpstr>Slide 84</vt:lpstr>
      <vt:lpstr>Slide 85</vt:lpstr>
      <vt:lpstr>Slide 86</vt:lpstr>
      <vt:lpstr>Slide 87</vt:lpstr>
      <vt:lpstr>Slide 88</vt:lpstr>
      <vt:lpstr>Drift Reduction Additives:</vt:lpstr>
      <vt:lpstr>Slide 90</vt:lpstr>
      <vt:lpstr>Total Drift Ranked:</vt:lpstr>
      <vt:lpstr>Slide 92</vt:lpstr>
      <vt:lpstr>Slide 93</vt:lpstr>
      <vt:lpstr>Disclaimer:</vt:lpstr>
      <vt:lpstr>Slide 95</vt:lpstr>
      <vt:lpstr>Slide 96</vt:lpstr>
    </vt:vector>
  </TitlesOfParts>
  <Company>AgEng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Coalition on Drift Minimization</dc:title>
  <dc:subject/>
  <dc:creator>Robert E. Wolf</dc:creator>
  <cp:keywords/>
  <dc:description/>
  <cp:lastModifiedBy>Robert Wolf</cp:lastModifiedBy>
  <cp:revision>272</cp:revision>
  <cp:lastPrinted>1999-07-01T14:34:41Z</cp:lastPrinted>
  <dcterms:created xsi:type="dcterms:W3CDTF">1998-05-05T03:49:06Z</dcterms:created>
  <dcterms:modified xsi:type="dcterms:W3CDTF">2010-03-04T23:11:31Z</dcterms:modified>
</cp:coreProperties>
</file>