
<file path=[Content_Types].xml><?xml version="1.0" encoding="utf-8"?>
<Types xmlns="http://schemas.openxmlformats.org/package/2006/content-types">
  <Override PartName="/ppt/notesSlides/notesSlide2.xml" ContentType="application/vnd.openxmlformats-officedocument.presentationml.notesSlide+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tags/tag16.xml" ContentType="application/vnd.openxmlformats-officedocument.presentationml.tags+xml"/>
  <Override PartName="/ppt/tags/tag18.xml" ContentType="application/vnd.openxmlformats-officedocument.presentationml.tags+xml"/>
  <Override PartName="/ppt/tags/tag14.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tags/tag7.xml" ContentType="application/vnd.openxmlformats-officedocument.presentationml.tags+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tags/tag19.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tags/tag17.xml" ContentType="application/vnd.openxmlformats-officedocument.presentationml.tags+xml"/>
  <Override PartName="/ppt/slideLayouts/slideLayout10.xml" ContentType="application/vnd.openxmlformats-officedocument.presentationml.slideLayout+xml"/>
  <Default Extension="vml" ContentType="application/vnd.openxmlformats-officedocument.vmlDrawing"/>
  <Override PartName="/ppt/tags/tag15.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22.xml" ContentType="application/vnd.openxmlformats-officedocument.presentationml.tags+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29"/>
  </p:notesMasterIdLst>
  <p:handoutMasterIdLst>
    <p:handoutMasterId r:id="rId30"/>
  </p:handoutMasterIdLst>
  <p:sldIdLst>
    <p:sldId id="1137" r:id="rId2"/>
    <p:sldId id="677" r:id="rId3"/>
    <p:sldId id="988" r:id="rId4"/>
    <p:sldId id="989" r:id="rId5"/>
    <p:sldId id="990" r:id="rId6"/>
    <p:sldId id="995" r:id="rId7"/>
    <p:sldId id="1089" r:id="rId8"/>
    <p:sldId id="994" r:id="rId9"/>
    <p:sldId id="997" r:id="rId10"/>
    <p:sldId id="998" r:id="rId11"/>
    <p:sldId id="999" r:id="rId12"/>
    <p:sldId id="1000" r:id="rId13"/>
    <p:sldId id="1001" r:id="rId14"/>
    <p:sldId id="1131" r:id="rId15"/>
    <p:sldId id="1002" r:id="rId16"/>
    <p:sldId id="1112" r:id="rId17"/>
    <p:sldId id="847" r:id="rId18"/>
    <p:sldId id="1100" r:id="rId19"/>
    <p:sldId id="1101" r:id="rId20"/>
    <p:sldId id="869" r:id="rId21"/>
    <p:sldId id="1064" r:id="rId22"/>
    <p:sldId id="1103" r:id="rId23"/>
    <p:sldId id="1132" r:id="rId24"/>
    <p:sldId id="1133" r:id="rId25"/>
    <p:sldId id="1134" r:id="rId26"/>
    <p:sldId id="1136" r:id="rId27"/>
    <p:sldId id="1129" r:id="rId28"/>
  </p:sldIdLst>
  <p:sldSz cx="9144000" cy="6858000" type="overhead"/>
  <p:notesSz cx="6858000" cy="9144000"/>
  <p:custDataLst>
    <p:tags r:id="rId31"/>
  </p:custDataLst>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6600CC"/>
    <a:srgbClr val="3333FF"/>
    <a:srgbClr val="FF0000"/>
    <a:srgbClr val="96969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64" autoAdjust="0"/>
    <p:restoredTop sz="94694" autoAdjust="0"/>
  </p:normalViewPr>
  <p:slideViewPr>
    <p:cSldViewPr>
      <p:cViewPr varScale="1">
        <p:scale>
          <a:sx n="87" d="100"/>
          <a:sy n="87" d="100"/>
        </p:scale>
        <p:origin x="-106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880"/>
    </p:cViewPr>
  </p:sorterViewPr>
  <p:notesViewPr>
    <p:cSldViewPr>
      <p:cViewPr varScale="1">
        <p:scale>
          <a:sx n="56" d="100"/>
          <a:sy n="56" d="100"/>
        </p:scale>
        <p:origin x="-1722"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9850" y="8750300"/>
            <a:ext cx="723900" cy="301625"/>
          </a:xfrm>
          <a:prstGeom prst="rect">
            <a:avLst/>
          </a:prstGeom>
          <a:noFill/>
          <a:ln w="12700">
            <a:noFill/>
            <a:miter lim="800000"/>
            <a:headEnd/>
            <a:tailEnd/>
          </a:ln>
          <a:effectLst/>
        </p:spPr>
        <p:txBody>
          <a:bodyPr wrap="none" lIns="90488" tIns="44450" rIns="90488" bIns="44450" anchor="ctr">
            <a:spAutoFit/>
          </a:bodyPr>
          <a:lstStyle/>
          <a:p>
            <a:pPr eaLnBrk="0" hangingPunct="0"/>
            <a:fld id="{10E2E95A-671B-4386-90FA-0016B041A625}" type="datetime1">
              <a:rPr lang="en-US" sz="1400">
                <a:latin typeface="Times New Roman" pitchFamily="18" charset="0"/>
              </a:rPr>
              <a:pPr eaLnBrk="0" hangingPunct="0"/>
              <a:t>2/7/2010</a:t>
            </a:fld>
            <a:endParaRPr lang="en-US" sz="1400">
              <a:latin typeface="Times New Roman" pitchFamily="18" charset="0"/>
            </a:endParaRPr>
          </a:p>
        </p:txBody>
      </p:sp>
      <p:sp>
        <p:nvSpPr>
          <p:cNvPr id="3075" name="Rectangle 3"/>
          <p:cNvSpPr>
            <a:spLocks noChangeArrowheads="1"/>
          </p:cNvSpPr>
          <p:nvPr/>
        </p:nvSpPr>
        <p:spPr bwMode="auto">
          <a:xfrm>
            <a:off x="6400800" y="8750300"/>
            <a:ext cx="387350" cy="301625"/>
          </a:xfrm>
          <a:prstGeom prst="rect">
            <a:avLst/>
          </a:prstGeom>
          <a:noFill/>
          <a:ln w="12700">
            <a:noFill/>
            <a:miter lim="800000"/>
            <a:headEnd/>
            <a:tailEnd/>
          </a:ln>
          <a:effectLst/>
        </p:spPr>
        <p:txBody>
          <a:bodyPr wrap="none" lIns="90488" tIns="44450" rIns="90488" bIns="44450" anchor="ctr">
            <a:spAutoFit/>
          </a:bodyPr>
          <a:lstStyle/>
          <a:p>
            <a:pPr algn="r" eaLnBrk="0" hangingPunct="0"/>
            <a:fld id="{9E3539E9-9778-423E-B335-59403DDB01C8}" type="slidenum">
              <a:rPr lang="en-US" sz="1400">
                <a:latin typeface="Times New Roman" pitchFamily="18" charset="0"/>
              </a:rPr>
              <a:pPr algn="r" eaLnBrk="0" hangingPunct="0"/>
              <a:t>‹#›</a:t>
            </a:fld>
            <a:endParaRPr lang="en-US" sz="1400">
              <a:latin typeface="Times New Roman" pitchFamily="18"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Rot="1" noChangeAspect="1" noChangeArrowheads="1" noTextEdit="1"/>
          </p:cNvSpPr>
          <p:nvPr>
            <p:ph type="sldImg" idx="2"/>
          </p:nvPr>
        </p:nvSpPr>
        <p:spPr bwMode="auto">
          <a:xfrm>
            <a:off x="1144588" y="687388"/>
            <a:ext cx="4568825" cy="3425825"/>
          </a:xfrm>
          <a:prstGeom prst="rect">
            <a:avLst/>
          </a:prstGeom>
          <a:noFill/>
          <a:ln w="12700">
            <a:solidFill>
              <a:schemeClr val="tx1"/>
            </a:solidFill>
            <a:miter lim="800000"/>
            <a:headEnd/>
            <a:tailEnd/>
          </a:ln>
          <a:effec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Click to edit Master notes styles</a:t>
            </a:r>
          </a:p>
          <a:p>
            <a:pPr lvl="0"/>
            <a:r>
              <a:rPr lang="en-US" smtClean="0"/>
              <a:t>Second Level</a:t>
            </a:r>
          </a:p>
          <a:p>
            <a:pPr lvl="0"/>
            <a:r>
              <a:rPr lang="en-US" smtClean="0"/>
              <a:t>Third Level</a:t>
            </a:r>
          </a:p>
          <a:p>
            <a:pPr lvl="0"/>
            <a:r>
              <a:rPr lang="en-US" smtClean="0"/>
              <a:t>Fourth Level</a:t>
            </a:r>
          </a:p>
          <a:p>
            <a:pPr lvl="0"/>
            <a:r>
              <a:rPr lang="en-US" smtClean="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2"/>
          <p:cNvSpPr>
            <a:spLocks noGrp="1" noRot="1" noChangeAspect="1" noChangeArrowheads="1" noTextEdit="1"/>
          </p:cNvSpPr>
          <p:nvPr>
            <p:ph type="sldImg"/>
          </p:nvPr>
        </p:nvSpPr>
        <p:spPr>
          <a:ln/>
        </p:spPr>
      </p:sp>
      <p:sp>
        <p:nvSpPr>
          <p:cNvPr id="700419" name="Rectangle 3"/>
          <p:cNvSpPr>
            <a:spLocks noGrp="1" noChangeArrowheads="1"/>
          </p:cNvSpPr>
          <p:nvPr>
            <p:ph type="body" idx="1"/>
          </p:nvPr>
        </p:nvSpPr>
        <p:spPr/>
        <p:txBody>
          <a:bodyPr/>
          <a:lstStyle/>
          <a:p>
            <a:r>
              <a:rPr lang="en-US"/>
              <a:t>Use either title slide.  Hide the one you do not want to use.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682" name="Rectangle 2"/>
          <p:cNvSpPr>
            <a:spLocks noGrp="1" noRot="1" noChangeAspect="1" noChangeArrowheads="1" noTextEdit="1"/>
          </p:cNvSpPr>
          <p:nvPr>
            <p:ph type="sldImg"/>
          </p:nvPr>
        </p:nvSpPr>
        <p:spPr>
          <a:xfrm>
            <a:off x="1144588" y="687388"/>
            <a:ext cx="4570412" cy="3427412"/>
          </a:xfrm>
          <a:ln/>
        </p:spPr>
      </p:sp>
      <p:sp>
        <p:nvSpPr>
          <p:cNvPr id="1223683" name="Rectangle 3"/>
          <p:cNvSpPr>
            <a:spLocks noGrp="1" noChangeArrowheads="1"/>
          </p:cNvSpPr>
          <p:nvPr>
            <p:ph type="body" idx="1"/>
          </p:nvPr>
        </p:nvSpPr>
        <p:spPr>
          <a:xfrm>
            <a:off x="685800" y="4343400"/>
            <a:ext cx="5486400" cy="4113213"/>
          </a:xfrm>
        </p:spPr>
        <p:txBody>
          <a:bodyPr lIns="90361" tIns="45180" rIns="90361" bIns="45180"/>
          <a:lstStyle/>
          <a:p>
            <a:pPr>
              <a:buFontTx/>
              <a:buChar char="•"/>
            </a:pPr>
            <a:r>
              <a:rPr lang="en-US"/>
              <a:t>This illustrates the 450FB ball. 460FB has similar function.</a:t>
            </a:r>
          </a:p>
          <a:p>
            <a:pPr>
              <a:buFontTx/>
              <a:buChar char="•"/>
            </a:pPr>
            <a:r>
              <a:rPr lang="en-US"/>
              <a:t>Normal flow in spray position</a:t>
            </a:r>
          </a:p>
          <a:p>
            <a:pPr>
              <a:buFontTx/>
              <a:buChar char="•"/>
            </a:pPr>
            <a:r>
              <a:rPr lang="en-US"/>
              <a:t>In off position the second hole is exposed to boom pressure.</a:t>
            </a:r>
          </a:p>
          <a:p>
            <a:pPr>
              <a:buFontTx/>
              <a:buChar char="•"/>
            </a:pPr>
            <a:r>
              <a:rPr lang="en-US"/>
              <a:t>Pressure trapped after boom valves shut off is relieved.</a:t>
            </a:r>
          </a:p>
          <a:p>
            <a:pPr>
              <a:buFontTx/>
              <a:buChar char="•"/>
            </a:pPr>
            <a:r>
              <a:rPr lang="en-US"/>
              <a:t>DCVs shut off fast instead of waiting for pressure decay or “bleed down”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874" name="Rectangle 2"/>
          <p:cNvSpPr>
            <a:spLocks noGrp="1" noRot="1" noChangeAspect="1" noChangeArrowheads="1" noTextEdit="1"/>
          </p:cNvSpPr>
          <p:nvPr>
            <p:ph type="sldImg"/>
          </p:nvPr>
        </p:nvSpPr>
        <p:spPr>
          <a:xfrm>
            <a:off x="1143000" y="685800"/>
            <a:ext cx="4572000" cy="3429000"/>
          </a:xfrm>
          <a:ln/>
        </p:spPr>
      </p:sp>
      <p:sp>
        <p:nvSpPr>
          <p:cNvPr id="1231875"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826" name="Rectangle 2"/>
          <p:cNvSpPr>
            <a:spLocks noGrp="1" noRot="1" noChangeAspect="1" noChangeArrowheads="1" noTextEdit="1"/>
          </p:cNvSpPr>
          <p:nvPr>
            <p:ph type="sldImg"/>
          </p:nvPr>
        </p:nvSpPr>
        <p:spPr>
          <a:xfrm>
            <a:off x="1143000" y="685800"/>
            <a:ext cx="4572000" cy="3429000"/>
          </a:xfrm>
          <a:ln/>
        </p:spPr>
      </p:sp>
      <p:sp>
        <p:nvSpPr>
          <p:cNvPr id="1229827"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6994" name="Rectangle 2"/>
          <p:cNvSpPr>
            <a:spLocks noGrp="1" noRot="1" noChangeAspect="1" noChangeArrowheads="1" noTextEdit="1"/>
          </p:cNvSpPr>
          <p:nvPr>
            <p:ph type="sldImg"/>
          </p:nvPr>
        </p:nvSpPr>
        <p:spPr>
          <a:ln/>
        </p:spPr>
      </p:sp>
      <p:sp>
        <p:nvSpPr>
          <p:cNvPr id="1236995" name="Rectangle 3"/>
          <p:cNvSpPr>
            <a:spLocks noGrp="1" noChangeArrowheads="1"/>
          </p:cNvSpPr>
          <p:nvPr>
            <p:ph type="body" idx="1"/>
          </p:nvPr>
        </p:nvSpPr>
        <p:spPr/>
        <p:txBody>
          <a:bodyPr/>
          <a:lstStyle/>
          <a:p>
            <a:r>
              <a:rPr lang="en-US"/>
              <a:t>This nozzle has been built for the task.  Developed at the U of TN, sold to Delevan (Patent Squabble rumored), AgCo selling it. They are pushing on new sprayers.  Most buyers have no idea about it.  It has also been marketed in aerial applications and some problems are reported.  The varialble orifices (flexible rubber parts) may not hold up to acres and acres of use.  Some adjustments have been made to the gaskets but….  I have proposed a study with the KS Corn Board and am in the final screening for a go.  There are no research trials showing efficacy and durability of this nozzle.  Time will tell but is sorely needed.  Priced at $65-85 per nozzle.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6520071-F84B-4506-970F-FFAEBE0D30F4}"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97079A-0B4A-4A78-8DB9-358409317C30}"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348B1D6-DCBF-477C-9001-CF9501E73DE4}"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87C1DCEC-6A7B-49B9-94DD-06865B3811A1}"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608642FD-48F1-48B9-B81A-D5A723B93988}"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E7F5677-465F-4C6F-94D8-6BB0205EA5BD}"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868EB1FC-5E47-4096-8A21-4261A50FEB6D}"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87863B70-A1DD-4485-ADA5-DC37BEE8D1D4}"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009B65A2-85C4-43B0-8C1F-B2E9BC1FE631}"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D56E9ACC-23F2-4447-9D47-2B3FDFA42110}"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A1C88349-AC03-4D3C-8238-8EA7EC58E51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FD08BEA-0760-40E6-A229-A3FBCF10C592}"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8297E60-8F95-40B7-8A30-2DAC1D9A61E7}"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5D76C9C-3384-4DA3-8847-2AF85B8CEBA3}"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5B495AD-F981-4DE7-B787-CA7DC31529A3}"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11022F27-7610-4253-8090-2FA8E4C99C19}"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56C35EA-5397-4AD4-92AD-CA97532BBE64}"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3673D08-6203-4031-95DF-3CA6357EE33B}"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FA20BAF-3993-4121-B2B0-CE287A599D1D}"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2605819-C08F-4DB0-A22F-57B23ABF1A7A}"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564C8D7-6B34-4439-8094-286777B6BAD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66393EB-7785-4484-A959-B4DABB32B7E8}"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C072A7C-01FE-4F41-AA50-46D7E68D4906}"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15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315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315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1315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1315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205CDD9-CA0A-4DBD-9DDD-1A674416413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5.jpeg"/><Relationship Id="rId2" Type="http://schemas.openxmlformats.org/officeDocument/2006/relationships/slideLayout" Target="../slideLayouts/slideLayout14.xml"/><Relationship Id="rId1" Type="http://schemas.openxmlformats.org/officeDocument/2006/relationships/tags" Target="../tags/tag1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video" Target="file:///C:\Documents%20and%20Settings\rewolf\My%20Documents\My%20Videos\Movie%20clips\Video\PWM.mpg" TargetMode="External"/><Relationship Id="rId2" Type="http://schemas.openxmlformats.org/officeDocument/2006/relationships/video" Target="file:///C:\Documents%20and%20Settings\rewolf\My%20Documents\My%20Videos\Movie%20clips\Video\XR.mpg" TargetMode="External"/><Relationship Id="rId1" Type="http://schemas.openxmlformats.org/officeDocument/2006/relationships/tags" Target="../tags/tag1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http://www.oznet.ksu.edu/edtech/TeamServices/Images/LOGOS/72dpi/Pcat.gif"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slideLayout" Target="../slideLayouts/slideLayout12.xml"/><Relationship Id="rId7" Type="http://schemas.openxmlformats.org/officeDocument/2006/relationships/image" Target="../media/image62.jpeg"/><Relationship Id="rId2" Type="http://schemas.openxmlformats.org/officeDocument/2006/relationships/video" Target="file:///c:\Documents%20and%20Settings\rewolf\My%20Documents\Research\College%20Station\Images-College%20Station\MVI_4425.AVI" TargetMode="External"/><Relationship Id="rId1" Type="http://schemas.openxmlformats.org/officeDocument/2006/relationships/video" Target="file:///c:\Documents%20and%20Settings\rewolf\My%20Documents\Research\College%20Station\Images-College%20Station\MVI_4376.AVI" TargetMode="Externa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notesSlide" Target="../notesSlides/notesSlide7.xml"/><Relationship Id="rId9" Type="http://schemas.openxmlformats.org/officeDocument/2006/relationships/image" Target="../media/image64.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6.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tags" Target="../tags/tag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5.jpeg"/><Relationship Id="rId10" Type="http://schemas.openxmlformats.org/officeDocument/2006/relationships/image" Target="../media/image18.jpeg"/><Relationship Id="rId4" Type="http://schemas.openxmlformats.org/officeDocument/2006/relationships/notesSlide" Target="../notesSlides/notesSlide3.xml"/><Relationship Id="rId9" Type="http://schemas.openxmlformats.org/officeDocument/2006/relationships/hyperlink" Target="http://www.agleader.com/products.php?Product=ezboom"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c:\Documents%20and%20Settings\rewolf\My%20Documents\Presentations\2010\swathControlProVid.wmv" TargetMode="External"/><Relationship Id="rId1" Type="http://schemas.openxmlformats.org/officeDocument/2006/relationships/tags" Target="../tags/tag8.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4.xml"/><Relationship Id="rId7" Type="http://schemas.openxmlformats.org/officeDocument/2006/relationships/image" Target="../media/image23.jpe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22.jpeg"/><Relationship Id="rId11" Type="http://schemas.openxmlformats.org/officeDocument/2006/relationships/image" Target="../media/image27.pn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1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8" descr="IMG_129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3555" name="Rectangle 4"/>
          <p:cNvSpPr>
            <a:spLocks noChangeArrowheads="1"/>
          </p:cNvSpPr>
          <p:nvPr/>
        </p:nvSpPr>
        <p:spPr bwMode="auto">
          <a:xfrm>
            <a:off x="474663" y="6096000"/>
            <a:ext cx="8288337" cy="762000"/>
          </a:xfrm>
          <a:prstGeom prst="rect">
            <a:avLst/>
          </a:prstGeom>
          <a:noFill/>
          <a:ln w="12700">
            <a:noFill/>
            <a:miter lim="800000"/>
            <a:headEnd/>
            <a:tailEnd/>
          </a:ln>
        </p:spPr>
        <p:txBody>
          <a:bodyPr wrap="none">
            <a:spAutoFit/>
          </a:bodyPr>
          <a:lstStyle/>
          <a:p>
            <a:r>
              <a:rPr lang="en-US" sz="4400" dirty="0">
                <a:solidFill>
                  <a:schemeClr val="bg1"/>
                </a:solidFill>
                <a:latin typeface="Comic Sans MS" pitchFamily="66" charset="0"/>
              </a:rPr>
              <a:t>www.bae.ksu.edu/faculty/wolf/</a:t>
            </a:r>
          </a:p>
        </p:txBody>
      </p:sp>
      <p:sp>
        <p:nvSpPr>
          <p:cNvPr id="23557" name="Rectangle 6"/>
          <p:cNvSpPr>
            <a:spLocks noChangeArrowheads="1"/>
          </p:cNvSpPr>
          <p:nvPr/>
        </p:nvSpPr>
        <p:spPr bwMode="auto">
          <a:xfrm>
            <a:off x="76200" y="228600"/>
            <a:ext cx="5689600" cy="520700"/>
          </a:xfrm>
          <a:prstGeom prst="rect">
            <a:avLst/>
          </a:prstGeom>
          <a:noFill/>
          <a:ln w="9525">
            <a:noFill/>
            <a:miter lim="800000"/>
            <a:headEnd/>
            <a:tailEnd/>
          </a:ln>
        </p:spPr>
        <p:txBody>
          <a:bodyPr lIns="91425" tIns="45713" rIns="91425" bIns="45713" anchor="b"/>
          <a:lstStyle/>
          <a:p>
            <a:r>
              <a:rPr kumimoji="1" lang="en-US">
                <a:solidFill>
                  <a:schemeClr val="bg1"/>
                </a:solidFill>
                <a:latin typeface="Comic Sans MS" pitchFamily="66" charset="0"/>
              </a:rPr>
              <a:t>For more information contact:</a:t>
            </a:r>
          </a:p>
        </p:txBody>
      </p:sp>
      <p:sp>
        <p:nvSpPr>
          <p:cNvPr id="23558" name="Text Box 7"/>
          <p:cNvSpPr txBox="1">
            <a:spLocks noChangeArrowheads="1"/>
          </p:cNvSpPr>
          <p:nvPr/>
        </p:nvSpPr>
        <p:spPr bwMode="auto">
          <a:xfrm>
            <a:off x="5791200" y="0"/>
            <a:ext cx="3190875" cy="579438"/>
          </a:xfrm>
          <a:prstGeom prst="rect">
            <a:avLst/>
          </a:prstGeom>
          <a:noFill/>
          <a:ln w="9525">
            <a:noFill/>
            <a:miter lim="800000"/>
            <a:headEnd type="none" w="sm" len="sm"/>
            <a:tailEnd type="none" w="sm" len="sm"/>
          </a:ln>
        </p:spPr>
        <p:txBody>
          <a:bodyPr wrap="none">
            <a:spAutoFit/>
          </a:bodyPr>
          <a:lstStyle/>
          <a:p>
            <a:r>
              <a:rPr lang="en-US" sz="3200">
                <a:latin typeface="Comic Sans MS" pitchFamily="66" charset="0"/>
              </a:rPr>
              <a:t>rewolf@ksu.edu</a:t>
            </a:r>
          </a:p>
        </p:txBody>
      </p:sp>
      <p:pic>
        <p:nvPicPr>
          <p:cNvPr id="23559" name="Picture 7" descr="IMG_0298"/>
          <p:cNvPicPr>
            <a:picLocks noChangeAspect="1" noChangeArrowheads="1"/>
          </p:cNvPicPr>
          <p:nvPr/>
        </p:nvPicPr>
        <p:blipFill>
          <a:blip r:embed="rId4" cstate="print"/>
          <a:srcRect/>
          <a:stretch>
            <a:fillRect/>
          </a:stretch>
        </p:blipFill>
        <p:spPr bwMode="auto">
          <a:xfrm>
            <a:off x="5638800" y="3962400"/>
            <a:ext cx="3276600" cy="2184400"/>
          </a:xfrm>
          <a:prstGeom prst="snip2DiagRect">
            <a:avLst>
              <a:gd name="adj1" fmla="val 21927"/>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descr="IMG_0214.JPG"/>
          <p:cNvPicPr>
            <a:picLocks noChangeAspect="1"/>
          </p:cNvPicPr>
          <p:nvPr/>
        </p:nvPicPr>
        <p:blipFill>
          <a:blip r:embed="rId5" cstate="print"/>
          <a:srcRect l="34166" t="28750" r="33334" b="22500"/>
          <a:stretch>
            <a:fillRect/>
          </a:stretch>
        </p:blipFill>
        <p:spPr>
          <a:xfrm>
            <a:off x="228600" y="4343400"/>
            <a:ext cx="1981200" cy="1981200"/>
          </a:xfrm>
          <a:prstGeom prst="ellipse">
            <a:avLst/>
          </a:prstGeom>
          <a:ln>
            <a:noFill/>
          </a:ln>
          <a:effectLst>
            <a:softEdge rad="112500"/>
          </a:effectLst>
        </p:spPr>
      </p:pic>
    </p:spTree>
    <p:custDataLst>
      <p:tags r:id="rId1"/>
    </p:custData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4946" name="Rectangle 2"/>
          <p:cNvSpPr>
            <a:spLocks noGrp="1" noChangeArrowheads="1"/>
          </p:cNvSpPr>
          <p:nvPr>
            <p:ph type="title"/>
          </p:nvPr>
        </p:nvSpPr>
        <p:spPr>
          <a:xfrm>
            <a:off x="381000" y="228600"/>
            <a:ext cx="8229600" cy="884238"/>
          </a:xfrm>
        </p:spPr>
        <p:txBody>
          <a:bodyPr/>
          <a:lstStyle/>
          <a:p>
            <a:pPr algn="l"/>
            <a:r>
              <a:rPr lang="en-US"/>
              <a:t>Variable Rate Liquid:</a:t>
            </a:r>
          </a:p>
        </p:txBody>
      </p:sp>
      <p:sp>
        <p:nvSpPr>
          <p:cNvPr id="1234947" name="Rectangle 3"/>
          <p:cNvSpPr>
            <a:spLocks noGrp="1" noChangeArrowheads="1"/>
          </p:cNvSpPr>
          <p:nvPr>
            <p:ph type="body" idx="1"/>
          </p:nvPr>
        </p:nvSpPr>
        <p:spPr>
          <a:xfrm>
            <a:off x="304800" y="1417638"/>
            <a:ext cx="8229600" cy="5211762"/>
          </a:xfrm>
        </p:spPr>
        <p:txBody>
          <a:bodyPr/>
          <a:lstStyle/>
          <a:p>
            <a:pPr>
              <a:lnSpc>
                <a:spcPct val="90000"/>
              </a:lnSpc>
            </a:pPr>
            <a:r>
              <a:rPr lang="en-US" sz="2800"/>
              <a:t>Direct Injection</a:t>
            </a:r>
          </a:p>
          <a:p>
            <a:pPr lvl="1">
              <a:lnSpc>
                <a:spcPct val="90000"/>
              </a:lnSpc>
            </a:pPr>
            <a:r>
              <a:rPr lang="en-US" sz="2400"/>
              <a:t>Complex</a:t>
            </a:r>
          </a:p>
          <a:p>
            <a:pPr lvl="1">
              <a:lnSpc>
                <a:spcPct val="90000"/>
              </a:lnSpc>
            </a:pPr>
            <a:r>
              <a:rPr lang="en-US" sz="2400"/>
              <a:t>Time lag</a:t>
            </a:r>
          </a:p>
          <a:p>
            <a:pPr lvl="1">
              <a:lnSpc>
                <a:spcPct val="90000"/>
              </a:lnSpc>
            </a:pPr>
            <a:endParaRPr lang="en-US" sz="2400"/>
          </a:p>
          <a:p>
            <a:pPr>
              <a:lnSpc>
                <a:spcPct val="90000"/>
              </a:lnSpc>
            </a:pPr>
            <a:endParaRPr lang="en-US" sz="2800"/>
          </a:p>
          <a:p>
            <a:pPr>
              <a:lnSpc>
                <a:spcPct val="90000"/>
              </a:lnSpc>
            </a:pPr>
            <a:endParaRPr lang="en-US" sz="2800"/>
          </a:p>
          <a:p>
            <a:pPr>
              <a:lnSpc>
                <a:spcPct val="90000"/>
              </a:lnSpc>
            </a:pPr>
            <a:r>
              <a:rPr lang="en-US" sz="2800"/>
              <a:t>Fixed orifice nozzles</a:t>
            </a:r>
          </a:p>
          <a:p>
            <a:pPr lvl="1">
              <a:lnSpc>
                <a:spcPct val="90000"/>
              </a:lnSpc>
            </a:pPr>
            <a:r>
              <a:rPr lang="en-US" sz="2400"/>
              <a:t>Flow proportional to square root of pressure</a:t>
            </a:r>
          </a:p>
          <a:p>
            <a:pPr lvl="1">
              <a:lnSpc>
                <a:spcPct val="90000"/>
              </a:lnSpc>
            </a:pPr>
            <a:r>
              <a:rPr lang="en-US" sz="2400"/>
              <a:t>Difficult to achieve range in flow rates</a:t>
            </a:r>
          </a:p>
          <a:p>
            <a:pPr>
              <a:lnSpc>
                <a:spcPct val="90000"/>
              </a:lnSpc>
            </a:pPr>
            <a:r>
              <a:rPr lang="en-US" sz="2800"/>
              <a:t>Pulse Width Modulation</a:t>
            </a:r>
          </a:p>
          <a:p>
            <a:pPr>
              <a:lnSpc>
                <a:spcPct val="90000"/>
              </a:lnSpc>
            </a:pPr>
            <a:r>
              <a:rPr lang="en-US" sz="2800"/>
              <a:t>Variable orifice nozzles</a:t>
            </a:r>
          </a:p>
          <a:p>
            <a:pPr lvl="1">
              <a:lnSpc>
                <a:spcPct val="90000"/>
              </a:lnSpc>
            </a:pPr>
            <a:r>
              <a:rPr lang="en-US" sz="2400"/>
              <a:t>Pressure/Flow relationship is more complex</a:t>
            </a:r>
          </a:p>
          <a:p>
            <a:pPr lvl="1">
              <a:lnSpc>
                <a:spcPct val="90000"/>
              </a:lnSpc>
            </a:pPr>
            <a:endParaRPr lang="en-US" sz="2400"/>
          </a:p>
          <a:p>
            <a:pPr>
              <a:lnSpc>
                <a:spcPct val="90000"/>
              </a:lnSpc>
              <a:buFontTx/>
              <a:buNone/>
            </a:pPr>
            <a:r>
              <a:rPr lang="en-US" sz="2800"/>
              <a:t>	</a:t>
            </a:r>
          </a:p>
        </p:txBody>
      </p:sp>
      <p:pic>
        <p:nvPicPr>
          <p:cNvPr id="1234948" name="Picture 4" descr="injection system"/>
          <p:cNvPicPr>
            <a:picLocks noChangeAspect="1" noChangeArrowheads="1"/>
          </p:cNvPicPr>
          <p:nvPr/>
        </p:nvPicPr>
        <p:blipFill>
          <a:blip r:embed="rId3" cstate="print"/>
          <a:srcRect/>
          <a:stretch>
            <a:fillRect/>
          </a:stretch>
        </p:blipFill>
        <p:spPr bwMode="auto">
          <a:xfrm>
            <a:off x="3429000" y="1109663"/>
            <a:ext cx="5562600" cy="3005137"/>
          </a:xfrm>
          <a:prstGeom prst="rect">
            <a:avLst/>
          </a:prstGeom>
          <a:noFill/>
          <a:ln w="9525">
            <a:noFill/>
            <a:miter lim="800000"/>
            <a:headEnd/>
            <a:tailEnd/>
          </a:ln>
          <a:effectLst/>
        </p:spPr>
      </p:pic>
    </p:spTree>
    <p:custDataLst>
      <p:tags r:id="rId1"/>
    </p:custData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5970" name="Rectangle 2"/>
          <p:cNvSpPr>
            <a:spLocks noGrp="1" noChangeArrowheads="1"/>
          </p:cNvSpPr>
          <p:nvPr>
            <p:ph type="title"/>
          </p:nvPr>
        </p:nvSpPr>
        <p:spPr/>
        <p:txBody>
          <a:bodyPr/>
          <a:lstStyle/>
          <a:p>
            <a:pPr algn="l"/>
            <a:r>
              <a:rPr lang="en-US"/>
              <a:t>VariTarget:</a:t>
            </a:r>
          </a:p>
        </p:txBody>
      </p:sp>
      <p:sp>
        <p:nvSpPr>
          <p:cNvPr id="1235971" name="Rectangle 3"/>
          <p:cNvSpPr>
            <a:spLocks noGrp="1" noChangeArrowheads="1"/>
          </p:cNvSpPr>
          <p:nvPr>
            <p:ph type="body" sz="half" idx="1"/>
          </p:nvPr>
        </p:nvSpPr>
        <p:spPr>
          <a:xfrm>
            <a:off x="152400" y="1371600"/>
            <a:ext cx="5181600" cy="2286000"/>
          </a:xfrm>
        </p:spPr>
        <p:txBody>
          <a:bodyPr/>
          <a:lstStyle/>
          <a:p>
            <a:pPr>
              <a:lnSpc>
                <a:spcPct val="80000"/>
              </a:lnSpc>
            </a:pPr>
            <a:r>
              <a:rPr lang="en-US" sz="2000"/>
              <a:t>Speed variations from 2-20 MPH</a:t>
            </a:r>
          </a:p>
          <a:p>
            <a:pPr>
              <a:lnSpc>
                <a:spcPct val="80000"/>
              </a:lnSpc>
            </a:pPr>
            <a:r>
              <a:rPr lang="en-US" sz="2000"/>
              <a:t>Application rates of 5-40 GPA</a:t>
            </a:r>
          </a:p>
          <a:p>
            <a:pPr>
              <a:lnSpc>
                <a:spcPct val="80000"/>
              </a:lnSpc>
            </a:pPr>
            <a:r>
              <a:rPr lang="en-US" sz="2000"/>
              <a:t>Spring tension</a:t>
            </a:r>
          </a:p>
          <a:p>
            <a:pPr>
              <a:lnSpc>
                <a:spcPct val="80000"/>
              </a:lnSpc>
            </a:pPr>
            <a:r>
              <a:rPr lang="en-US" sz="2000"/>
              <a:t>Variable area pre orifice</a:t>
            </a:r>
          </a:p>
          <a:p>
            <a:pPr>
              <a:lnSpc>
                <a:spcPct val="80000"/>
              </a:lnSpc>
            </a:pPr>
            <a:r>
              <a:rPr lang="en-US" sz="2000"/>
              <a:t>Variable area spray orifice</a:t>
            </a:r>
          </a:p>
          <a:p>
            <a:pPr>
              <a:lnSpc>
                <a:spcPct val="80000"/>
              </a:lnSpc>
            </a:pPr>
            <a:r>
              <a:rPr lang="en-US" sz="2000"/>
              <a:t>Optimize spray droplet size</a:t>
            </a:r>
          </a:p>
          <a:p>
            <a:pPr>
              <a:lnSpc>
                <a:spcPct val="80000"/>
              </a:lnSpc>
            </a:pPr>
            <a:r>
              <a:rPr lang="en-US" sz="2000"/>
              <a:t>Maintain efficacy and minimize drift</a:t>
            </a:r>
            <a:endParaRPr lang="en-US"/>
          </a:p>
        </p:txBody>
      </p:sp>
      <p:pic>
        <p:nvPicPr>
          <p:cNvPr id="1235972" name="Picture 4" descr="VariTarget"/>
          <p:cNvPicPr>
            <a:picLocks noGrp="1" noChangeAspect="1" noChangeArrowheads="1"/>
          </p:cNvPicPr>
          <p:nvPr>
            <p:ph idx="4294967295"/>
          </p:nvPr>
        </p:nvPicPr>
        <p:blipFill>
          <a:blip r:embed="rId4" cstate="print"/>
          <a:srcRect/>
          <a:stretch>
            <a:fillRect/>
          </a:stretch>
        </p:blipFill>
        <p:spPr>
          <a:xfrm>
            <a:off x="4343400" y="228600"/>
            <a:ext cx="2836863" cy="2895600"/>
          </a:xfrm>
          <a:noFill/>
          <a:ln/>
        </p:spPr>
      </p:pic>
      <p:pic>
        <p:nvPicPr>
          <p:cNvPr id="1235973" name="Picture 5" descr="varitarget cut away"/>
          <p:cNvPicPr>
            <a:picLocks noGrp="1" noChangeAspect="1" noChangeArrowheads="1"/>
          </p:cNvPicPr>
          <p:nvPr>
            <p:ph sz="half" idx="2"/>
          </p:nvPr>
        </p:nvPicPr>
        <p:blipFill>
          <a:blip r:embed="rId5" cstate="print"/>
          <a:srcRect/>
          <a:stretch>
            <a:fillRect/>
          </a:stretch>
        </p:blipFill>
        <p:spPr>
          <a:xfrm>
            <a:off x="4876800" y="3095625"/>
            <a:ext cx="4267200" cy="3609975"/>
          </a:xfrm>
          <a:noFill/>
          <a:ln/>
        </p:spPr>
      </p:pic>
      <p:sp>
        <p:nvSpPr>
          <p:cNvPr id="1235974" name="Oval 6"/>
          <p:cNvSpPr>
            <a:spLocks noChangeArrowheads="1"/>
          </p:cNvSpPr>
          <p:nvPr/>
        </p:nvSpPr>
        <p:spPr bwMode="auto">
          <a:xfrm>
            <a:off x="7467600" y="4267200"/>
            <a:ext cx="762000" cy="1676400"/>
          </a:xfrm>
          <a:prstGeom prst="ellipse">
            <a:avLst/>
          </a:prstGeom>
          <a:noFill/>
          <a:ln w="38100">
            <a:solidFill>
              <a:srgbClr val="FF0000"/>
            </a:solidFill>
            <a:round/>
            <a:headEnd/>
            <a:tailEnd/>
          </a:ln>
          <a:effectLst/>
        </p:spPr>
        <p:txBody>
          <a:bodyPr wrap="none" anchor="ctr"/>
          <a:lstStyle/>
          <a:p>
            <a:endParaRPr lang="en-US"/>
          </a:p>
        </p:txBody>
      </p:sp>
      <p:sp>
        <p:nvSpPr>
          <p:cNvPr id="1235975" name="Oval 7"/>
          <p:cNvSpPr>
            <a:spLocks noChangeArrowheads="1"/>
          </p:cNvSpPr>
          <p:nvPr/>
        </p:nvSpPr>
        <p:spPr bwMode="auto">
          <a:xfrm rot="5400000">
            <a:off x="6172200" y="5105400"/>
            <a:ext cx="762000" cy="1676400"/>
          </a:xfrm>
          <a:prstGeom prst="ellipse">
            <a:avLst/>
          </a:prstGeom>
          <a:noFill/>
          <a:ln w="38100">
            <a:solidFill>
              <a:srgbClr val="FF0000"/>
            </a:solidFill>
            <a:round/>
            <a:headEnd/>
            <a:tailEnd/>
          </a:ln>
          <a:effectLst/>
        </p:spPr>
        <p:txBody>
          <a:bodyPr wrap="none" anchor="ctr"/>
          <a:lstStyle/>
          <a:p>
            <a:endParaRPr lang="en-US"/>
          </a:p>
        </p:txBody>
      </p:sp>
      <p:sp>
        <p:nvSpPr>
          <p:cNvPr id="1235976" name="Line 8"/>
          <p:cNvSpPr>
            <a:spLocks noChangeShapeType="1"/>
          </p:cNvSpPr>
          <p:nvPr/>
        </p:nvSpPr>
        <p:spPr bwMode="auto">
          <a:xfrm>
            <a:off x="3276600" y="2438400"/>
            <a:ext cx="4114800" cy="2209800"/>
          </a:xfrm>
          <a:prstGeom prst="line">
            <a:avLst/>
          </a:prstGeom>
          <a:noFill/>
          <a:ln w="12700">
            <a:solidFill>
              <a:srgbClr val="FF0000"/>
            </a:solidFill>
            <a:round/>
            <a:headEnd/>
            <a:tailEnd type="triangle" w="med" len="med"/>
          </a:ln>
          <a:effectLst/>
        </p:spPr>
        <p:txBody>
          <a:bodyPr/>
          <a:lstStyle/>
          <a:p>
            <a:endParaRPr lang="en-US"/>
          </a:p>
        </p:txBody>
      </p:sp>
      <p:sp>
        <p:nvSpPr>
          <p:cNvPr id="1235977" name="Line 9"/>
          <p:cNvSpPr>
            <a:spLocks noChangeShapeType="1"/>
          </p:cNvSpPr>
          <p:nvPr/>
        </p:nvSpPr>
        <p:spPr bwMode="auto">
          <a:xfrm>
            <a:off x="3581400" y="2819400"/>
            <a:ext cx="2133600" cy="2895600"/>
          </a:xfrm>
          <a:prstGeom prst="line">
            <a:avLst/>
          </a:prstGeom>
          <a:noFill/>
          <a:ln w="12700">
            <a:solidFill>
              <a:srgbClr val="FF0000"/>
            </a:solidFill>
            <a:round/>
            <a:headEnd/>
            <a:tailEnd type="triangle" w="med" len="med"/>
          </a:ln>
          <a:effectLst/>
        </p:spPr>
        <p:txBody>
          <a:bodyPr/>
          <a:lstStyle/>
          <a:p>
            <a:endParaRPr lang="en-US"/>
          </a:p>
        </p:txBody>
      </p:sp>
      <p:sp>
        <p:nvSpPr>
          <p:cNvPr id="1235978" name="Oval 10"/>
          <p:cNvSpPr>
            <a:spLocks noChangeArrowheads="1"/>
          </p:cNvSpPr>
          <p:nvPr/>
        </p:nvSpPr>
        <p:spPr bwMode="auto">
          <a:xfrm rot="5400000">
            <a:off x="5676900" y="2933700"/>
            <a:ext cx="228600" cy="914400"/>
          </a:xfrm>
          <a:prstGeom prst="ellipse">
            <a:avLst/>
          </a:prstGeom>
          <a:noFill/>
          <a:ln w="38100">
            <a:solidFill>
              <a:srgbClr val="FF0000"/>
            </a:solidFill>
            <a:round/>
            <a:headEnd/>
            <a:tailEnd/>
          </a:ln>
          <a:effectLst/>
        </p:spPr>
        <p:txBody>
          <a:bodyPr wrap="none" anchor="ctr"/>
          <a:lstStyle/>
          <a:p>
            <a:endParaRPr lang="en-US"/>
          </a:p>
        </p:txBody>
      </p:sp>
      <p:pic>
        <p:nvPicPr>
          <p:cNvPr id="1235979" name="Picture 11"/>
          <p:cNvPicPr>
            <a:picLocks noChangeAspect="1" noChangeArrowheads="1"/>
          </p:cNvPicPr>
          <p:nvPr/>
        </p:nvPicPr>
        <p:blipFill>
          <a:blip r:embed="rId6" cstate="print"/>
          <a:srcRect/>
          <a:stretch>
            <a:fillRect/>
          </a:stretch>
        </p:blipFill>
        <p:spPr bwMode="auto">
          <a:xfrm>
            <a:off x="152400" y="4724400"/>
            <a:ext cx="4648200" cy="925513"/>
          </a:xfrm>
          <a:prstGeom prst="rect">
            <a:avLst/>
          </a:prstGeom>
          <a:noFill/>
          <a:ln w="12700">
            <a:noFill/>
            <a:miter lim="800000"/>
            <a:headEnd/>
            <a:tailEnd/>
          </a:ln>
          <a:effectLst/>
        </p:spPr>
      </p:pic>
      <p:sp>
        <p:nvSpPr>
          <p:cNvPr id="1235980" name="Text Box 12"/>
          <p:cNvSpPr txBox="1">
            <a:spLocks noChangeArrowheads="1"/>
          </p:cNvSpPr>
          <p:nvPr/>
        </p:nvSpPr>
        <p:spPr bwMode="auto">
          <a:xfrm>
            <a:off x="76200" y="5745163"/>
            <a:ext cx="838200" cy="274637"/>
          </a:xfrm>
          <a:prstGeom prst="rect">
            <a:avLst/>
          </a:prstGeom>
          <a:noFill/>
          <a:ln w="12700">
            <a:noFill/>
            <a:miter lim="800000"/>
            <a:headEnd/>
            <a:tailEnd/>
          </a:ln>
          <a:effectLst/>
        </p:spPr>
        <p:txBody>
          <a:bodyPr>
            <a:spAutoFit/>
          </a:bodyPr>
          <a:lstStyle/>
          <a:p>
            <a:pPr algn="ctr">
              <a:spcBef>
                <a:spcPct val="50000"/>
              </a:spcBef>
            </a:pPr>
            <a:r>
              <a:rPr lang="en-US" sz="1200"/>
              <a:t>Very Fine</a:t>
            </a:r>
          </a:p>
        </p:txBody>
      </p:sp>
      <p:sp>
        <p:nvSpPr>
          <p:cNvPr id="1235981" name="Text Box 13"/>
          <p:cNvSpPr txBox="1">
            <a:spLocks noChangeArrowheads="1"/>
          </p:cNvSpPr>
          <p:nvPr/>
        </p:nvSpPr>
        <p:spPr bwMode="auto">
          <a:xfrm>
            <a:off x="1143000" y="5715000"/>
            <a:ext cx="533400" cy="274638"/>
          </a:xfrm>
          <a:prstGeom prst="rect">
            <a:avLst/>
          </a:prstGeom>
          <a:noFill/>
          <a:ln w="12700">
            <a:noFill/>
            <a:miter lim="800000"/>
            <a:headEnd/>
            <a:tailEnd/>
          </a:ln>
          <a:effectLst/>
        </p:spPr>
        <p:txBody>
          <a:bodyPr>
            <a:spAutoFit/>
          </a:bodyPr>
          <a:lstStyle/>
          <a:p>
            <a:pPr>
              <a:spcBef>
                <a:spcPct val="50000"/>
              </a:spcBef>
            </a:pPr>
            <a:r>
              <a:rPr lang="en-US" sz="1200"/>
              <a:t>Fine</a:t>
            </a:r>
          </a:p>
        </p:txBody>
      </p:sp>
      <p:sp>
        <p:nvSpPr>
          <p:cNvPr id="1235982" name="Text Box 14"/>
          <p:cNvSpPr txBox="1">
            <a:spLocks noChangeArrowheads="1"/>
          </p:cNvSpPr>
          <p:nvPr/>
        </p:nvSpPr>
        <p:spPr bwMode="auto">
          <a:xfrm>
            <a:off x="1905000" y="5715000"/>
            <a:ext cx="762000" cy="274638"/>
          </a:xfrm>
          <a:prstGeom prst="rect">
            <a:avLst/>
          </a:prstGeom>
          <a:noFill/>
          <a:ln w="12700">
            <a:noFill/>
            <a:miter lim="800000"/>
            <a:headEnd/>
            <a:tailEnd/>
          </a:ln>
          <a:effectLst/>
        </p:spPr>
        <p:txBody>
          <a:bodyPr>
            <a:spAutoFit/>
          </a:bodyPr>
          <a:lstStyle/>
          <a:p>
            <a:pPr>
              <a:spcBef>
                <a:spcPct val="50000"/>
              </a:spcBef>
            </a:pPr>
            <a:r>
              <a:rPr lang="en-US" sz="1200"/>
              <a:t>Medium</a:t>
            </a:r>
          </a:p>
        </p:txBody>
      </p:sp>
      <p:sp>
        <p:nvSpPr>
          <p:cNvPr id="1235983" name="Text Box 15"/>
          <p:cNvSpPr txBox="1">
            <a:spLocks noChangeArrowheads="1"/>
          </p:cNvSpPr>
          <p:nvPr/>
        </p:nvSpPr>
        <p:spPr bwMode="auto">
          <a:xfrm>
            <a:off x="2895600" y="5715000"/>
            <a:ext cx="762000" cy="274638"/>
          </a:xfrm>
          <a:prstGeom prst="rect">
            <a:avLst/>
          </a:prstGeom>
          <a:noFill/>
          <a:ln w="12700">
            <a:noFill/>
            <a:miter lim="800000"/>
            <a:headEnd/>
            <a:tailEnd/>
          </a:ln>
          <a:effectLst/>
        </p:spPr>
        <p:txBody>
          <a:bodyPr>
            <a:spAutoFit/>
          </a:bodyPr>
          <a:lstStyle/>
          <a:p>
            <a:pPr>
              <a:spcBef>
                <a:spcPct val="50000"/>
              </a:spcBef>
            </a:pPr>
            <a:r>
              <a:rPr lang="en-US" sz="1200"/>
              <a:t>Coarse</a:t>
            </a:r>
          </a:p>
        </p:txBody>
      </p:sp>
      <p:sp>
        <p:nvSpPr>
          <p:cNvPr id="1235984" name="Text Box 16"/>
          <p:cNvSpPr txBox="1">
            <a:spLocks noChangeArrowheads="1"/>
          </p:cNvSpPr>
          <p:nvPr/>
        </p:nvSpPr>
        <p:spPr bwMode="auto">
          <a:xfrm>
            <a:off x="3810000" y="5638800"/>
            <a:ext cx="762000" cy="457200"/>
          </a:xfrm>
          <a:prstGeom prst="rect">
            <a:avLst/>
          </a:prstGeom>
          <a:noFill/>
          <a:ln w="12700">
            <a:noFill/>
            <a:miter lim="800000"/>
            <a:headEnd/>
            <a:tailEnd/>
          </a:ln>
          <a:effectLst/>
        </p:spPr>
        <p:txBody>
          <a:bodyPr>
            <a:spAutoFit/>
          </a:bodyPr>
          <a:lstStyle/>
          <a:p>
            <a:pPr algn="ctr">
              <a:spcBef>
                <a:spcPct val="50000"/>
              </a:spcBef>
            </a:pPr>
            <a:r>
              <a:rPr lang="en-US" sz="1200"/>
              <a:t>Very Coarse</a:t>
            </a:r>
          </a:p>
        </p:txBody>
      </p:sp>
      <p:pic>
        <p:nvPicPr>
          <p:cNvPr id="1235985" name="Picture 17" descr="IMG_0865"/>
          <p:cNvPicPr>
            <a:picLocks noChangeAspect="1" noChangeArrowheads="1"/>
          </p:cNvPicPr>
          <p:nvPr/>
        </p:nvPicPr>
        <p:blipFill>
          <a:blip r:embed="rId7" cstate="print"/>
          <a:srcRect/>
          <a:stretch>
            <a:fillRect/>
          </a:stretch>
        </p:blipFill>
        <p:spPr bwMode="auto">
          <a:xfrm>
            <a:off x="7010400" y="1371600"/>
            <a:ext cx="2057400" cy="154305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a:lstStyle/>
          <a:p>
            <a:r>
              <a:rPr lang="en-US"/>
              <a:t>Variable Rate Nozzles</a:t>
            </a:r>
          </a:p>
        </p:txBody>
      </p:sp>
      <p:sp>
        <p:nvSpPr>
          <p:cNvPr id="1238019" name="Rectangle 3"/>
          <p:cNvSpPr>
            <a:spLocks noGrp="1" noChangeArrowheads="1"/>
          </p:cNvSpPr>
          <p:nvPr>
            <p:ph type="body" sz="half" idx="1"/>
          </p:nvPr>
        </p:nvSpPr>
        <p:spPr>
          <a:xfrm>
            <a:off x="457200" y="1600200"/>
            <a:ext cx="4724400" cy="4525963"/>
          </a:xfrm>
        </p:spPr>
        <p:txBody>
          <a:bodyPr/>
          <a:lstStyle/>
          <a:p>
            <a:r>
              <a:rPr lang="en-US"/>
              <a:t>TurboDrop Variable Rate – TDVR</a:t>
            </a:r>
          </a:p>
          <a:p>
            <a:r>
              <a:rPr lang="en-US"/>
              <a:t>30 – 120 PSI</a:t>
            </a:r>
          </a:p>
          <a:p>
            <a:r>
              <a:rPr lang="en-US"/>
              <a:t>Equals a 4X rate change</a:t>
            </a:r>
          </a:p>
          <a:p>
            <a:r>
              <a:rPr lang="en-US"/>
              <a:t>Allows for –</a:t>
            </a:r>
          </a:p>
          <a:p>
            <a:pPr lvl="1"/>
            <a:r>
              <a:rPr lang="en-US"/>
              <a:t>Greater application speed changes</a:t>
            </a:r>
          </a:p>
          <a:p>
            <a:pPr lvl="1"/>
            <a:r>
              <a:rPr lang="en-US"/>
              <a:t>Different application rates in different fields or in the same field</a:t>
            </a:r>
          </a:p>
          <a:p>
            <a:endParaRPr lang="en-US"/>
          </a:p>
        </p:txBody>
      </p:sp>
      <p:pic>
        <p:nvPicPr>
          <p:cNvPr id="1238020" name="Picture 4" descr="varatepr"/>
          <p:cNvPicPr>
            <a:picLocks noGrp="1" noChangeAspect="1" noChangeArrowheads="1"/>
          </p:cNvPicPr>
          <p:nvPr>
            <p:ph type="body" sz="half" idx="2"/>
          </p:nvPr>
        </p:nvPicPr>
        <p:blipFill>
          <a:blip r:embed="rId3" cstate="print"/>
          <a:srcRect/>
          <a:stretch>
            <a:fillRect/>
          </a:stretch>
        </p:blipFill>
        <p:spPr>
          <a:xfrm>
            <a:off x="5181600" y="1600200"/>
            <a:ext cx="3733800" cy="3435350"/>
          </a:xfrm>
          <a:noFill/>
          <a:ln/>
        </p:spPr>
      </p:pic>
      <p:pic>
        <p:nvPicPr>
          <p:cNvPr id="1238021" name="Picture 5"/>
          <p:cNvPicPr>
            <a:picLocks noChangeAspect="1" noChangeArrowheads="1"/>
          </p:cNvPicPr>
          <p:nvPr/>
        </p:nvPicPr>
        <p:blipFill>
          <a:blip r:embed="rId4" cstate="print"/>
          <a:srcRect/>
          <a:stretch>
            <a:fillRect/>
          </a:stretch>
        </p:blipFill>
        <p:spPr bwMode="auto">
          <a:xfrm>
            <a:off x="5257800" y="5410200"/>
            <a:ext cx="3352800" cy="1068388"/>
          </a:xfrm>
          <a:prstGeom prst="rect">
            <a:avLst/>
          </a:prstGeom>
          <a:noFill/>
          <a:ln w="12700">
            <a:noFill/>
            <a:miter lim="800000"/>
            <a:headEnd/>
            <a:tailEnd/>
          </a:ln>
          <a:effectLst/>
        </p:spPr>
      </p:pic>
    </p:spTree>
    <p:custDataLst>
      <p:tags r:id="rId1"/>
    </p:custData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42" name="Picture 2"/>
          <p:cNvPicPr>
            <a:picLocks noChangeAspect="1" noChangeArrowheads="1"/>
          </p:cNvPicPr>
          <p:nvPr/>
        </p:nvPicPr>
        <p:blipFill>
          <a:blip r:embed="rId3" cstate="print"/>
          <a:srcRect/>
          <a:stretch>
            <a:fillRect/>
          </a:stretch>
        </p:blipFill>
        <p:spPr bwMode="auto">
          <a:xfrm>
            <a:off x="228600" y="676275"/>
            <a:ext cx="5257800" cy="3209925"/>
          </a:xfrm>
          <a:prstGeom prst="rect">
            <a:avLst/>
          </a:prstGeom>
          <a:noFill/>
          <a:ln w="12700">
            <a:noFill/>
            <a:miter lim="800000"/>
            <a:headEnd/>
            <a:tailEnd/>
          </a:ln>
          <a:effectLst/>
        </p:spPr>
      </p:pic>
      <p:pic>
        <p:nvPicPr>
          <p:cNvPr id="1239043" name="Picture 3"/>
          <p:cNvPicPr>
            <a:picLocks noChangeAspect="1" noChangeArrowheads="1"/>
          </p:cNvPicPr>
          <p:nvPr/>
        </p:nvPicPr>
        <p:blipFill>
          <a:blip r:embed="rId4" cstate="print"/>
          <a:srcRect/>
          <a:stretch>
            <a:fillRect/>
          </a:stretch>
        </p:blipFill>
        <p:spPr bwMode="auto">
          <a:xfrm>
            <a:off x="76200" y="152400"/>
            <a:ext cx="3366274" cy="1314450"/>
          </a:xfrm>
          <a:prstGeom prst="rect">
            <a:avLst/>
          </a:prstGeom>
          <a:noFill/>
          <a:ln w="12700">
            <a:noFill/>
            <a:miter lim="800000"/>
            <a:headEnd/>
            <a:tailEnd/>
          </a:ln>
          <a:effectLst/>
        </p:spPr>
      </p:pic>
      <p:pic>
        <p:nvPicPr>
          <p:cNvPr id="1239044" name="Picture 4"/>
          <p:cNvPicPr>
            <a:picLocks noChangeAspect="1" noChangeArrowheads="1"/>
          </p:cNvPicPr>
          <p:nvPr/>
        </p:nvPicPr>
        <p:blipFill>
          <a:blip r:embed="rId5" cstate="print"/>
          <a:srcRect l="14285" t="14285" r="11429" b="28572"/>
          <a:stretch>
            <a:fillRect/>
          </a:stretch>
        </p:blipFill>
        <p:spPr bwMode="auto">
          <a:xfrm>
            <a:off x="5943600" y="3962400"/>
            <a:ext cx="3124200" cy="1802110"/>
          </a:xfrm>
          <a:prstGeom prst="rect">
            <a:avLst/>
          </a:prstGeom>
          <a:noFill/>
          <a:ln w="9525">
            <a:noFill/>
            <a:miter lim="800000"/>
            <a:headEnd/>
            <a:tailEnd/>
          </a:ln>
          <a:effectLst/>
        </p:spPr>
      </p:pic>
      <p:sp>
        <p:nvSpPr>
          <p:cNvPr id="1239045" name="Rectangle 5"/>
          <p:cNvSpPr>
            <a:spLocks noChangeArrowheads="1"/>
          </p:cNvSpPr>
          <p:nvPr/>
        </p:nvSpPr>
        <p:spPr bwMode="auto">
          <a:xfrm>
            <a:off x="152400" y="4114800"/>
            <a:ext cx="8991600" cy="2190750"/>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pPr>
            <a:r>
              <a:rPr lang="en-US" sz="2000" dirty="0"/>
              <a:t>Blended Pulse Technology</a:t>
            </a:r>
          </a:p>
          <a:p>
            <a:pPr marL="342900" indent="-342900">
              <a:spcBef>
                <a:spcPct val="20000"/>
              </a:spcBef>
              <a:buFontTx/>
              <a:buChar char="•"/>
            </a:pPr>
            <a:r>
              <a:rPr lang="en-US" sz="2000" dirty="0"/>
              <a:t>Independent Flow Control (1-8X)</a:t>
            </a:r>
          </a:p>
          <a:p>
            <a:pPr marL="342900" indent="-342900">
              <a:spcBef>
                <a:spcPct val="20000"/>
              </a:spcBef>
              <a:buFontTx/>
              <a:buChar char="•"/>
            </a:pPr>
            <a:r>
              <a:rPr lang="en-US" sz="2000" dirty="0"/>
              <a:t>Independent Drop Size Control</a:t>
            </a:r>
          </a:p>
          <a:p>
            <a:pPr marL="342900" indent="-342900">
              <a:spcBef>
                <a:spcPct val="20000"/>
              </a:spcBef>
              <a:buFontTx/>
              <a:buChar char="•"/>
            </a:pPr>
            <a:r>
              <a:rPr lang="en-US" sz="2000" dirty="0"/>
              <a:t>Separate boom section controls</a:t>
            </a:r>
          </a:p>
          <a:p>
            <a:pPr marL="342900" indent="-342900">
              <a:spcBef>
                <a:spcPct val="20000"/>
              </a:spcBef>
              <a:buFontTx/>
              <a:buChar char="•"/>
            </a:pPr>
            <a:r>
              <a:rPr lang="en-US" sz="2000" dirty="0" smtClean="0">
                <a:solidFill>
                  <a:srgbClr val="FF0000"/>
                </a:solidFill>
              </a:rPr>
              <a:t>NEW/Coming Soon! </a:t>
            </a:r>
            <a:r>
              <a:rPr lang="en-US" sz="2000" dirty="0">
                <a:solidFill>
                  <a:srgbClr val="FF0000"/>
                </a:solidFill>
              </a:rPr>
              <a:t>–</a:t>
            </a:r>
            <a:r>
              <a:rPr lang="en-US" sz="2000" dirty="0"/>
              <a:t> Individual nozzle </a:t>
            </a:r>
            <a:r>
              <a:rPr lang="en-US" sz="2000" dirty="0" smtClean="0"/>
              <a:t>control</a:t>
            </a:r>
          </a:p>
          <a:p>
            <a:pPr marL="800100" lvl="1" indent="-342900">
              <a:spcBef>
                <a:spcPct val="20000"/>
              </a:spcBef>
              <a:buFontTx/>
              <a:buChar char="•"/>
            </a:pPr>
            <a:r>
              <a:rPr lang="en-US" sz="2000" dirty="0" smtClean="0"/>
              <a:t>Individual On/off along the boom</a:t>
            </a:r>
          </a:p>
          <a:p>
            <a:pPr marL="800100" lvl="1" indent="-342900">
              <a:spcBef>
                <a:spcPct val="20000"/>
              </a:spcBef>
              <a:buFontTx/>
              <a:buChar char="•"/>
            </a:pPr>
            <a:r>
              <a:rPr lang="en-US" sz="2000" dirty="0" smtClean="0"/>
              <a:t>Flow control along the boom at individual nozzles for speed changes</a:t>
            </a:r>
            <a:endParaRPr lang="en-US" sz="2000" dirty="0"/>
          </a:p>
        </p:txBody>
      </p:sp>
      <p:pic>
        <p:nvPicPr>
          <p:cNvPr id="1239046" name="Picture 6" descr="SPX4260-02201"/>
          <p:cNvPicPr>
            <a:picLocks noChangeAspect="1" noChangeArrowheads="1"/>
          </p:cNvPicPr>
          <p:nvPr/>
        </p:nvPicPr>
        <p:blipFill>
          <a:blip r:embed="rId6" cstate="print"/>
          <a:srcRect/>
          <a:stretch>
            <a:fillRect/>
          </a:stretch>
        </p:blipFill>
        <p:spPr bwMode="auto">
          <a:xfrm>
            <a:off x="5715000" y="457200"/>
            <a:ext cx="3200400" cy="3200400"/>
          </a:xfrm>
          <a:prstGeom prst="rect">
            <a:avLst/>
          </a:prstGeom>
          <a:noFill/>
          <a:ln w="9525">
            <a:noFill/>
            <a:miter lim="800000"/>
            <a:headEnd/>
            <a:tailEnd/>
          </a:ln>
          <a:effectLst/>
        </p:spPr>
      </p:pic>
    </p:spTree>
    <p:custDataLst>
      <p:tags r:id="rId1"/>
    </p:custData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p:txBody>
          <a:bodyPr/>
          <a:lstStyle/>
          <a:p>
            <a:r>
              <a:rPr lang="en-US"/>
              <a:t>Pulse compared to conventional:</a:t>
            </a:r>
          </a:p>
        </p:txBody>
      </p:sp>
      <p:pic>
        <p:nvPicPr>
          <p:cNvPr id="894983" name="XR.mpg">
            <a:hlinkClick r:id="" action="ppaction://media"/>
          </p:cNvPr>
          <p:cNvPicPr>
            <a:picLocks noGrp="1" noRot="1" noChangeAspect="1" noChangeArrowheads="1"/>
          </p:cNvPicPr>
          <p:nvPr>
            <p:ph sz="half" idx="1"/>
            <a:videoFile r:link="rId2"/>
          </p:nvPr>
        </p:nvPicPr>
        <p:blipFill>
          <a:blip r:embed="rId5" cstate="print"/>
          <a:srcRect/>
          <a:stretch>
            <a:fillRect/>
          </a:stretch>
        </p:blipFill>
        <p:spPr>
          <a:xfrm>
            <a:off x="0" y="3048000"/>
            <a:ext cx="4572000" cy="3116263"/>
          </a:xfrm>
          <a:ln/>
        </p:spPr>
      </p:pic>
      <p:sp>
        <p:nvSpPr>
          <p:cNvPr id="894981" name="WordArt 5"/>
          <p:cNvSpPr>
            <a:spLocks noChangeArrowheads="1" noChangeShapeType="1" noTextEdit="1"/>
          </p:cNvSpPr>
          <p:nvPr/>
        </p:nvSpPr>
        <p:spPr bwMode="auto">
          <a:xfrm>
            <a:off x="6172200" y="1981200"/>
            <a:ext cx="1143000" cy="8382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PWM</a:t>
            </a:r>
          </a:p>
        </p:txBody>
      </p:sp>
      <p:sp>
        <p:nvSpPr>
          <p:cNvPr id="894982" name="WordArt 6"/>
          <p:cNvSpPr>
            <a:spLocks noChangeArrowheads="1" noChangeShapeType="1" noTextEdit="1"/>
          </p:cNvSpPr>
          <p:nvPr/>
        </p:nvSpPr>
        <p:spPr bwMode="auto">
          <a:xfrm>
            <a:off x="838200" y="2057400"/>
            <a:ext cx="2743200" cy="8382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Conventional</a:t>
            </a:r>
          </a:p>
        </p:txBody>
      </p:sp>
      <p:pic>
        <p:nvPicPr>
          <p:cNvPr id="894987" name="PWM.mpg">
            <a:hlinkClick r:id="" action="ppaction://media"/>
          </p:cNvPr>
          <p:cNvPicPr>
            <a:picLocks noGrp="1" noRot="1" noChangeAspect="1" noChangeArrowheads="1"/>
          </p:cNvPicPr>
          <p:nvPr>
            <p:ph sz="half" idx="2"/>
            <a:videoFile r:link="rId3"/>
          </p:nvPr>
        </p:nvPicPr>
        <p:blipFill>
          <a:blip r:embed="rId6" cstate="print"/>
          <a:srcRect/>
          <a:stretch>
            <a:fillRect/>
          </a:stretch>
        </p:blipFill>
        <p:spPr>
          <a:xfrm>
            <a:off x="4648200" y="3048000"/>
            <a:ext cx="4495800" cy="3116263"/>
          </a:xfrm>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46" fill="hold"/>
                                        <p:tgtEl>
                                          <p:spTgt spid="894983"/>
                                        </p:tgtEl>
                                      </p:cBhvr>
                                    </p:cmd>
                                  </p:childTnLst>
                                </p:cTn>
                              </p:par>
                            </p:childTnLst>
                          </p:cTn>
                        </p:par>
                        <p:par>
                          <p:cTn id="7" fill="hold">
                            <p:stCondLst>
                              <p:cond delay="4646"/>
                            </p:stCondLst>
                            <p:childTnLst>
                              <p:par>
                                <p:cTn id="8" presetID="1" presetClass="mediacall" presetSubtype="0" fill="hold" nodeType="afterEffect">
                                  <p:stCondLst>
                                    <p:cond delay="0"/>
                                  </p:stCondLst>
                                  <p:childTnLst>
                                    <p:cmd type="call" cmd="playFrom(0.0)">
                                      <p:cBhvr>
                                        <p:cTn id="9" dur="6281" fill="hold"/>
                                        <p:tgtEl>
                                          <p:spTgt spid="89498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indefinite" fill="remove" display="0">
                  <p:stCondLst>
                    <p:cond delay="indefinite"/>
                  </p:stCondLst>
                  <p:endCondLst>
                    <p:cond evt="onNext" delay="0">
                      <p:tgtEl>
                        <p:sldTgt/>
                      </p:tgtEl>
                    </p:cond>
                    <p:cond evt="onPrev" delay="0">
                      <p:tgtEl>
                        <p:sldTgt/>
                      </p:tgtEl>
                    </p:cond>
                  </p:endCondLst>
                </p:cTn>
                <p:tgtEl>
                  <p:spTgt spid="894983"/>
                </p:tgtEl>
              </p:cMediaNode>
            </p:video>
            <p:seq concurrent="1" nextAc="seek">
              <p:cTn id="11" restart="whenNotActive" fill="hold" evtFilter="cancelBubble" nodeType="interactiveSeq">
                <p:stCondLst>
                  <p:cond evt="onClick" delay="0">
                    <p:tgtEl>
                      <p:spTgt spid="89498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894983"/>
                                        </p:tgtEl>
                                      </p:cBhvr>
                                    </p:cmd>
                                  </p:childTnLst>
                                </p:cTn>
                              </p:par>
                            </p:childTnLst>
                          </p:cTn>
                        </p:par>
                      </p:childTnLst>
                    </p:cTn>
                  </p:par>
                </p:childTnLst>
              </p:cTn>
              <p:nextCondLst>
                <p:cond evt="onClick" delay="0">
                  <p:tgtEl>
                    <p:spTgt spid="894983"/>
                  </p:tgtEl>
                </p:cond>
              </p:nextCondLst>
            </p:seq>
            <p:video>
              <p:cMediaNode>
                <p:cTn id="16" repeatCount="indefinite" fill="remove" display="0">
                  <p:stCondLst>
                    <p:cond delay="indefinite"/>
                  </p:stCondLst>
                  <p:endCondLst>
                    <p:cond evt="onNext" delay="0">
                      <p:tgtEl>
                        <p:sldTgt/>
                      </p:tgtEl>
                    </p:cond>
                    <p:cond evt="onPrev" delay="0">
                      <p:tgtEl>
                        <p:sldTgt/>
                      </p:tgtEl>
                    </p:cond>
                  </p:endCondLst>
                </p:cTn>
                <p:tgtEl>
                  <p:spTgt spid="894987"/>
                </p:tgtEl>
              </p:cMediaNode>
            </p:video>
            <p:seq concurrent="1" nextAc="seek">
              <p:cTn id="17" restart="whenNotActive" fill="hold" evtFilter="cancelBubble" nodeType="interactiveSeq">
                <p:stCondLst>
                  <p:cond evt="onClick" delay="0">
                    <p:tgtEl>
                      <p:spTgt spid="89498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94987"/>
                                        </p:tgtEl>
                                      </p:cBhvr>
                                    </p:cmd>
                                  </p:childTnLst>
                                </p:cTn>
                              </p:par>
                            </p:childTnLst>
                          </p:cTn>
                        </p:par>
                      </p:childTnLst>
                    </p:cTn>
                  </p:par>
                </p:childTnLst>
              </p:cTn>
              <p:nextCondLst>
                <p:cond evt="onClick" delay="0">
                  <p:tgtEl>
                    <p:spTgt spid="89498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2"/>
          <p:cNvSpPr>
            <a:spLocks noGrp="1" noChangeArrowheads="1"/>
          </p:cNvSpPr>
          <p:nvPr>
            <p:ph type="body" idx="1"/>
          </p:nvPr>
        </p:nvSpPr>
        <p:spPr>
          <a:xfrm>
            <a:off x="304800" y="914400"/>
            <a:ext cx="8229600" cy="4343399"/>
          </a:xfrm>
        </p:spPr>
        <p:txBody>
          <a:bodyPr/>
          <a:lstStyle/>
          <a:p>
            <a:pPr>
              <a:lnSpc>
                <a:spcPct val="80000"/>
              </a:lnSpc>
            </a:pPr>
            <a:r>
              <a:rPr lang="en-US" sz="2800" dirty="0"/>
              <a:t>Uses GPS for location in field.</a:t>
            </a:r>
          </a:p>
          <a:p>
            <a:pPr>
              <a:lnSpc>
                <a:spcPct val="80000"/>
              </a:lnSpc>
            </a:pPr>
            <a:r>
              <a:rPr lang="en-US" sz="2800" dirty="0"/>
              <a:t>Smart </a:t>
            </a:r>
            <a:r>
              <a:rPr lang="en-US" sz="2800" dirty="0" smtClean="0"/>
              <a:t>Nozzle spray system </a:t>
            </a:r>
            <a:r>
              <a:rPr lang="en-US" sz="2800" dirty="0"/>
              <a:t>utilizes computer driven valves to control flow.</a:t>
            </a:r>
          </a:p>
          <a:p>
            <a:pPr>
              <a:lnSpc>
                <a:spcPct val="80000"/>
              </a:lnSpc>
            </a:pPr>
            <a:r>
              <a:rPr lang="en-US" sz="2800" dirty="0"/>
              <a:t>Flow based on an operator prepared map.</a:t>
            </a:r>
          </a:p>
          <a:p>
            <a:pPr>
              <a:lnSpc>
                <a:spcPct val="80000"/>
              </a:lnSpc>
            </a:pPr>
            <a:r>
              <a:rPr lang="en-US" sz="2800" dirty="0"/>
              <a:t>Computer controls flow at individual nozzles by - </a:t>
            </a:r>
          </a:p>
          <a:p>
            <a:pPr lvl="1">
              <a:lnSpc>
                <a:spcPct val="80000"/>
              </a:lnSpc>
            </a:pPr>
            <a:r>
              <a:rPr lang="en-US" sz="2400" dirty="0"/>
              <a:t>Interrupting flow on areas not intended for spray</a:t>
            </a:r>
          </a:p>
          <a:p>
            <a:pPr lvl="1">
              <a:lnSpc>
                <a:spcPct val="80000"/>
              </a:lnSpc>
            </a:pPr>
            <a:r>
              <a:rPr lang="en-US" sz="2400" dirty="0"/>
              <a:t>Terminating spray on areas previously sprayed to prevent overlap</a:t>
            </a:r>
          </a:p>
          <a:p>
            <a:pPr>
              <a:lnSpc>
                <a:spcPct val="80000"/>
              </a:lnSpc>
            </a:pPr>
            <a:r>
              <a:rPr lang="en-US" sz="2800" dirty="0"/>
              <a:t>Currently being developed for pesticide and fertilizer </a:t>
            </a:r>
            <a:r>
              <a:rPr lang="en-US" sz="2800" dirty="0" smtClean="0"/>
              <a:t>applications for sprayers </a:t>
            </a:r>
            <a:r>
              <a:rPr lang="en-US" sz="2800" dirty="0"/>
              <a:t>and planting </a:t>
            </a:r>
            <a:r>
              <a:rPr lang="en-US" sz="2800" dirty="0" smtClean="0"/>
              <a:t>equipment.</a:t>
            </a:r>
            <a:endParaRPr lang="en-US" sz="2400" dirty="0"/>
          </a:p>
          <a:p>
            <a:pPr>
              <a:lnSpc>
                <a:spcPct val="80000"/>
              </a:lnSpc>
            </a:pPr>
            <a:r>
              <a:rPr lang="en-US" dirty="0" smtClean="0">
                <a:solidFill>
                  <a:srgbClr val="6600CC"/>
                </a:solidFill>
              </a:rPr>
              <a:t>2010 - Announced release of </a:t>
            </a:r>
            <a:r>
              <a:rPr lang="en-US" dirty="0" err="1" smtClean="0">
                <a:solidFill>
                  <a:srgbClr val="6600CC"/>
                </a:solidFill>
              </a:rPr>
              <a:t>AutoSwath</a:t>
            </a:r>
            <a:r>
              <a:rPr lang="en-US" dirty="0" smtClean="0">
                <a:solidFill>
                  <a:srgbClr val="6600CC"/>
                </a:solidFill>
              </a:rPr>
              <a:t> Control/Dickey-john - Planters</a:t>
            </a:r>
            <a:endParaRPr lang="en-US" dirty="0">
              <a:solidFill>
                <a:srgbClr val="6600CC"/>
              </a:solidFill>
            </a:endParaRPr>
          </a:p>
        </p:txBody>
      </p:sp>
      <p:sp>
        <p:nvSpPr>
          <p:cNvPr id="1240067" name="Rectangle 3"/>
          <p:cNvSpPr>
            <a:spLocks noGrp="1" noChangeArrowheads="1"/>
          </p:cNvSpPr>
          <p:nvPr>
            <p:ph type="title"/>
          </p:nvPr>
        </p:nvSpPr>
        <p:spPr>
          <a:xfrm>
            <a:off x="457200" y="76200"/>
            <a:ext cx="8458200" cy="914400"/>
          </a:xfrm>
          <a:noFill/>
          <a:ln/>
        </p:spPr>
        <p:txBody>
          <a:bodyPr/>
          <a:lstStyle/>
          <a:p>
            <a:pPr algn="l"/>
            <a:r>
              <a:rPr lang="en-US" dirty="0"/>
              <a:t>Harrison Smart Nozzle</a:t>
            </a:r>
            <a:r>
              <a:rPr lang="en-US" dirty="0" smtClean="0"/>
              <a:t>: H-</a:t>
            </a:r>
            <a:r>
              <a:rPr lang="en-US" dirty="0" err="1" smtClean="0"/>
              <a:t>AgTec</a:t>
            </a:r>
            <a:endParaRPr lang="en-US" dirty="0"/>
          </a:p>
        </p:txBody>
      </p:sp>
      <p:sp>
        <p:nvSpPr>
          <p:cNvPr id="1240068" name="Text Box 4"/>
          <p:cNvSpPr txBox="1">
            <a:spLocks noChangeArrowheads="1"/>
          </p:cNvSpPr>
          <p:nvPr/>
        </p:nvSpPr>
        <p:spPr bwMode="auto">
          <a:xfrm>
            <a:off x="4191000" y="6019800"/>
            <a:ext cx="4572000" cy="579438"/>
          </a:xfrm>
          <a:prstGeom prst="rect">
            <a:avLst/>
          </a:prstGeom>
          <a:noFill/>
          <a:ln w="12700">
            <a:noFill/>
            <a:miter lim="800000"/>
            <a:headEnd/>
            <a:tailEnd/>
          </a:ln>
          <a:effectLst/>
        </p:spPr>
        <p:txBody>
          <a:bodyPr>
            <a:spAutoFit/>
          </a:bodyPr>
          <a:lstStyle/>
          <a:p>
            <a:pPr>
              <a:spcBef>
                <a:spcPct val="50000"/>
              </a:spcBef>
            </a:pPr>
            <a:r>
              <a:rPr lang="en-US" sz="3200" dirty="0">
                <a:solidFill>
                  <a:srgbClr val="3333FF"/>
                </a:solidFill>
              </a:rPr>
              <a:t>http://www.h-agtec.com/</a:t>
            </a:r>
          </a:p>
        </p:txBody>
      </p:sp>
    </p:spTree>
    <p:custDataLst>
      <p:tags r:id="rId1"/>
    </p:custData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2450" name="Rectangle 2"/>
          <p:cNvSpPr>
            <a:spLocks noGrp="1" noChangeArrowheads="1"/>
          </p:cNvSpPr>
          <p:nvPr>
            <p:ph type="title"/>
          </p:nvPr>
        </p:nvSpPr>
        <p:spPr>
          <a:xfrm>
            <a:off x="381000" y="228600"/>
            <a:ext cx="8229600" cy="884238"/>
          </a:xfrm>
        </p:spPr>
        <p:txBody>
          <a:bodyPr/>
          <a:lstStyle/>
          <a:p>
            <a:r>
              <a:rPr lang="en-US" sz="3600"/>
              <a:t>On board weather instrumentation:</a:t>
            </a:r>
          </a:p>
        </p:txBody>
      </p:sp>
      <p:pic>
        <p:nvPicPr>
          <p:cNvPr id="1512451" name="Picture 3"/>
          <p:cNvPicPr>
            <a:picLocks noChangeAspect="1" noChangeArrowheads="1"/>
          </p:cNvPicPr>
          <p:nvPr/>
        </p:nvPicPr>
        <p:blipFill>
          <a:blip r:embed="rId3" cstate="print"/>
          <a:srcRect/>
          <a:stretch>
            <a:fillRect/>
          </a:stretch>
        </p:blipFill>
        <p:spPr bwMode="auto">
          <a:xfrm>
            <a:off x="228600" y="1600200"/>
            <a:ext cx="4114800" cy="2689225"/>
          </a:xfrm>
          <a:prstGeom prst="rect">
            <a:avLst/>
          </a:prstGeom>
          <a:noFill/>
          <a:ln w="12700">
            <a:noFill/>
            <a:miter lim="800000"/>
            <a:headEnd/>
            <a:tailEnd/>
          </a:ln>
          <a:effectLst/>
        </p:spPr>
      </p:pic>
      <p:pic>
        <p:nvPicPr>
          <p:cNvPr id="1512452" name="Picture 4" descr="4920 Self-Propelled Sprayer"/>
          <p:cNvPicPr>
            <a:picLocks noChangeAspect="1" noChangeArrowheads="1"/>
          </p:cNvPicPr>
          <p:nvPr/>
        </p:nvPicPr>
        <p:blipFill>
          <a:blip r:embed="rId4" cstate="print"/>
          <a:srcRect/>
          <a:stretch>
            <a:fillRect/>
          </a:stretch>
        </p:blipFill>
        <p:spPr bwMode="auto">
          <a:xfrm>
            <a:off x="762000" y="4267200"/>
            <a:ext cx="2971800" cy="2136775"/>
          </a:xfrm>
          <a:prstGeom prst="rect">
            <a:avLst/>
          </a:prstGeom>
          <a:noFill/>
        </p:spPr>
      </p:pic>
      <p:pic>
        <p:nvPicPr>
          <p:cNvPr id="1512453" name="Picture 5" descr="1074-2"/>
          <p:cNvPicPr>
            <a:picLocks noChangeAspect="1" noChangeArrowheads="1"/>
          </p:cNvPicPr>
          <p:nvPr/>
        </p:nvPicPr>
        <p:blipFill>
          <a:blip r:embed="rId5" cstate="print"/>
          <a:srcRect/>
          <a:stretch>
            <a:fillRect/>
          </a:stretch>
        </p:blipFill>
        <p:spPr bwMode="auto">
          <a:xfrm>
            <a:off x="4724400" y="1143000"/>
            <a:ext cx="3924300" cy="2551113"/>
          </a:xfrm>
          <a:prstGeom prst="rect">
            <a:avLst/>
          </a:prstGeom>
          <a:noFill/>
        </p:spPr>
      </p:pic>
      <p:pic>
        <p:nvPicPr>
          <p:cNvPr id="1512454" name="Picture 6" descr="Raptor%201000%20010"/>
          <p:cNvPicPr>
            <a:picLocks noChangeAspect="1" noChangeArrowheads="1"/>
          </p:cNvPicPr>
          <p:nvPr/>
        </p:nvPicPr>
        <p:blipFill>
          <a:blip r:embed="rId6" cstate="print"/>
          <a:srcRect/>
          <a:stretch>
            <a:fillRect/>
          </a:stretch>
        </p:blipFill>
        <p:spPr bwMode="auto">
          <a:xfrm>
            <a:off x="4724400" y="3789363"/>
            <a:ext cx="3962400" cy="2992437"/>
          </a:xfrm>
          <a:prstGeom prst="rect">
            <a:avLst/>
          </a:prstGeom>
          <a:noFill/>
        </p:spPr>
      </p:pic>
      <p:sp>
        <p:nvSpPr>
          <p:cNvPr id="7" name="Rectangle 6"/>
          <p:cNvSpPr/>
          <p:nvPr/>
        </p:nvSpPr>
        <p:spPr bwMode="auto">
          <a:xfrm>
            <a:off x="228600" y="1600200"/>
            <a:ext cx="2743200" cy="3810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2" name="Rectangle 2"/>
          <p:cNvSpPr>
            <a:spLocks noGrp="1" noChangeArrowheads="1"/>
          </p:cNvSpPr>
          <p:nvPr>
            <p:ph type="ctrTitle"/>
          </p:nvPr>
        </p:nvSpPr>
        <p:spPr>
          <a:xfrm>
            <a:off x="685800" y="685800"/>
            <a:ext cx="7772400" cy="1143000"/>
          </a:xfrm>
        </p:spPr>
        <p:txBody>
          <a:bodyPr/>
          <a:lstStyle/>
          <a:p>
            <a:r>
              <a:rPr lang="en-US" sz="8800"/>
              <a:t>Calibration!!!!</a:t>
            </a:r>
            <a:br>
              <a:rPr lang="en-US" sz="8800"/>
            </a:br>
            <a:r>
              <a:rPr lang="en-US"/>
              <a:t>The next phase!</a:t>
            </a:r>
          </a:p>
        </p:txBody>
      </p:sp>
      <p:sp>
        <p:nvSpPr>
          <p:cNvPr id="1003523" name="Rectangle 3"/>
          <p:cNvSpPr>
            <a:spLocks noGrp="1" noChangeArrowheads="1"/>
          </p:cNvSpPr>
          <p:nvPr>
            <p:ph type="subTitle" idx="1"/>
          </p:nvPr>
        </p:nvSpPr>
        <p:spPr>
          <a:xfrm>
            <a:off x="1371600" y="4114800"/>
            <a:ext cx="6629400" cy="1752600"/>
          </a:xfrm>
        </p:spPr>
        <p:txBody>
          <a:bodyPr/>
          <a:lstStyle/>
          <a:p>
            <a:r>
              <a:rPr lang="en-US" sz="2800"/>
              <a:t>Ensuring that the spray droplet spectrum is what it is supposed to be to maximize efficacy while minimizing drift!</a:t>
            </a:r>
          </a:p>
        </p:txBody>
      </p:sp>
      <p:sp>
        <p:nvSpPr>
          <p:cNvPr id="1003524" name="WordArt 4"/>
          <p:cNvSpPr>
            <a:spLocks noChangeArrowheads="1" noChangeShapeType="1" noTextEdit="1"/>
          </p:cNvSpPr>
          <p:nvPr/>
        </p:nvSpPr>
        <p:spPr bwMode="auto">
          <a:xfrm>
            <a:off x="838200" y="2286000"/>
            <a:ext cx="7239000" cy="1295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A new concept for applicators!</a:t>
            </a:r>
          </a:p>
        </p:txBody>
      </p:sp>
    </p:spTree>
    <p:custDataLst>
      <p:tags r:id="rId1"/>
    </p:custData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9729" name="Picture 1"/>
          <p:cNvPicPr>
            <a:picLocks noChangeAspect="1" noChangeArrowheads="1"/>
          </p:cNvPicPr>
          <p:nvPr/>
        </p:nvPicPr>
        <p:blipFill>
          <a:blip r:embed="rId3" cstate="print"/>
          <a:srcRect/>
          <a:stretch>
            <a:fillRect/>
          </a:stretch>
        </p:blipFill>
        <p:spPr bwMode="auto">
          <a:xfrm>
            <a:off x="1524000" y="152400"/>
            <a:ext cx="5867400" cy="6653063"/>
          </a:xfrm>
          <a:prstGeom prst="rect">
            <a:avLst/>
          </a:prstGeom>
          <a:noFill/>
          <a:ln w="9525">
            <a:noFill/>
            <a:miter lim="800000"/>
            <a:headEnd/>
            <a:tailEnd/>
          </a:ln>
        </p:spPr>
      </p:pic>
      <p:sp>
        <p:nvSpPr>
          <p:cNvPr id="4" name="Rectangle 3"/>
          <p:cNvSpPr/>
          <p:nvPr/>
        </p:nvSpPr>
        <p:spPr>
          <a:xfrm rot="20525410">
            <a:off x="105036" y="3124808"/>
            <a:ext cx="8840634" cy="707886"/>
          </a:xfrm>
          <a:prstGeom prst="rect">
            <a:avLst/>
          </a:prstGeom>
          <a:solidFill>
            <a:schemeClr val="bg1"/>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kern="0" dirty="0" smtClean="0">
                <a:solidFill>
                  <a:srgbClr val="7030A0"/>
                </a:solidFill>
              </a:rPr>
              <a:t>ASABE S-572 Droplet Size Standard</a:t>
            </a:r>
            <a:endParaRPr lang="en-US" sz="4000" b="1" cap="none" spc="50" dirty="0">
              <a:ln w="11430"/>
              <a:solidFill>
                <a:srgbClr val="7030A0"/>
              </a:solidFill>
              <a:effectLst>
                <a:outerShdw blurRad="76200" dist="50800" dir="5400000" algn="tl" rotWithShape="0">
                  <a:srgbClr val="000000">
                    <a:alpha val="65000"/>
                  </a:srgbClr>
                </a:outerShdw>
              </a:effectLst>
            </a:endParaRPr>
          </a:p>
        </p:txBody>
      </p:sp>
      <p:sp>
        <p:nvSpPr>
          <p:cNvPr id="5" name="Rectangle 2"/>
          <p:cNvSpPr txBox="1">
            <a:spLocks noChangeArrowheads="1"/>
          </p:cNvSpPr>
          <p:nvPr/>
        </p:nvSpPr>
        <p:spPr bwMode="auto">
          <a:xfrm>
            <a:off x="457200" y="1066800"/>
            <a:ext cx="77724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fontScale="450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0" cap="none" spc="0" normalizeH="0" baseline="0" noProof="0" dirty="0" smtClean="0">
                <a:ln>
                  <a:noFill/>
                </a:ln>
                <a:solidFill>
                  <a:schemeClr val="tx2"/>
                </a:solidFill>
                <a:effectLst/>
                <a:uLnTx/>
                <a:uFillTx/>
                <a:latin typeface="+mj-lt"/>
                <a:ea typeface="+mj-ea"/>
                <a:cs typeface="+mj-cs"/>
              </a:rPr>
              <a:t/>
            </a:r>
            <a:br>
              <a:rPr kumimoji="0" lang="en-US" sz="5400" b="0" i="0" u="none" strike="noStrike" kern="0" cap="none" spc="0" normalizeH="0" baseline="0" noProof="0" dirty="0" smtClean="0">
                <a:ln>
                  <a:noFill/>
                </a:ln>
                <a:solidFill>
                  <a:schemeClr val="tx2"/>
                </a:solidFill>
                <a:effectLst/>
                <a:uLnTx/>
                <a:uFillTx/>
                <a:latin typeface="+mj-lt"/>
                <a:ea typeface="+mj-ea"/>
                <a:cs typeface="+mj-cs"/>
              </a:rPr>
            </a:br>
            <a:endParaRPr kumimoji="0" lang="en-US" sz="5400" b="0" i="0" u="none" strike="noStrike" kern="0" cap="none" spc="0" normalizeH="0" baseline="0" noProof="0" dirty="0" smtClean="0">
              <a:ln>
                <a:noFill/>
              </a:ln>
              <a:solidFill>
                <a:schemeClr val="tx2"/>
              </a:solidFill>
              <a:effectLst/>
              <a:uLnTx/>
              <a:uFillTx/>
              <a:latin typeface="+mj-lt"/>
              <a:ea typeface="+mj-ea"/>
              <a:cs typeface="+mj-cs"/>
            </a:endParaRPr>
          </a:p>
        </p:txBody>
      </p:sp>
    </p:spTree>
    <p:custDataLst>
      <p:tags r:id="rId1"/>
    </p:custData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6258" name="Group 2"/>
          <p:cNvGraphicFramePr>
            <a:graphicFrameLocks noGrp="1"/>
          </p:cNvGraphicFramePr>
          <p:nvPr/>
        </p:nvGraphicFramePr>
        <p:xfrm>
          <a:off x="1295400" y="914400"/>
          <a:ext cx="6172200" cy="5360035"/>
        </p:xfrm>
        <a:graphic>
          <a:graphicData uri="http://schemas.openxmlformats.org/drawingml/2006/table">
            <a:tbl>
              <a:tblPr/>
              <a:tblGrid>
                <a:gridCol w="3683000"/>
                <a:gridCol w="2489200"/>
              </a:tblGrid>
              <a:tr h="727075">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smtClean="0">
                          <a:ln>
                            <a:noFill/>
                          </a:ln>
                          <a:solidFill>
                            <a:schemeClr val="tx1"/>
                          </a:solidFill>
                          <a:effectLst/>
                          <a:latin typeface="Times New Roman" pitchFamily="18" charset="0"/>
                          <a:cs typeface="Times New Roman" pitchFamily="18" charset="0"/>
                        </a:rPr>
                        <a:t>Spray quality categories.</a:t>
                      </a:r>
                      <a:endParaRPr kumimoji="0" lang="en-US" sz="32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438150">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smtClean="0">
                          <a:ln>
                            <a:noFill/>
                          </a:ln>
                          <a:solidFill>
                            <a:schemeClr val="tx1"/>
                          </a:solidFill>
                          <a:effectLst/>
                          <a:latin typeface="Times New Roman" pitchFamily="18" charset="0"/>
                          <a:cs typeface="Times New Roman" pitchFamily="18" charset="0"/>
                        </a:rPr>
                        <a:t>ASABE Standard S-572.1</a:t>
                      </a:r>
                      <a:endParaRPr kumimoji="0" lang="en-US" sz="28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Category (symbol)</a:t>
                      </a:r>
                      <a:endParaRPr kumimoji="0" lang="en-US" sz="24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Times New Roman" pitchFamily="18" charset="0"/>
                          <a:cs typeface="Times New Roman" pitchFamily="18" charset="0"/>
                        </a:rPr>
                        <a:t>Color Code</a:t>
                      </a:r>
                      <a:endParaRPr kumimoji="0" lang="en-US" sz="24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Extra Fine (XF)</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Times New Roman" pitchFamily="18" charset="0"/>
                          <a:cs typeface="Times New Roman" pitchFamily="18" charset="0"/>
                        </a:rPr>
                        <a:t>Purple</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008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Very Fine (VF)</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Times New Roman" pitchFamily="18" charset="0"/>
                          <a:cs typeface="Times New Roman" pitchFamily="18" charset="0"/>
                        </a:rPr>
                        <a:t>Red</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4349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Fine (F)</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Times New Roman" pitchFamily="18" charset="0"/>
                          <a:cs typeface="Times New Roman" pitchFamily="18" charset="0"/>
                        </a:rPr>
                        <a:t>orange</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Medium (M)</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yellow</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Coarse (C)</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Times New Roman" pitchFamily="18" charset="0"/>
                          <a:cs typeface="Times New Roman" pitchFamily="18" charset="0"/>
                        </a:rPr>
                        <a:t>Blue</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FF"/>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Very Coarse (VC)</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Times New Roman" pitchFamily="18" charset="0"/>
                          <a:cs typeface="Times New Roman" pitchFamily="18" charset="0"/>
                        </a:rPr>
                        <a:t>Green</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0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Extra Course (XC)</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White</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rPr>
                        <a:t>Ultra Coarse (UC) </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Times New Roman" pitchFamily="18" charset="0"/>
                          <a:cs typeface="Times New Roman" pitchFamily="18" charset="0"/>
                        </a:rPr>
                        <a:t>Black</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r>
            </a:tbl>
          </a:graphicData>
        </a:graphic>
      </p:graphicFrame>
      <p:sp>
        <p:nvSpPr>
          <p:cNvPr id="1376294" name="AutoShape 38"/>
          <p:cNvSpPr>
            <a:spLocks noChangeArrowheads="1"/>
          </p:cNvSpPr>
          <p:nvPr/>
        </p:nvSpPr>
        <p:spPr bwMode="auto">
          <a:xfrm rot="-1425208">
            <a:off x="6477000" y="609600"/>
            <a:ext cx="2286000" cy="1295400"/>
          </a:xfrm>
          <a:prstGeom prst="leftArrow">
            <a:avLst>
              <a:gd name="adj1" fmla="val 32769"/>
              <a:gd name="adj2" fmla="val 44118"/>
            </a:avLst>
          </a:prstGeom>
          <a:solidFill>
            <a:schemeClr val="accent1"/>
          </a:solidFill>
          <a:ln w="12700">
            <a:solidFill>
              <a:schemeClr val="tx1"/>
            </a:solidFill>
            <a:miter lim="800000"/>
            <a:headEnd/>
            <a:tailEnd/>
          </a:ln>
        </p:spPr>
        <p:txBody>
          <a:bodyPr wrap="none" anchor="ctr"/>
          <a:lstStyle/>
          <a:p>
            <a:endParaRPr lang="en-US"/>
          </a:p>
        </p:txBody>
      </p:sp>
      <p:sp>
        <p:nvSpPr>
          <p:cNvPr id="1376295" name="Text Box 39"/>
          <p:cNvSpPr txBox="1">
            <a:spLocks noChangeArrowheads="1"/>
          </p:cNvSpPr>
          <p:nvPr/>
        </p:nvSpPr>
        <p:spPr bwMode="auto">
          <a:xfrm rot="-1211148">
            <a:off x="7315200" y="914400"/>
            <a:ext cx="1066800" cy="457200"/>
          </a:xfrm>
          <a:prstGeom prst="rect">
            <a:avLst/>
          </a:prstGeom>
          <a:noFill/>
          <a:ln w="12700">
            <a:noFill/>
            <a:miter lim="800000"/>
            <a:headEnd/>
            <a:tailEnd/>
          </a:ln>
        </p:spPr>
        <p:txBody>
          <a:bodyPr>
            <a:spAutoFit/>
          </a:bodyPr>
          <a:lstStyle/>
          <a:p>
            <a:pPr>
              <a:spcBef>
                <a:spcPct val="50000"/>
              </a:spcBef>
            </a:pPr>
            <a:r>
              <a:rPr lang="en-US" sz="2400"/>
              <a:t>2009</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762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76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6294" grpId="0" animBg="1"/>
      <p:bldP spid="137629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5" name="Rectangle 3"/>
          <p:cNvSpPr>
            <a:spLocks noGrp="1" noChangeArrowheads="1"/>
          </p:cNvSpPr>
          <p:nvPr>
            <p:ph type="ctrTitle"/>
          </p:nvPr>
        </p:nvSpPr>
        <p:spPr>
          <a:xfrm>
            <a:off x="381000" y="609600"/>
            <a:ext cx="8534400" cy="1143000"/>
          </a:xfrm>
        </p:spPr>
        <p:txBody>
          <a:bodyPr/>
          <a:lstStyle/>
          <a:p>
            <a:r>
              <a:rPr lang="en-US" sz="4000" dirty="0" smtClean="0">
                <a:solidFill>
                  <a:srgbClr val="6600CC"/>
                </a:solidFill>
              </a:rPr>
              <a:t>Application Technology Update </a:t>
            </a:r>
            <a:endParaRPr lang="en-US" sz="4000" dirty="0">
              <a:solidFill>
                <a:srgbClr val="6600CC"/>
              </a:solidFill>
            </a:endParaRPr>
          </a:p>
        </p:txBody>
      </p:sp>
      <p:sp>
        <p:nvSpPr>
          <p:cNvPr id="699396" name="Rectangle 4"/>
          <p:cNvSpPr>
            <a:spLocks noGrp="1" noChangeArrowheads="1"/>
          </p:cNvSpPr>
          <p:nvPr>
            <p:ph type="subTitle" idx="1"/>
          </p:nvPr>
        </p:nvSpPr>
        <p:spPr>
          <a:xfrm>
            <a:off x="457200" y="2514600"/>
            <a:ext cx="8077200" cy="1295400"/>
          </a:xfrm>
          <a:ln/>
        </p:spPr>
        <p:txBody>
          <a:bodyPr/>
          <a:lstStyle/>
          <a:p>
            <a:r>
              <a:rPr lang="en-US" sz="3600"/>
              <a:t>Robert E. Wolf </a:t>
            </a:r>
          </a:p>
          <a:p>
            <a:r>
              <a:rPr lang="en-US" sz="2800"/>
              <a:t>Extension Specialist Application Technology</a:t>
            </a:r>
            <a:endParaRPr lang="en-US" sz="4000"/>
          </a:p>
        </p:txBody>
      </p:sp>
      <p:sp>
        <p:nvSpPr>
          <p:cNvPr id="699397" name="Rectangle 5"/>
          <p:cNvSpPr>
            <a:spLocks noChangeArrowheads="1"/>
          </p:cNvSpPr>
          <p:nvPr/>
        </p:nvSpPr>
        <p:spPr bwMode="auto">
          <a:xfrm>
            <a:off x="152400" y="5105400"/>
            <a:ext cx="4648200" cy="1600200"/>
          </a:xfrm>
          <a:prstGeom prst="rect">
            <a:avLst/>
          </a:prstGeom>
          <a:noFill/>
          <a:ln w="9525">
            <a:noFill/>
            <a:miter lim="800000"/>
            <a:headEnd/>
            <a:tailEnd/>
          </a:ln>
          <a:effectLst/>
        </p:spPr>
        <p:txBody>
          <a:bodyPr wrap="none" anchor="ctr"/>
          <a:lstStyle/>
          <a:p>
            <a:endParaRPr lang="en-US"/>
          </a:p>
        </p:txBody>
      </p:sp>
      <p:sp>
        <p:nvSpPr>
          <p:cNvPr id="699398" name="Text Box 6"/>
          <p:cNvSpPr txBox="1">
            <a:spLocks noChangeArrowheads="1"/>
          </p:cNvSpPr>
          <p:nvPr/>
        </p:nvSpPr>
        <p:spPr bwMode="auto">
          <a:xfrm>
            <a:off x="762000" y="3886200"/>
            <a:ext cx="7246938" cy="457200"/>
          </a:xfrm>
          <a:prstGeom prst="rect">
            <a:avLst/>
          </a:prstGeom>
          <a:noFill/>
          <a:ln w="9525">
            <a:noFill/>
            <a:miter lim="800000"/>
            <a:headEnd/>
            <a:tailEnd/>
          </a:ln>
          <a:effectLst/>
        </p:spPr>
        <p:txBody>
          <a:bodyPr>
            <a:spAutoFit/>
          </a:bodyPr>
          <a:lstStyle/>
          <a:p>
            <a:pPr algn="ctr">
              <a:spcBef>
                <a:spcPct val="20000"/>
              </a:spcBef>
            </a:pPr>
            <a:r>
              <a:rPr lang="en-US" sz="2400">
                <a:solidFill>
                  <a:srgbClr val="6600CC"/>
                </a:solidFill>
                <a:latin typeface="Times New Roman" pitchFamily="18" charset="0"/>
              </a:rPr>
              <a:t>Biological and Agricultural Engineering</a:t>
            </a:r>
          </a:p>
        </p:txBody>
      </p:sp>
      <p:pic>
        <p:nvPicPr>
          <p:cNvPr id="699401" name="Picture 9"/>
          <p:cNvPicPr>
            <a:picLocks noChangeAspect="1" noChangeArrowheads="1"/>
          </p:cNvPicPr>
          <p:nvPr/>
        </p:nvPicPr>
        <p:blipFill>
          <a:blip r:embed="rId4" cstate="print"/>
          <a:srcRect r="-7359"/>
          <a:stretch>
            <a:fillRect/>
          </a:stretch>
        </p:blipFill>
        <p:spPr bwMode="auto">
          <a:xfrm>
            <a:off x="2667000" y="4789488"/>
            <a:ext cx="6334125" cy="1916112"/>
          </a:xfrm>
          <a:prstGeom prst="rect">
            <a:avLst/>
          </a:prstGeom>
          <a:noFill/>
          <a:ln w="12700">
            <a:noFill/>
            <a:miter lim="800000"/>
            <a:headEnd/>
            <a:tailEnd/>
          </a:ln>
          <a:effectLst/>
        </p:spPr>
      </p:pic>
      <p:pic>
        <p:nvPicPr>
          <p:cNvPr id="699402" name="Picture 10" descr="http://www.oznet.ksu.edu/edtech/TeamServices/Images/LOGOS/72dpi/Pcat.gif"/>
          <p:cNvPicPr>
            <a:picLocks noChangeAspect="1" noChangeArrowheads="1"/>
          </p:cNvPicPr>
          <p:nvPr/>
        </p:nvPicPr>
        <p:blipFill>
          <a:blip r:embed="rId5" r:link="rId6" cstate="print"/>
          <a:srcRect/>
          <a:stretch>
            <a:fillRect/>
          </a:stretch>
        </p:blipFill>
        <p:spPr bwMode="auto">
          <a:xfrm>
            <a:off x="228600" y="4702175"/>
            <a:ext cx="2362200" cy="1916113"/>
          </a:xfrm>
          <a:prstGeom prst="rect">
            <a:avLst/>
          </a:prstGeom>
          <a:noFill/>
        </p:spPr>
      </p:pic>
    </p:spTree>
    <p:custDataLst>
      <p:tags r:id="rId1"/>
    </p:custDataLst>
  </p:cSld>
  <p:clrMapOvr>
    <a:masterClrMapping/>
  </p:clrMapOvr>
  <p:transition>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Line 2"/>
          <p:cNvSpPr>
            <a:spLocks noChangeShapeType="1"/>
          </p:cNvSpPr>
          <p:nvPr/>
        </p:nvSpPr>
        <p:spPr bwMode="auto">
          <a:xfrm>
            <a:off x="381000" y="4953000"/>
            <a:ext cx="8077200" cy="0"/>
          </a:xfrm>
          <a:prstGeom prst="line">
            <a:avLst/>
          </a:prstGeom>
          <a:noFill/>
          <a:ln w="38100">
            <a:solidFill>
              <a:schemeClr val="tx1"/>
            </a:solidFill>
            <a:round/>
            <a:headEnd/>
            <a:tailEnd/>
          </a:ln>
          <a:effectLst/>
        </p:spPr>
        <p:txBody>
          <a:bodyPr/>
          <a:lstStyle/>
          <a:p>
            <a:endParaRPr lang="en-US"/>
          </a:p>
        </p:txBody>
      </p:sp>
      <p:pic>
        <p:nvPicPr>
          <p:cNvPr id="1047556" name="Picture 4"/>
          <p:cNvPicPr>
            <a:picLocks noChangeAspect="1" noChangeArrowheads="1"/>
          </p:cNvPicPr>
          <p:nvPr/>
        </p:nvPicPr>
        <p:blipFill>
          <a:blip r:embed="rId3" cstate="print"/>
          <a:srcRect/>
          <a:stretch>
            <a:fillRect/>
          </a:stretch>
        </p:blipFill>
        <p:spPr bwMode="auto">
          <a:xfrm>
            <a:off x="152400" y="762000"/>
            <a:ext cx="8820150" cy="3552825"/>
          </a:xfrm>
          <a:prstGeom prst="rect">
            <a:avLst/>
          </a:prstGeom>
          <a:noFill/>
          <a:ln w="12700">
            <a:noFill/>
            <a:miter lim="800000"/>
            <a:headEnd/>
            <a:tailEnd/>
          </a:ln>
          <a:effectLst/>
        </p:spPr>
      </p:pic>
    </p:spTree>
    <p:custDataLst>
      <p:tags r:id="rId1"/>
    </p:custData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4276" name="Picture 4"/>
          <p:cNvPicPr>
            <a:picLocks noChangeAspect="1" noChangeArrowheads="1"/>
          </p:cNvPicPr>
          <p:nvPr/>
        </p:nvPicPr>
        <p:blipFill>
          <a:blip r:embed="rId3" cstate="print"/>
          <a:srcRect/>
          <a:stretch>
            <a:fillRect/>
          </a:stretch>
        </p:blipFill>
        <p:spPr bwMode="auto">
          <a:xfrm>
            <a:off x="152400" y="685800"/>
            <a:ext cx="8839200" cy="4191000"/>
          </a:xfrm>
          <a:prstGeom prst="rect">
            <a:avLst/>
          </a:prstGeom>
          <a:noFill/>
          <a:ln w="12700">
            <a:noFill/>
            <a:miter lim="800000"/>
            <a:headEnd/>
            <a:tailEnd/>
          </a:ln>
          <a:effectLst/>
        </p:spPr>
      </p:pic>
      <p:sp>
        <p:nvSpPr>
          <p:cNvPr id="1334278" name="Line 6"/>
          <p:cNvSpPr>
            <a:spLocks noChangeShapeType="1"/>
          </p:cNvSpPr>
          <p:nvPr/>
        </p:nvSpPr>
        <p:spPr bwMode="auto">
          <a:xfrm>
            <a:off x="4876800" y="1905000"/>
            <a:ext cx="1600200" cy="0"/>
          </a:xfrm>
          <a:prstGeom prst="line">
            <a:avLst/>
          </a:prstGeom>
          <a:noFill/>
          <a:ln w="28575">
            <a:solidFill>
              <a:srgbClr val="FF0000"/>
            </a:solidFill>
            <a:round/>
            <a:headEnd/>
            <a:tailEnd/>
          </a:ln>
          <a:effectLst/>
        </p:spPr>
        <p:txBody>
          <a:bodyPr/>
          <a:lstStyle/>
          <a:p>
            <a:endParaRPr lang="en-US"/>
          </a:p>
        </p:txBody>
      </p:sp>
      <p:sp>
        <p:nvSpPr>
          <p:cNvPr id="1334279" name="Line 7"/>
          <p:cNvSpPr>
            <a:spLocks noChangeShapeType="1"/>
          </p:cNvSpPr>
          <p:nvPr/>
        </p:nvSpPr>
        <p:spPr bwMode="auto">
          <a:xfrm>
            <a:off x="2209800" y="2133600"/>
            <a:ext cx="1600200" cy="0"/>
          </a:xfrm>
          <a:prstGeom prst="line">
            <a:avLst/>
          </a:prstGeom>
          <a:noFill/>
          <a:ln w="28575">
            <a:solidFill>
              <a:srgbClr val="FF0000"/>
            </a:solidFill>
            <a:round/>
            <a:headEnd/>
            <a:tailEnd/>
          </a:ln>
          <a:effectLst/>
        </p:spPr>
        <p:txBody>
          <a:bodyPr/>
          <a:lstStyle/>
          <a:p>
            <a:endParaRPr lang="en-US"/>
          </a:p>
        </p:txBody>
      </p:sp>
      <p:sp>
        <p:nvSpPr>
          <p:cNvPr id="1334280" name="Oval 8"/>
          <p:cNvSpPr>
            <a:spLocks noChangeArrowheads="1"/>
          </p:cNvSpPr>
          <p:nvPr/>
        </p:nvSpPr>
        <p:spPr bwMode="auto">
          <a:xfrm>
            <a:off x="3962400" y="762000"/>
            <a:ext cx="1600200" cy="685800"/>
          </a:xfrm>
          <a:prstGeom prst="ellipse">
            <a:avLst/>
          </a:prstGeom>
          <a:noFill/>
          <a:ln w="12700">
            <a:solidFill>
              <a:srgbClr val="FF0000"/>
            </a:solidFill>
            <a:round/>
            <a:headEnd/>
            <a:tailEnd/>
          </a:ln>
          <a:effectLst/>
        </p:spPr>
        <p:txBody>
          <a:bodyPr wrap="none" anchor="ctr"/>
          <a:lstStyle/>
          <a:p>
            <a:endParaRPr lang="en-US"/>
          </a:p>
        </p:txBody>
      </p:sp>
      <p:sp>
        <p:nvSpPr>
          <p:cNvPr id="1334281" name="Text Box 9"/>
          <p:cNvSpPr txBox="1">
            <a:spLocks noChangeArrowheads="1"/>
          </p:cNvSpPr>
          <p:nvPr/>
        </p:nvSpPr>
        <p:spPr bwMode="auto">
          <a:xfrm>
            <a:off x="3886200" y="5486400"/>
            <a:ext cx="990600" cy="366713"/>
          </a:xfrm>
          <a:prstGeom prst="rect">
            <a:avLst/>
          </a:prstGeom>
          <a:noFill/>
          <a:ln w="12700">
            <a:noFill/>
            <a:miter lim="800000"/>
            <a:headEnd/>
            <a:tailEnd/>
          </a:ln>
          <a:effectLst/>
        </p:spPr>
        <p:txBody>
          <a:bodyPr>
            <a:spAutoFit/>
          </a:bodyPr>
          <a:lstStyle/>
          <a:p>
            <a:pPr>
              <a:spcBef>
                <a:spcPct val="50000"/>
              </a:spcBef>
            </a:pPr>
            <a:r>
              <a:rPr lang="en-US"/>
              <a:t>Page 4</a:t>
            </a:r>
          </a:p>
        </p:txBody>
      </p:sp>
    </p:spTree>
    <p:custDataLst>
      <p:tags r:id="rId1"/>
    </p:custData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p:cNvPicPr>
            <a:picLocks noChangeAspect="1" noChangeArrowheads="1"/>
          </p:cNvPicPr>
          <p:nvPr/>
        </p:nvPicPr>
        <p:blipFill>
          <a:blip r:embed="rId3" cstate="print"/>
          <a:srcRect/>
          <a:stretch>
            <a:fillRect/>
          </a:stretch>
        </p:blipFill>
        <p:spPr bwMode="auto">
          <a:xfrm>
            <a:off x="228600" y="4343400"/>
            <a:ext cx="8629650" cy="2305050"/>
          </a:xfrm>
          <a:prstGeom prst="rect">
            <a:avLst/>
          </a:prstGeom>
          <a:noFill/>
          <a:ln w="12700">
            <a:solidFill>
              <a:schemeClr val="tx1"/>
            </a:solidFill>
            <a:prstDash val="dash"/>
            <a:miter lim="800000"/>
            <a:headEnd/>
            <a:tailEnd/>
          </a:ln>
        </p:spPr>
      </p:pic>
      <p:pic>
        <p:nvPicPr>
          <p:cNvPr id="65539" name="Picture 5"/>
          <p:cNvPicPr>
            <a:picLocks noChangeAspect="1" noChangeArrowheads="1"/>
          </p:cNvPicPr>
          <p:nvPr/>
        </p:nvPicPr>
        <p:blipFill>
          <a:blip r:embed="rId4" cstate="print"/>
          <a:srcRect t="3542"/>
          <a:stretch>
            <a:fillRect/>
          </a:stretch>
        </p:blipFill>
        <p:spPr bwMode="auto">
          <a:xfrm>
            <a:off x="533400" y="0"/>
            <a:ext cx="8229600" cy="4151313"/>
          </a:xfrm>
          <a:prstGeom prst="rect">
            <a:avLst/>
          </a:prstGeom>
          <a:noFill/>
          <a:ln w="12700">
            <a:noFill/>
            <a:miter lim="800000"/>
            <a:headEnd/>
            <a:tailEnd/>
          </a:ln>
        </p:spPr>
      </p:pic>
      <p:sp>
        <p:nvSpPr>
          <p:cNvPr id="65540" name="Line 6"/>
          <p:cNvSpPr>
            <a:spLocks noChangeShapeType="1"/>
          </p:cNvSpPr>
          <p:nvPr/>
        </p:nvSpPr>
        <p:spPr bwMode="auto">
          <a:xfrm>
            <a:off x="0" y="4191000"/>
            <a:ext cx="9144000" cy="0"/>
          </a:xfrm>
          <a:prstGeom prst="line">
            <a:avLst/>
          </a:prstGeom>
          <a:noFill/>
          <a:ln w="12700">
            <a:solidFill>
              <a:srgbClr val="FF0000"/>
            </a:solidFill>
            <a:prstDash val="dash"/>
            <a:round/>
            <a:headEnd/>
            <a:tailEnd/>
          </a:ln>
        </p:spPr>
        <p:txBody>
          <a:bodyPr/>
          <a:lstStyle/>
          <a:p>
            <a:endParaRPr lang="en-US"/>
          </a:p>
        </p:txBody>
      </p:sp>
      <p:sp>
        <p:nvSpPr>
          <p:cNvPr id="65541" name="Oval 7"/>
          <p:cNvSpPr>
            <a:spLocks noChangeArrowheads="1"/>
          </p:cNvSpPr>
          <p:nvPr/>
        </p:nvSpPr>
        <p:spPr bwMode="auto">
          <a:xfrm>
            <a:off x="3657600" y="4572000"/>
            <a:ext cx="1600200" cy="304800"/>
          </a:xfrm>
          <a:prstGeom prst="ellipse">
            <a:avLst/>
          </a:prstGeom>
          <a:noFill/>
          <a:ln w="12700">
            <a:solidFill>
              <a:srgbClr val="FF0000"/>
            </a:solidFill>
            <a:round/>
            <a:headEnd/>
            <a:tailEnd/>
          </a:ln>
        </p:spPr>
        <p:txBody>
          <a:bodyPr wrap="none" anchor="ctr"/>
          <a:lstStyle/>
          <a:p>
            <a:endParaRPr lang="en-US"/>
          </a:p>
        </p:txBody>
      </p:sp>
      <p:sp>
        <p:nvSpPr>
          <p:cNvPr id="65542" name="Line 8"/>
          <p:cNvSpPr>
            <a:spLocks noChangeShapeType="1"/>
          </p:cNvSpPr>
          <p:nvPr/>
        </p:nvSpPr>
        <p:spPr bwMode="auto">
          <a:xfrm>
            <a:off x="7010400" y="5029200"/>
            <a:ext cx="1219200" cy="0"/>
          </a:xfrm>
          <a:prstGeom prst="line">
            <a:avLst/>
          </a:prstGeom>
          <a:noFill/>
          <a:ln w="12700">
            <a:solidFill>
              <a:srgbClr val="FF0000"/>
            </a:solidFill>
            <a:round/>
            <a:headEnd/>
            <a:tailEnd/>
          </a:ln>
        </p:spPr>
        <p:txBody>
          <a:bodyPr/>
          <a:lstStyle/>
          <a:p>
            <a:endParaRPr lang="en-US"/>
          </a:p>
        </p:txBody>
      </p:sp>
      <p:sp>
        <p:nvSpPr>
          <p:cNvPr id="65543" name="Oval 9"/>
          <p:cNvSpPr>
            <a:spLocks noChangeArrowheads="1"/>
          </p:cNvSpPr>
          <p:nvPr/>
        </p:nvSpPr>
        <p:spPr bwMode="auto">
          <a:xfrm>
            <a:off x="5943600" y="4267200"/>
            <a:ext cx="990600" cy="304800"/>
          </a:xfrm>
          <a:prstGeom prst="ellipse">
            <a:avLst/>
          </a:prstGeom>
          <a:noFill/>
          <a:ln w="12700">
            <a:solidFill>
              <a:srgbClr val="FF0000"/>
            </a:solidFill>
            <a:round/>
            <a:headEnd/>
            <a:tailEnd/>
          </a:ln>
        </p:spPr>
        <p:txBody>
          <a:bodyPr wrap="none" anchor="ctr"/>
          <a:lstStyle/>
          <a:p>
            <a:endParaRPr lang="en-US"/>
          </a:p>
        </p:txBody>
      </p:sp>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6114" name="Picture 2"/>
          <p:cNvPicPr>
            <a:picLocks noChangeAspect="1" noChangeArrowheads="1"/>
          </p:cNvPicPr>
          <p:nvPr/>
        </p:nvPicPr>
        <p:blipFill>
          <a:blip r:embed="rId2" cstate="print"/>
          <a:srcRect/>
          <a:stretch>
            <a:fillRect/>
          </a:stretch>
        </p:blipFill>
        <p:spPr bwMode="auto">
          <a:xfrm>
            <a:off x="76200" y="304800"/>
            <a:ext cx="2936321" cy="4038600"/>
          </a:xfrm>
          <a:prstGeom prst="rect">
            <a:avLst/>
          </a:prstGeom>
          <a:noFill/>
          <a:ln w="9525">
            <a:solidFill>
              <a:srgbClr val="7030A0"/>
            </a:solidFill>
            <a:miter lim="800000"/>
            <a:headEnd/>
            <a:tailEnd/>
          </a:ln>
        </p:spPr>
      </p:pic>
      <p:sp>
        <p:nvSpPr>
          <p:cNvPr id="3" name="Rectangle 2"/>
          <p:cNvSpPr/>
          <p:nvPr/>
        </p:nvSpPr>
        <p:spPr>
          <a:xfrm rot="829385">
            <a:off x="3360864" y="813473"/>
            <a:ext cx="5570757"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Fact Sheet: MF2869</a:t>
            </a:r>
            <a:endParaRPr lang="en-US"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626115" name="Picture 3"/>
          <p:cNvPicPr>
            <a:picLocks noChangeAspect="1" noChangeArrowheads="1"/>
          </p:cNvPicPr>
          <p:nvPr/>
        </p:nvPicPr>
        <p:blipFill>
          <a:blip r:embed="rId3" cstate="print"/>
          <a:srcRect/>
          <a:stretch>
            <a:fillRect/>
          </a:stretch>
        </p:blipFill>
        <p:spPr bwMode="auto">
          <a:xfrm>
            <a:off x="6248400" y="2895600"/>
            <a:ext cx="2819400" cy="3880385"/>
          </a:xfrm>
          <a:prstGeom prst="rect">
            <a:avLst/>
          </a:prstGeom>
          <a:noFill/>
          <a:ln w="9525">
            <a:solidFill>
              <a:srgbClr val="7030A0"/>
            </a:solidFill>
            <a:miter lim="800000"/>
            <a:headEnd/>
            <a:tailEnd/>
          </a:ln>
        </p:spPr>
      </p:pic>
      <p:pic>
        <p:nvPicPr>
          <p:cNvPr id="1626116" name="Picture 4"/>
          <p:cNvPicPr>
            <a:picLocks noChangeAspect="1" noChangeArrowheads="1"/>
          </p:cNvPicPr>
          <p:nvPr/>
        </p:nvPicPr>
        <p:blipFill>
          <a:blip r:embed="rId4" cstate="print"/>
          <a:srcRect/>
          <a:stretch>
            <a:fillRect/>
          </a:stretch>
        </p:blipFill>
        <p:spPr bwMode="auto">
          <a:xfrm>
            <a:off x="3124200" y="1752600"/>
            <a:ext cx="2963875" cy="3962400"/>
          </a:xfrm>
          <a:prstGeom prst="rect">
            <a:avLst/>
          </a:prstGeom>
          <a:noFill/>
          <a:ln w="9525">
            <a:solidFill>
              <a:srgbClr val="7030A0"/>
            </a:solidFill>
            <a:miter lim="800000"/>
            <a:headEnd/>
            <a:tailEnd/>
          </a:ln>
        </p:spPr>
      </p:pic>
      <p:sp>
        <p:nvSpPr>
          <p:cNvPr id="6" name="Rectangle 4"/>
          <p:cNvSpPr>
            <a:spLocks noChangeArrowheads="1"/>
          </p:cNvSpPr>
          <p:nvPr/>
        </p:nvSpPr>
        <p:spPr bwMode="auto">
          <a:xfrm>
            <a:off x="37187" y="6096000"/>
            <a:ext cx="6135013" cy="584775"/>
          </a:xfrm>
          <a:prstGeom prst="rect">
            <a:avLst/>
          </a:prstGeom>
          <a:noFill/>
          <a:ln w="12700">
            <a:noFill/>
            <a:miter lim="800000"/>
            <a:headEnd/>
            <a:tailEnd/>
          </a:ln>
        </p:spPr>
        <p:txBody>
          <a:bodyPr wrap="none">
            <a:spAutoFit/>
          </a:bodyPr>
          <a:lstStyle/>
          <a:p>
            <a:r>
              <a:rPr lang="en-US" sz="3200" dirty="0">
                <a:solidFill>
                  <a:srgbClr val="7030A0"/>
                </a:solidFill>
                <a:latin typeface="Comic Sans MS" pitchFamily="66" charset="0"/>
              </a:rPr>
              <a:t>www.bae.ksu.edu/faculty/wolf/</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dirty="0" smtClean="0"/>
              <a:t>Solution Factor:</a:t>
            </a:r>
            <a:endParaRPr lang="en-US" dirty="0"/>
          </a:p>
        </p:txBody>
      </p:sp>
      <p:sp>
        <p:nvSpPr>
          <p:cNvPr id="6" name="Content Placeholder 5"/>
          <p:cNvSpPr>
            <a:spLocks noGrp="1"/>
          </p:cNvSpPr>
          <p:nvPr>
            <p:ph idx="1"/>
          </p:nvPr>
        </p:nvSpPr>
        <p:spPr>
          <a:xfrm>
            <a:off x="533400" y="2514600"/>
            <a:ext cx="8229600" cy="1524000"/>
          </a:xfrm>
        </p:spPr>
        <p:txBody>
          <a:bodyPr/>
          <a:lstStyle/>
          <a:p>
            <a:r>
              <a:rPr lang="en-US" dirty="0" smtClean="0"/>
              <a:t>Changes the flow rate ?????</a:t>
            </a:r>
          </a:p>
          <a:p>
            <a:r>
              <a:rPr lang="en-US" dirty="0" smtClean="0"/>
              <a:t>Changes the droplet spectra !!!!</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lgn="l"/>
            <a:r>
              <a:rPr lang="en-US" sz="3600" dirty="0" smtClean="0"/>
              <a:t>Need to evaluate droplets of solutions:</a:t>
            </a:r>
            <a:endParaRPr lang="en-US" sz="3600" dirty="0"/>
          </a:p>
        </p:txBody>
      </p:sp>
      <p:pic>
        <p:nvPicPr>
          <p:cNvPr id="4" name="Content Placeholder 3" descr="IMG_4411.JPG"/>
          <p:cNvPicPr>
            <a:picLocks noGrp="1" noChangeAspect="1"/>
          </p:cNvPicPr>
          <p:nvPr>
            <p:ph idx="1"/>
          </p:nvPr>
        </p:nvPicPr>
        <p:blipFill>
          <a:blip r:embed="rId2" cstate="print"/>
          <a:stretch>
            <a:fillRect/>
          </a:stretch>
        </p:blipFill>
        <p:spPr>
          <a:xfrm>
            <a:off x="4876800" y="3962400"/>
            <a:ext cx="3657600" cy="2743200"/>
          </a:xfrm>
        </p:spPr>
      </p:pic>
      <p:pic>
        <p:nvPicPr>
          <p:cNvPr id="5" name="Picture 4" descr="IMG_4404.JPG"/>
          <p:cNvPicPr>
            <a:picLocks noChangeAspect="1"/>
          </p:cNvPicPr>
          <p:nvPr/>
        </p:nvPicPr>
        <p:blipFill>
          <a:blip r:embed="rId3" cstate="print"/>
          <a:stretch>
            <a:fillRect/>
          </a:stretch>
        </p:blipFill>
        <p:spPr>
          <a:xfrm>
            <a:off x="4876800" y="1066800"/>
            <a:ext cx="3657600" cy="2743200"/>
          </a:xfrm>
          <a:prstGeom prst="rect">
            <a:avLst/>
          </a:prstGeom>
        </p:spPr>
      </p:pic>
      <p:pic>
        <p:nvPicPr>
          <p:cNvPr id="6" name="Picture 5" descr="IMG_4372.JPG"/>
          <p:cNvPicPr>
            <a:picLocks noChangeAspect="1"/>
          </p:cNvPicPr>
          <p:nvPr/>
        </p:nvPicPr>
        <p:blipFill>
          <a:blip r:embed="rId4" cstate="print"/>
          <a:stretch>
            <a:fillRect/>
          </a:stretch>
        </p:blipFill>
        <p:spPr>
          <a:xfrm>
            <a:off x="457200" y="3962400"/>
            <a:ext cx="3759200" cy="2819400"/>
          </a:xfrm>
          <a:prstGeom prst="rect">
            <a:avLst/>
          </a:prstGeom>
        </p:spPr>
      </p:pic>
      <p:pic>
        <p:nvPicPr>
          <p:cNvPr id="7" name="Picture 6" descr="IMG_4365.JPG"/>
          <p:cNvPicPr>
            <a:picLocks noChangeAspect="1"/>
          </p:cNvPicPr>
          <p:nvPr/>
        </p:nvPicPr>
        <p:blipFill>
          <a:blip r:embed="rId5" cstate="print"/>
          <a:stretch>
            <a:fillRect/>
          </a:stretch>
        </p:blipFill>
        <p:spPr>
          <a:xfrm>
            <a:off x="457200" y="990600"/>
            <a:ext cx="3810000" cy="28575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VI_4376.AVI">
            <a:hlinkClick r:id="" action="ppaction://media"/>
          </p:cNvPr>
          <p:cNvPicPr>
            <a:picLocks noRot="1" noChangeAspect="1"/>
          </p:cNvPicPr>
          <p:nvPr>
            <a:videoFile r:link="rId1"/>
          </p:nvPr>
        </p:nvPicPr>
        <p:blipFill>
          <a:blip r:embed="rId5" cstate="print"/>
          <a:stretch>
            <a:fillRect/>
          </a:stretch>
        </p:blipFill>
        <p:spPr>
          <a:xfrm>
            <a:off x="76200" y="76200"/>
            <a:ext cx="4368800" cy="3276600"/>
          </a:xfrm>
          <a:prstGeom prst="rect">
            <a:avLst/>
          </a:prstGeom>
        </p:spPr>
      </p:pic>
      <p:pic>
        <p:nvPicPr>
          <p:cNvPr id="5" name="MVI_4425.AVI">
            <a:hlinkClick r:id="" action="ppaction://media"/>
          </p:cNvPr>
          <p:cNvPicPr>
            <a:picLocks noGrp="1" noRot="1" noChangeAspect="1"/>
          </p:cNvPicPr>
          <p:nvPr>
            <p:ph/>
            <a:videoFile r:link="rId2"/>
          </p:nvPr>
        </p:nvPicPr>
        <p:blipFill>
          <a:blip r:embed="rId6" cstate="print"/>
          <a:stretch>
            <a:fillRect/>
          </a:stretch>
        </p:blipFill>
        <p:spPr>
          <a:xfrm>
            <a:off x="4114800" y="3048000"/>
            <a:ext cx="4876800" cy="3657600"/>
          </a:xfrm>
          <a:prstGeom prst="rect">
            <a:avLst/>
          </a:prstGeom>
        </p:spPr>
      </p:pic>
      <p:pic>
        <p:nvPicPr>
          <p:cNvPr id="6" name="Picture 5" descr="IMG_4397.JPG"/>
          <p:cNvPicPr>
            <a:picLocks noChangeAspect="1"/>
          </p:cNvPicPr>
          <p:nvPr/>
        </p:nvPicPr>
        <p:blipFill>
          <a:blip r:embed="rId7" cstate="print"/>
          <a:stretch>
            <a:fillRect/>
          </a:stretch>
        </p:blipFill>
        <p:spPr>
          <a:xfrm>
            <a:off x="6400800" y="1028700"/>
            <a:ext cx="2692400" cy="2019300"/>
          </a:xfrm>
          <a:prstGeom prst="ellipse">
            <a:avLst/>
          </a:prstGeom>
          <a:ln>
            <a:noFill/>
          </a:ln>
          <a:effectLst>
            <a:softEdge rad="112500"/>
          </a:effectLst>
        </p:spPr>
      </p:pic>
      <p:pic>
        <p:nvPicPr>
          <p:cNvPr id="8" name="Picture 7" descr="IMG_4152.JPG"/>
          <p:cNvPicPr>
            <a:picLocks noChangeAspect="1"/>
          </p:cNvPicPr>
          <p:nvPr/>
        </p:nvPicPr>
        <p:blipFill>
          <a:blip r:embed="rId8" cstate="print"/>
          <a:stretch>
            <a:fillRect/>
          </a:stretch>
        </p:blipFill>
        <p:spPr>
          <a:xfrm>
            <a:off x="457200" y="3733800"/>
            <a:ext cx="3429000" cy="25717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Picture 9" descr="IMG_4387.JPG"/>
          <p:cNvPicPr>
            <a:picLocks noChangeAspect="1"/>
          </p:cNvPicPr>
          <p:nvPr/>
        </p:nvPicPr>
        <p:blipFill>
          <a:blip r:embed="rId9" cstate="print"/>
          <a:srcRect l="47187" r="5938" b="61250"/>
          <a:stretch>
            <a:fillRect/>
          </a:stretch>
        </p:blipFill>
        <p:spPr>
          <a:xfrm>
            <a:off x="4495800" y="22860"/>
            <a:ext cx="2667000" cy="165354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video>
              <p:cMediaNode>
                <p:cTn id="18"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2" name="Rectangle 2"/>
          <p:cNvSpPr>
            <a:spLocks noGrp="1" noChangeArrowheads="1"/>
          </p:cNvSpPr>
          <p:nvPr>
            <p:ph type="title"/>
          </p:nvPr>
        </p:nvSpPr>
        <p:spPr/>
        <p:txBody>
          <a:bodyPr/>
          <a:lstStyle/>
          <a:p>
            <a:r>
              <a:rPr lang="en-US"/>
              <a:t>Disclaimer:</a:t>
            </a:r>
          </a:p>
        </p:txBody>
      </p:sp>
      <p:sp>
        <p:nvSpPr>
          <p:cNvPr id="1080323" name="Rectangle 3"/>
          <p:cNvSpPr>
            <a:spLocks noGrp="1" noChangeArrowheads="1"/>
          </p:cNvSpPr>
          <p:nvPr>
            <p:ph type="body" idx="1"/>
          </p:nvPr>
        </p:nvSpPr>
        <p:spPr/>
        <p:txBody>
          <a:bodyPr/>
          <a:lstStyle/>
          <a:p>
            <a:r>
              <a:rPr lang="en-US"/>
              <a:t>Brand names appearing in this presentation are for identification and illustration purposes only.</a:t>
            </a:r>
          </a:p>
          <a:p>
            <a:r>
              <a:rPr lang="en-US"/>
              <a:t>No endorsement is intended, nor is criticism implied of similar products not mentioned. </a:t>
            </a:r>
          </a:p>
        </p:txBody>
      </p:sp>
    </p:spTree>
    <p:custDataLst>
      <p:tags r:id="rId1"/>
    </p:custData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0610" name="Picture 2" descr="356_cutaway_1"/>
          <p:cNvPicPr>
            <a:picLocks noChangeAspect="1" noChangeArrowheads="1"/>
          </p:cNvPicPr>
          <p:nvPr/>
        </p:nvPicPr>
        <p:blipFill>
          <a:blip r:embed="rId3" cstate="print"/>
          <a:srcRect/>
          <a:stretch>
            <a:fillRect/>
          </a:stretch>
        </p:blipFill>
        <p:spPr bwMode="auto">
          <a:xfrm>
            <a:off x="4800600" y="838200"/>
            <a:ext cx="3733800" cy="5410200"/>
          </a:xfrm>
          <a:prstGeom prst="rect">
            <a:avLst/>
          </a:prstGeom>
          <a:noFill/>
        </p:spPr>
      </p:pic>
      <p:pic>
        <p:nvPicPr>
          <p:cNvPr id="1220611" name="Picture 3"/>
          <p:cNvPicPr>
            <a:picLocks noChangeAspect="1" noChangeArrowheads="1"/>
          </p:cNvPicPr>
          <p:nvPr/>
        </p:nvPicPr>
        <p:blipFill>
          <a:blip r:embed="rId4" cstate="print"/>
          <a:srcRect/>
          <a:stretch>
            <a:fillRect/>
          </a:stretch>
        </p:blipFill>
        <p:spPr bwMode="auto">
          <a:xfrm>
            <a:off x="685800" y="1600200"/>
            <a:ext cx="3314700" cy="4419600"/>
          </a:xfrm>
          <a:prstGeom prst="rect">
            <a:avLst/>
          </a:prstGeom>
          <a:noFill/>
          <a:ln w="12700">
            <a:noFill/>
            <a:miter lim="800000"/>
            <a:headEnd type="none" w="sm" len="sm"/>
            <a:tailEnd type="none" w="sm" len="sm"/>
          </a:ln>
          <a:effectLst/>
        </p:spPr>
      </p:pic>
      <p:sp>
        <p:nvSpPr>
          <p:cNvPr id="1220612" name="Rectangle 4"/>
          <p:cNvSpPr>
            <a:spLocks noGrp="1" noChangeArrowheads="1"/>
          </p:cNvSpPr>
          <p:nvPr>
            <p:ph type="title"/>
          </p:nvPr>
        </p:nvSpPr>
        <p:spPr>
          <a:xfrm>
            <a:off x="228600" y="304800"/>
            <a:ext cx="8229600" cy="1143000"/>
          </a:xfrm>
          <a:noFill/>
          <a:ln/>
        </p:spPr>
        <p:txBody>
          <a:bodyPr/>
          <a:lstStyle/>
          <a:p>
            <a:pPr algn="l" eaLnBrk="0" hangingPunct="0"/>
            <a:r>
              <a:rPr lang="en-US"/>
              <a:t>Flow Back Control:</a:t>
            </a:r>
          </a:p>
        </p:txBody>
      </p:sp>
      <p:sp>
        <p:nvSpPr>
          <p:cNvPr id="1220613" name="Oval 5"/>
          <p:cNvSpPr>
            <a:spLocks noChangeArrowheads="1"/>
          </p:cNvSpPr>
          <p:nvPr/>
        </p:nvSpPr>
        <p:spPr bwMode="auto">
          <a:xfrm>
            <a:off x="1447800" y="304800"/>
            <a:ext cx="1676400" cy="1143000"/>
          </a:xfrm>
          <a:prstGeom prst="ellipse">
            <a:avLst/>
          </a:prstGeom>
          <a:noFill/>
          <a:ln w="12700">
            <a:solidFill>
              <a:srgbClr val="FF0000"/>
            </a:solidFill>
            <a:round/>
            <a:headEnd/>
            <a:tailEnd/>
          </a:ln>
          <a:effectLst/>
        </p:spPr>
        <p:txBody>
          <a:bodyPr wrap="none" anchor="ctr"/>
          <a:lstStyle/>
          <a:p>
            <a:endParaRPr lang="en-US"/>
          </a:p>
        </p:txBody>
      </p:sp>
    </p:spTree>
    <p:custDataLst>
      <p:tags r:id="rId1"/>
    </p:custData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1634" name="Picture 2"/>
          <p:cNvPicPr>
            <a:picLocks noChangeAspect="1" noChangeArrowheads="1"/>
          </p:cNvPicPr>
          <p:nvPr/>
        </p:nvPicPr>
        <p:blipFill>
          <a:blip r:embed="rId3" cstate="print"/>
          <a:srcRect/>
          <a:stretch>
            <a:fillRect/>
          </a:stretch>
        </p:blipFill>
        <p:spPr bwMode="auto">
          <a:xfrm>
            <a:off x="838200" y="533400"/>
            <a:ext cx="3486150" cy="3000375"/>
          </a:xfrm>
          <a:prstGeom prst="rect">
            <a:avLst/>
          </a:prstGeom>
          <a:noFill/>
          <a:ln w="12700">
            <a:noFill/>
            <a:miter lim="800000"/>
            <a:headEnd/>
            <a:tailEnd/>
          </a:ln>
          <a:effectLst/>
        </p:spPr>
      </p:pic>
      <p:pic>
        <p:nvPicPr>
          <p:cNvPr id="1221635" name="Picture 3"/>
          <p:cNvPicPr>
            <a:picLocks noChangeAspect="1" noChangeArrowheads="1"/>
          </p:cNvPicPr>
          <p:nvPr/>
        </p:nvPicPr>
        <p:blipFill>
          <a:blip r:embed="rId4" cstate="print"/>
          <a:srcRect/>
          <a:stretch>
            <a:fillRect/>
          </a:stretch>
        </p:blipFill>
        <p:spPr bwMode="auto">
          <a:xfrm>
            <a:off x="4953000" y="228600"/>
            <a:ext cx="3505200" cy="2870200"/>
          </a:xfrm>
          <a:prstGeom prst="rect">
            <a:avLst/>
          </a:prstGeom>
          <a:noFill/>
          <a:ln w="12700">
            <a:noFill/>
            <a:miter lim="800000"/>
            <a:headEnd/>
            <a:tailEnd/>
          </a:ln>
          <a:effectLst/>
        </p:spPr>
      </p:pic>
      <p:pic>
        <p:nvPicPr>
          <p:cNvPr id="1221636" name="Picture 4"/>
          <p:cNvPicPr>
            <a:picLocks noChangeAspect="1" noChangeArrowheads="1"/>
          </p:cNvPicPr>
          <p:nvPr/>
        </p:nvPicPr>
        <p:blipFill>
          <a:blip r:embed="rId5" cstate="print"/>
          <a:srcRect/>
          <a:stretch>
            <a:fillRect/>
          </a:stretch>
        </p:blipFill>
        <p:spPr bwMode="auto">
          <a:xfrm>
            <a:off x="4953000" y="3200400"/>
            <a:ext cx="3962400" cy="3376613"/>
          </a:xfrm>
          <a:prstGeom prst="rect">
            <a:avLst/>
          </a:prstGeom>
          <a:noFill/>
          <a:ln w="12700">
            <a:noFill/>
            <a:miter lim="800000"/>
            <a:headEnd/>
            <a:tailEnd/>
          </a:ln>
          <a:effectLst/>
        </p:spPr>
      </p:pic>
      <p:pic>
        <p:nvPicPr>
          <p:cNvPr id="1221637" name="Picture 5"/>
          <p:cNvPicPr>
            <a:picLocks noChangeAspect="1" noChangeArrowheads="1"/>
          </p:cNvPicPr>
          <p:nvPr/>
        </p:nvPicPr>
        <p:blipFill>
          <a:blip r:embed="rId6" cstate="print"/>
          <a:srcRect/>
          <a:stretch>
            <a:fillRect/>
          </a:stretch>
        </p:blipFill>
        <p:spPr bwMode="auto">
          <a:xfrm>
            <a:off x="457200" y="3429000"/>
            <a:ext cx="4286250" cy="3281363"/>
          </a:xfrm>
          <a:prstGeom prst="rect">
            <a:avLst/>
          </a:prstGeom>
          <a:noFill/>
          <a:ln w="12700">
            <a:noFill/>
            <a:miter lim="800000"/>
            <a:headEnd/>
            <a:tailEnd/>
          </a:ln>
          <a:effectLst/>
        </p:spPr>
      </p:pic>
      <p:sp>
        <p:nvSpPr>
          <p:cNvPr id="1221638" name="Text Box 6"/>
          <p:cNvSpPr txBox="1">
            <a:spLocks noChangeArrowheads="1"/>
          </p:cNvSpPr>
          <p:nvPr/>
        </p:nvSpPr>
        <p:spPr bwMode="auto">
          <a:xfrm>
            <a:off x="457200" y="152400"/>
            <a:ext cx="2590800" cy="396875"/>
          </a:xfrm>
          <a:prstGeom prst="rect">
            <a:avLst/>
          </a:prstGeom>
          <a:noFill/>
          <a:ln w="12700">
            <a:noFill/>
            <a:miter lim="800000"/>
            <a:headEnd/>
            <a:tailEnd/>
          </a:ln>
          <a:effectLst/>
        </p:spPr>
        <p:txBody>
          <a:bodyPr>
            <a:spAutoFit/>
          </a:bodyPr>
          <a:lstStyle/>
          <a:p>
            <a:pPr>
              <a:spcBef>
                <a:spcPct val="50000"/>
              </a:spcBef>
            </a:pPr>
            <a:r>
              <a:rPr lang="en-US" sz="2000"/>
              <a:t>Flow Back Manifolds</a:t>
            </a:r>
          </a:p>
        </p:txBody>
      </p:sp>
    </p:spTree>
    <p:custDataLst>
      <p:tags r:id="rId1"/>
    </p:custData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2658" name="Rectangle 2"/>
          <p:cNvSpPr>
            <a:spLocks noGrp="1" noChangeArrowheads="1"/>
          </p:cNvSpPr>
          <p:nvPr>
            <p:ph type="title"/>
          </p:nvPr>
        </p:nvSpPr>
        <p:spPr/>
        <p:txBody>
          <a:bodyPr/>
          <a:lstStyle/>
          <a:p>
            <a:r>
              <a:rPr lang="en-US"/>
              <a:t>Flow Back Function</a:t>
            </a:r>
          </a:p>
        </p:txBody>
      </p:sp>
      <p:pic>
        <p:nvPicPr>
          <p:cNvPr id="1222659" name="Picture 3" descr="Ball Section View 2"/>
          <p:cNvPicPr>
            <a:picLocks noChangeAspect="1" noChangeArrowheads="1"/>
          </p:cNvPicPr>
          <p:nvPr/>
        </p:nvPicPr>
        <p:blipFill>
          <a:blip r:embed="rId4" cstate="print">
            <a:clrChange>
              <a:clrFrom>
                <a:srgbClr val="FFFFFF"/>
              </a:clrFrom>
              <a:clrTo>
                <a:srgbClr val="FFFFFF">
                  <a:alpha val="0"/>
                </a:srgbClr>
              </a:clrTo>
            </a:clrChange>
          </a:blip>
          <a:srcRect l="27481" t="17061" r="27481" b="36398"/>
          <a:stretch>
            <a:fillRect/>
          </a:stretch>
        </p:blipFill>
        <p:spPr bwMode="auto">
          <a:xfrm>
            <a:off x="457200" y="2133600"/>
            <a:ext cx="3581400" cy="2979738"/>
          </a:xfrm>
          <a:prstGeom prst="rect">
            <a:avLst/>
          </a:prstGeom>
          <a:noFill/>
        </p:spPr>
      </p:pic>
      <p:pic>
        <p:nvPicPr>
          <p:cNvPr id="1222660" name="Picture 4" descr="Ball Section View 1"/>
          <p:cNvPicPr>
            <a:picLocks noChangeAspect="1" noChangeArrowheads="1"/>
          </p:cNvPicPr>
          <p:nvPr/>
        </p:nvPicPr>
        <p:blipFill>
          <a:blip r:embed="rId5" cstate="print">
            <a:clrChange>
              <a:clrFrom>
                <a:srgbClr val="FFFFFF"/>
              </a:clrFrom>
              <a:clrTo>
                <a:srgbClr val="FFFFFF">
                  <a:alpha val="0"/>
                </a:srgbClr>
              </a:clrTo>
            </a:clrChange>
          </a:blip>
          <a:srcRect l="20152" t="13649" r="22900" b="11374"/>
          <a:stretch>
            <a:fillRect/>
          </a:stretch>
        </p:blipFill>
        <p:spPr bwMode="auto">
          <a:xfrm>
            <a:off x="4953000" y="2133600"/>
            <a:ext cx="3087688" cy="3276600"/>
          </a:xfrm>
          <a:prstGeom prst="rect">
            <a:avLst/>
          </a:prstGeom>
          <a:noFill/>
        </p:spPr>
      </p:pic>
      <p:sp>
        <p:nvSpPr>
          <p:cNvPr id="1222661" name="Text Box 5"/>
          <p:cNvSpPr txBox="1">
            <a:spLocks noChangeArrowheads="1"/>
          </p:cNvSpPr>
          <p:nvPr/>
        </p:nvSpPr>
        <p:spPr bwMode="auto">
          <a:xfrm>
            <a:off x="1447800" y="5257800"/>
            <a:ext cx="1600200" cy="701675"/>
          </a:xfrm>
          <a:prstGeom prst="rect">
            <a:avLst/>
          </a:prstGeom>
          <a:noFill/>
          <a:ln w="9525">
            <a:noFill/>
            <a:miter lim="800000"/>
            <a:headEnd/>
            <a:tailEnd/>
          </a:ln>
          <a:effectLst/>
        </p:spPr>
        <p:txBody>
          <a:bodyPr>
            <a:spAutoFit/>
          </a:bodyPr>
          <a:lstStyle/>
          <a:p>
            <a:pPr algn="ctr">
              <a:spcBef>
                <a:spcPct val="50000"/>
              </a:spcBef>
            </a:pPr>
            <a:r>
              <a:rPr lang="en-US" sz="2000">
                <a:cs typeface="Arial" pitchFamily="34" charset="0"/>
              </a:rPr>
              <a:t>BY-PASS PORT</a:t>
            </a:r>
          </a:p>
        </p:txBody>
      </p:sp>
      <p:sp>
        <p:nvSpPr>
          <p:cNvPr id="1222662" name="Text Box 6"/>
          <p:cNvSpPr txBox="1">
            <a:spLocks noChangeArrowheads="1"/>
          </p:cNvSpPr>
          <p:nvPr/>
        </p:nvSpPr>
        <p:spPr bwMode="auto">
          <a:xfrm>
            <a:off x="5867400" y="5181600"/>
            <a:ext cx="1524000" cy="701675"/>
          </a:xfrm>
          <a:prstGeom prst="rect">
            <a:avLst/>
          </a:prstGeom>
          <a:noFill/>
          <a:ln w="9525">
            <a:noFill/>
            <a:miter lim="800000"/>
            <a:headEnd/>
            <a:tailEnd/>
          </a:ln>
          <a:effectLst/>
        </p:spPr>
        <p:txBody>
          <a:bodyPr>
            <a:spAutoFit/>
          </a:bodyPr>
          <a:lstStyle/>
          <a:p>
            <a:pPr algn="ctr">
              <a:spcBef>
                <a:spcPct val="50000"/>
              </a:spcBef>
            </a:pPr>
            <a:r>
              <a:rPr lang="en-US" sz="2000">
                <a:cs typeface="Arial" pitchFamily="34" charset="0"/>
              </a:rPr>
              <a:t>BY-PASS PORT</a:t>
            </a:r>
          </a:p>
        </p:txBody>
      </p:sp>
      <p:sp>
        <p:nvSpPr>
          <p:cNvPr id="1222663" name="Text Box 7"/>
          <p:cNvSpPr txBox="1">
            <a:spLocks noChangeArrowheads="1"/>
          </p:cNvSpPr>
          <p:nvPr/>
        </p:nvSpPr>
        <p:spPr bwMode="auto">
          <a:xfrm>
            <a:off x="1371600" y="1846263"/>
            <a:ext cx="2133600" cy="396875"/>
          </a:xfrm>
          <a:prstGeom prst="rect">
            <a:avLst/>
          </a:prstGeom>
          <a:noFill/>
          <a:ln w="9525">
            <a:noFill/>
            <a:miter lim="800000"/>
            <a:headEnd/>
            <a:tailEnd/>
          </a:ln>
          <a:effectLst/>
        </p:spPr>
        <p:txBody>
          <a:bodyPr>
            <a:spAutoFit/>
          </a:bodyPr>
          <a:lstStyle/>
          <a:p>
            <a:pPr>
              <a:spcBef>
                <a:spcPct val="50000"/>
              </a:spcBef>
            </a:pPr>
            <a:r>
              <a:rPr lang="en-US" sz="2000" b="1">
                <a:cs typeface="Arial" pitchFamily="34" charset="0"/>
              </a:rPr>
              <a:t>Spray Position</a:t>
            </a:r>
          </a:p>
        </p:txBody>
      </p:sp>
      <p:sp>
        <p:nvSpPr>
          <p:cNvPr id="1222664" name="Text Box 8"/>
          <p:cNvSpPr txBox="1">
            <a:spLocks noChangeArrowheads="1"/>
          </p:cNvSpPr>
          <p:nvPr/>
        </p:nvSpPr>
        <p:spPr bwMode="auto">
          <a:xfrm>
            <a:off x="5715000" y="1905000"/>
            <a:ext cx="1676400" cy="396875"/>
          </a:xfrm>
          <a:prstGeom prst="rect">
            <a:avLst/>
          </a:prstGeom>
          <a:noFill/>
          <a:ln w="9525">
            <a:noFill/>
            <a:miter lim="800000"/>
            <a:headEnd/>
            <a:tailEnd/>
          </a:ln>
          <a:effectLst/>
        </p:spPr>
        <p:txBody>
          <a:bodyPr>
            <a:spAutoFit/>
          </a:bodyPr>
          <a:lstStyle/>
          <a:p>
            <a:pPr>
              <a:spcBef>
                <a:spcPct val="50000"/>
              </a:spcBef>
            </a:pPr>
            <a:r>
              <a:rPr lang="en-US" sz="2000" b="1">
                <a:cs typeface="Arial" pitchFamily="34" charset="0"/>
              </a:rPr>
              <a:t>Off Position</a:t>
            </a:r>
          </a:p>
        </p:txBody>
      </p:sp>
      <p:sp>
        <p:nvSpPr>
          <p:cNvPr id="1222665" name="AutoShape 9"/>
          <p:cNvSpPr>
            <a:spLocks noChangeArrowheads="1"/>
          </p:cNvSpPr>
          <p:nvPr/>
        </p:nvSpPr>
        <p:spPr bwMode="auto">
          <a:xfrm>
            <a:off x="1828800" y="3505200"/>
            <a:ext cx="976313" cy="485775"/>
          </a:xfrm>
          <a:prstGeom prst="rightArrow">
            <a:avLst>
              <a:gd name="adj1" fmla="val 50000"/>
              <a:gd name="adj2" fmla="val 50245"/>
            </a:avLst>
          </a:prstGeom>
          <a:solidFill>
            <a:schemeClr val="tx1"/>
          </a:solidFill>
          <a:ln w="9525">
            <a:solidFill>
              <a:schemeClr val="tx1"/>
            </a:solidFill>
            <a:miter lim="800000"/>
            <a:headEnd/>
            <a:tailEnd/>
          </a:ln>
          <a:effectLst/>
        </p:spPr>
        <p:txBody>
          <a:bodyPr wrap="none" anchor="ctr"/>
          <a:lstStyle/>
          <a:p>
            <a:endParaRPr lang="en-US"/>
          </a:p>
        </p:txBody>
      </p:sp>
      <p:sp>
        <p:nvSpPr>
          <p:cNvPr id="1222666" name="Text Box 10"/>
          <p:cNvSpPr txBox="1">
            <a:spLocks noChangeArrowheads="1"/>
          </p:cNvSpPr>
          <p:nvPr/>
        </p:nvSpPr>
        <p:spPr bwMode="auto">
          <a:xfrm>
            <a:off x="8153400" y="3505200"/>
            <a:ext cx="990600" cy="641350"/>
          </a:xfrm>
          <a:prstGeom prst="rect">
            <a:avLst/>
          </a:prstGeom>
          <a:noFill/>
          <a:ln w="9525">
            <a:noFill/>
            <a:miter lim="800000"/>
            <a:headEnd/>
            <a:tailEnd/>
          </a:ln>
          <a:effectLst/>
        </p:spPr>
        <p:txBody>
          <a:bodyPr>
            <a:spAutoFit/>
          </a:bodyPr>
          <a:lstStyle/>
          <a:p>
            <a:pPr algn="ctr"/>
            <a:r>
              <a:rPr lang="en-US">
                <a:cs typeface="Arial" pitchFamily="34" charset="0"/>
              </a:rPr>
              <a:t>FROM BOOM</a:t>
            </a:r>
          </a:p>
        </p:txBody>
      </p:sp>
      <p:sp>
        <p:nvSpPr>
          <p:cNvPr id="1222667" name="AutoShape 11"/>
          <p:cNvSpPr>
            <a:spLocks noChangeArrowheads="1"/>
          </p:cNvSpPr>
          <p:nvPr/>
        </p:nvSpPr>
        <p:spPr bwMode="auto">
          <a:xfrm rot="8299205">
            <a:off x="6477000" y="4495800"/>
            <a:ext cx="755650" cy="333375"/>
          </a:xfrm>
          <a:prstGeom prst="rightArrow">
            <a:avLst>
              <a:gd name="adj1" fmla="val 43278"/>
              <a:gd name="adj2" fmla="val 35784"/>
            </a:avLst>
          </a:prstGeom>
          <a:solidFill>
            <a:schemeClr val="tx1"/>
          </a:solidFill>
          <a:ln w="9525">
            <a:solidFill>
              <a:schemeClr val="tx1"/>
            </a:solidFill>
            <a:miter lim="800000"/>
            <a:headEnd/>
            <a:tailEnd/>
          </a:ln>
          <a:effectLst/>
        </p:spPr>
        <p:txBody>
          <a:bodyPr wrap="none" anchor="ctr"/>
          <a:lstStyle/>
          <a:p>
            <a:endParaRPr lang="en-US"/>
          </a:p>
        </p:txBody>
      </p:sp>
      <p:sp>
        <p:nvSpPr>
          <p:cNvPr id="1222668" name="Text Box 12"/>
          <p:cNvSpPr txBox="1">
            <a:spLocks noChangeArrowheads="1"/>
          </p:cNvSpPr>
          <p:nvPr/>
        </p:nvSpPr>
        <p:spPr bwMode="auto">
          <a:xfrm>
            <a:off x="228600" y="3429000"/>
            <a:ext cx="831850" cy="366713"/>
          </a:xfrm>
          <a:prstGeom prst="rect">
            <a:avLst/>
          </a:prstGeom>
          <a:noFill/>
          <a:ln w="9525">
            <a:noFill/>
            <a:miter lim="800000"/>
            <a:headEnd/>
            <a:tailEnd/>
          </a:ln>
          <a:effectLst/>
        </p:spPr>
        <p:txBody>
          <a:bodyPr wrap="none">
            <a:spAutoFit/>
          </a:bodyPr>
          <a:lstStyle/>
          <a:p>
            <a:r>
              <a:rPr lang="en-US">
                <a:cs typeface="Arial" pitchFamily="34" charset="0"/>
              </a:rPr>
              <a:t>INLET</a:t>
            </a:r>
          </a:p>
        </p:txBody>
      </p:sp>
      <p:sp>
        <p:nvSpPr>
          <p:cNvPr id="1222669" name="AutoShape 13"/>
          <p:cNvSpPr>
            <a:spLocks noChangeArrowheads="1"/>
          </p:cNvSpPr>
          <p:nvPr/>
        </p:nvSpPr>
        <p:spPr bwMode="auto">
          <a:xfrm>
            <a:off x="7848600" y="3657600"/>
            <a:ext cx="442913" cy="333375"/>
          </a:xfrm>
          <a:prstGeom prst="leftArrow">
            <a:avLst>
              <a:gd name="adj1" fmla="val 50000"/>
              <a:gd name="adj2" fmla="val 33214"/>
            </a:avLst>
          </a:prstGeom>
          <a:solidFill>
            <a:schemeClr val="tx1"/>
          </a:solidFill>
          <a:ln w="9525">
            <a:solidFill>
              <a:schemeClr val="tx1"/>
            </a:solidFill>
            <a:miter lim="800000"/>
            <a:headEnd/>
            <a:tailEnd/>
          </a:ln>
          <a:effectLst/>
        </p:spPr>
        <p:txBody>
          <a:bodyPr wrap="none" anchor="ctr"/>
          <a:lstStyle/>
          <a:p>
            <a:endParaRPr lang="en-US"/>
          </a:p>
        </p:txBody>
      </p:sp>
      <p:sp>
        <p:nvSpPr>
          <p:cNvPr id="1222670" name="Text Box 14"/>
          <p:cNvSpPr txBox="1">
            <a:spLocks noChangeArrowheads="1"/>
          </p:cNvSpPr>
          <p:nvPr/>
        </p:nvSpPr>
        <p:spPr bwMode="auto">
          <a:xfrm>
            <a:off x="3429000" y="3276600"/>
            <a:ext cx="882650" cy="696913"/>
          </a:xfrm>
          <a:prstGeom prst="rect">
            <a:avLst/>
          </a:prstGeom>
          <a:noFill/>
          <a:ln w="9525" algn="ctr">
            <a:noFill/>
            <a:miter lim="800000"/>
            <a:headEnd/>
            <a:tailEnd/>
          </a:ln>
          <a:effectLst/>
        </p:spPr>
        <p:txBody>
          <a:bodyPr wrap="none">
            <a:spAutoFit/>
          </a:bodyPr>
          <a:lstStyle/>
          <a:p>
            <a:pPr marL="342900" indent="-342900" algn="ctr" eaLnBrk="0" hangingPunct="0">
              <a:spcBef>
                <a:spcPct val="20000"/>
              </a:spcBef>
              <a:buSzPct val="75000"/>
              <a:buFont typeface="Wingdings 3" pitchFamily="18" charset="2"/>
              <a:buNone/>
            </a:pPr>
            <a:r>
              <a:rPr lang="en-US">
                <a:cs typeface="Arial" pitchFamily="34" charset="0"/>
              </a:rPr>
              <a:t>TO</a:t>
            </a:r>
          </a:p>
          <a:p>
            <a:pPr marL="342900" indent="-342900" algn="ctr" eaLnBrk="0" hangingPunct="0">
              <a:spcBef>
                <a:spcPct val="20000"/>
              </a:spcBef>
              <a:buSzPct val="75000"/>
              <a:buFont typeface="Wingdings 3" pitchFamily="18" charset="2"/>
              <a:buNone/>
            </a:pPr>
            <a:r>
              <a:rPr lang="en-US">
                <a:cs typeface="Arial" pitchFamily="34" charset="0"/>
              </a:rPr>
              <a:t>BOOM</a:t>
            </a:r>
          </a:p>
        </p:txBody>
      </p:sp>
      <p:sp>
        <p:nvSpPr>
          <p:cNvPr id="1222671" name="Line 15"/>
          <p:cNvSpPr>
            <a:spLocks noChangeShapeType="1"/>
          </p:cNvSpPr>
          <p:nvPr/>
        </p:nvSpPr>
        <p:spPr bwMode="auto">
          <a:xfrm>
            <a:off x="4343400" y="1828800"/>
            <a:ext cx="0" cy="4191000"/>
          </a:xfrm>
          <a:prstGeom prst="line">
            <a:avLst/>
          </a:prstGeom>
          <a:noFill/>
          <a:ln w="28575">
            <a:solidFill>
              <a:srgbClr val="000000"/>
            </a:solidFill>
            <a:round/>
            <a:headEnd/>
            <a:tailEnd/>
          </a:ln>
          <a:effectLst/>
        </p:spPr>
        <p:txBody>
          <a:bodyPr/>
          <a:lstStyle/>
          <a:p>
            <a:endParaRPr lang="en-US"/>
          </a:p>
        </p:txBody>
      </p:sp>
      <p:sp>
        <p:nvSpPr>
          <p:cNvPr id="1222672" name="Text Box 16"/>
          <p:cNvSpPr txBox="1">
            <a:spLocks noChangeArrowheads="1"/>
          </p:cNvSpPr>
          <p:nvPr/>
        </p:nvSpPr>
        <p:spPr bwMode="auto">
          <a:xfrm>
            <a:off x="4419600" y="3505200"/>
            <a:ext cx="831850" cy="366713"/>
          </a:xfrm>
          <a:prstGeom prst="rect">
            <a:avLst/>
          </a:prstGeom>
          <a:noFill/>
          <a:ln w="9525" algn="ctr">
            <a:noFill/>
            <a:miter lim="800000"/>
            <a:headEnd/>
            <a:tailEnd/>
          </a:ln>
          <a:effectLst/>
        </p:spPr>
        <p:txBody>
          <a:bodyPr wrap="none">
            <a:spAutoFit/>
          </a:bodyPr>
          <a:lstStyle/>
          <a:p>
            <a:pPr marL="342900" indent="-342900" eaLnBrk="0" hangingPunct="0">
              <a:spcBef>
                <a:spcPct val="20000"/>
              </a:spcBef>
              <a:buSzPct val="75000"/>
              <a:buFont typeface="Wingdings 3" pitchFamily="18" charset="2"/>
              <a:buNone/>
            </a:pPr>
            <a:r>
              <a:rPr lang="en-US">
                <a:cs typeface="Arial" pitchFamily="34" charset="0"/>
              </a:rPr>
              <a:t>INLET</a:t>
            </a:r>
          </a:p>
        </p:txBody>
      </p:sp>
      <p:sp>
        <p:nvSpPr>
          <p:cNvPr id="1222673" name="Rectangle 17"/>
          <p:cNvSpPr>
            <a:spLocks noChangeArrowheads="1"/>
          </p:cNvSpPr>
          <p:nvPr/>
        </p:nvSpPr>
        <p:spPr bwMode="auto">
          <a:xfrm>
            <a:off x="609600" y="6172200"/>
            <a:ext cx="8077200" cy="533400"/>
          </a:xfrm>
          <a:prstGeom prst="rect">
            <a:avLst/>
          </a:prstGeom>
          <a:noFill/>
          <a:ln w="9525">
            <a:noFill/>
            <a:miter lim="800000"/>
            <a:headEnd/>
            <a:tailEnd/>
          </a:ln>
        </p:spPr>
        <p:txBody>
          <a:bodyPr/>
          <a:lstStyle/>
          <a:p>
            <a:pPr marL="342900" indent="-342900" algn="ctr">
              <a:spcBef>
                <a:spcPct val="20000"/>
              </a:spcBef>
            </a:pPr>
            <a:r>
              <a:rPr lang="en-US" sz="2800"/>
              <a:t>0.6 second shutoff with a 32 gpm flow rate</a:t>
            </a:r>
          </a:p>
        </p:txBody>
      </p:sp>
    </p:spTree>
    <p:custDataLst>
      <p:tags r:id="rId1"/>
    </p:custData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850" name="Text Box 2"/>
          <p:cNvSpPr txBox="1">
            <a:spLocks noChangeArrowheads="1"/>
          </p:cNvSpPr>
          <p:nvPr/>
        </p:nvSpPr>
        <p:spPr bwMode="auto">
          <a:xfrm>
            <a:off x="228600" y="152400"/>
            <a:ext cx="8458200" cy="823913"/>
          </a:xfrm>
          <a:prstGeom prst="rect">
            <a:avLst/>
          </a:prstGeom>
          <a:noFill/>
          <a:ln w="9525">
            <a:noFill/>
            <a:miter lim="800000"/>
            <a:headEnd/>
            <a:tailEnd/>
          </a:ln>
          <a:effectLst/>
        </p:spPr>
        <p:txBody>
          <a:bodyPr>
            <a:spAutoFit/>
          </a:bodyPr>
          <a:lstStyle/>
          <a:p>
            <a:pPr algn="ctr"/>
            <a:r>
              <a:rPr lang="en-US" sz="4800">
                <a:latin typeface="Times New Roman" pitchFamily="18" charset="0"/>
                <a:cs typeface="Times New Roman" pitchFamily="18" charset="0"/>
              </a:rPr>
              <a:t>Automatic Boom Section Control</a:t>
            </a:r>
          </a:p>
        </p:txBody>
      </p:sp>
      <p:pic>
        <p:nvPicPr>
          <p:cNvPr id="1230851" name="Picture 3" descr="ez-boom"/>
          <p:cNvPicPr>
            <a:picLocks noChangeAspect="1" noChangeArrowheads="1"/>
          </p:cNvPicPr>
          <p:nvPr/>
        </p:nvPicPr>
        <p:blipFill>
          <a:blip r:embed="rId5" cstate="print"/>
          <a:srcRect/>
          <a:stretch>
            <a:fillRect/>
          </a:stretch>
        </p:blipFill>
        <p:spPr bwMode="auto">
          <a:xfrm>
            <a:off x="3124200" y="4419600"/>
            <a:ext cx="2895600" cy="2243138"/>
          </a:xfrm>
          <a:prstGeom prst="rect">
            <a:avLst/>
          </a:prstGeom>
          <a:noFill/>
        </p:spPr>
      </p:pic>
      <p:graphicFrame>
        <p:nvGraphicFramePr>
          <p:cNvPr id="1230852" name="Object 4"/>
          <p:cNvGraphicFramePr>
            <a:graphicFrameLocks noChangeAspect="1"/>
          </p:cNvGraphicFramePr>
          <p:nvPr/>
        </p:nvGraphicFramePr>
        <p:xfrm>
          <a:off x="5105400" y="1066800"/>
          <a:ext cx="3886200" cy="3817938"/>
        </p:xfrm>
        <a:graphic>
          <a:graphicData uri="http://schemas.openxmlformats.org/presentationml/2006/ole">
            <p:oleObj spid="_x0000_s1230852" name="Photo Editor Photo" r:id="rId6" imgW="12676190" imgH="13133333" progId="">
              <p:embed/>
            </p:oleObj>
          </a:graphicData>
        </a:graphic>
      </p:graphicFrame>
      <p:pic>
        <p:nvPicPr>
          <p:cNvPr id="1230853" name="Picture 5"/>
          <p:cNvPicPr>
            <a:picLocks noChangeAspect="1" noChangeArrowheads="1"/>
          </p:cNvPicPr>
          <p:nvPr/>
        </p:nvPicPr>
        <p:blipFill>
          <a:blip r:embed="rId7" cstate="print"/>
          <a:srcRect/>
          <a:stretch>
            <a:fillRect/>
          </a:stretch>
        </p:blipFill>
        <p:spPr bwMode="auto">
          <a:xfrm>
            <a:off x="304800" y="3838575"/>
            <a:ext cx="2781300" cy="3019425"/>
          </a:xfrm>
          <a:prstGeom prst="rect">
            <a:avLst/>
          </a:prstGeom>
          <a:noFill/>
          <a:ln w="12700">
            <a:noFill/>
            <a:miter lim="800000"/>
            <a:headEnd/>
            <a:tailEnd/>
          </a:ln>
          <a:effectLst/>
        </p:spPr>
      </p:pic>
      <p:pic>
        <p:nvPicPr>
          <p:cNvPr id="1230854" name="Picture 6" descr="SprayerIllust"/>
          <p:cNvPicPr>
            <a:picLocks noChangeAspect="1" noChangeArrowheads="1"/>
          </p:cNvPicPr>
          <p:nvPr/>
        </p:nvPicPr>
        <p:blipFill>
          <a:blip r:embed="rId8" cstate="print"/>
          <a:srcRect/>
          <a:stretch>
            <a:fillRect/>
          </a:stretch>
        </p:blipFill>
        <p:spPr bwMode="auto">
          <a:xfrm>
            <a:off x="609600" y="1143000"/>
            <a:ext cx="3962400" cy="2697163"/>
          </a:xfrm>
          <a:prstGeom prst="rect">
            <a:avLst/>
          </a:prstGeom>
          <a:noFill/>
        </p:spPr>
      </p:pic>
      <p:pic>
        <p:nvPicPr>
          <p:cNvPr id="1230855" name="Picture 7" descr="EZ-Boom">
            <a:hlinkClick r:id="rId9"/>
          </p:cNvPr>
          <p:cNvPicPr>
            <a:picLocks noChangeAspect="1" noChangeArrowheads="1"/>
          </p:cNvPicPr>
          <p:nvPr/>
        </p:nvPicPr>
        <p:blipFill>
          <a:blip r:embed="rId10" cstate="print"/>
          <a:srcRect/>
          <a:stretch>
            <a:fillRect/>
          </a:stretch>
        </p:blipFill>
        <p:spPr bwMode="auto">
          <a:xfrm>
            <a:off x="6248400" y="5257800"/>
            <a:ext cx="2743200" cy="1193800"/>
          </a:xfrm>
          <a:prstGeom prst="rect">
            <a:avLst/>
          </a:prstGeom>
          <a:noFill/>
        </p:spPr>
      </p:pic>
    </p:spTree>
    <p:custDataLst>
      <p:tags r:id="rId2"/>
    </p:custData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subTitle" idx="1"/>
          </p:nvPr>
        </p:nvSpPr>
        <p:spPr>
          <a:xfrm>
            <a:off x="1143000" y="533400"/>
            <a:ext cx="6400800" cy="1371600"/>
          </a:xfrm>
        </p:spPr>
        <p:txBody>
          <a:bodyPr/>
          <a:lstStyle/>
          <a:p>
            <a:r>
              <a:rPr lang="en-US" smtClean="0"/>
              <a:t>Swath Control Pro</a:t>
            </a:r>
          </a:p>
          <a:p>
            <a:r>
              <a:rPr lang="en-US" smtClean="0"/>
              <a:t>John Deere - Animation</a:t>
            </a:r>
          </a:p>
        </p:txBody>
      </p:sp>
      <p:pic>
        <p:nvPicPr>
          <p:cNvPr id="2055" name="swathControlProVid.wmv">
            <a:hlinkClick r:id="" action="ppaction://media"/>
          </p:cNvPr>
          <p:cNvPicPr>
            <a:picLocks noRot="1" noChangeAspect="1" noChangeArrowheads="1"/>
          </p:cNvPicPr>
          <p:nvPr>
            <a:videoFile r:link="rId2"/>
          </p:nvPr>
        </p:nvPicPr>
        <p:blipFill>
          <a:blip r:embed="rId4" cstate="print"/>
          <a:srcRect/>
          <a:stretch>
            <a:fillRect/>
          </a:stretch>
        </p:blipFill>
        <p:spPr bwMode="auto">
          <a:xfrm>
            <a:off x="152400" y="2419350"/>
            <a:ext cx="8839200" cy="33147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787" fill="hold"/>
                                        <p:tgtEl>
                                          <p:spTgt spid="205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055"/>
                </p:tgtEl>
              </p:cMediaNode>
            </p:video>
            <p:seq concurrent="1" nextAc="seek">
              <p:cTn id="8" restart="whenNotActive" fill="hold" evtFilter="cancelBubble" nodeType="interactiveSeq">
                <p:stCondLst>
                  <p:cond evt="onClick" delay="0">
                    <p:tgtEl>
                      <p:spTgt spid="205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55"/>
                                        </p:tgtEl>
                                      </p:cBhvr>
                                    </p:cmd>
                                  </p:childTnLst>
                                </p:cTn>
                              </p:par>
                            </p:childTnLst>
                          </p:cTn>
                        </p:par>
                      </p:childTnLst>
                    </p:cTn>
                  </p:par>
                </p:childTnLst>
              </p:cTn>
              <p:nextCondLst>
                <p:cond evt="onClick" delay="0">
                  <p:tgtEl>
                    <p:spTgt spid="205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02" name="Picture 2" descr="Picture 105"/>
          <p:cNvPicPr>
            <a:picLocks noChangeAspect="1" noChangeArrowheads="1"/>
          </p:cNvPicPr>
          <p:nvPr/>
        </p:nvPicPr>
        <p:blipFill>
          <a:blip r:embed="rId4" cstate="print"/>
          <a:srcRect/>
          <a:stretch>
            <a:fillRect/>
          </a:stretch>
        </p:blipFill>
        <p:spPr bwMode="auto">
          <a:xfrm>
            <a:off x="228600" y="990600"/>
            <a:ext cx="5334000" cy="3556000"/>
          </a:xfrm>
          <a:prstGeom prst="rect">
            <a:avLst/>
          </a:prstGeom>
          <a:noFill/>
        </p:spPr>
      </p:pic>
      <p:sp>
        <p:nvSpPr>
          <p:cNvPr id="1228803" name="Text Box 3"/>
          <p:cNvSpPr txBox="1">
            <a:spLocks noChangeArrowheads="1"/>
          </p:cNvSpPr>
          <p:nvPr/>
        </p:nvSpPr>
        <p:spPr bwMode="auto">
          <a:xfrm>
            <a:off x="304800" y="90488"/>
            <a:ext cx="8382000" cy="823912"/>
          </a:xfrm>
          <a:prstGeom prst="rect">
            <a:avLst/>
          </a:prstGeom>
          <a:noFill/>
          <a:ln w="9525">
            <a:noFill/>
            <a:miter lim="800000"/>
            <a:headEnd/>
            <a:tailEnd/>
          </a:ln>
          <a:effectLst/>
        </p:spPr>
        <p:txBody>
          <a:bodyPr>
            <a:spAutoFit/>
          </a:bodyPr>
          <a:lstStyle/>
          <a:p>
            <a:pPr algn="ctr"/>
            <a:r>
              <a:rPr lang="en-US" sz="4800">
                <a:latin typeface="Times New Roman" pitchFamily="18" charset="0"/>
                <a:cs typeface="Times New Roman" pitchFamily="18" charset="0"/>
              </a:rPr>
              <a:t>Automatic Boom Height Control</a:t>
            </a:r>
          </a:p>
        </p:txBody>
      </p:sp>
      <p:pic>
        <p:nvPicPr>
          <p:cNvPr id="1228804" name="Picture 4" descr="uc4-bracket"/>
          <p:cNvPicPr>
            <a:picLocks noChangeAspect="1" noChangeArrowheads="1"/>
          </p:cNvPicPr>
          <p:nvPr/>
        </p:nvPicPr>
        <p:blipFill>
          <a:blip r:embed="rId5" cstate="print"/>
          <a:srcRect/>
          <a:stretch>
            <a:fillRect/>
          </a:stretch>
        </p:blipFill>
        <p:spPr bwMode="auto">
          <a:xfrm>
            <a:off x="7315200" y="3505200"/>
            <a:ext cx="1344613" cy="1603144"/>
          </a:xfrm>
          <a:prstGeom prst="rect">
            <a:avLst/>
          </a:prstGeom>
          <a:noFill/>
        </p:spPr>
      </p:pic>
      <p:pic>
        <p:nvPicPr>
          <p:cNvPr id="1228805" name="Picture 5" descr="uc44s"/>
          <p:cNvPicPr>
            <a:picLocks noChangeAspect="1" noChangeArrowheads="1"/>
          </p:cNvPicPr>
          <p:nvPr/>
        </p:nvPicPr>
        <p:blipFill>
          <a:blip r:embed="rId6" cstate="print"/>
          <a:srcRect/>
          <a:stretch>
            <a:fillRect/>
          </a:stretch>
        </p:blipFill>
        <p:spPr bwMode="auto">
          <a:xfrm>
            <a:off x="5791200" y="3276600"/>
            <a:ext cx="1219200" cy="1927358"/>
          </a:xfrm>
          <a:prstGeom prst="rect">
            <a:avLst/>
          </a:prstGeom>
          <a:noFill/>
        </p:spPr>
      </p:pic>
      <p:pic>
        <p:nvPicPr>
          <p:cNvPr id="1228806" name="Picture 6" descr="banner"/>
          <p:cNvPicPr>
            <a:picLocks noChangeAspect="1" noChangeArrowheads="1"/>
          </p:cNvPicPr>
          <p:nvPr/>
        </p:nvPicPr>
        <p:blipFill>
          <a:blip r:embed="rId7" cstate="print"/>
          <a:srcRect l="47009" t="7791" r="7692" b="35860"/>
          <a:stretch>
            <a:fillRect/>
          </a:stretch>
        </p:blipFill>
        <p:spPr bwMode="auto">
          <a:xfrm>
            <a:off x="762000" y="1143000"/>
            <a:ext cx="4038600" cy="838200"/>
          </a:xfrm>
          <a:prstGeom prst="rect">
            <a:avLst/>
          </a:prstGeom>
          <a:noFill/>
        </p:spPr>
      </p:pic>
      <p:pic>
        <p:nvPicPr>
          <p:cNvPr id="1228807" name="Picture 7"/>
          <p:cNvPicPr>
            <a:picLocks noChangeAspect="1" noChangeArrowheads="1"/>
          </p:cNvPicPr>
          <p:nvPr/>
        </p:nvPicPr>
        <p:blipFill>
          <a:blip r:embed="rId8" cstate="print"/>
          <a:srcRect/>
          <a:stretch>
            <a:fillRect/>
          </a:stretch>
        </p:blipFill>
        <p:spPr bwMode="auto">
          <a:xfrm>
            <a:off x="5562600" y="1143000"/>
            <a:ext cx="3267075" cy="1991807"/>
          </a:xfrm>
          <a:prstGeom prst="rect">
            <a:avLst/>
          </a:prstGeom>
          <a:noFill/>
          <a:ln w="12700">
            <a:noFill/>
            <a:miter lim="800000"/>
            <a:headEnd/>
            <a:tailEnd/>
          </a:ln>
          <a:effectLst/>
        </p:spPr>
      </p:pic>
      <p:sp>
        <p:nvSpPr>
          <p:cNvPr id="1228808" name="WordArt 8"/>
          <p:cNvSpPr>
            <a:spLocks noChangeArrowheads="1" noChangeShapeType="1" noTextEdit="1"/>
          </p:cNvSpPr>
          <p:nvPr/>
        </p:nvSpPr>
        <p:spPr bwMode="auto">
          <a:xfrm>
            <a:off x="152400" y="4724400"/>
            <a:ext cx="752475" cy="57150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UC5</a:t>
            </a:r>
          </a:p>
        </p:txBody>
      </p:sp>
      <p:sp>
        <p:nvSpPr>
          <p:cNvPr id="1228809" name="Line 9"/>
          <p:cNvSpPr>
            <a:spLocks noChangeShapeType="1"/>
          </p:cNvSpPr>
          <p:nvPr/>
        </p:nvSpPr>
        <p:spPr bwMode="auto">
          <a:xfrm>
            <a:off x="990600" y="5029200"/>
            <a:ext cx="457200" cy="0"/>
          </a:xfrm>
          <a:prstGeom prst="line">
            <a:avLst/>
          </a:prstGeom>
          <a:noFill/>
          <a:ln w="76200">
            <a:solidFill>
              <a:srgbClr val="FF0000"/>
            </a:solidFill>
            <a:round/>
            <a:headEnd/>
            <a:tailEnd type="triangle" w="med" len="med"/>
          </a:ln>
          <a:effectLst/>
        </p:spPr>
        <p:txBody>
          <a:bodyPr/>
          <a:lstStyle/>
          <a:p>
            <a:endParaRPr lang="en-US"/>
          </a:p>
        </p:txBody>
      </p:sp>
      <p:pic>
        <p:nvPicPr>
          <p:cNvPr id="1228810" name="Picture 10" descr="insight"/>
          <p:cNvPicPr>
            <a:picLocks noChangeAspect="1" noChangeArrowheads="1"/>
          </p:cNvPicPr>
          <p:nvPr/>
        </p:nvPicPr>
        <p:blipFill>
          <a:blip r:embed="rId9" cstate="print"/>
          <a:srcRect/>
          <a:stretch>
            <a:fillRect/>
          </a:stretch>
        </p:blipFill>
        <p:spPr bwMode="auto">
          <a:xfrm>
            <a:off x="1524000" y="3505200"/>
            <a:ext cx="2511729" cy="2095500"/>
          </a:xfrm>
          <a:prstGeom prst="rect">
            <a:avLst/>
          </a:prstGeom>
          <a:noFill/>
        </p:spPr>
      </p:pic>
      <p:sp>
        <p:nvSpPr>
          <p:cNvPr id="12" name="WordArt 8"/>
          <p:cNvSpPr>
            <a:spLocks noChangeArrowheads="1" noChangeShapeType="1" noTextEdit="1"/>
          </p:cNvSpPr>
          <p:nvPr/>
        </p:nvSpPr>
        <p:spPr bwMode="auto">
          <a:xfrm>
            <a:off x="152400" y="5791200"/>
            <a:ext cx="2514600" cy="571500"/>
          </a:xfrm>
          <a:prstGeom prst="rect">
            <a:avLst/>
          </a:prstGeom>
        </p:spPr>
        <p:txBody>
          <a:bodyPr wrap="none" fromWordArt="1">
            <a:prstTxWarp prst="textPlain">
              <a:avLst>
                <a:gd name="adj" fmla="val 50000"/>
              </a:avLst>
            </a:prstTxWarp>
          </a:bodyPr>
          <a:lstStyle/>
          <a:p>
            <a:pPr algn="ctr"/>
            <a:r>
              <a:rPr lang="en-US" sz="3600" kern="10" dirty="0" smtClean="0">
                <a:ln w="19050">
                  <a:solidFill>
                    <a:srgbClr val="99CCFF"/>
                  </a:solidFill>
                  <a:round/>
                  <a:headEnd/>
                  <a:tailEnd/>
                </a:ln>
                <a:solidFill>
                  <a:srgbClr val="0066CC"/>
                </a:solidFill>
                <a:effectLst>
                  <a:outerShdw dist="35921" dir="2700000" algn="ctr" rotWithShape="0">
                    <a:srgbClr val="990000"/>
                  </a:outerShdw>
                </a:effectLst>
                <a:latin typeface="Impact"/>
              </a:rPr>
              <a:t>JD GS2 Panel</a:t>
            </a:r>
            <a:endPar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endParaRPr>
          </a:p>
        </p:txBody>
      </p:sp>
      <p:sp>
        <p:nvSpPr>
          <p:cNvPr id="13" name="Line 9"/>
          <p:cNvSpPr>
            <a:spLocks noChangeShapeType="1"/>
          </p:cNvSpPr>
          <p:nvPr/>
        </p:nvSpPr>
        <p:spPr bwMode="auto">
          <a:xfrm>
            <a:off x="2971800" y="6096000"/>
            <a:ext cx="457200" cy="0"/>
          </a:xfrm>
          <a:prstGeom prst="line">
            <a:avLst/>
          </a:prstGeom>
          <a:noFill/>
          <a:ln w="76200">
            <a:solidFill>
              <a:srgbClr val="FF0000"/>
            </a:solidFill>
            <a:round/>
            <a:headEnd/>
            <a:tailEnd type="triangle" w="med" len="med"/>
          </a:ln>
          <a:effectLst/>
        </p:spPr>
        <p:txBody>
          <a:bodyPr/>
          <a:lstStyle/>
          <a:p>
            <a:endParaRPr lang="en-US"/>
          </a:p>
        </p:txBody>
      </p:sp>
      <p:pic>
        <p:nvPicPr>
          <p:cNvPr id="14" name="Picture 13" descr="gs2.jpg"/>
          <p:cNvPicPr>
            <a:picLocks noChangeAspect="1"/>
          </p:cNvPicPr>
          <p:nvPr/>
        </p:nvPicPr>
        <p:blipFill>
          <a:blip r:embed="rId10" cstate="print"/>
          <a:stretch>
            <a:fillRect/>
          </a:stretch>
        </p:blipFill>
        <p:spPr>
          <a:xfrm>
            <a:off x="3657600" y="5334000"/>
            <a:ext cx="1943100" cy="1384300"/>
          </a:xfrm>
          <a:prstGeom prst="rect">
            <a:avLst/>
          </a:prstGeom>
        </p:spPr>
      </p:pic>
      <p:pic>
        <p:nvPicPr>
          <p:cNvPr id="1623041" name="Picture 1"/>
          <p:cNvPicPr>
            <a:picLocks noChangeAspect="1" noChangeArrowheads="1"/>
          </p:cNvPicPr>
          <p:nvPr/>
        </p:nvPicPr>
        <p:blipFill>
          <a:blip r:embed="rId11" cstate="print"/>
          <a:srcRect/>
          <a:stretch>
            <a:fillRect/>
          </a:stretch>
        </p:blipFill>
        <p:spPr bwMode="auto">
          <a:xfrm>
            <a:off x="5943600" y="5334000"/>
            <a:ext cx="3130826" cy="1143000"/>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922" name="Rectangle 2"/>
          <p:cNvSpPr>
            <a:spLocks noGrp="1" noChangeArrowheads="1"/>
          </p:cNvSpPr>
          <p:nvPr>
            <p:ph type="title"/>
          </p:nvPr>
        </p:nvSpPr>
        <p:spPr>
          <a:xfrm>
            <a:off x="152400" y="304800"/>
            <a:ext cx="8229600" cy="685800"/>
          </a:xfrm>
        </p:spPr>
        <p:txBody>
          <a:bodyPr/>
          <a:lstStyle/>
          <a:p>
            <a:r>
              <a:rPr lang="en-US" sz="4000"/>
              <a:t>Variable Rate/Mapped Applications</a:t>
            </a:r>
          </a:p>
        </p:txBody>
      </p:sp>
      <p:sp>
        <p:nvSpPr>
          <p:cNvPr id="1233923" name="Rectangle 3"/>
          <p:cNvSpPr>
            <a:spLocks noGrp="1" noChangeArrowheads="1"/>
          </p:cNvSpPr>
          <p:nvPr>
            <p:ph type="body" sz="half" idx="1"/>
          </p:nvPr>
        </p:nvSpPr>
        <p:spPr>
          <a:xfrm>
            <a:off x="304800" y="1143000"/>
            <a:ext cx="7086600" cy="1828800"/>
          </a:xfrm>
        </p:spPr>
        <p:txBody>
          <a:bodyPr/>
          <a:lstStyle/>
          <a:p>
            <a:pPr>
              <a:lnSpc>
                <a:spcPct val="90000"/>
              </a:lnSpc>
            </a:pPr>
            <a:r>
              <a:rPr lang="en-US" sz="2800"/>
              <a:t>Predeveloped variable rate maps</a:t>
            </a:r>
          </a:p>
          <a:p>
            <a:pPr>
              <a:lnSpc>
                <a:spcPct val="90000"/>
              </a:lnSpc>
            </a:pPr>
            <a:r>
              <a:rPr lang="en-US" sz="2800"/>
              <a:t>Dependent on target variables</a:t>
            </a:r>
          </a:p>
          <a:p>
            <a:pPr lvl="1">
              <a:lnSpc>
                <a:spcPct val="90000"/>
              </a:lnSpc>
            </a:pPr>
            <a:r>
              <a:rPr lang="en-US" sz="2400"/>
              <a:t>weed pressures, species, size</a:t>
            </a:r>
          </a:p>
          <a:p>
            <a:pPr>
              <a:lnSpc>
                <a:spcPct val="90000"/>
              </a:lnSpc>
            </a:pPr>
            <a:r>
              <a:rPr lang="en-US" sz="2800">
                <a:solidFill>
                  <a:srgbClr val="FF0000"/>
                </a:solidFill>
              </a:rPr>
              <a:t>Flow and droplet control issues</a:t>
            </a:r>
          </a:p>
        </p:txBody>
      </p:sp>
      <p:pic>
        <p:nvPicPr>
          <p:cNvPr id="1233924" name="Picture 4" descr="MVC-021F"/>
          <p:cNvPicPr>
            <a:picLocks noChangeAspect="1" noChangeArrowheads="1"/>
          </p:cNvPicPr>
          <p:nvPr/>
        </p:nvPicPr>
        <p:blipFill>
          <a:blip r:embed="rId4" cstate="print"/>
          <a:srcRect/>
          <a:stretch>
            <a:fillRect/>
          </a:stretch>
        </p:blipFill>
        <p:spPr bwMode="auto">
          <a:xfrm>
            <a:off x="5410200" y="3695700"/>
            <a:ext cx="3505200" cy="2628900"/>
          </a:xfrm>
          <a:prstGeom prst="rect">
            <a:avLst/>
          </a:prstGeom>
          <a:noFill/>
        </p:spPr>
      </p:pic>
      <p:pic>
        <p:nvPicPr>
          <p:cNvPr id="1233925" name="Picture 5" descr="fieldware"/>
          <p:cNvPicPr>
            <a:picLocks noChangeAspect="1" noChangeArrowheads="1"/>
          </p:cNvPicPr>
          <p:nvPr/>
        </p:nvPicPr>
        <p:blipFill>
          <a:blip r:embed="rId5" cstate="print"/>
          <a:srcRect l="43637"/>
          <a:stretch>
            <a:fillRect/>
          </a:stretch>
        </p:blipFill>
        <p:spPr bwMode="auto">
          <a:xfrm>
            <a:off x="228600" y="2895600"/>
            <a:ext cx="5105400" cy="3821113"/>
          </a:xfrm>
          <a:prstGeom prst="rect">
            <a:avLst/>
          </a:prstGeom>
          <a:noFill/>
        </p:spPr>
      </p:pic>
      <p:pic>
        <p:nvPicPr>
          <p:cNvPr id="1233926" name="Picture 6" descr="variable_rate"/>
          <p:cNvPicPr>
            <a:picLocks noChangeAspect="1" noChangeArrowheads="1"/>
          </p:cNvPicPr>
          <p:nvPr/>
        </p:nvPicPr>
        <p:blipFill>
          <a:blip r:embed="rId6" cstate="print"/>
          <a:srcRect/>
          <a:stretch>
            <a:fillRect/>
          </a:stretch>
        </p:blipFill>
        <p:spPr bwMode="auto">
          <a:xfrm>
            <a:off x="6096000" y="990600"/>
            <a:ext cx="2590800" cy="25908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SKIPREMAININGRACESLIDES" val="True"/>
  <p:tag name="BUBBLENAMEVISIBLE" val="True"/>
  <p:tag name="DEFAULTNUMTEAMS" val="5"/>
  <p:tag name="CUSTOMCELLBACKCOLOR2" val="-8388480"/>
  <p:tag name="DISPLAYNAME" val="True"/>
  <p:tag name="GRIDROTATIONINTERVAL" val="2"/>
  <p:tag name="POLLINGCYCLE" val="2"/>
  <p:tag name="INCLUDENONRESPONDERS" val="False"/>
  <p:tag name="ALLOWUSERFEEDBACK" val="True"/>
  <p:tag name="REALTIMEBACKUPPATH" val="(None)"/>
  <p:tag name="FIBDISPLAYKEYWORDS" val="True"/>
  <p:tag name="PRRESPONSE4" val="7"/>
  <p:tag name="PRRESPONSE8" val="3"/>
  <p:tag name="TPVERSION" val="2008"/>
  <p:tag name="BULLETTYPE" val="3"/>
  <p:tag name="RESPCOUNTERFORMAT" val="0"/>
  <p:tag name="BACKUPSESSIONS" val="True"/>
  <p:tag name="ROTATIONINTERVAL" val="2"/>
  <p:tag name="RACEANIMATIONSPEED" val="3"/>
  <p:tag name="BUBBLESIZEVISIBLE" val="True"/>
  <p:tag name="CUSTOMCELLFORECOLOR" val="-65536"/>
  <p:tag name="USESCHEMECOLORS" val="True"/>
  <p:tag name="AUTOSIZEGRID" val="True"/>
  <p:tag name="CHARTLABELS" val="1"/>
  <p:tag name="INCLUDEPPT" val="True"/>
  <p:tag name="ZEROBASED" val="False"/>
  <p:tag name="FIBNUMRESULTS" val="5"/>
  <p:tag name="PRRESPONSE3" val="8"/>
  <p:tag name="PRRESPONSE9" val="2"/>
  <p:tag name="SHOWBARVISIBLE" val="True"/>
  <p:tag name="RESPCOUNTERSTYLE" val="-1"/>
  <p:tag name="BACKUPMAINTENANCE" val="7"/>
  <p:tag name="RACEENDPOINTS" val="100"/>
  <p:tag name="MAXRESPONDERS" val="5"/>
  <p:tag name="CUSTOMCELLBACKCOLOR1" val="-16777056"/>
  <p:tag name="DISPLAYDEVICEID" val="True"/>
  <p:tag name="CHARTCOLORS" val="0"/>
  <p:tag name="CORRECTPOINTVALUE" val="100"/>
  <p:tag name="CHARTSCALE" val="True"/>
  <p:tag name="PRRESPONSE2" val="9"/>
  <p:tag name="PRRESPONSE10" val="1"/>
  <p:tag name="ANSWERNOWSTYLE" val="-1"/>
  <p:tag name="NUMRESPONSES" val="1"/>
  <p:tag name="RACERSMAXDISPLAYED" val="5"/>
  <p:tag name="BUBBLEGROUPING" val="3"/>
  <p:tag name="DISPLAYDEVICENUMBER" val="True"/>
  <p:tag name="RESETCHARTS" val="True"/>
  <p:tag name="REALTIMEBACKUP" val="False"/>
  <p:tag name="PRRESPONSE1" val="10"/>
  <p:tag name="SHOWFLASHWARNING" val="True"/>
  <p:tag name="COUNTDOWNSECONDS" val="10"/>
  <p:tag name="AUTOUPDATEALIASES" val="True"/>
  <p:tag name="CUSTOMGRIDBACKCOLOR" val="-2830136"/>
  <p:tag name="GRIDSIZE" val="{Width=800, Height=600}"/>
  <p:tag name="INCORRECTPOINTVALUE" val="0"/>
  <p:tag name="PRRESPONSE5" val="6"/>
  <p:tag name="USESECONDARYMONITOR" val="True"/>
  <p:tag name="REVIEWONLY" val="False"/>
  <p:tag name="CUSTOMCELLBACKCOLOR3" val="-16744384"/>
  <p:tag name="MULTIRESPDIVISOR" val="1"/>
  <p:tag name="FIBINCLUDEOTHER" val="True"/>
  <p:tag name="COUNTDOWNSTYLE" val="-1"/>
  <p:tag name="TEAMSINLEADERBOARD" val="5"/>
  <p:tag name="GRIDPOSITION" val="1"/>
  <p:tag name="PRRESPONSE6" val="5"/>
  <p:tag name="CHARTVALUEFORMAT" val="0%"/>
  <p:tag name="GRIDOPACITY" val="90"/>
  <p:tag name="PRRESPONSE7" val="4"/>
  <p:tag name="BUBBLEVALUEFORMAT" val="0.0"/>
  <p:tag name="FIBDISPLAYRESULTS" val="True"/>
  <p:tag name="CUSTOMCELLBACKCOLOR4" val="-8355712"/>
  <p:tag name="INPUTSOURCE" val="1"/>
  <p:tag name="POWERPOINTVERSION" val="12.0"/>
  <p:tag name="PARTICIPANTSINLEADERBOARD" val="5"/>
  <p:tag name="AUTOADJUSTPARTRANGE" val="True"/>
  <p:tag name="PARTLISTDEFAULT" val="1"/>
  <p:tag name="DELIMITERS" val="3.1"/>
  <p:tag name="LUIDIAENABLED" val="False"/>
  <p:tag name="ADVANCEDSETTINGSVIEW" val="False"/>
</p:tagLst>
</file>

<file path=ppt/tags/tag10.xml><?xml version="1.0" encoding="utf-8"?>
<p:tagLst xmlns:a="http://schemas.openxmlformats.org/drawingml/2006/main" xmlns:r="http://schemas.openxmlformats.org/officeDocument/2006/relationships" xmlns:p="http://schemas.openxmlformats.org/presentationml/2006/main">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6442</TotalTime>
  <Pages>29</Pages>
  <Words>696</Words>
  <Application>Microsoft Office PowerPoint</Application>
  <PresentationFormat>Overhead</PresentationFormat>
  <Paragraphs>130</Paragraphs>
  <Slides>27</Slides>
  <Notes>7</Notes>
  <HiddenSlides>0</HiddenSlides>
  <MMClips>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29" baseType="lpstr">
      <vt:lpstr>Default Design</vt:lpstr>
      <vt:lpstr>Photo Editor Photo</vt:lpstr>
      <vt:lpstr>Slide 1</vt:lpstr>
      <vt:lpstr>Application Technology Update </vt:lpstr>
      <vt:lpstr>Flow Back Control:</vt:lpstr>
      <vt:lpstr>Slide 4</vt:lpstr>
      <vt:lpstr>Flow Back Function</vt:lpstr>
      <vt:lpstr>Slide 6</vt:lpstr>
      <vt:lpstr>Slide 7</vt:lpstr>
      <vt:lpstr>Slide 8</vt:lpstr>
      <vt:lpstr>Variable Rate/Mapped Applications</vt:lpstr>
      <vt:lpstr>Variable Rate Liquid:</vt:lpstr>
      <vt:lpstr>VariTarget:</vt:lpstr>
      <vt:lpstr>Variable Rate Nozzles</vt:lpstr>
      <vt:lpstr>Slide 13</vt:lpstr>
      <vt:lpstr>Pulse compared to conventional:</vt:lpstr>
      <vt:lpstr>Harrison Smart Nozzle: H-AgTec</vt:lpstr>
      <vt:lpstr>On board weather instrumentation:</vt:lpstr>
      <vt:lpstr>Calibration!!!! The next phase!</vt:lpstr>
      <vt:lpstr>Slide 18</vt:lpstr>
      <vt:lpstr>Slide 19</vt:lpstr>
      <vt:lpstr>Slide 20</vt:lpstr>
      <vt:lpstr>Slide 21</vt:lpstr>
      <vt:lpstr>Slide 22</vt:lpstr>
      <vt:lpstr>Slide 23</vt:lpstr>
      <vt:lpstr>Solution Factor:</vt:lpstr>
      <vt:lpstr>Need to evaluate droplets of solutions:</vt:lpstr>
      <vt:lpstr>Slide 26</vt:lpstr>
      <vt:lpstr>Disclaimer:</vt:lpstr>
    </vt:vector>
  </TitlesOfParts>
  <Company>AgEng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Coalition on Drift Minimization</dc:title>
  <dc:subject/>
  <dc:creator>Robert E. Wolf</dc:creator>
  <cp:keywords/>
  <dc:description/>
  <cp:lastModifiedBy>Robert Wolf</cp:lastModifiedBy>
  <cp:revision>284</cp:revision>
  <cp:lastPrinted>1999-07-01T14:34:41Z</cp:lastPrinted>
  <dcterms:created xsi:type="dcterms:W3CDTF">1998-05-05T03:49:06Z</dcterms:created>
  <dcterms:modified xsi:type="dcterms:W3CDTF">2010-02-08T04:58:37Z</dcterms:modified>
</cp:coreProperties>
</file>