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1"/>
  </p:sldMasterIdLst>
  <p:notesMasterIdLst>
    <p:notesMasterId r:id="rId61"/>
  </p:notesMasterIdLst>
  <p:handoutMasterIdLst>
    <p:handoutMasterId r:id="rId62"/>
  </p:handoutMasterIdLst>
  <p:sldIdLst>
    <p:sldId id="1112" r:id="rId2"/>
    <p:sldId id="1113" r:id="rId3"/>
    <p:sldId id="1114" r:id="rId4"/>
    <p:sldId id="1115" r:id="rId5"/>
    <p:sldId id="1153" r:id="rId6"/>
    <p:sldId id="1118" r:id="rId7"/>
    <p:sldId id="1119" r:id="rId8"/>
    <p:sldId id="1120" r:id="rId9"/>
    <p:sldId id="1124" r:id="rId10"/>
    <p:sldId id="1125" r:id="rId11"/>
    <p:sldId id="1126" r:id="rId12"/>
    <p:sldId id="1127" r:id="rId13"/>
    <p:sldId id="1128" r:id="rId14"/>
    <p:sldId id="1129" r:id="rId15"/>
    <p:sldId id="1130" r:id="rId16"/>
    <p:sldId id="1075" r:id="rId17"/>
    <p:sldId id="1144" r:id="rId18"/>
    <p:sldId id="1146" r:id="rId19"/>
    <p:sldId id="1147" r:id="rId20"/>
    <p:sldId id="1133" r:id="rId21"/>
    <p:sldId id="1134" r:id="rId22"/>
    <p:sldId id="1135" r:id="rId23"/>
    <p:sldId id="1136" r:id="rId24"/>
    <p:sldId id="1142" r:id="rId25"/>
    <p:sldId id="1149" r:id="rId26"/>
    <p:sldId id="1150" r:id="rId27"/>
    <p:sldId id="1151" r:id="rId28"/>
    <p:sldId id="1152" r:id="rId29"/>
    <p:sldId id="1148" r:id="rId30"/>
    <p:sldId id="1137" r:id="rId31"/>
    <p:sldId id="1138" r:id="rId32"/>
    <p:sldId id="1139" r:id="rId33"/>
    <p:sldId id="1094" r:id="rId34"/>
    <p:sldId id="1096" r:id="rId35"/>
    <p:sldId id="1081" r:id="rId36"/>
    <p:sldId id="1099" r:id="rId37"/>
    <p:sldId id="1107" r:id="rId38"/>
    <p:sldId id="1082" r:id="rId39"/>
    <p:sldId id="1097" r:id="rId40"/>
    <p:sldId id="1100" r:id="rId41"/>
    <p:sldId id="1098" r:id="rId42"/>
    <p:sldId id="1083" r:id="rId43"/>
    <p:sldId id="1084" r:id="rId44"/>
    <p:sldId id="1095" r:id="rId45"/>
    <p:sldId id="1085" r:id="rId46"/>
    <p:sldId id="1086" r:id="rId47"/>
    <p:sldId id="1087" r:id="rId48"/>
    <p:sldId id="1088" r:id="rId49"/>
    <p:sldId id="1089" r:id="rId50"/>
    <p:sldId id="1101" r:id="rId51"/>
    <p:sldId id="1102" r:id="rId52"/>
    <p:sldId id="1103" r:id="rId53"/>
    <p:sldId id="1104" r:id="rId54"/>
    <p:sldId id="1140" r:id="rId55"/>
    <p:sldId id="1141" r:id="rId56"/>
    <p:sldId id="1132" r:id="rId57"/>
    <p:sldId id="979" r:id="rId58"/>
    <p:sldId id="895" r:id="rId59"/>
    <p:sldId id="1143" r:id="rId60"/>
  </p:sldIdLst>
  <p:sldSz cx="9144000" cy="6858000" type="overhead"/>
  <p:notesSz cx="6858000" cy="91440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3333FF"/>
    <a:srgbClr val="FF0000"/>
    <a:srgbClr val="6600CC"/>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64" autoAdjust="0"/>
    <p:restoredTop sz="94694" autoAdjust="0"/>
  </p:normalViewPr>
  <p:slideViewPr>
    <p:cSldViewPr>
      <p:cViewPr varScale="1">
        <p:scale>
          <a:sx n="87" d="100"/>
          <a:sy n="87" d="100"/>
        </p:scale>
        <p:origin x="-1062"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100" d="100"/>
        <a:sy n="100" d="100"/>
      </p:scale>
      <p:origin x="0" y="11460"/>
    </p:cViewPr>
  </p:sorterViewPr>
  <p:notesViewPr>
    <p:cSldViewPr>
      <p:cViewPr varScale="1">
        <p:scale>
          <a:sx n="56" d="100"/>
          <a:sy n="56" d="100"/>
        </p:scale>
        <p:origin x="-172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slide" Target="slides/slide9.xml"/><Relationship Id="rId1" Type="http://schemas.openxmlformats.org/officeDocument/2006/relationships/slide" Target="slides/slide4.xml"/><Relationship Id="rId4"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rewolf\My%20Documents\Research\Ashland%202009\09%20efficacy%20data.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rewolf\My%20Documents\Research\Ashland%202009\09%20efficacy%20data.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3200" dirty="0"/>
              <a:t>%</a:t>
            </a:r>
            <a:r>
              <a:rPr lang="en-US" sz="3200" baseline="0" dirty="0"/>
              <a:t> Glyphosate Control Across Species by Nozzle Type</a:t>
            </a:r>
            <a:endParaRPr lang="en-US" sz="3200" dirty="0"/>
          </a:p>
        </c:rich>
      </c:tx>
      <c:layout/>
    </c:title>
    <c:plotArea>
      <c:layout/>
      <c:barChart>
        <c:barDir val="col"/>
        <c:grouping val="clustered"/>
        <c:varyColors val="1"/>
        <c:ser>
          <c:idx val="0"/>
          <c:order val="0"/>
          <c:dLbls>
            <c:showVal val="1"/>
          </c:dLbls>
          <c:cat>
            <c:strRef>
              <c:f>Sheet3!$A$3:$A$11</c:f>
              <c:strCache>
                <c:ptCount val="9"/>
                <c:pt idx="0">
                  <c:v>tt-40</c:v>
                </c:pt>
                <c:pt idx="1">
                  <c:v>aixr-40</c:v>
                </c:pt>
                <c:pt idx="2">
                  <c:v>aic-70</c:v>
                </c:pt>
                <c:pt idx="3">
                  <c:v>am-40</c:v>
                </c:pt>
                <c:pt idx="4">
                  <c:v>ga-40</c:v>
                </c:pt>
                <c:pt idx="5">
                  <c:v>tdhstf-70</c:v>
                </c:pt>
                <c:pt idx="6">
                  <c:v>ttj60-40</c:v>
                </c:pt>
                <c:pt idx="7">
                  <c:v>uld-70</c:v>
                </c:pt>
                <c:pt idx="8">
                  <c:v>idkt-28</c:v>
                </c:pt>
              </c:strCache>
            </c:strRef>
          </c:cat>
          <c:val>
            <c:numRef>
              <c:f>Sheet3!$B$3:$B$11</c:f>
              <c:numCache>
                <c:formatCode>0.0</c:formatCode>
                <c:ptCount val="9"/>
                <c:pt idx="0">
                  <c:v>85.25</c:v>
                </c:pt>
                <c:pt idx="1">
                  <c:v>85.5</c:v>
                </c:pt>
                <c:pt idx="2">
                  <c:v>82.5</c:v>
                </c:pt>
                <c:pt idx="3">
                  <c:v>83</c:v>
                </c:pt>
                <c:pt idx="4">
                  <c:v>83.25</c:v>
                </c:pt>
                <c:pt idx="5">
                  <c:v>82</c:v>
                </c:pt>
                <c:pt idx="6">
                  <c:v>82</c:v>
                </c:pt>
                <c:pt idx="7">
                  <c:v>82.5</c:v>
                </c:pt>
                <c:pt idx="8">
                  <c:v>84.25</c:v>
                </c:pt>
              </c:numCache>
            </c:numRef>
          </c:val>
        </c:ser>
        <c:gapWidth val="25"/>
        <c:axId val="69887104"/>
        <c:axId val="69888640"/>
      </c:barChart>
      <c:catAx>
        <c:axId val="69887104"/>
        <c:scaling>
          <c:orientation val="minMax"/>
        </c:scaling>
        <c:axPos val="b"/>
        <c:majorTickMark val="none"/>
        <c:tickLblPos val="nextTo"/>
        <c:txPr>
          <a:bodyPr/>
          <a:lstStyle/>
          <a:p>
            <a:pPr>
              <a:defRPr sz="1400"/>
            </a:pPr>
            <a:endParaRPr lang="en-US"/>
          </a:p>
        </c:txPr>
        <c:crossAx val="69888640"/>
        <c:crosses val="autoZero"/>
        <c:auto val="1"/>
        <c:lblAlgn val="ctr"/>
        <c:lblOffset val="100"/>
      </c:catAx>
      <c:valAx>
        <c:axId val="69888640"/>
        <c:scaling>
          <c:orientation val="minMax"/>
          <c:max val="100"/>
          <c:min val="50"/>
        </c:scaling>
        <c:axPos val="l"/>
        <c:majorGridlines/>
        <c:numFmt formatCode="0.0" sourceLinked="1"/>
        <c:majorTickMark val="none"/>
        <c:tickLblPos val="nextTo"/>
        <c:txPr>
          <a:bodyPr/>
          <a:lstStyle/>
          <a:p>
            <a:pPr>
              <a:defRPr sz="1200"/>
            </a:pPr>
            <a:endParaRPr lang="en-US"/>
          </a:p>
        </c:txPr>
        <c:crossAx val="69887104"/>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3200" dirty="0"/>
              <a:t>%</a:t>
            </a:r>
            <a:r>
              <a:rPr lang="en-US" sz="3200" baseline="0" dirty="0"/>
              <a:t> Paraquat Control Across Species by Nozzle Type</a:t>
            </a:r>
            <a:endParaRPr lang="en-US" sz="3200" dirty="0"/>
          </a:p>
        </c:rich>
      </c:tx>
      <c:layout/>
    </c:title>
    <c:plotArea>
      <c:layout/>
      <c:barChart>
        <c:barDir val="col"/>
        <c:grouping val="clustered"/>
        <c:varyColors val="1"/>
        <c:ser>
          <c:idx val="0"/>
          <c:order val="0"/>
          <c:dLbls>
            <c:showVal val="1"/>
          </c:dLbls>
          <c:cat>
            <c:strRef>
              <c:f>Sheet3!$A$22:$A$30</c:f>
              <c:strCache>
                <c:ptCount val="9"/>
                <c:pt idx="0">
                  <c:v>tt-40</c:v>
                </c:pt>
                <c:pt idx="1">
                  <c:v>aixr-40</c:v>
                </c:pt>
                <c:pt idx="2">
                  <c:v>aic-70</c:v>
                </c:pt>
                <c:pt idx="3">
                  <c:v>am-40</c:v>
                </c:pt>
                <c:pt idx="4">
                  <c:v>ga-40</c:v>
                </c:pt>
                <c:pt idx="5">
                  <c:v>tdhstf-70</c:v>
                </c:pt>
                <c:pt idx="6">
                  <c:v>ttj60-40</c:v>
                </c:pt>
                <c:pt idx="7">
                  <c:v>uld-70</c:v>
                </c:pt>
                <c:pt idx="8">
                  <c:v>idk-28</c:v>
                </c:pt>
              </c:strCache>
            </c:strRef>
          </c:cat>
          <c:val>
            <c:numRef>
              <c:f>Sheet3!$B$22:$B$30</c:f>
              <c:numCache>
                <c:formatCode>0.0</c:formatCode>
                <c:ptCount val="9"/>
                <c:pt idx="0">
                  <c:v>66.25</c:v>
                </c:pt>
                <c:pt idx="1">
                  <c:v>69.75</c:v>
                </c:pt>
                <c:pt idx="2">
                  <c:v>70.25</c:v>
                </c:pt>
                <c:pt idx="3">
                  <c:v>69</c:v>
                </c:pt>
                <c:pt idx="4">
                  <c:v>66.25</c:v>
                </c:pt>
                <c:pt idx="5">
                  <c:v>67.75</c:v>
                </c:pt>
                <c:pt idx="6">
                  <c:v>73.75</c:v>
                </c:pt>
                <c:pt idx="7">
                  <c:v>67.5</c:v>
                </c:pt>
                <c:pt idx="8">
                  <c:v>72</c:v>
                </c:pt>
              </c:numCache>
            </c:numRef>
          </c:val>
        </c:ser>
        <c:gapWidth val="24"/>
        <c:axId val="69884544"/>
        <c:axId val="69910912"/>
      </c:barChart>
      <c:catAx>
        <c:axId val="69884544"/>
        <c:scaling>
          <c:orientation val="minMax"/>
        </c:scaling>
        <c:axPos val="b"/>
        <c:tickLblPos val="nextTo"/>
        <c:txPr>
          <a:bodyPr/>
          <a:lstStyle/>
          <a:p>
            <a:pPr>
              <a:defRPr sz="1400"/>
            </a:pPr>
            <a:endParaRPr lang="en-US"/>
          </a:p>
        </c:txPr>
        <c:crossAx val="69910912"/>
        <c:crosses val="autoZero"/>
        <c:auto val="1"/>
        <c:lblAlgn val="ctr"/>
        <c:lblOffset val="100"/>
      </c:catAx>
      <c:valAx>
        <c:axId val="69910912"/>
        <c:scaling>
          <c:orientation val="minMax"/>
          <c:max val="100"/>
          <c:min val="50"/>
        </c:scaling>
        <c:axPos val="l"/>
        <c:majorGridlines/>
        <c:numFmt formatCode="0.0" sourceLinked="1"/>
        <c:tickLblPos val="nextTo"/>
        <c:txPr>
          <a:bodyPr/>
          <a:lstStyle/>
          <a:p>
            <a:pPr>
              <a:defRPr sz="1200"/>
            </a:pPr>
            <a:endParaRPr lang="en-US"/>
          </a:p>
        </c:txPr>
        <c:crossAx val="69884544"/>
        <c:crosses val="autoZero"/>
        <c:crossBetween val="between"/>
      </c:valAx>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varyColors val="1"/>
        <c:ser>
          <c:idx val="0"/>
          <c:order val="0"/>
          <c:tx>
            <c:strRef>
              <c:f>Sheet1!$B$1</c:f>
              <c:strCache>
                <c:ptCount val="1"/>
                <c:pt idx="0">
                  <c:v>Series 1</c:v>
                </c:pt>
              </c:strCache>
            </c:strRef>
          </c:tx>
          <c:dPt>
            <c:idx val="0"/>
            <c:spPr>
              <a:solidFill>
                <a:schemeClr val="accent5"/>
              </a:solidFill>
            </c:spPr>
          </c:dPt>
          <c:dPt>
            <c:idx val="1"/>
            <c:spPr>
              <a:solidFill>
                <a:srgbClr val="FF0000"/>
              </a:solidFill>
            </c:spPr>
          </c:dPt>
          <c:dPt>
            <c:idx val="3"/>
            <c:spPr>
              <a:solidFill>
                <a:srgbClr val="FFFF00"/>
              </a:solidFill>
            </c:spPr>
          </c:dPt>
          <c:dPt>
            <c:idx val="4"/>
            <c:spPr>
              <a:solidFill>
                <a:srgbClr val="3333FF"/>
              </a:solidFill>
            </c:spPr>
          </c:dPt>
          <c:dPt>
            <c:idx val="5"/>
            <c:spPr>
              <a:solidFill>
                <a:srgbClr val="3333FF"/>
              </a:solidFill>
            </c:spPr>
          </c:dPt>
          <c:dPt>
            <c:idx val="7"/>
            <c:spPr>
              <a:solidFill>
                <a:srgbClr val="7030A0"/>
              </a:solidFill>
            </c:spPr>
          </c:dPt>
          <c:dPt>
            <c:idx val="8"/>
            <c:spPr>
              <a:solidFill>
                <a:srgbClr val="3333FF"/>
              </a:solidFill>
            </c:spPr>
          </c:dPt>
          <c:dPt>
            <c:idx val="10"/>
            <c:spPr>
              <a:solidFill>
                <a:schemeClr val="tx2">
                  <a:lumMod val="50000"/>
                  <a:lumOff val="50000"/>
                </a:schemeClr>
              </a:solidFill>
            </c:spPr>
          </c:dPt>
          <c:dPt>
            <c:idx val="12"/>
            <c:spPr>
              <a:solidFill>
                <a:srgbClr val="00B050"/>
              </a:solidFill>
            </c:spPr>
          </c:dPt>
          <c:dLbls>
            <c:dLbl>
              <c:idx val="9"/>
              <c:layout/>
              <c:tx>
                <c:rich>
                  <a:bodyPr/>
                  <a:lstStyle/>
                  <a:p>
                    <a:r>
                      <a:rPr lang="en-US" dirty="0">
                        <a:solidFill>
                          <a:schemeClr val="bg1"/>
                        </a:solidFill>
                      </a:rPr>
                      <a:t>61.5</a:t>
                    </a:r>
                  </a:p>
                </c:rich>
              </c:tx>
              <c:dLblPos val="ctr"/>
              <c:showVal val="1"/>
            </c:dLbl>
            <c:dLblPos val="ctr"/>
            <c:showVal val="1"/>
          </c:dLbls>
          <c:cat>
            <c:strRef>
              <c:f>Sheet1!$A$2:$A$14</c:f>
              <c:strCache>
                <c:ptCount val="13"/>
                <c:pt idx="0">
                  <c:v>INT 908</c:v>
                </c:pt>
                <c:pt idx="1">
                  <c:v>Control</c:v>
                </c:pt>
                <c:pt idx="2">
                  <c:v>Interlock 0.8</c:v>
                </c:pt>
                <c:pt idx="3">
                  <c:v>Tap Water + oil</c:v>
                </c:pt>
                <c:pt idx="4">
                  <c:v>Tap Water 3</c:v>
                </c:pt>
                <c:pt idx="5">
                  <c:v>Tap Water 1</c:v>
                </c:pt>
                <c:pt idx="6">
                  <c:v>Formula 1</c:v>
                </c:pt>
                <c:pt idx="7">
                  <c:v>Interlock 1.25</c:v>
                </c:pt>
                <c:pt idx="8">
                  <c:v>Tap Water 2</c:v>
                </c:pt>
                <c:pt idx="9">
                  <c:v>Superb HC + Interlock</c:v>
                </c:pt>
                <c:pt idx="10">
                  <c:v>#PX056-Z</c:v>
                </c:pt>
                <c:pt idx="11">
                  <c:v>AG 06037</c:v>
                </c:pt>
                <c:pt idx="12">
                  <c:v>AG 08050</c:v>
                </c:pt>
              </c:strCache>
            </c:strRef>
          </c:cat>
          <c:val>
            <c:numRef>
              <c:f>Sheet1!$B$2:$B$14</c:f>
              <c:numCache>
                <c:formatCode>0.0</c:formatCode>
                <c:ptCount val="13"/>
                <c:pt idx="0">
                  <c:v>36.520660888888912</c:v>
                </c:pt>
                <c:pt idx="1">
                  <c:v>37.738705839357557</c:v>
                </c:pt>
                <c:pt idx="2">
                  <c:v>37.769279241666645</c:v>
                </c:pt>
                <c:pt idx="3">
                  <c:v>41.604023592156857</c:v>
                </c:pt>
                <c:pt idx="4">
                  <c:v>44.052739100000011</c:v>
                </c:pt>
                <c:pt idx="5">
                  <c:v>50.069896920634932</c:v>
                </c:pt>
                <c:pt idx="6">
                  <c:v>53.335308026666645</c:v>
                </c:pt>
                <c:pt idx="7">
                  <c:v>53.90448353413634</c:v>
                </c:pt>
                <c:pt idx="8">
                  <c:v>57.667353484848455</c:v>
                </c:pt>
                <c:pt idx="9">
                  <c:v>61.489266799999996</c:v>
                </c:pt>
                <c:pt idx="10">
                  <c:v>63.486677212121208</c:v>
                </c:pt>
                <c:pt idx="11">
                  <c:v>71.420839777777772</c:v>
                </c:pt>
                <c:pt idx="12">
                  <c:v>74.617713214611868</c:v>
                </c:pt>
              </c:numCache>
            </c:numRef>
          </c:val>
        </c:ser>
        <c:dLbls>
          <c:showVal val="1"/>
        </c:dLbls>
        <c:gapWidth val="10"/>
        <c:axId val="102952960"/>
        <c:axId val="102954496"/>
      </c:barChart>
      <c:catAx>
        <c:axId val="102952960"/>
        <c:scaling>
          <c:orientation val="minMax"/>
        </c:scaling>
        <c:axPos val="b"/>
        <c:tickLblPos val="nextTo"/>
        <c:crossAx val="102954496"/>
        <c:crosses val="autoZero"/>
        <c:auto val="1"/>
        <c:lblAlgn val="ctr"/>
        <c:lblOffset val="100"/>
      </c:catAx>
      <c:valAx>
        <c:axId val="102954496"/>
        <c:scaling>
          <c:orientation val="minMax"/>
        </c:scaling>
        <c:axPos val="l"/>
        <c:majorGridlines/>
        <c:numFmt formatCode="0.0" sourceLinked="1"/>
        <c:tickLblPos val="nextTo"/>
        <c:crossAx val="102952960"/>
        <c:crosses val="autoZero"/>
        <c:crossBetween val="between"/>
      </c:valAx>
      <c:spPr>
        <a:solidFill>
          <a:schemeClr val="bg1"/>
        </a:solidFill>
      </c:spPr>
    </c:plotArea>
    <c:plotVisOnly val="1"/>
  </c:chart>
  <c:txPr>
    <a:bodyPr/>
    <a:lstStyle/>
    <a:p>
      <a:pPr>
        <a:defRPr sz="1600"/>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9.emf"/></Relationships>
</file>

<file path=ppt/drawings/drawing1.xml><?xml version="1.0" encoding="utf-8"?>
<c:userShapes xmlns:c="http://schemas.openxmlformats.org/drawingml/2006/chart">
  <cdr:relSizeAnchor xmlns:cdr="http://schemas.openxmlformats.org/drawingml/2006/chartDrawing">
    <cdr:from>
      <cdr:x>0.07826</cdr:x>
      <cdr:y>0.25</cdr:y>
    </cdr:from>
    <cdr:to>
      <cdr:x>0.97391</cdr:x>
      <cdr:y>0.25</cdr:y>
    </cdr:to>
    <cdr:sp macro="" textlink="">
      <cdr:nvSpPr>
        <cdr:cNvPr id="3" name="Straight Connector 2"/>
        <cdr:cNvSpPr/>
      </cdr:nvSpPr>
      <cdr:spPr>
        <a:xfrm xmlns:a="http://schemas.openxmlformats.org/drawingml/2006/main">
          <a:off x="685800" y="1219200"/>
          <a:ext cx="7848600" cy="0"/>
        </a:xfrm>
        <a:prstGeom xmlns:a="http://schemas.openxmlformats.org/drawingml/2006/main" prst="line">
          <a:avLst/>
        </a:prstGeom>
        <a:ln xmlns:a="http://schemas.openxmlformats.org/drawingml/2006/main" w="38100">
          <a:solidFill>
            <a:srgbClr val="FF000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9850" y="8750300"/>
            <a:ext cx="723900" cy="301625"/>
          </a:xfrm>
          <a:prstGeom prst="rect">
            <a:avLst/>
          </a:prstGeom>
          <a:noFill/>
          <a:ln w="12700">
            <a:noFill/>
            <a:miter lim="800000"/>
            <a:headEnd/>
            <a:tailEnd/>
          </a:ln>
          <a:effectLst/>
        </p:spPr>
        <p:txBody>
          <a:bodyPr wrap="none" lIns="90488" tIns="44450" rIns="90488" bIns="44450" anchor="ctr">
            <a:spAutoFit/>
          </a:bodyPr>
          <a:lstStyle/>
          <a:p>
            <a:pPr eaLnBrk="0" hangingPunct="0">
              <a:defRPr/>
            </a:pPr>
            <a:fld id="{794498CA-082D-4F3D-B2CD-DD296BD2CB92}" type="datetime1">
              <a:rPr lang="en-US" sz="1400">
                <a:latin typeface="Times New Roman" pitchFamily="18" charset="0"/>
              </a:rPr>
              <a:pPr eaLnBrk="0" hangingPunct="0">
                <a:defRPr/>
              </a:pPr>
              <a:t>12/15/2009</a:t>
            </a:fld>
            <a:endParaRPr lang="en-US" sz="1400">
              <a:latin typeface="Times New Roman" pitchFamily="18" charset="0"/>
            </a:endParaRPr>
          </a:p>
        </p:txBody>
      </p:sp>
      <p:sp>
        <p:nvSpPr>
          <p:cNvPr id="3075" name="Rectangle 3"/>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8" tIns="44450" rIns="90488" bIns="44450" anchor="ctr">
            <a:spAutoFit/>
          </a:bodyPr>
          <a:lstStyle/>
          <a:p>
            <a:pPr algn="r" eaLnBrk="0" hangingPunct="0">
              <a:defRPr/>
            </a:pPr>
            <a:fld id="{B4BC7817-3825-42B6-95BC-8BE5604E8B12}" type="slidenum">
              <a:rPr lang="en-US" sz="1400">
                <a:latin typeface="Times New Roman" pitchFamily="18" charset="0"/>
              </a:rPr>
              <a:pPr algn="r" eaLnBrk="0" hangingPunct="0">
                <a:defRPr/>
              </a:pPr>
              <a:t>‹#›</a:t>
            </a:fld>
            <a:endParaRPr lang="en-US" sz="1400">
              <a:latin typeface="Times New Roman"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idx="2"/>
          </p:nvPr>
        </p:nvSpPr>
        <p:spPr bwMode="auto">
          <a:xfrm>
            <a:off x="1144588" y="687388"/>
            <a:ext cx="4568825" cy="3425825"/>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notes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r>
              <a:rPr lang="en-US" smtClean="0"/>
              <a:t>Use either title slide.  Hide the one you do not want to use.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DCFF6F0-131B-4C59-AE55-9AF017228B8D}" type="slidenum">
              <a:rPr lang="en-US"/>
              <a:pPr/>
              <a:t>22</a:t>
            </a:fld>
            <a:endParaRPr lang="en-US"/>
          </a:p>
        </p:txBody>
      </p:sp>
      <p:sp>
        <p:nvSpPr>
          <p:cNvPr id="401410" name="Rectangle 2"/>
          <p:cNvSpPr>
            <a:spLocks noGrp="1" noRot="1" noChangeAspect="1" noChangeArrowheads="1" noTextEdit="1"/>
          </p:cNvSpPr>
          <p:nvPr>
            <p:ph type="sldImg"/>
          </p:nvPr>
        </p:nvSpPr>
        <p:spPr>
          <a:xfrm>
            <a:off x="1144588" y="687388"/>
            <a:ext cx="4568825" cy="3425825"/>
          </a:xfrm>
          <a:ln/>
        </p:spPr>
      </p:sp>
      <p:sp>
        <p:nvSpPr>
          <p:cNvPr id="401411"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noTextEdit="1"/>
          </p:cNvSpPr>
          <p:nvPr>
            <p:ph type="sldImg"/>
          </p:nvPr>
        </p:nvSpPr>
        <p:spPr>
          <a:ln/>
        </p:spPr>
      </p:sp>
      <p:sp>
        <p:nvSpPr>
          <p:cNvPr id="103427" name="Rectangle 3"/>
          <p:cNvSpPr>
            <a:spLocks noGrp="1" noChangeArrowheads="1"/>
          </p:cNvSpPr>
          <p:nvPr>
            <p:ph type="body" idx="1"/>
          </p:nvPr>
        </p:nvSpPr>
        <p:spPr>
          <a:noFill/>
          <a:ln w="9525"/>
        </p:spPr>
        <p:txBody>
          <a:bodyPr/>
          <a:lstStyle/>
          <a:p>
            <a:r>
              <a:rPr lang="en-US" smtClean="0"/>
              <a:t>This nozzle has been built for the task.  Developed at the U of TN, sold to Delevan (Patent Squabble rumored), AgCo selling it. They are pushing on new sprayers.  Most buyers have no idea about it.  It has also been marketed in aerial applications and some problems are reported.  The varialble orifices (flexible rubber parts) may not hold up to acres and acres of use.  Some adjustments have been made to the gaskets but….  I have proposed a study with the KS Corn Board and am in the final screening for a go.  There are no research trials showing efficacy and durability of this nozzle.  Time will tell but is sorely needed.  Priced at $65-85 per nozzle.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r>
              <a:rPr lang="en-US" smtClean="0"/>
              <a:t>This emphasizes my philosophy on calibration and leads into selecting the correct nozzle size.  Begins with the label (the law), then based on travel speed.  Nozzle spacing is used but typically does not change – usually 20-inches.  Formula on next slides with example of a calculation.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p:spPr>
        <p:txBody>
          <a:bodyPr/>
          <a:lstStyle/>
          <a:p>
            <a:r>
              <a:rPr lang="en-US" smtClean="0"/>
              <a:t>Summary chart with descriptions and approximate droplet sizes recommended.  Important to mention the relative size so they can keep it in perspective.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44588" y="687388"/>
            <a:ext cx="4570412" cy="3427412"/>
          </a:xfrm>
          <a:ln/>
        </p:spPr>
      </p:sp>
      <p:sp>
        <p:nvSpPr>
          <p:cNvPr id="82947" name="Rectangle 3"/>
          <p:cNvSpPr>
            <a:spLocks noGrp="1" noChangeArrowheads="1"/>
          </p:cNvSpPr>
          <p:nvPr>
            <p:ph type="body" idx="1"/>
          </p:nvPr>
        </p:nvSpPr>
        <p:spPr>
          <a:xfrm>
            <a:off x="685800" y="4343400"/>
            <a:ext cx="5486400" cy="4113213"/>
          </a:xfrm>
          <a:noFill/>
          <a:ln w="9525"/>
        </p:spPr>
        <p:txBody>
          <a:bodyPr lIns="90361" tIns="45180" rIns="90361" bIns="45180"/>
          <a:lstStyle/>
          <a:p>
            <a:pPr>
              <a:buFontTx/>
              <a:buChar char="•"/>
            </a:pPr>
            <a:r>
              <a:rPr lang="en-US" smtClean="0"/>
              <a:t>This illustrates the 450FB ball. 460FB has similar function.</a:t>
            </a:r>
          </a:p>
          <a:p>
            <a:pPr>
              <a:buFontTx/>
              <a:buChar char="•"/>
            </a:pPr>
            <a:r>
              <a:rPr lang="en-US" smtClean="0"/>
              <a:t>Normal flow in spray position</a:t>
            </a:r>
          </a:p>
          <a:p>
            <a:pPr>
              <a:buFontTx/>
              <a:buChar char="•"/>
            </a:pPr>
            <a:r>
              <a:rPr lang="en-US" smtClean="0"/>
              <a:t>In off position the second hole is exposed to boom pressure.</a:t>
            </a:r>
          </a:p>
          <a:p>
            <a:pPr>
              <a:buFontTx/>
              <a:buChar char="•"/>
            </a:pPr>
            <a:r>
              <a:rPr lang="en-US" smtClean="0"/>
              <a:t>Pressure trapped after boom valves shut off is relieved.</a:t>
            </a:r>
          </a:p>
          <a:p>
            <a:pPr>
              <a:buFontTx/>
              <a:buChar char="•"/>
            </a:pPr>
            <a:r>
              <a:rPr lang="en-US" smtClean="0"/>
              <a:t>DCVs shut off fast instead of waiting for pressure decay or “bleed down”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54113" y="692150"/>
            <a:ext cx="4554537" cy="3416300"/>
          </a:xfrm>
          <a:ln/>
        </p:spPr>
      </p:sp>
      <p:sp>
        <p:nvSpPr>
          <p:cNvPr id="84995" name="Rectangle 3"/>
          <p:cNvSpPr>
            <a:spLocks noGrp="1" noChangeArrowheads="1"/>
          </p:cNvSpPr>
          <p:nvPr>
            <p:ph type="body" idx="1"/>
          </p:nvPr>
        </p:nvSpPr>
        <p:spPr>
          <a:xfrm>
            <a:off x="915988" y="4344988"/>
            <a:ext cx="5026025" cy="4113212"/>
          </a:xfrm>
          <a:noFill/>
          <a:ln w="9525"/>
        </p:spPr>
        <p:txBody>
          <a:bodyPr/>
          <a:lstStyle/>
          <a:p>
            <a:r>
              <a:rPr lang="en-US" smtClean="0"/>
              <a:t>Swath marking in becoming a widely used practice today.  GPS is used to position the spray vehicles in the field.  The straight-line A-B tracking line will guide the sprayer back and forth through the field in parallel swaths to match the programmed boom width.  Light bars aide the driver in the guidance process.   The photo in the lower left illustrates the system being used in the aerial application industry.  The red lines are when the sprayer is working and the yellow lines show the turning paths.  As this presentation was being developed advancements in using the parallel tracking devices to follow curves and work in circles are being perfected.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43000" y="685800"/>
            <a:ext cx="4572000" cy="3429000"/>
          </a:xfrm>
          <a:ln/>
        </p:spPr>
      </p:sp>
      <p:sp>
        <p:nvSpPr>
          <p:cNvPr id="86019" name="Rectangle 3"/>
          <p:cNvSpPr>
            <a:spLocks noGrp="1" noChangeArrowheads="1"/>
          </p:cNvSpPr>
          <p:nvPr>
            <p:ph type="body" idx="1"/>
          </p:nvPr>
        </p:nvSpPr>
        <p:spPr>
          <a:xfrm>
            <a:off x="685800" y="4343400"/>
            <a:ext cx="5486400" cy="4114800"/>
          </a:xfrm>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43000" y="685800"/>
            <a:ext cx="4572000" cy="3429000"/>
          </a:xfrm>
          <a:ln/>
        </p:spPr>
      </p:sp>
      <p:sp>
        <p:nvSpPr>
          <p:cNvPr id="87043" name="Rectangle 3"/>
          <p:cNvSpPr>
            <a:spLocks noGrp="1" noChangeArrowheads="1"/>
          </p:cNvSpPr>
          <p:nvPr>
            <p:ph type="body" idx="1"/>
          </p:nvPr>
        </p:nvSpPr>
        <p:spPr>
          <a:xfrm>
            <a:off x="685800" y="4343400"/>
            <a:ext cx="5486400" cy="4114800"/>
          </a:xfrm>
          <a:noFill/>
          <a:ln w="9525"/>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54113" y="692150"/>
            <a:ext cx="4554537" cy="3416300"/>
          </a:xfrm>
          <a:ln/>
        </p:spPr>
      </p:sp>
      <p:sp>
        <p:nvSpPr>
          <p:cNvPr id="37891" name="Rectangle 3"/>
          <p:cNvSpPr>
            <a:spLocks noGrp="1" noChangeArrowheads="1"/>
          </p:cNvSpPr>
          <p:nvPr>
            <p:ph type="body" idx="1"/>
          </p:nvPr>
        </p:nvSpPr>
        <p:spPr>
          <a:xfrm>
            <a:off x="915988" y="4344988"/>
            <a:ext cx="5026025" cy="4113212"/>
          </a:xfrm>
          <a:noFill/>
          <a:ln w="9525"/>
        </p:spPr>
        <p:txBody>
          <a:bodyPr/>
          <a:lstStyle/>
          <a:p>
            <a:r>
              <a:rPr lang="en-US" smtClean="0"/>
              <a:t>Many technological changes have occurred in the spray industry in recent years.  Much attention has been given to application equipment to increase efficiency and minimize spray drift.  This presentation is designed for you to share some of these application technologies in ground application with your applicator audiences.  Equipment design changes have occurred in all forms of ground application.  Much of the improvements has been directed at the reduction of spray drift.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noFill/>
          <a:ln w="9525"/>
        </p:spPr>
        <p:txBody>
          <a:bodyPr lIns="90686" tIns="44548" rIns="90686" bIns="44548"/>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86019" name="Rectangle 3"/>
          <p:cNvSpPr>
            <a:spLocks noGrp="1" noRot="1" noChangeAspect="1" noChangeArrowheads="1" noTextEdit="1"/>
          </p:cNvSpPr>
          <p:nvPr>
            <p:ph type="sldImg"/>
          </p:nvPr>
        </p:nvSpPr>
        <p:spPr>
          <a:xfrm>
            <a:off x="1152525" y="690563"/>
            <a:ext cx="4557713" cy="3417887"/>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DCFF6F0-131B-4C59-AE55-9AF017228B8D}" type="slidenum">
              <a:rPr lang="en-US"/>
              <a:pPr/>
              <a:t>21</a:t>
            </a:fld>
            <a:endParaRPr lang="en-US"/>
          </a:p>
        </p:txBody>
      </p:sp>
      <p:sp>
        <p:nvSpPr>
          <p:cNvPr id="401410" name="Rectangle 2"/>
          <p:cNvSpPr>
            <a:spLocks noGrp="1" noRot="1" noChangeAspect="1" noChangeArrowheads="1" noTextEdit="1"/>
          </p:cNvSpPr>
          <p:nvPr>
            <p:ph type="sldImg"/>
          </p:nvPr>
        </p:nvSpPr>
        <p:spPr>
          <a:xfrm>
            <a:off x="1144588" y="687388"/>
            <a:ext cx="4568825" cy="3425825"/>
          </a:xfrm>
          <a:ln/>
        </p:spPr>
      </p:sp>
      <p:sp>
        <p:nvSpPr>
          <p:cNvPr id="40141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A1EC98E-7683-4065-B229-6CF736823980}"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0C75617-9409-49E5-83AE-D3DF007BA06D}"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4830F4-9880-461F-9DCF-A0408C931E51}"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DF8FA04-A8B0-4C2A-87A9-6DEA17B4E0D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CB28DC-26FA-4A6B-A3A3-872FDCACEAD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5F46C60-D62E-4CEC-8886-09E868822BB9}"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9DD16E-3450-49D8-BB6C-08B2CC4E93D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DC88AE-9DC1-4D56-9137-746E2DF81A1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60E38D-5C21-4D91-B4FB-5CB4D2F8923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259176-F492-4F68-BB79-F539ECE6B957}"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93CCC23-601C-4B18-9BCF-8BE2EF10333C}"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B9359F4-1069-4C74-A01B-DAFC866AC57F}"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41BB3BC-9DFE-4E5F-BC72-06EA4488FF92}"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5023EA3-C096-4E60-9C7B-38789A5B492E}"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AF551FF-017E-413A-BD65-FF6EDE491688}"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77262F6-6987-4419-BF12-253DF7F0E7C4}"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6D06815-0494-4CAE-99CC-CE0F8B38BAB0}"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250D52B-C774-431F-B98E-B3B1FADBC33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http://www.oznet.ksu.edu/edtech/TeamServices/Images/LOGOS/72dpi/Pcat.gif"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image" Target="../media/image36.jpeg"/><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hyperlink" Target="http://www.agleader.com/products.php?Product=ezboom" TargetMode="External"/><Relationship Id="rId3" Type="http://schemas.openxmlformats.org/officeDocument/2006/relationships/notesSlide" Target="../notesSlides/notesSlide5.xml"/><Relationship Id="rId7" Type="http://schemas.openxmlformats.org/officeDocument/2006/relationships/image" Target="../media/image50.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oleObject" Target="../embeddings/oleObject1.bin"/><Relationship Id="rId4" Type="http://schemas.openxmlformats.org/officeDocument/2006/relationships/image" Target="../media/image48.jpeg"/><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video" Target="file:///C:\Documents%20and%20Settings\rewolf\My%20Documents\Software%20downloads\swathControlProVid.wm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notesSlide" Target="../notesSlides/notesSlide8.xml"/><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slideLayout" Target="../slideLayouts/slideLayout14.xml"/><Relationship Id="rId16" Type="http://schemas.openxmlformats.org/officeDocument/2006/relationships/image" Target="../media/image81.jpeg"/><Relationship Id="rId1" Type="http://schemas.openxmlformats.org/officeDocument/2006/relationships/vmlDrawing" Target="../drawings/vmlDrawing2.v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oleObject" Target="../embeddings/oleObject2.bin"/><Relationship Id="rId15" Type="http://schemas.openxmlformats.org/officeDocument/2006/relationships/image" Target="../media/image80.jpeg"/><Relationship Id="rId10" Type="http://schemas.openxmlformats.org/officeDocument/2006/relationships/image" Target="../media/image75.jpeg"/><Relationship Id="rId4" Type="http://schemas.openxmlformats.org/officeDocument/2006/relationships/image" Target="../media/image70.jpeg"/><Relationship Id="rId9" Type="http://schemas.openxmlformats.org/officeDocument/2006/relationships/image" Target="../media/image74.jpeg"/><Relationship Id="rId1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video" Target="file:///c:\Documents%20and%20Settings\rewolf\My%20Documents\My%20Videos\Movie%20clips\Movies\25.avi"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wmf"/></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23.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14.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13.png"/><Relationship Id="rId4" Type="http://schemas.openxmlformats.org/officeDocument/2006/relationships/image" Target="../media/image112.jpeg"/></Relationships>
</file>

<file path=ppt/slides/_rels/slide2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png"/></Relationships>
</file>

<file path=ppt/slides/_rels/slide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124.jpeg"/></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3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17.xml"/><Relationship Id="rId1" Type="http://schemas.openxmlformats.org/officeDocument/2006/relationships/vmlDrawing" Target="../drawings/vmlDrawing3.vml"/><Relationship Id="rId5" Type="http://schemas.openxmlformats.org/officeDocument/2006/relationships/image" Target="../media/image72.png"/><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jpeg"/></Relationships>
</file>

<file path=ppt/slides/_rels/slide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5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slideLayout" Target="../slideLayouts/slideLayout6.xml"/><Relationship Id="rId7" Type="http://schemas.openxmlformats.org/officeDocument/2006/relationships/image" Target="../media/image162.jpeg"/><Relationship Id="rId2" Type="http://schemas.openxmlformats.org/officeDocument/2006/relationships/tags" Target="../tags/tag1.xml"/><Relationship Id="rId1" Type="http://schemas.openxmlformats.org/officeDocument/2006/relationships/vmlDrawing" Target="../drawings/vmlDrawing4.v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oleObject" Target="../embeddings/oleObject4.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ctrTitle"/>
          </p:nvPr>
        </p:nvSpPr>
        <p:spPr>
          <a:xfrm>
            <a:off x="381000" y="609600"/>
            <a:ext cx="8534400" cy="1143000"/>
          </a:xfrm>
        </p:spPr>
        <p:txBody>
          <a:bodyPr>
            <a:normAutofit fontScale="90000"/>
          </a:bodyPr>
          <a:lstStyle/>
          <a:p>
            <a:pPr eaLnBrk="1" hangingPunct="1"/>
            <a:r>
              <a:rPr lang="en-US" sz="4000" dirty="0" smtClean="0">
                <a:solidFill>
                  <a:srgbClr val="6600CC"/>
                </a:solidFill>
              </a:rPr>
              <a:t/>
            </a:r>
            <a:br>
              <a:rPr lang="en-US" sz="4000" dirty="0" smtClean="0">
                <a:solidFill>
                  <a:srgbClr val="6600CC"/>
                </a:solidFill>
              </a:rPr>
            </a:br>
            <a:r>
              <a:rPr lang="en-US" sz="3600" dirty="0" smtClean="0">
                <a:solidFill>
                  <a:srgbClr val="6600CC"/>
                </a:solidFill>
              </a:rPr>
              <a:t>Application Technology Update</a:t>
            </a:r>
            <a:br>
              <a:rPr lang="en-US" sz="3600" dirty="0" smtClean="0">
                <a:solidFill>
                  <a:srgbClr val="6600CC"/>
                </a:solidFill>
              </a:rPr>
            </a:br>
            <a:r>
              <a:rPr lang="en-US" sz="3200" dirty="0" smtClean="0">
                <a:solidFill>
                  <a:srgbClr val="6600CC"/>
                </a:solidFill>
              </a:rPr>
              <a:t>Focus on Nozzles</a:t>
            </a:r>
            <a:endParaRPr lang="en-US" sz="3600" dirty="0" smtClean="0">
              <a:solidFill>
                <a:srgbClr val="6600CC"/>
              </a:solidFill>
            </a:endParaRPr>
          </a:p>
        </p:txBody>
      </p:sp>
      <p:sp>
        <p:nvSpPr>
          <p:cNvPr id="14339" name="Rectangle 4"/>
          <p:cNvSpPr>
            <a:spLocks noGrp="1" noChangeArrowheads="1"/>
          </p:cNvSpPr>
          <p:nvPr>
            <p:ph type="subTitle" idx="1"/>
          </p:nvPr>
        </p:nvSpPr>
        <p:spPr>
          <a:xfrm>
            <a:off x="457200" y="2514600"/>
            <a:ext cx="8077200" cy="1295400"/>
          </a:xfrm>
        </p:spPr>
        <p:txBody>
          <a:bodyPr/>
          <a:lstStyle/>
          <a:p>
            <a:pPr eaLnBrk="1" hangingPunct="1"/>
            <a:r>
              <a:rPr lang="en-US" sz="3600" smtClean="0"/>
              <a:t>Robert E. Wolf </a:t>
            </a:r>
          </a:p>
          <a:p>
            <a:pPr eaLnBrk="1" hangingPunct="1"/>
            <a:r>
              <a:rPr lang="en-US" sz="2800" smtClean="0"/>
              <a:t>Extension Specialist Application Technology</a:t>
            </a:r>
            <a:endParaRPr lang="en-US" sz="4000" smtClean="0"/>
          </a:p>
        </p:txBody>
      </p:sp>
      <p:sp>
        <p:nvSpPr>
          <p:cNvPr id="14340" name="Rectangle 5"/>
          <p:cNvSpPr>
            <a:spLocks noChangeArrowheads="1"/>
          </p:cNvSpPr>
          <p:nvPr/>
        </p:nvSpPr>
        <p:spPr bwMode="auto">
          <a:xfrm>
            <a:off x="152400" y="5105400"/>
            <a:ext cx="4648200" cy="1600200"/>
          </a:xfrm>
          <a:prstGeom prst="rect">
            <a:avLst/>
          </a:prstGeom>
          <a:noFill/>
          <a:ln w="9525">
            <a:noFill/>
            <a:miter lim="800000"/>
            <a:headEnd/>
            <a:tailEnd/>
          </a:ln>
        </p:spPr>
        <p:txBody>
          <a:bodyPr wrap="none" anchor="ctr"/>
          <a:lstStyle/>
          <a:p>
            <a:endParaRPr lang="en-US"/>
          </a:p>
        </p:txBody>
      </p:sp>
      <p:sp>
        <p:nvSpPr>
          <p:cNvPr id="14341" name="Text Box 6"/>
          <p:cNvSpPr txBox="1">
            <a:spLocks noChangeArrowheads="1"/>
          </p:cNvSpPr>
          <p:nvPr/>
        </p:nvSpPr>
        <p:spPr bwMode="auto">
          <a:xfrm>
            <a:off x="762000" y="3886200"/>
            <a:ext cx="7246938" cy="457200"/>
          </a:xfrm>
          <a:prstGeom prst="rect">
            <a:avLst/>
          </a:prstGeom>
          <a:noFill/>
          <a:ln w="9525">
            <a:noFill/>
            <a:miter lim="800000"/>
            <a:headEnd/>
            <a:tailEnd/>
          </a:ln>
        </p:spPr>
        <p:txBody>
          <a:bodyPr>
            <a:spAutoFit/>
          </a:bodyPr>
          <a:lstStyle/>
          <a:p>
            <a:pPr algn="ctr">
              <a:spcBef>
                <a:spcPct val="20000"/>
              </a:spcBef>
            </a:pPr>
            <a:r>
              <a:rPr lang="en-US" sz="2400">
                <a:solidFill>
                  <a:srgbClr val="6600CC"/>
                </a:solidFill>
                <a:latin typeface="Times New Roman" pitchFamily="18" charset="0"/>
              </a:rPr>
              <a:t>Biological and Agricultural Engineering</a:t>
            </a:r>
          </a:p>
        </p:txBody>
      </p:sp>
      <p:pic>
        <p:nvPicPr>
          <p:cNvPr id="14342" name="Picture 9"/>
          <p:cNvPicPr>
            <a:picLocks noChangeAspect="1" noChangeArrowheads="1"/>
          </p:cNvPicPr>
          <p:nvPr/>
        </p:nvPicPr>
        <p:blipFill>
          <a:blip r:embed="rId3" cstate="print"/>
          <a:srcRect r="-7359"/>
          <a:stretch>
            <a:fillRect/>
          </a:stretch>
        </p:blipFill>
        <p:spPr bwMode="auto">
          <a:xfrm>
            <a:off x="2667000" y="4789488"/>
            <a:ext cx="6334125" cy="1916112"/>
          </a:xfrm>
          <a:prstGeom prst="rect">
            <a:avLst/>
          </a:prstGeom>
          <a:noFill/>
          <a:ln w="12700">
            <a:noFill/>
            <a:miter lim="800000"/>
            <a:headEnd/>
            <a:tailEnd/>
          </a:ln>
        </p:spPr>
      </p:pic>
      <p:pic>
        <p:nvPicPr>
          <p:cNvPr id="14343" name="Picture 10" descr="http://www.oznet.ksu.edu/edtech/TeamServices/Images/LOGOS/72dpi/Pcat.gif"/>
          <p:cNvPicPr>
            <a:picLocks noChangeAspect="1" noChangeArrowheads="1"/>
          </p:cNvPicPr>
          <p:nvPr/>
        </p:nvPicPr>
        <p:blipFill>
          <a:blip r:embed="rId4" r:link="rId5" cstate="print"/>
          <a:srcRect/>
          <a:stretch>
            <a:fillRect/>
          </a:stretch>
        </p:blipFill>
        <p:spPr bwMode="auto">
          <a:xfrm>
            <a:off x="228600" y="4702175"/>
            <a:ext cx="2362200" cy="191611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28600"/>
            <a:ext cx="3657600" cy="914400"/>
          </a:xfrm>
        </p:spPr>
        <p:txBody>
          <a:bodyPr/>
          <a:lstStyle/>
          <a:p>
            <a:pPr algn="l" eaLnBrk="1" hangingPunct="1"/>
            <a:r>
              <a:rPr lang="en-US" sz="4000" smtClean="0"/>
              <a:t>Auto Steering:</a:t>
            </a:r>
          </a:p>
        </p:txBody>
      </p:sp>
      <p:pic>
        <p:nvPicPr>
          <p:cNvPr id="27651" name="Picture 3" descr="driverless"/>
          <p:cNvPicPr>
            <a:picLocks noGrp="1" noChangeAspect="1" noChangeArrowheads="1"/>
          </p:cNvPicPr>
          <p:nvPr>
            <p:ph sz="quarter" idx="2"/>
          </p:nvPr>
        </p:nvPicPr>
        <p:blipFill>
          <a:blip r:embed="rId2" cstate="print"/>
          <a:srcRect/>
          <a:stretch>
            <a:fillRect/>
          </a:stretch>
        </p:blipFill>
        <p:spPr>
          <a:xfrm>
            <a:off x="4267200" y="63500"/>
            <a:ext cx="4648200" cy="2832100"/>
          </a:xfrm>
          <a:noFill/>
        </p:spPr>
      </p:pic>
      <p:pic>
        <p:nvPicPr>
          <p:cNvPr id="27652" name="Picture 4"/>
          <p:cNvPicPr>
            <a:picLocks noChangeAspect="1" noChangeArrowheads="1"/>
          </p:cNvPicPr>
          <p:nvPr/>
        </p:nvPicPr>
        <p:blipFill>
          <a:blip r:embed="rId3" cstate="print"/>
          <a:srcRect/>
          <a:stretch>
            <a:fillRect/>
          </a:stretch>
        </p:blipFill>
        <p:spPr bwMode="auto">
          <a:xfrm>
            <a:off x="152400" y="1219200"/>
            <a:ext cx="1600200" cy="1565275"/>
          </a:xfrm>
          <a:prstGeom prst="rect">
            <a:avLst/>
          </a:prstGeom>
          <a:noFill/>
          <a:ln w="12700">
            <a:noFill/>
            <a:miter lim="800000"/>
            <a:headEnd/>
            <a:tailEnd/>
          </a:ln>
        </p:spPr>
      </p:pic>
      <p:pic>
        <p:nvPicPr>
          <p:cNvPr id="27653" name="Picture 5"/>
          <p:cNvPicPr>
            <a:picLocks noChangeAspect="1" noChangeArrowheads="1"/>
          </p:cNvPicPr>
          <p:nvPr/>
        </p:nvPicPr>
        <p:blipFill>
          <a:blip r:embed="rId4" cstate="print"/>
          <a:srcRect/>
          <a:stretch>
            <a:fillRect/>
          </a:stretch>
        </p:blipFill>
        <p:spPr bwMode="auto">
          <a:xfrm>
            <a:off x="152400" y="4114800"/>
            <a:ext cx="1322388" cy="2590800"/>
          </a:xfrm>
          <a:prstGeom prst="rect">
            <a:avLst/>
          </a:prstGeom>
          <a:noFill/>
          <a:ln w="12700">
            <a:noFill/>
            <a:miter lim="800000"/>
            <a:headEnd/>
            <a:tailEnd/>
          </a:ln>
        </p:spPr>
      </p:pic>
      <p:pic>
        <p:nvPicPr>
          <p:cNvPr id="27654" name="Picture 6" descr="iTEC Pro™"/>
          <p:cNvPicPr>
            <a:picLocks noChangeAspect="1" noChangeArrowheads="1"/>
          </p:cNvPicPr>
          <p:nvPr/>
        </p:nvPicPr>
        <p:blipFill>
          <a:blip r:embed="rId5" cstate="print"/>
          <a:srcRect/>
          <a:stretch>
            <a:fillRect/>
          </a:stretch>
        </p:blipFill>
        <p:spPr bwMode="auto">
          <a:xfrm>
            <a:off x="3962400" y="2971800"/>
            <a:ext cx="2438400" cy="1752600"/>
          </a:xfrm>
          <a:prstGeom prst="rect">
            <a:avLst/>
          </a:prstGeom>
          <a:noFill/>
          <a:ln w="9525">
            <a:noFill/>
            <a:miter lim="800000"/>
            <a:headEnd/>
            <a:tailEnd/>
          </a:ln>
        </p:spPr>
      </p:pic>
      <p:pic>
        <p:nvPicPr>
          <p:cNvPr id="27655" name="Picture 7"/>
          <p:cNvPicPr>
            <a:picLocks noChangeAspect="1" noChangeArrowheads="1"/>
          </p:cNvPicPr>
          <p:nvPr/>
        </p:nvPicPr>
        <p:blipFill>
          <a:blip r:embed="rId6" cstate="print"/>
          <a:srcRect/>
          <a:stretch>
            <a:fillRect/>
          </a:stretch>
        </p:blipFill>
        <p:spPr bwMode="auto">
          <a:xfrm>
            <a:off x="3962400" y="4953000"/>
            <a:ext cx="2395538" cy="1631950"/>
          </a:xfrm>
          <a:prstGeom prst="rect">
            <a:avLst/>
          </a:prstGeom>
          <a:noFill/>
          <a:ln w="12700">
            <a:noFill/>
            <a:miter lim="800000"/>
            <a:headEnd/>
            <a:tailEnd/>
          </a:ln>
        </p:spPr>
      </p:pic>
      <p:pic>
        <p:nvPicPr>
          <p:cNvPr id="27656" name="Picture 8"/>
          <p:cNvPicPr>
            <a:picLocks noChangeAspect="1" noChangeArrowheads="1"/>
          </p:cNvPicPr>
          <p:nvPr/>
        </p:nvPicPr>
        <p:blipFill>
          <a:blip r:embed="rId7" cstate="print"/>
          <a:srcRect/>
          <a:stretch>
            <a:fillRect/>
          </a:stretch>
        </p:blipFill>
        <p:spPr bwMode="auto">
          <a:xfrm>
            <a:off x="6610350" y="4540250"/>
            <a:ext cx="2381250" cy="2127250"/>
          </a:xfrm>
          <a:prstGeom prst="rect">
            <a:avLst/>
          </a:prstGeom>
          <a:noFill/>
          <a:ln w="12700">
            <a:noFill/>
            <a:miter lim="800000"/>
            <a:headEnd/>
            <a:tailEnd/>
          </a:ln>
        </p:spPr>
      </p:pic>
      <p:pic>
        <p:nvPicPr>
          <p:cNvPr id="27657" name="Picture 9"/>
          <p:cNvPicPr>
            <a:picLocks noChangeAspect="1" noChangeArrowheads="1"/>
          </p:cNvPicPr>
          <p:nvPr/>
        </p:nvPicPr>
        <p:blipFill>
          <a:blip r:embed="rId8" cstate="print"/>
          <a:srcRect/>
          <a:stretch>
            <a:fillRect/>
          </a:stretch>
        </p:blipFill>
        <p:spPr bwMode="auto">
          <a:xfrm>
            <a:off x="609600" y="2819400"/>
            <a:ext cx="2867025" cy="1028700"/>
          </a:xfrm>
          <a:prstGeom prst="rect">
            <a:avLst/>
          </a:prstGeom>
          <a:noFill/>
          <a:ln w="12700">
            <a:noFill/>
            <a:miter lim="800000"/>
            <a:headEnd/>
            <a:tailEnd/>
          </a:ln>
        </p:spPr>
      </p:pic>
      <p:pic>
        <p:nvPicPr>
          <p:cNvPr id="27658" name="Picture 10"/>
          <p:cNvPicPr>
            <a:picLocks noChangeAspect="1" noChangeArrowheads="1"/>
          </p:cNvPicPr>
          <p:nvPr/>
        </p:nvPicPr>
        <p:blipFill>
          <a:blip r:embed="rId9" cstate="print"/>
          <a:srcRect/>
          <a:stretch>
            <a:fillRect/>
          </a:stretch>
        </p:blipFill>
        <p:spPr bwMode="auto">
          <a:xfrm>
            <a:off x="7086600" y="3048000"/>
            <a:ext cx="1209675" cy="1323975"/>
          </a:xfrm>
          <a:prstGeom prst="rect">
            <a:avLst/>
          </a:prstGeom>
          <a:noFill/>
          <a:ln w="12700">
            <a:noFill/>
            <a:miter lim="800000"/>
            <a:headEnd/>
            <a:tailEnd/>
          </a:ln>
        </p:spPr>
      </p:pic>
      <p:pic>
        <p:nvPicPr>
          <p:cNvPr id="27659" name="Picture 11" descr="AutoFarm OnTrac"/>
          <p:cNvPicPr>
            <a:picLocks noChangeAspect="1" noChangeArrowheads="1"/>
          </p:cNvPicPr>
          <p:nvPr/>
        </p:nvPicPr>
        <p:blipFill>
          <a:blip r:embed="rId10" cstate="print"/>
          <a:srcRect/>
          <a:stretch>
            <a:fillRect/>
          </a:stretch>
        </p:blipFill>
        <p:spPr bwMode="auto">
          <a:xfrm>
            <a:off x="1828800" y="1066800"/>
            <a:ext cx="2124075" cy="1666875"/>
          </a:xfrm>
          <a:prstGeom prst="rect">
            <a:avLst/>
          </a:prstGeom>
          <a:noFill/>
          <a:ln w="9525">
            <a:noFill/>
            <a:miter lim="800000"/>
            <a:headEnd/>
            <a:tailEnd/>
          </a:ln>
        </p:spPr>
      </p:pic>
      <p:pic>
        <p:nvPicPr>
          <p:cNvPr id="27660" name="Picture 12" descr="Patriot_4420-002-01"/>
          <p:cNvPicPr>
            <a:picLocks noChangeAspect="1" noChangeArrowheads="1"/>
          </p:cNvPicPr>
          <p:nvPr/>
        </p:nvPicPr>
        <p:blipFill>
          <a:blip r:embed="rId11" cstate="print"/>
          <a:srcRect/>
          <a:stretch>
            <a:fillRect/>
          </a:stretch>
        </p:blipFill>
        <p:spPr bwMode="auto">
          <a:xfrm>
            <a:off x="1238250" y="3962400"/>
            <a:ext cx="2571750" cy="1212850"/>
          </a:xfrm>
          <a:prstGeom prst="rect">
            <a:avLst/>
          </a:prstGeom>
          <a:noFill/>
          <a:ln w="9525">
            <a:noFill/>
            <a:miter lim="800000"/>
            <a:headEnd/>
            <a:tailEnd/>
          </a:ln>
        </p:spPr>
      </p:pic>
      <p:pic>
        <p:nvPicPr>
          <p:cNvPr id="27661" name="Picture 13"/>
          <p:cNvPicPr>
            <a:picLocks noChangeAspect="1" noChangeArrowheads="1"/>
          </p:cNvPicPr>
          <p:nvPr/>
        </p:nvPicPr>
        <p:blipFill>
          <a:blip r:embed="rId12" cstate="print"/>
          <a:srcRect/>
          <a:stretch>
            <a:fillRect/>
          </a:stretch>
        </p:blipFill>
        <p:spPr bwMode="auto">
          <a:xfrm>
            <a:off x="1905000" y="5257800"/>
            <a:ext cx="1447800" cy="150495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228600" y="152400"/>
            <a:ext cx="8458200" cy="823913"/>
          </a:xfrm>
          <a:prstGeom prst="rect">
            <a:avLst/>
          </a:prstGeom>
          <a:noFill/>
          <a:ln w="9525">
            <a:noFill/>
            <a:miter lim="800000"/>
            <a:headEnd/>
            <a:tailEnd/>
          </a:ln>
        </p:spPr>
        <p:txBody>
          <a:bodyPr>
            <a:spAutoFit/>
          </a:bodyPr>
          <a:lstStyle/>
          <a:p>
            <a:pPr algn="ctr"/>
            <a:r>
              <a:rPr lang="en-US" sz="4800">
                <a:latin typeface="Times New Roman" pitchFamily="18" charset="0"/>
                <a:cs typeface="Times New Roman" pitchFamily="18" charset="0"/>
              </a:rPr>
              <a:t>Automatic Boom Section Control</a:t>
            </a:r>
          </a:p>
        </p:txBody>
      </p:sp>
      <p:pic>
        <p:nvPicPr>
          <p:cNvPr id="1028" name="Picture 3" descr="ez-boom"/>
          <p:cNvPicPr>
            <a:picLocks noChangeAspect="1" noChangeArrowheads="1"/>
          </p:cNvPicPr>
          <p:nvPr/>
        </p:nvPicPr>
        <p:blipFill>
          <a:blip r:embed="rId4" cstate="print"/>
          <a:srcRect/>
          <a:stretch>
            <a:fillRect/>
          </a:stretch>
        </p:blipFill>
        <p:spPr bwMode="auto">
          <a:xfrm>
            <a:off x="3124200" y="4419600"/>
            <a:ext cx="2895600" cy="2243138"/>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5105400" y="1066800"/>
          <a:ext cx="3886200" cy="3817938"/>
        </p:xfrm>
        <a:graphic>
          <a:graphicData uri="http://schemas.openxmlformats.org/presentationml/2006/ole">
            <p:oleObj spid="_x0000_s62466" name="Photo Editor Photo" r:id="rId5" imgW="12676190" imgH="13133333" progId="">
              <p:embed/>
            </p:oleObj>
          </a:graphicData>
        </a:graphic>
      </p:graphicFrame>
      <p:pic>
        <p:nvPicPr>
          <p:cNvPr id="1029" name="Picture 5"/>
          <p:cNvPicPr>
            <a:picLocks noChangeAspect="1" noChangeArrowheads="1"/>
          </p:cNvPicPr>
          <p:nvPr/>
        </p:nvPicPr>
        <p:blipFill>
          <a:blip r:embed="rId6" cstate="print"/>
          <a:srcRect/>
          <a:stretch>
            <a:fillRect/>
          </a:stretch>
        </p:blipFill>
        <p:spPr bwMode="auto">
          <a:xfrm>
            <a:off x="304800" y="3838575"/>
            <a:ext cx="2781300" cy="3019425"/>
          </a:xfrm>
          <a:prstGeom prst="rect">
            <a:avLst/>
          </a:prstGeom>
          <a:noFill/>
          <a:ln w="12700">
            <a:noFill/>
            <a:miter lim="800000"/>
            <a:headEnd/>
            <a:tailEnd/>
          </a:ln>
        </p:spPr>
      </p:pic>
      <p:pic>
        <p:nvPicPr>
          <p:cNvPr id="1030" name="Picture 6" descr="SprayerIllust"/>
          <p:cNvPicPr>
            <a:picLocks noChangeAspect="1" noChangeArrowheads="1"/>
          </p:cNvPicPr>
          <p:nvPr/>
        </p:nvPicPr>
        <p:blipFill>
          <a:blip r:embed="rId7" cstate="print"/>
          <a:srcRect/>
          <a:stretch>
            <a:fillRect/>
          </a:stretch>
        </p:blipFill>
        <p:spPr bwMode="auto">
          <a:xfrm>
            <a:off x="609600" y="1143000"/>
            <a:ext cx="3962400" cy="2697163"/>
          </a:xfrm>
          <a:prstGeom prst="rect">
            <a:avLst/>
          </a:prstGeom>
          <a:noFill/>
          <a:ln w="9525">
            <a:noFill/>
            <a:miter lim="800000"/>
            <a:headEnd/>
            <a:tailEnd/>
          </a:ln>
        </p:spPr>
      </p:pic>
      <p:pic>
        <p:nvPicPr>
          <p:cNvPr id="1031" name="Picture 7" descr="EZ-Boom">
            <a:hlinkClick r:id="rId8"/>
          </p:cNvPr>
          <p:cNvPicPr>
            <a:picLocks noChangeAspect="1" noChangeArrowheads="1"/>
          </p:cNvPicPr>
          <p:nvPr/>
        </p:nvPicPr>
        <p:blipFill>
          <a:blip r:embed="rId9" cstate="print"/>
          <a:srcRect/>
          <a:stretch>
            <a:fillRect/>
          </a:stretch>
        </p:blipFill>
        <p:spPr bwMode="auto">
          <a:xfrm>
            <a:off x="6248400" y="5257800"/>
            <a:ext cx="2743200" cy="1193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subTitle" idx="1"/>
          </p:nvPr>
        </p:nvSpPr>
        <p:spPr>
          <a:xfrm>
            <a:off x="1143000" y="533400"/>
            <a:ext cx="6400800" cy="1371600"/>
          </a:xfrm>
        </p:spPr>
        <p:txBody>
          <a:bodyPr/>
          <a:lstStyle/>
          <a:p>
            <a:r>
              <a:rPr lang="en-US" smtClean="0"/>
              <a:t>Swath Control Pro</a:t>
            </a:r>
          </a:p>
          <a:p>
            <a:r>
              <a:rPr lang="en-US" smtClean="0"/>
              <a:t>John Deere - Animation</a:t>
            </a:r>
          </a:p>
        </p:txBody>
      </p:sp>
      <p:pic>
        <p:nvPicPr>
          <p:cNvPr id="2055" name="swathControlProVid.wmv">
            <a:hlinkClick r:id="" action="ppaction://media"/>
          </p:cNvPr>
          <p:cNvPicPr>
            <a:picLocks noRot="1" noChangeAspect="1" noChangeArrowheads="1"/>
          </p:cNvPicPr>
          <p:nvPr>
            <a:videoFile r:link="rId1"/>
          </p:nvPr>
        </p:nvPicPr>
        <p:blipFill>
          <a:blip r:embed="rId3" cstate="print"/>
          <a:srcRect/>
          <a:stretch>
            <a:fillRect/>
          </a:stretch>
        </p:blipFill>
        <p:spPr bwMode="auto">
          <a:xfrm>
            <a:off x="152400" y="2419350"/>
            <a:ext cx="8839200" cy="3314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87" fill="hold"/>
                                        <p:tgtEl>
                                          <p:spTgt spid="20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55"/>
                </p:tgtEl>
              </p:cMediaNode>
            </p:video>
            <p:seq concurrent="1" nextAc="seek">
              <p:cTn id="8" restart="whenNotActive" fill="hold" evtFilter="cancelBubble" nodeType="interactiveSeq">
                <p:stCondLst>
                  <p:cond evt="onClick" delay="0">
                    <p:tgtEl>
                      <p:spTgt spid="20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55"/>
                                        </p:tgtEl>
                                      </p:cBhvr>
                                    </p:cmd>
                                  </p:childTnLst>
                                </p:cTn>
                              </p:par>
                            </p:childTnLst>
                          </p:cTn>
                        </p:par>
                      </p:childTnLst>
                    </p:cTn>
                  </p:par>
                </p:childTnLst>
              </p:cTn>
              <p:nextCondLst>
                <p:cond evt="onClick" delay="0">
                  <p:tgtEl>
                    <p:spTgt spid="205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srcRect/>
          <a:stretch>
            <a:fillRect/>
          </a:stretch>
        </p:blipFill>
        <p:spPr bwMode="auto">
          <a:xfrm>
            <a:off x="533400" y="3863975"/>
            <a:ext cx="8077200" cy="2765425"/>
          </a:xfrm>
          <a:prstGeom prst="rect">
            <a:avLst/>
          </a:prstGeom>
          <a:noFill/>
          <a:ln w="12700">
            <a:solidFill>
              <a:srgbClr val="FF0000"/>
            </a:solidFill>
            <a:miter lim="800000"/>
            <a:headEnd/>
            <a:tailEnd/>
          </a:ln>
        </p:spPr>
      </p:pic>
      <p:pic>
        <p:nvPicPr>
          <p:cNvPr id="29699" name="Picture 6"/>
          <p:cNvPicPr>
            <a:picLocks noChangeAspect="1" noChangeArrowheads="1"/>
          </p:cNvPicPr>
          <p:nvPr/>
        </p:nvPicPr>
        <p:blipFill>
          <a:blip r:embed="rId3" cstate="print"/>
          <a:srcRect/>
          <a:stretch>
            <a:fillRect/>
          </a:stretch>
        </p:blipFill>
        <p:spPr bwMode="auto">
          <a:xfrm>
            <a:off x="152400" y="26988"/>
            <a:ext cx="6934200" cy="3706812"/>
          </a:xfrm>
          <a:prstGeom prst="rect">
            <a:avLst/>
          </a:prstGeom>
          <a:noFill/>
          <a:ln w="12700">
            <a:noFill/>
            <a:miter lim="800000"/>
            <a:headEnd/>
            <a:tailEnd/>
          </a:ln>
        </p:spPr>
      </p:pic>
      <p:sp>
        <p:nvSpPr>
          <p:cNvPr id="29700" name="Rectangle 8"/>
          <p:cNvSpPr>
            <a:spLocks noChangeArrowheads="1"/>
          </p:cNvSpPr>
          <p:nvPr/>
        </p:nvSpPr>
        <p:spPr bwMode="auto">
          <a:xfrm>
            <a:off x="5334000" y="2362200"/>
            <a:ext cx="3733800" cy="1371600"/>
          </a:xfrm>
          <a:prstGeom prst="rect">
            <a:avLst/>
          </a:prstGeom>
          <a:solidFill>
            <a:srgbClr val="6600CC"/>
          </a:solidFill>
          <a:ln w="12700">
            <a:solidFill>
              <a:schemeClr val="tx1"/>
            </a:solidFill>
            <a:miter lim="800000"/>
            <a:headEnd/>
            <a:tailEnd/>
          </a:ln>
        </p:spPr>
        <p:txBody>
          <a:bodyPr wrap="none" anchor="ctr"/>
          <a:lstStyle/>
          <a:p>
            <a:endParaRPr lang="en-US"/>
          </a:p>
        </p:txBody>
      </p:sp>
      <p:pic>
        <p:nvPicPr>
          <p:cNvPr id="29701" name="Picture 7"/>
          <p:cNvPicPr>
            <a:picLocks noChangeAspect="1" noChangeArrowheads="1"/>
          </p:cNvPicPr>
          <p:nvPr/>
        </p:nvPicPr>
        <p:blipFill>
          <a:blip r:embed="rId4" cstate="print"/>
          <a:srcRect/>
          <a:stretch>
            <a:fillRect/>
          </a:stretch>
        </p:blipFill>
        <p:spPr bwMode="auto">
          <a:xfrm>
            <a:off x="5486400" y="2438400"/>
            <a:ext cx="3429000" cy="1117600"/>
          </a:xfrm>
          <a:prstGeom prst="rect">
            <a:avLst/>
          </a:prstGeom>
          <a:noFill/>
          <a:ln w="12700">
            <a:noFill/>
            <a:miter lim="800000"/>
            <a:headEnd/>
            <a:tailEnd/>
          </a:ln>
        </p:spPr>
      </p:pic>
      <p:sp>
        <p:nvSpPr>
          <p:cNvPr id="29702" name="Oval 9"/>
          <p:cNvSpPr>
            <a:spLocks noChangeArrowheads="1"/>
          </p:cNvSpPr>
          <p:nvPr/>
        </p:nvSpPr>
        <p:spPr bwMode="auto">
          <a:xfrm>
            <a:off x="5105400" y="2667000"/>
            <a:ext cx="3886200" cy="1066800"/>
          </a:xfrm>
          <a:prstGeom prst="ellipse">
            <a:avLst/>
          </a:prstGeom>
          <a:noFill/>
          <a:ln w="28575">
            <a:solidFill>
              <a:srgbClr val="FF0000"/>
            </a:solidFill>
            <a:round/>
            <a:headEnd/>
            <a:tailEnd/>
          </a:ln>
        </p:spPr>
        <p:txBody>
          <a:bodyPr wrap="none" anchor="ctr"/>
          <a:lstStyle/>
          <a:p>
            <a:endParaRPr lang="en-US"/>
          </a:p>
        </p:txBody>
      </p:sp>
      <p:sp>
        <p:nvSpPr>
          <p:cNvPr id="29703" name="Oval 11"/>
          <p:cNvSpPr>
            <a:spLocks noChangeArrowheads="1"/>
          </p:cNvSpPr>
          <p:nvPr/>
        </p:nvSpPr>
        <p:spPr bwMode="auto">
          <a:xfrm>
            <a:off x="1600200" y="228600"/>
            <a:ext cx="2971800" cy="609600"/>
          </a:xfrm>
          <a:prstGeom prst="ellipse">
            <a:avLst/>
          </a:prstGeom>
          <a:noFill/>
          <a:ln w="28575">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icture 105"/>
          <p:cNvPicPr>
            <a:picLocks noChangeAspect="1" noChangeArrowheads="1"/>
          </p:cNvPicPr>
          <p:nvPr/>
        </p:nvPicPr>
        <p:blipFill>
          <a:blip r:embed="rId3" cstate="print"/>
          <a:srcRect/>
          <a:stretch>
            <a:fillRect/>
          </a:stretch>
        </p:blipFill>
        <p:spPr bwMode="auto">
          <a:xfrm>
            <a:off x="228600" y="990600"/>
            <a:ext cx="5334000" cy="3556000"/>
          </a:xfrm>
          <a:prstGeom prst="rect">
            <a:avLst/>
          </a:prstGeom>
          <a:noFill/>
          <a:ln w="9525">
            <a:noFill/>
            <a:miter lim="800000"/>
            <a:headEnd/>
            <a:tailEnd/>
          </a:ln>
        </p:spPr>
      </p:pic>
      <p:sp>
        <p:nvSpPr>
          <p:cNvPr id="30723" name="Text Box 3"/>
          <p:cNvSpPr txBox="1">
            <a:spLocks noChangeArrowheads="1"/>
          </p:cNvSpPr>
          <p:nvPr/>
        </p:nvSpPr>
        <p:spPr bwMode="auto">
          <a:xfrm>
            <a:off x="304800" y="90488"/>
            <a:ext cx="8382000" cy="823912"/>
          </a:xfrm>
          <a:prstGeom prst="rect">
            <a:avLst/>
          </a:prstGeom>
          <a:noFill/>
          <a:ln w="9525">
            <a:noFill/>
            <a:miter lim="800000"/>
            <a:headEnd/>
            <a:tailEnd/>
          </a:ln>
        </p:spPr>
        <p:txBody>
          <a:bodyPr>
            <a:spAutoFit/>
          </a:bodyPr>
          <a:lstStyle/>
          <a:p>
            <a:pPr algn="ctr"/>
            <a:r>
              <a:rPr lang="en-US" sz="4800">
                <a:latin typeface="Times New Roman" pitchFamily="18" charset="0"/>
                <a:cs typeface="Times New Roman" pitchFamily="18" charset="0"/>
              </a:rPr>
              <a:t>Automatic Boom Height Control</a:t>
            </a:r>
          </a:p>
        </p:txBody>
      </p:sp>
      <p:pic>
        <p:nvPicPr>
          <p:cNvPr id="30724" name="Picture 4" descr="uc4-bracket"/>
          <p:cNvPicPr>
            <a:picLocks noChangeAspect="1" noChangeArrowheads="1"/>
          </p:cNvPicPr>
          <p:nvPr/>
        </p:nvPicPr>
        <p:blipFill>
          <a:blip r:embed="rId4" cstate="print"/>
          <a:srcRect/>
          <a:stretch>
            <a:fillRect/>
          </a:stretch>
        </p:blipFill>
        <p:spPr bwMode="auto">
          <a:xfrm>
            <a:off x="6934200" y="4343400"/>
            <a:ext cx="1725613" cy="2057400"/>
          </a:xfrm>
          <a:prstGeom prst="rect">
            <a:avLst/>
          </a:prstGeom>
          <a:noFill/>
          <a:ln w="9525">
            <a:noFill/>
            <a:miter lim="800000"/>
            <a:headEnd/>
            <a:tailEnd/>
          </a:ln>
        </p:spPr>
      </p:pic>
      <p:pic>
        <p:nvPicPr>
          <p:cNvPr id="30725" name="Picture 5" descr="uc44s"/>
          <p:cNvPicPr>
            <a:picLocks noChangeAspect="1" noChangeArrowheads="1"/>
          </p:cNvPicPr>
          <p:nvPr/>
        </p:nvPicPr>
        <p:blipFill>
          <a:blip r:embed="rId5" cstate="print"/>
          <a:srcRect/>
          <a:stretch>
            <a:fillRect/>
          </a:stretch>
        </p:blipFill>
        <p:spPr bwMode="auto">
          <a:xfrm>
            <a:off x="5114925" y="4114800"/>
            <a:ext cx="1590675" cy="2514600"/>
          </a:xfrm>
          <a:prstGeom prst="rect">
            <a:avLst/>
          </a:prstGeom>
          <a:noFill/>
          <a:ln w="9525">
            <a:noFill/>
            <a:miter lim="800000"/>
            <a:headEnd/>
            <a:tailEnd/>
          </a:ln>
        </p:spPr>
      </p:pic>
      <p:pic>
        <p:nvPicPr>
          <p:cNvPr id="30726" name="Picture 6" descr="banner"/>
          <p:cNvPicPr>
            <a:picLocks noChangeAspect="1" noChangeArrowheads="1"/>
          </p:cNvPicPr>
          <p:nvPr/>
        </p:nvPicPr>
        <p:blipFill>
          <a:blip r:embed="rId6" cstate="print"/>
          <a:srcRect l="47009" t="7791" r="7692" b="35860"/>
          <a:stretch>
            <a:fillRect/>
          </a:stretch>
        </p:blipFill>
        <p:spPr bwMode="auto">
          <a:xfrm>
            <a:off x="762000" y="1143000"/>
            <a:ext cx="4038600" cy="838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27" name="Picture 7"/>
          <p:cNvPicPr>
            <a:picLocks noChangeAspect="1" noChangeArrowheads="1"/>
          </p:cNvPicPr>
          <p:nvPr/>
        </p:nvPicPr>
        <p:blipFill>
          <a:blip r:embed="rId7" cstate="print"/>
          <a:srcRect/>
          <a:stretch>
            <a:fillRect/>
          </a:stretch>
        </p:blipFill>
        <p:spPr bwMode="auto">
          <a:xfrm>
            <a:off x="5181600" y="1371600"/>
            <a:ext cx="3648075" cy="2224088"/>
          </a:xfrm>
          <a:prstGeom prst="rect">
            <a:avLst/>
          </a:prstGeom>
          <a:noFill/>
          <a:ln w="12700">
            <a:noFill/>
            <a:miter lim="800000"/>
            <a:headEnd/>
            <a:tailEnd/>
          </a:ln>
        </p:spPr>
      </p:pic>
      <p:sp>
        <p:nvSpPr>
          <p:cNvPr id="30728" name="WordArt 8"/>
          <p:cNvSpPr>
            <a:spLocks noChangeArrowheads="1" noChangeShapeType="1" noTextEdit="1"/>
          </p:cNvSpPr>
          <p:nvPr/>
        </p:nvSpPr>
        <p:spPr bwMode="auto">
          <a:xfrm>
            <a:off x="152400" y="4724400"/>
            <a:ext cx="752475"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UC5</a:t>
            </a:r>
          </a:p>
        </p:txBody>
      </p:sp>
      <p:sp>
        <p:nvSpPr>
          <p:cNvPr id="30729" name="Line 9"/>
          <p:cNvSpPr>
            <a:spLocks noChangeShapeType="1"/>
          </p:cNvSpPr>
          <p:nvPr/>
        </p:nvSpPr>
        <p:spPr bwMode="auto">
          <a:xfrm>
            <a:off x="990600" y="5029200"/>
            <a:ext cx="457200" cy="0"/>
          </a:xfrm>
          <a:prstGeom prst="line">
            <a:avLst/>
          </a:prstGeom>
          <a:noFill/>
          <a:ln w="76200">
            <a:solidFill>
              <a:srgbClr val="FF0000"/>
            </a:solidFill>
            <a:round/>
            <a:headEnd/>
            <a:tailEnd type="triangle" w="med" len="med"/>
          </a:ln>
        </p:spPr>
        <p:txBody>
          <a:bodyPr/>
          <a:lstStyle/>
          <a:p>
            <a:endParaRPr lang="en-US"/>
          </a:p>
        </p:txBody>
      </p:sp>
      <p:pic>
        <p:nvPicPr>
          <p:cNvPr id="30730" name="Picture 10" descr="insight"/>
          <p:cNvPicPr>
            <a:picLocks noChangeAspect="1" noChangeArrowheads="1"/>
          </p:cNvPicPr>
          <p:nvPr/>
        </p:nvPicPr>
        <p:blipFill>
          <a:blip r:embed="rId8" cstate="print"/>
          <a:srcRect/>
          <a:stretch>
            <a:fillRect/>
          </a:stretch>
        </p:blipFill>
        <p:spPr bwMode="auto">
          <a:xfrm>
            <a:off x="1466850" y="3810000"/>
            <a:ext cx="3333750" cy="2781300"/>
          </a:xfrm>
          <a:prstGeom prst="rect">
            <a:avLst/>
          </a:prstGeom>
          <a:noFill/>
          <a:ln w="9525">
            <a:noFill/>
            <a:miter lim="800000"/>
            <a:headEnd/>
            <a:tailEnd/>
          </a:ln>
        </p:spPr>
      </p:pic>
      <p:sp>
        <p:nvSpPr>
          <p:cNvPr id="30731" name="Oval 11"/>
          <p:cNvSpPr>
            <a:spLocks noChangeArrowheads="1"/>
          </p:cNvSpPr>
          <p:nvPr/>
        </p:nvSpPr>
        <p:spPr bwMode="auto">
          <a:xfrm>
            <a:off x="152400" y="3200400"/>
            <a:ext cx="4724400" cy="3505200"/>
          </a:xfrm>
          <a:prstGeom prst="ellipse">
            <a:avLst/>
          </a:prstGeom>
          <a:noFill/>
          <a:ln w="127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76200"/>
            <a:ext cx="8229600" cy="1143000"/>
          </a:xfrm>
        </p:spPr>
        <p:txBody>
          <a:bodyPr/>
          <a:lstStyle/>
          <a:p>
            <a:r>
              <a:rPr lang="en-US" smtClean="0"/>
              <a:t>Load Command Spray Coupler</a:t>
            </a:r>
          </a:p>
        </p:txBody>
      </p:sp>
      <p:sp>
        <p:nvSpPr>
          <p:cNvPr id="31747" name="Content Placeholder 2"/>
          <p:cNvSpPr>
            <a:spLocks noGrp="1"/>
          </p:cNvSpPr>
          <p:nvPr>
            <p:ph idx="1"/>
          </p:nvPr>
        </p:nvSpPr>
        <p:spPr>
          <a:xfrm>
            <a:off x="152400" y="1295400"/>
            <a:ext cx="4572000" cy="4525963"/>
          </a:xfrm>
        </p:spPr>
        <p:txBody>
          <a:bodyPr/>
          <a:lstStyle/>
          <a:p>
            <a:r>
              <a:rPr lang="en-US" sz="2800" smtClean="0"/>
              <a:t>Auto Quick fill system</a:t>
            </a:r>
          </a:p>
          <a:p>
            <a:pPr lvl="1"/>
            <a:r>
              <a:rPr lang="en-US" sz="2400" smtClean="0"/>
              <a:t>3 minutes for 1200 gallons</a:t>
            </a:r>
            <a:endParaRPr lang="en-US" smtClean="0"/>
          </a:p>
          <a:p>
            <a:endParaRPr lang="en-US" smtClean="0"/>
          </a:p>
        </p:txBody>
      </p:sp>
      <p:pic>
        <p:nvPicPr>
          <p:cNvPr id="31748" name="Picture 2" descr="John Deere Load Command system">
            <a:hlinkClick r:id=""/>
          </p:cNvPr>
          <p:cNvPicPr>
            <a:picLocks noChangeAspect="1" noChangeArrowheads="1"/>
          </p:cNvPicPr>
          <p:nvPr/>
        </p:nvPicPr>
        <p:blipFill>
          <a:blip r:embed="rId2" cstate="print"/>
          <a:srcRect l="16600" t="6250" b="9375"/>
          <a:stretch>
            <a:fillRect/>
          </a:stretch>
        </p:blipFill>
        <p:spPr bwMode="auto">
          <a:xfrm>
            <a:off x="1371600" y="2438400"/>
            <a:ext cx="3062288" cy="2057400"/>
          </a:xfrm>
          <a:prstGeom prst="rect">
            <a:avLst/>
          </a:prstGeom>
          <a:noFill/>
          <a:ln w="9525">
            <a:noFill/>
            <a:miter lim="800000"/>
            <a:headEnd/>
            <a:tailEnd/>
          </a:ln>
        </p:spPr>
      </p:pic>
      <p:pic>
        <p:nvPicPr>
          <p:cNvPr id="31749" name="Picture 4" descr="IMG_3917.JPG"/>
          <p:cNvPicPr>
            <a:picLocks noChangeAspect="1"/>
          </p:cNvPicPr>
          <p:nvPr/>
        </p:nvPicPr>
        <p:blipFill>
          <a:blip r:embed="rId3" cstate="print"/>
          <a:srcRect/>
          <a:stretch>
            <a:fillRect/>
          </a:stretch>
        </p:blipFill>
        <p:spPr bwMode="auto">
          <a:xfrm>
            <a:off x="4800600" y="1219200"/>
            <a:ext cx="4165600" cy="3124200"/>
          </a:xfrm>
          <a:prstGeom prst="rect">
            <a:avLst/>
          </a:prstGeom>
          <a:noFill/>
          <a:ln w="9525">
            <a:noFill/>
            <a:miter lim="800000"/>
            <a:headEnd/>
            <a:tailEnd/>
          </a:ln>
        </p:spPr>
      </p:pic>
      <p:pic>
        <p:nvPicPr>
          <p:cNvPr id="31750" name="Picture 5" descr="IMG_3901.JPG"/>
          <p:cNvPicPr>
            <a:picLocks noChangeAspect="1"/>
          </p:cNvPicPr>
          <p:nvPr/>
        </p:nvPicPr>
        <p:blipFill>
          <a:blip r:embed="rId4" cstate="print"/>
          <a:srcRect/>
          <a:stretch>
            <a:fillRect/>
          </a:stretch>
        </p:blipFill>
        <p:spPr bwMode="auto">
          <a:xfrm>
            <a:off x="304800" y="4648200"/>
            <a:ext cx="2613025" cy="1960563"/>
          </a:xfrm>
          <a:prstGeom prst="rect">
            <a:avLst/>
          </a:prstGeom>
          <a:noFill/>
          <a:ln w="9525">
            <a:noFill/>
            <a:miter lim="800000"/>
            <a:headEnd/>
            <a:tailEnd/>
          </a:ln>
        </p:spPr>
      </p:pic>
      <p:pic>
        <p:nvPicPr>
          <p:cNvPr id="31751" name="Picture 6" descr="IMG_3900.JPG"/>
          <p:cNvPicPr>
            <a:picLocks noChangeAspect="1"/>
          </p:cNvPicPr>
          <p:nvPr/>
        </p:nvPicPr>
        <p:blipFill>
          <a:blip r:embed="rId5" cstate="print"/>
          <a:srcRect/>
          <a:stretch>
            <a:fillRect/>
          </a:stretch>
        </p:blipFill>
        <p:spPr bwMode="auto">
          <a:xfrm>
            <a:off x="3352800" y="4648200"/>
            <a:ext cx="2613025" cy="1960563"/>
          </a:xfrm>
          <a:prstGeom prst="rect">
            <a:avLst/>
          </a:prstGeom>
          <a:noFill/>
          <a:ln w="9525">
            <a:noFill/>
            <a:miter lim="800000"/>
            <a:headEnd/>
            <a:tailEnd/>
          </a:ln>
        </p:spPr>
      </p:pic>
      <p:pic>
        <p:nvPicPr>
          <p:cNvPr id="31752" name="Picture 7" descr="IMG_3902.JPG"/>
          <p:cNvPicPr>
            <a:picLocks noChangeAspect="1"/>
          </p:cNvPicPr>
          <p:nvPr/>
        </p:nvPicPr>
        <p:blipFill>
          <a:blip r:embed="rId6" cstate="print"/>
          <a:srcRect/>
          <a:stretch>
            <a:fillRect/>
          </a:stretch>
        </p:blipFill>
        <p:spPr bwMode="auto">
          <a:xfrm>
            <a:off x="6070600" y="4648200"/>
            <a:ext cx="28448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762000"/>
            <a:ext cx="8534400" cy="762000"/>
          </a:xfrm>
          <a:noFill/>
        </p:spPr>
        <p:txBody>
          <a:bodyPr>
            <a:normAutofit fontScale="90000"/>
          </a:bodyPr>
          <a:lstStyle/>
          <a:p>
            <a:pPr eaLnBrk="1" hangingPunct="1"/>
            <a:r>
              <a:rPr lang="en-US" sz="4000" smtClean="0"/>
              <a:t>Accurate and efficient applications:</a:t>
            </a:r>
            <a:br>
              <a:rPr lang="en-US" sz="4000" smtClean="0"/>
            </a:br>
            <a:r>
              <a:rPr lang="en-US" sz="3600" smtClean="0"/>
              <a:t>Increase Efficacy – Minimize Drift</a:t>
            </a:r>
            <a:endParaRPr lang="en-US" sz="4000" smtClean="0"/>
          </a:p>
        </p:txBody>
      </p:sp>
      <p:pic>
        <p:nvPicPr>
          <p:cNvPr id="6147" name="Picture 3" descr="MVC-015F"/>
          <p:cNvPicPr>
            <a:picLocks noGrp="1" noChangeAspect="1" noChangeArrowheads="1"/>
          </p:cNvPicPr>
          <p:nvPr>
            <p:ph idx="1"/>
          </p:nvPr>
        </p:nvPicPr>
        <p:blipFill>
          <a:blip r:embed="rId3" cstate="print"/>
          <a:stretch>
            <a:fillRect/>
          </a:stretch>
        </p:blipFill>
        <p:spPr>
          <a:xfrm>
            <a:off x="1554691" y="1600200"/>
            <a:ext cx="6034617" cy="4525963"/>
          </a:xfrm>
          <a:noFill/>
        </p:spPr>
      </p:pic>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smtClean="0"/>
          </a:p>
        </p:txBody>
      </p:sp>
      <p:pic>
        <p:nvPicPr>
          <p:cNvPr id="30723" name="Picture 3"/>
          <p:cNvPicPr>
            <a:picLocks noGrp="1" noChangeAspect="1" noChangeArrowheads="1"/>
          </p:cNvPicPr>
          <p:nvPr>
            <p:ph idx="1"/>
          </p:nvPr>
        </p:nvPicPr>
        <p:blipFill>
          <a:blip r:embed="rId2" cstate="print"/>
          <a:srcRect t="33333"/>
          <a:stretch>
            <a:fillRect/>
          </a:stretch>
        </p:blipFill>
        <p:spPr>
          <a:xfrm>
            <a:off x="0" y="0"/>
            <a:ext cx="9144000" cy="6858000"/>
          </a:xfr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533400" y="1295400"/>
            <a:ext cx="8382000" cy="381000"/>
          </a:xfrm>
          <a:prstGeom prst="rect">
            <a:avLst/>
          </a:prstGeom>
          <a:solidFill>
            <a:schemeClr val="bg1"/>
          </a:solidFill>
          <a:ln w="12700">
            <a:noFill/>
            <a:miter lim="800000"/>
            <a:headEnd/>
            <a:tailEnd/>
          </a:ln>
        </p:spPr>
        <p:txBody>
          <a:bodyPr wrap="none" anchor="ctr"/>
          <a:lstStyle/>
          <a:p>
            <a:endParaRPr lang="en-US"/>
          </a:p>
        </p:txBody>
      </p:sp>
      <p:pic>
        <p:nvPicPr>
          <p:cNvPr id="3076" name="Picture 3" descr="hardi-FF"/>
          <p:cNvPicPr>
            <a:picLocks noChangeAspect="1" noChangeArrowheads="1"/>
          </p:cNvPicPr>
          <p:nvPr/>
        </p:nvPicPr>
        <p:blipFill>
          <a:blip r:embed="rId4" cstate="print"/>
          <a:srcRect/>
          <a:stretch>
            <a:fillRect/>
          </a:stretch>
        </p:blipFill>
        <p:spPr bwMode="auto">
          <a:xfrm>
            <a:off x="228600" y="5257800"/>
            <a:ext cx="1524000" cy="1524000"/>
          </a:xfrm>
          <a:prstGeom prst="rect">
            <a:avLst/>
          </a:prstGeom>
          <a:noFill/>
          <a:ln w="9525">
            <a:noFill/>
            <a:miter lim="800000"/>
            <a:headEnd/>
            <a:tailEnd/>
          </a:ln>
        </p:spPr>
      </p:pic>
      <p:sp>
        <p:nvSpPr>
          <p:cNvPr id="3077" name="Rectangle 4"/>
          <p:cNvSpPr>
            <a:spLocks noChangeArrowheads="1"/>
          </p:cNvSpPr>
          <p:nvPr/>
        </p:nvSpPr>
        <p:spPr bwMode="auto">
          <a:xfrm>
            <a:off x="947738" y="609600"/>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3074" name="Object 5"/>
          <p:cNvGraphicFramePr>
            <a:graphicFrameLocks/>
          </p:cNvGraphicFramePr>
          <p:nvPr/>
        </p:nvGraphicFramePr>
        <p:xfrm>
          <a:off x="228600" y="2438400"/>
          <a:ext cx="1371600" cy="1295400"/>
        </p:xfrm>
        <a:graphic>
          <a:graphicData uri="http://schemas.openxmlformats.org/presentationml/2006/ole">
            <p:oleObj spid="_x0000_s140290" name="Document" r:id="rId5" imgW="1873226" imgH="1732082" progId="Word.Document.8">
              <p:embed/>
            </p:oleObj>
          </a:graphicData>
        </a:graphic>
      </p:graphicFrame>
      <p:pic>
        <p:nvPicPr>
          <p:cNvPr id="3078" name="Picture 6"/>
          <p:cNvPicPr>
            <a:picLocks noChangeArrowheads="1"/>
          </p:cNvPicPr>
          <p:nvPr/>
        </p:nvPicPr>
        <p:blipFill>
          <a:blip r:embed="rId6" cstate="print">
            <a:lum contrast="12000"/>
          </a:blip>
          <a:srcRect/>
          <a:stretch>
            <a:fillRect/>
          </a:stretch>
        </p:blipFill>
        <p:spPr bwMode="auto">
          <a:xfrm>
            <a:off x="1905000" y="2438400"/>
            <a:ext cx="1524000" cy="2895600"/>
          </a:xfrm>
          <a:prstGeom prst="rect">
            <a:avLst/>
          </a:prstGeom>
          <a:noFill/>
          <a:ln w="9525">
            <a:noFill/>
            <a:miter lim="800000"/>
            <a:headEnd/>
            <a:tailEnd/>
          </a:ln>
        </p:spPr>
      </p:pic>
      <p:pic>
        <p:nvPicPr>
          <p:cNvPr id="3079" name="Picture 7"/>
          <p:cNvPicPr>
            <a:picLocks noChangeArrowheads="1"/>
          </p:cNvPicPr>
          <p:nvPr/>
        </p:nvPicPr>
        <p:blipFill>
          <a:blip r:embed="rId7" cstate="print">
            <a:lum bright="42000" contrast="66000"/>
          </a:blip>
          <a:srcRect/>
          <a:stretch>
            <a:fillRect/>
          </a:stretch>
        </p:blipFill>
        <p:spPr bwMode="auto">
          <a:xfrm>
            <a:off x="1905000" y="5334000"/>
            <a:ext cx="1447800" cy="1524000"/>
          </a:xfrm>
          <a:prstGeom prst="rect">
            <a:avLst/>
          </a:prstGeom>
          <a:noFill/>
          <a:ln w="9525">
            <a:noFill/>
            <a:miter lim="800000"/>
            <a:headEnd/>
            <a:tailEnd/>
          </a:ln>
        </p:spPr>
      </p:pic>
      <p:sp>
        <p:nvSpPr>
          <p:cNvPr id="3080" name="Rectangle 8"/>
          <p:cNvSpPr>
            <a:spLocks noGrp="1" noChangeArrowheads="1"/>
          </p:cNvSpPr>
          <p:nvPr>
            <p:ph type="title"/>
          </p:nvPr>
        </p:nvSpPr>
        <p:spPr>
          <a:xfrm>
            <a:off x="304800" y="304800"/>
            <a:ext cx="6324600" cy="590550"/>
          </a:xfrm>
        </p:spPr>
        <p:txBody>
          <a:bodyPr>
            <a:normAutofit fontScale="90000"/>
          </a:bodyPr>
          <a:lstStyle/>
          <a:p>
            <a:pPr eaLnBrk="1" hangingPunct="1"/>
            <a:r>
              <a:rPr lang="en-US" sz="4000" smtClean="0"/>
              <a:t>Nozzle Technology……</a:t>
            </a:r>
            <a:endParaRPr lang="en-US" sz="7200" smtClean="0"/>
          </a:p>
        </p:txBody>
      </p:sp>
      <p:sp>
        <p:nvSpPr>
          <p:cNvPr id="3081" name="Rectangle 9"/>
          <p:cNvSpPr>
            <a:spLocks noGrp="1" noChangeArrowheads="1"/>
          </p:cNvSpPr>
          <p:nvPr>
            <p:ph type="body" sz="half" idx="1"/>
          </p:nvPr>
        </p:nvSpPr>
        <p:spPr>
          <a:xfrm>
            <a:off x="228600" y="990600"/>
            <a:ext cx="6324600" cy="1295400"/>
          </a:xfrm>
        </p:spPr>
        <p:txBody>
          <a:bodyPr>
            <a:normAutofit lnSpcReduction="10000"/>
          </a:bodyPr>
          <a:lstStyle/>
          <a:p>
            <a:pPr eaLnBrk="1" hangingPunct="1">
              <a:lnSpc>
                <a:spcPct val="90000"/>
              </a:lnSpc>
            </a:pPr>
            <a:r>
              <a:rPr lang="en-US" sz="2800" smtClean="0"/>
              <a:t>Nozzles designed to reduce drift</a:t>
            </a:r>
          </a:p>
          <a:p>
            <a:pPr eaLnBrk="1" hangingPunct="1">
              <a:lnSpc>
                <a:spcPct val="90000"/>
              </a:lnSpc>
            </a:pPr>
            <a:r>
              <a:rPr lang="en-US" sz="2800" smtClean="0"/>
              <a:t>Improved drop size control</a:t>
            </a:r>
          </a:p>
          <a:p>
            <a:pPr eaLnBrk="1" hangingPunct="1">
              <a:lnSpc>
                <a:spcPct val="90000"/>
              </a:lnSpc>
            </a:pPr>
            <a:r>
              <a:rPr lang="en-US" sz="2800" smtClean="0"/>
              <a:t>Emphasis on ‘Spray Quality’</a:t>
            </a:r>
          </a:p>
        </p:txBody>
      </p:sp>
      <p:pic>
        <p:nvPicPr>
          <p:cNvPr id="3082" name="Picture 10" descr="turbo drop"/>
          <p:cNvPicPr>
            <a:picLocks noChangeAspect="1" noChangeArrowheads="1"/>
          </p:cNvPicPr>
          <p:nvPr/>
        </p:nvPicPr>
        <p:blipFill>
          <a:blip r:embed="rId8" cstate="print">
            <a:lum bright="24000" contrast="30000"/>
          </a:blip>
          <a:srcRect l="24390" t="12195" r="19513" b="9756"/>
          <a:stretch>
            <a:fillRect/>
          </a:stretch>
        </p:blipFill>
        <p:spPr bwMode="auto">
          <a:xfrm>
            <a:off x="6324600" y="304800"/>
            <a:ext cx="1971675" cy="2057400"/>
          </a:xfrm>
          <a:prstGeom prst="rect">
            <a:avLst/>
          </a:prstGeom>
          <a:noFill/>
          <a:ln w="9525">
            <a:noFill/>
            <a:miter lim="800000"/>
            <a:headEnd/>
            <a:tailEnd/>
          </a:ln>
        </p:spPr>
      </p:pic>
      <p:pic>
        <p:nvPicPr>
          <p:cNvPr id="3083" name="Picture 11" descr="ComboJet DR"/>
          <p:cNvPicPr>
            <a:picLocks noChangeAspect="1" noChangeArrowheads="1"/>
          </p:cNvPicPr>
          <p:nvPr/>
        </p:nvPicPr>
        <p:blipFill>
          <a:blip r:embed="rId9" cstate="print"/>
          <a:srcRect/>
          <a:stretch>
            <a:fillRect/>
          </a:stretch>
        </p:blipFill>
        <p:spPr bwMode="auto">
          <a:xfrm>
            <a:off x="7686675" y="1524000"/>
            <a:ext cx="1381125" cy="2438400"/>
          </a:xfrm>
          <a:prstGeom prst="rect">
            <a:avLst/>
          </a:prstGeom>
          <a:noFill/>
          <a:ln w="9525">
            <a:noFill/>
            <a:miter lim="800000"/>
            <a:headEnd/>
            <a:tailEnd/>
          </a:ln>
        </p:spPr>
      </p:pic>
      <p:pic>
        <p:nvPicPr>
          <p:cNvPr id="3084" name="Picture 12" descr="MVC-055F"/>
          <p:cNvPicPr>
            <a:picLocks noChangeAspect="1" noChangeArrowheads="1"/>
          </p:cNvPicPr>
          <p:nvPr/>
        </p:nvPicPr>
        <p:blipFill>
          <a:blip r:embed="rId10" cstate="print">
            <a:lum bright="24000"/>
          </a:blip>
          <a:srcRect l="3751" t="11667" r="3751" b="25000"/>
          <a:stretch>
            <a:fillRect/>
          </a:stretch>
        </p:blipFill>
        <p:spPr bwMode="auto">
          <a:xfrm>
            <a:off x="3810000" y="2362200"/>
            <a:ext cx="3200400" cy="1643063"/>
          </a:xfrm>
          <a:prstGeom prst="rect">
            <a:avLst/>
          </a:prstGeom>
          <a:noFill/>
          <a:ln w="9525">
            <a:noFill/>
            <a:miter lim="800000"/>
            <a:headEnd/>
            <a:tailEnd/>
          </a:ln>
        </p:spPr>
      </p:pic>
      <p:pic>
        <p:nvPicPr>
          <p:cNvPr id="3085" name="Picture 13" descr="MVC-124F"/>
          <p:cNvPicPr>
            <a:picLocks noGrp="1" noChangeAspect="1" noChangeArrowheads="1"/>
          </p:cNvPicPr>
          <p:nvPr>
            <p:ph sz="quarter" idx="3"/>
          </p:nvPr>
        </p:nvPicPr>
        <p:blipFill>
          <a:blip r:embed="rId11" cstate="print">
            <a:lum bright="12000" contrast="18000"/>
          </a:blip>
          <a:srcRect l="36450" t="38800" r="37801" b="23399"/>
          <a:stretch>
            <a:fillRect/>
          </a:stretch>
        </p:blipFill>
        <p:spPr>
          <a:xfrm>
            <a:off x="228600" y="3733800"/>
            <a:ext cx="1474788" cy="1600200"/>
          </a:xfrm>
          <a:noFill/>
        </p:spPr>
      </p:pic>
      <p:pic>
        <p:nvPicPr>
          <p:cNvPr id="3086" name="Picture 14" descr="Hardi-injet"/>
          <p:cNvPicPr>
            <a:picLocks noChangeAspect="1" noChangeArrowheads="1"/>
          </p:cNvPicPr>
          <p:nvPr/>
        </p:nvPicPr>
        <p:blipFill>
          <a:blip r:embed="rId12" cstate="print"/>
          <a:srcRect l="11864" r="13559"/>
          <a:stretch>
            <a:fillRect/>
          </a:stretch>
        </p:blipFill>
        <p:spPr bwMode="auto">
          <a:xfrm>
            <a:off x="7391400" y="4229100"/>
            <a:ext cx="1676400" cy="2247900"/>
          </a:xfrm>
          <a:prstGeom prst="rect">
            <a:avLst/>
          </a:prstGeom>
          <a:noFill/>
          <a:ln w="9525">
            <a:noFill/>
            <a:miter lim="800000"/>
            <a:headEnd/>
            <a:tailEnd/>
          </a:ln>
        </p:spPr>
      </p:pic>
      <p:pic>
        <p:nvPicPr>
          <p:cNvPr id="3087" name="Picture 15" descr="Hardi-LD"/>
          <p:cNvPicPr>
            <a:picLocks noChangeAspect="1" noChangeArrowheads="1"/>
          </p:cNvPicPr>
          <p:nvPr/>
        </p:nvPicPr>
        <p:blipFill>
          <a:blip r:embed="rId13" cstate="print"/>
          <a:srcRect/>
          <a:stretch>
            <a:fillRect/>
          </a:stretch>
        </p:blipFill>
        <p:spPr bwMode="auto">
          <a:xfrm>
            <a:off x="3581400" y="4114800"/>
            <a:ext cx="1428750" cy="1428750"/>
          </a:xfrm>
          <a:prstGeom prst="rect">
            <a:avLst/>
          </a:prstGeom>
          <a:noFill/>
          <a:ln w="9525">
            <a:noFill/>
            <a:miter lim="800000"/>
            <a:headEnd/>
            <a:tailEnd/>
          </a:ln>
        </p:spPr>
      </p:pic>
      <p:pic>
        <p:nvPicPr>
          <p:cNvPr id="3088" name="Picture 16" descr="products-a4-a"/>
          <p:cNvPicPr>
            <a:picLocks noChangeAspect="1" noChangeArrowheads="1"/>
          </p:cNvPicPr>
          <p:nvPr/>
        </p:nvPicPr>
        <p:blipFill>
          <a:blip r:embed="rId14" cstate="print"/>
          <a:srcRect/>
          <a:stretch>
            <a:fillRect/>
          </a:stretch>
        </p:blipFill>
        <p:spPr bwMode="auto">
          <a:xfrm>
            <a:off x="3657600" y="5508625"/>
            <a:ext cx="1981200" cy="1196975"/>
          </a:xfrm>
          <a:prstGeom prst="rect">
            <a:avLst/>
          </a:prstGeom>
          <a:noFill/>
          <a:ln w="9525">
            <a:noFill/>
            <a:miter lim="800000"/>
            <a:headEnd/>
            <a:tailEnd/>
          </a:ln>
        </p:spPr>
      </p:pic>
      <p:pic>
        <p:nvPicPr>
          <p:cNvPr id="3089" name="Picture 17" descr="IMG_0387"/>
          <p:cNvPicPr>
            <a:picLocks noGrp="1" noChangeAspect="1" noChangeArrowheads="1"/>
          </p:cNvPicPr>
          <p:nvPr>
            <p:ph sz="quarter" idx="2"/>
          </p:nvPr>
        </p:nvPicPr>
        <p:blipFill>
          <a:blip r:embed="rId15" cstate="print"/>
          <a:srcRect l="28571" t="20634" r="23810" b="23810"/>
          <a:stretch>
            <a:fillRect/>
          </a:stretch>
        </p:blipFill>
        <p:spPr>
          <a:xfrm>
            <a:off x="5257800" y="4038600"/>
            <a:ext cx="1828800" cy="1600200"/>
          </a:xfrm>
          <a:noFill/>
        </p:spPr>
      </p:pic>
      <p:pic>
        <p:nvPicPr>
          <p:cNvPr id="3090" name="Picture 18" descr="IMG_0390"/>
          <p:cNvPicPr>
            <a:picLocks noChangeAspect="1" noChangeArrowheads="1"/>
          </p:cNvPicPr>
          <p:nvPr/>
        </p:nvPicPr>
        <p:blipFill>
          <a:blip r:embed="rId16" cstate="print"/>
          <a:srcRect l="38281" t="25000" r="28906" b="46875"/>
          <a:stretch>
            <a:fillRect/>
          </a:stretch>
        </p:blipFill>
        <p:spPr bwMode="auto">
          <a:xfrm>
            <a:off x="5791200" y="5638800"/>
            <a:ext cx="1447800" cy="9302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81000" y="838200"/>
            <a:ext cx="8382000" cy="5715000"/>
          </a:xfrm>
          <a:prstGeom prst="rect">
            <a:avLst/>
          </a:prstGeom>
          <a:solidFill>
            <a:srgbClr val="0000FF"/>
          </a:solidFill>
          <a:ln w="12700">
            <a:solidFill>
              <a:schemeClr val="tx1"/>
            </a:solidFill>
            <a:miter lim="800000"/>
            <a:headEnd type="none" w="sm" len="sm"/>
            <a:tailEnd type="none" w="sm" len="sm"/>
          </a:ln>
        </p:spPr>
        <p:txBody>
          <a:bodyPr wrap="none" anchor="ctr"/>
          <a:lstStyle/>
          <a:p>
            <a:endParaRPr lang="en-US"/>
          </a:p>
        </p:txBody>
      </p:sp>
      <p:sp>
        <p:nvSpPr>
          <p:cNvPr id="33795" name="AutoShape 3"/>
          <p:cNvSpPr>
            <a:spLocks noChangeArrowheads="1"/>
          </p:cNvSpPr>
          <p:nvPr/>
        </p:nvSpPr>
        <p:spPr bwMode="auto">
          <a:xfrm>
            <a:off x="685800" y="1219200"/>
            <a:ext cx="7543800" cy="5105400"/>
          </a:xfrm>
          <a:prstGeom prst="bevel">
            <a:avLst>
              <a:gd name="adj" fmla="val 12500"/>
            </a:avLst>
          </a:prstGeom>
          <a:solidFill>
            <a:schemeClr val="bg1"/>
          </a:solidFill>
          <a:ln w="28575">
            <a:solidFill>
              <a:schemeClr val="tx1"/>
            </a:solidFill>
            <a:miter lim="800000"/>
            <a:headEnd type="none" w="sm" len="sm"/>
            <a:tailEnd type="none" w="sm" len="sm"/>
          </a:ln>
        </p:spPr>
        <p:txBody>
          <a:bodyPr wrap="none" anchor="ctr"/>
          <a:lstStyle/>
          <a:p>
            <a:pPr algn="ctr" eaLnBrk="0" hangingPunct="0"/>
            <a:endParaRPr lang="en-US" sz="2400"/>
          </a:p>
        </p:txBody>
      </p:sp>
      <p:sp>
        <p:nvSpPr>
          <p:cNvPr id="33796" name="Rectangle 4"/>
          <p:cNvSpPr>
            <a:spLocks noGrp="1" noChangeArrowheads="1"/>
          </p:cNvSpPr>
          <p:nvPr>
            <p:ph type="title"/>
          </p:nvPr>
        </p:nvSpPr>
        <p:spPr>
          <a:xfrm>
            <a:off x="457200" y="76200"/>
            <a:ext cx="8229600" cy="715963"/>
          </a:xfrm>
        </p:spPr>
        <p:txBody>
          <a:bodyPr/>
          <a:lstStyle/>
          <a:p>
            <a:pPr eaLnBrk="1" hangingPunct="1"/>
            <a:r>
              <a:rPr lang="en-US" sz="4000" smtClean="0"/>
              <a:t>Spray Characteristics are Important</a:t>
            </a:r>
          </a:p>
        </p:txBody>
      </p:sp>
      <p:sp>
        <p:nvSpPr>
          <p:cNvPr id="33797" name="Text Box 5"/>
          <p:cNvSpPr txBox="1">
            <a:spLocks noChangeArrowheads="1"/>
          </p:cNvSpPr>
          <p:nvPr/>
        </p:nvSpPr>
        <p:spPr bwMode="auto">
          <a:xfrm>
            <a:off x="1676400" y="5791200"/>
            <a:ext cx="5867400" cy="366713"/>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a:t>Demonstrates Turbo Flat vs TurboDrop-5 MPH Wind</a:t>
            </a:r>
          </a:p>
        </p:txBody>
      </p:sp>
      <p:pic>
        <p:nvPicPr>
          <p:cNvPr id="8" name="25.avi">
            <a:hlinkClick r:id="" action="ppaction://media"/>
          </p:cNvPr>
          <p:cNvPicPr>
            <a:picLocks noGrp="1" noRot="1" noChangeAspect="1"/>
          </p:cNvPicPr>
          <p:nvPr>
            <p:ph idx="1"/>
            <a:videoFile r:link="rId1"/>
          </p:nvPr>
        </p:nvPicPr>
        <p:blipFill>
          <a:blip r:embed="rId3" cstate="print"/>
          <a:srcRect/>
          <a:stretch>
            <a:fillRect/>
          </a:stretch>
        </p:blipFill>
        <p:spPr>
          <a:xfrm>
            <a:off x="1371600" y="1828800"/>
            <a:ext cx="6172200" cy="38481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IMG_7613"/>
          <p:cNvPicPr>
            <a:picLocks noChangeAspect="1" noChangeArrowheads="1"/>
          </p:cNvPicPr>
          <p:nvPr/>
        </p:nvPicPr>
        <p:blipFill>
          <a:blip r:embed="rId2" cstate="print"/>
          <a:srcRect/>
          <a:stretch>
            <a:fillRect/>
          </a:stretch>
        </p:blipFill>
        <p:spPr bwMode="auto">
          <a:xfrm>
            <a:off x="6172200" y="2362200"/>
            <a:ext cx="2743200" cy="2057400"/>
          </a:xfrm>
          <a:prstGeom prst="ellipse">
            <a:avLst/>
          </a:prstGeom>
          <a:ln>
            <a:noFill/>
          </a:ln>
          <a:effectLst>
            <a:softEdge rad="112500"/>
          </a:effectLst>
        </p:spPr>
      </p:pic>
      <p:pic>
        <p:nvPicPr>
          <p:cNvPr id="15363" name="Picture 7" descr="IMG_7615"/>
          <p:cNvPicPr>
            <a:picLocks noChangeAspect="1" noChangeArrowheads="1"/>
          </p:cNvPicPr>
          <p:nvPr/>
        </p:nvPicPr>
        <p:blipFill>
          <a:blip r:embed="rId3" cstate="print"/>
          <a:srcRect/>
          <a:stretch>
            <a:fillRect/>
          </a:stretch>
        </p:blipFill>
        <p:spPr bwMode="auto">
          <a:xfrm>
            <a:off x="6324600" y="4648200"/>
            <a:ext cx="2438400"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364" name="Picture 8" descr="IMG_7620"/>
          <p:cNvPicPr>
            <a:picLocks noChangeAspect="1" noChangeArrowheads="1"/>
          </p:cNvPicPr>
          <p:nvPr/>
        </p:nvPicPr>
        <p:blipFill>
          <a:blip r:embed="rId4" cstate="print"/>
          <a:srcRect/>
          <a:stretch>
            <a:fillRect/>
          </a:stretch>
        </p:blipFill>
        <p:spPr bwMode="auto">
          <a:xfrm>
            <a:off x="3352800" y="4572000"/>
            <a:ext cx="2514600" cy="1885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365" name="Picture 9" descr="IMG_7616"/>
          <p:cNvPicPr>
            <a:picLocks noChangeAspect="1" noChangeArrowheads="1"/>
          </p:cNvPicPr>
          <p:nvPr/>
        </p:nvPicPr>
        <p:blipFill>
          <a:blip r:embed="rId5" cstate="print"/>
          <a:srcRect/>
          <a:stretch>
            <a:fillRect/>
          </a:stretch>
        </p:blipFill>
        <p:spPr bwMode="auto">
          <a:xfrm>
            <a:off x="152400" y="2514600"/>
            <a:ext cx="24384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6" name="Picture 10" descr="IMG_7617"/>
          <p:cNvPicPr>
            <a:picLocks noChangeAspect="1" noChangeArrowheads="1"/>
          </p:cNvPicPr>
          <p:nvPr/>
        </p:nvPicPr>
        <p:blipFill>
          <a:blip r:embed="rId6" cstate="print"/>
          <a:srcRect/>
          <a:stretch>
            <a:fillRect/>
          </a:stretch>
        </p:blipFill>
        <p:spPr bwMode="auto">
          <a:xfrm>
            <a:off x="6248400" y="304800"/>
            <a:ext cx="2590800" cy="19431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367" name="Picture 11" descr="IMG_7610"/>
          <p:cNvPicPr>
            <a:picLocks noChangeAspect="1" noChangeArrowheads="1"/>
          </p:cNvPicPr>
          <p:nvPr/>
        </p:nvPicPr>
        <p:blipFill>
          <a:blip r:embed="rId7" cstate="print"/>
          <a:srcRect/>
          <a:stretch>
            <a:fillRect/>
          </a:stretch>
        </p:blipFill>
        <p:spPr bwMode="auto">
          <a:xfrm>
            <a:off x="228600" y="152400"/>
            <a:ext cx="2763837" cy="2073275"/>
          </a:xfrm>
          <a:prstGeom prst="ellipse">
            <a:avLst/>
          </a:prstGeom>
          <a:ln>
            <a:noFill/>
          </a:ln>
          <a:effectLst>
            <a:softEdge rad="112500"/>
          </a:effectLst>
        </p:spPr>
      </p:pic>
      <p:pic>
        <p:nvPicPr>
          <p:cNvPr id="15368" name="Picture 12" descr="IMG_7612"/>
          <p:cNvPicPr>
            <a:picLocks noChangeAspect="1" noChangeArrowheads="1"/>
          </p:cNvPicPr>
          <p:nvPr/>
        </p:nvPicPr>
        <p:blipFill>
          <a:blip r:embed="rId8" cstate="print"/>
          <a:srcRect/>
          <a:stretch>
            <a:fillRect/>
          </a:stretch>
        </p:blipFill>
        <p:spPr bwMode="auto">
          <a:xfrm>
            <a:off x="3048000" y="342900"/>
            <a:ext cx="2590800" cy="19431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369" name="Picture 13" descr="IMG_7619"/>
          <p:cNvPicPr>
            <a:picLocks noChangeAspect="1" noChangeArrowheads="1"/>
          </p:cNvPicPr>
          <p:nvPr/>
        </p:nvPicPr>
        <p:blipFill>
          <a:blip r:embed="rId9" cstate="print"/>
          <a:srcRect/>
          <a:stretch>
            <a:fillRect/>
          </a:stretch>
        </p:blipFill>
        <p:spPr bwMode="auto">
          <a:xfrm>
            <a:off x="152400" y="4572000"/>
            <a:ext cx="2667000" cy="2000250"/>
          </a:xfrm>
          <a:prstGeom prst="ellipse">
            <a:avLst/>
          </a:prstGeom>
          <a:ln>
            <a:noFill/>
          </a:ln>
          <a:effectLst>
            <a:softEdge rad="112500"/>
          </a:effectLst>
        </p:spPr>
      </p:pic>
      <p:sp>
        <p:nvSpPr>
          <p:cNvPr id="15370" name="WordArt 16"/>
          <p:cNvSpPr>
            <a:spLocks noChangeArrowheads="1" noChangeShapeType="1" noTextEdit="1"/>
          </p:cNvSpPr>
          <p:nvPr/>
        </p:nvSpPr>
        <p:spPr bwMode="auto">
          <a:xfrm rot="21218756">
            <a:off x="3157758" y="2895600"/>
            <a:ext cx="2590800" cy="9144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1500000" scaled="1"/>
                </a:gradFill>
                <a:effectLst>
                  <a:outerShdw dist="35921" dir="2700000" sy="50000" kx="2115830" algn="bl" rotWithShape="0">
                    <a:srgbClr val="C0C0C0">
                      <a:alpha val="79999"/>
                    </a:srgbClr>
                  </a:outerShdw>
                </a:effectLst>
                <a:latin typeface="Arial Black"/>
              </a:rPr>
              <a:t>Options?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762000" y="0"/>
            <a:ext cx="7543800" cy="838200"/>
          </a:xfrm>
        </p:spPr>
        <p:txBody>
          <a:bodyPr>
            <a:normAutofit/>
          </a:bodyPr>
          <a:lstStyle/>
          <a:p>
            <a:r>
              <a:rPr lang="en-US" sz="4000"/>
              <a:t>Nozzle Efficacy/Drift Slope</a:t>
            </a:r>
          </a:p>
        </p:txBody>
      </p:sp>
      <p:sp>
        <p:nvSpPr>
          <p:cNvPr id="402443" name="Rectangle 11"/>
          <p:cNvSpPr>
            <a:spLocks noGrp="1" noChangeArrowheads="1"/>
          </p:cNvSpPr>
          <p:nvPr>
            <p:ph sz="half" idx="1"/>
          </p:nvPr>
        </p:nvSpPr>
        <p:spPr>
          <a:xfrm>
            <a:off x="228600" y="2514600"/>
            <a:ext cx="2362200" cy="4267200"/>
          </a:xfrm>
        </p:spPr>
        <p:txBody>
          <a:bodyPr>
            <a:normAutofit/>
          </a:bodyPr>
          <a:lstStyle/>
          <a:p>
            <a:pPr>
              <a:lnSpc>
                <a:spcPct val="80000"/>
              </a:lnSpc>
            </a:pPr>
            <a:r>
              <a:rPr lang="en-US" sz="1600"/>
              <a:t>XR, TR</a:t>
            </a:r>
          </a:p>
          <a:p>
            <a:pPr>
              <a:lnSpc>
                <a:spcPct val="80000"/>
              </a:lnSpc>
            </a:pPr>
            <a:endParaRPr lang="en-US" sz="1600"/>
          </a:p>
          <a:p>
            <a:pPr>
              <a:lnSpc>
                <a:spcPct val="80000"/>
              </a:lnSpc>
            </a:pPr>
            <a:r>
              <a:rPr lang="en-US" sz="1600"/>
              <a:t>Turbo Flood</a:t>
            </a:r>
          </a:p>
          <a:p>
            <a:pPr>
              <a:lnSpc>
                <a:spcPct val="80000"/>
              </a:lnSpc>
            </a:pPr>
            <a:r>
              <a:rPr lang="en-US" sz="1600"/>
              <a:t>Turbo TeeJet</a:t>
            </a:r>
          </a:p>
          <a:p>
            <a:pPr>
              <a:lnSpc>
                <a:spcPct val="80000"/>
              </a:lnSpc>
            </a:pPr>
            <a:endParaRPr lang="en-US" sz="1600"/>
          </a:p>
          <a:p>
            <a:pPr>
              <a:lnSpc>
                <a:spcPct val="80000"/>
              </a:lnSpc>
            </a:pPr>
            <a:endParaRPr lang="en-US" sz="1600"/>
          </a:p>
          <a:p>
            <a:pPr>
              <a:lnSpc>
                <a:spcPct val="80000"/>
              </a:lnSpc>
            </a:pPr>
            <a:r>
              <a:rPr lang="en-US" sz="1600"/>
              <a:t>Air Mix</a:t>
            </a:r>
          </a:p>
          <a:p>
            <a:pPr>
              <a:lnSpc>
                <a:spcPct val="80000"/>
              </a:lnSpc>
            </a:pPr>
            <a:r>
              <a:rPr lang="en-US" sz="1600"/>
              <a:t>AI XR</a:t>
            </a:r>
          </a:p>
          <a:p>
            <a:pPr>
              <a:lnSpc>
                <a:spcPct val="80000"/>
              </a:lnSpc>
            </a:pPr>
            <a:r>
              <a:rPr lang="en-US" sz="1600"/>
              <a:t>GuardianAir</a:t>
            </a:r>
          </a:p>
          <a:p>
            <a:pPr>
              <a:lnSpc>
                <a:spcPct val="80000"/>
              </a:lnSpc>
            </a:pPr>
            <a:endParaRPr lang="en-US" sz="1600"/>
          </a:p>
          <a:p>
            <a:pPr>
              <a:lnSpc>
                <a:spcPct val="80000"/>
              </a:lnSpc>
            </a:pPr>
            <a:endParaRPr lang="en-US" sz="1600"/>
          </a:p>
          <a:p>
            <a:pPr>
              <a:lnSpc>
                <a:spcPct val="80000"/>
              </a:lnSpc>
            </a:pPr>
            <a:endParaRPr lang="en-US" sz="1600"/>
          </a:p>
          <a:p>
            <a:pPr>
              <a:lnSpc>
                <a:spcPct val="80000"/>
              </a:lnSpc>
            </a:pPr>
            <a:r>
              <a:rPr lang="en-US" sz="1600"/>
              <a:t>AI</a:t>
            </a:r>
          </a:p>
          <a:p>
            <a:pPr>
              <a:lnSpc>
                <a:spcPct val="80000"/>
              </a:lnSpc>
            </a:pPr>
            <a:r>
              <a:rPr lang="en-US" sz="1600"/>
              <a:t>Ultra Low Drift</a:t>
            </a:r>
          </a:p>
          <a:p>
            <a:pPr>
              <a:lnSpc>
                <a:spcPct val="80000"/>
              </a:lnSpc>
            </a:pPr>
            <a:r>
              <a:rPr lang="en-US" sz="1600"/>
              <a:t>Turbo Drop</a:t>
            </a:r>
          </a:p>
          <a:p>
            <a:pPr>
              <a:lnSpc>
                <a:spcPct val="80000"/>
              </a:lnSpc>
            </a:pPr>
            <a:endParaRPr lang="en-US" sz="1600"/>
          </a:p>
          <a:p>
            <a:pPr>
              <a:lnSpc>
                <a:spcPct val="80000"/>
              </a:lnSpc>
            </a:pPr>
            <a:r>
              <a:rPr lang="en-US" sz="1600"/>
              <a:t>TTI</a:t>
            </a:r>
          </a:p>
        </p:txBody>
      </p:sp>
      <p:sp>
        <p:nvSpPr>
          <p:cNvPr id="402435" name="AutoShape 3"/>
          <p:cNvSpPr>
            <a:spLocks noChangeArrowheads="1"/>
          </p:cNvSpPr>
          <p:nvPr/>
        </p:nvSpPr>
        <p:spPr bwMode="auto">
          <a:xfrm rot="-3344579">
            <a:off x="3468688" y="-455612"/>
            <a:ext cx="3505200" cy="8953500"/>
          </a:xfrm>
          <a:prstGeom prst="downArrow">
            <a:avLst>
              <a:gd name="adj1" fmla="val 50000"/>
              <a:gd name="adj2" fmla="val 63859"/>
            </a:avLst>
          </a:prstGeom>
          <a:solidFill>
            <a:schemeClr val="accent1"/>
          </a:solidFill>
          <a:ln w="12700">
            <a:solidFill>
              <a:schemeClr val="tx1"/>
            </a:solidFill>
            <a:miter lim="800000"/>
            <a:headEnd/>
            <a:tailEnd/>
          </a:ln>
          <a:effectLst/>
        </p:spPr>
        <p:txBody>
          <a:bodyPr vert="eaVert" wrap="none" anchor="ctr"/>
          <a:lstStyle/>
          <a:p>
            <a:endParaRPr lang="en-US"/>
          </a:p>
        </p:txBody>
      </p:sp>
      <p:sp>
        <p:nvSpPr>
          <p:cNvPr id="402436" name="Text Box 4"/>
          <p:cNvSpPr txBox="1">
            <a:spLocks noChangeArrowheads="1"/>
          </p:cNvSpPr>
          <p:nvPr/>
        </p:nvSpPr>
        <p:spPr bwMode="auto">
          <a:xfrm>
            <a:off x="1371600" y="1828800"/>
            <a:ext cx="1981200" cy="366713"/>
          </a:xfrm>
          <a:prstGeom prst="rect">
            <a:avLst/>
          </a:prstGeom>
          <a:solidFill>
            <a:schemeClr val="bg1"/>
          </a:solidFill>
          <a:ln w="12700">
            <a:noFill/>
            <a:miter lim="800000"/>
            <a:headEnd/>
            <a:tailEnd/>
          </a:ln>
          <a:effectLst/>
        </p:spPr>
        <p:txBody>
          <a:bodyPr>
            <a:spAutoFit/>
          </a:bodyPr>
          <a:lstStyle/>
          <a:p>
            <a:pPr>
              <a:spcBef>
                <a:spcPct val="50000"/>
              </a:spcBef>
            </a:pPr>
            <a:r>
              <a:rPr lang="en-US"/>
              <a:t>Extended Range</a:t>
            </a:r>
          </a:p>
        </p:txBody>
      </p:sp>
      <p:sp>
        <p:nvSpPr>
          <p:cNvPr id="402437" name="Text Box 5"/>
          <p:cNvSpPr txBox="1">
            <a:spLocks noChangeArrowheads="1"/>
          </p:cNvSpPr>
          <p:nvPr/>
        </p:nvSpPr>
        <p:spPr bwMode="auto">
          <a:xfrm>
            <a:off x="2438400" y="2590800"/>
            <a:ext cx="1905000" cy="366713"/>
          </a:xfrm>
          <a:prstGeom prst="rect">
            <a:avLst/>
          </a:prstGeom>
          <a:solidFill>
            <a:schemeClr val="bg1"/>
          </a:solidFill>
          <a:ln w="12700">
            <a:noFill/>
            <a:miter lim="800000"/>
            <a:headEnd/>
            <a:tailEnd/>
          </a:ln>
          <a:effectLst/>
        </p:spPr>
        <p:txBody>
          <a:bodyPr>
            <a:spAutoFit/>
          </a:bodyPr>
          <a:lstStyle/>
          <a:p>
            <a:pPr>
              <a:spcBef>
                <a:spcPct val="50000"/>
              </a:spcBef>
            </a:pPr>
            <a:r>
              <a:rPr lang="en-US"/>
              <a:t>Chamber Design</a:t>
            </a:r>
          </a:p>
        </p:txBody>
      </p:sp>
      <p:sp>
        <p:nvSpPr>
          <p:cNvPr id="402438" name="Text Box 6"/>
          <p:cNvSpPr txBox="1">
            <a:spLocks noChangeArrowheads="1"/>
          </p:cNvSpPr>
          <p:nvPr/>
        </p:nvSpPr>
        <p:spPr bwMode="auto">
          <a:xfrm>
            <a:off x="6172200" y="5119688"/>
            <a:ext cx="2133600" cy="366712"/>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a:t>
            </a:r>
          </a:p>
        </p:txBody>
      </p:sp>
      <p:sp>
        <p:nvSpPr>
          <p:cNvPr id="402439" name="Text Box 7"/>
          <p:cNvSpPr txBox="1">
            <a:spLocks noChangeArrowheads="1"/>
          </p:cNvSpPr>
          <p:nvPr/>
        </p:nvSpPr>
        <p:spPr bwMode="auto">
          <a:xfrm>
            <a:off x="4419600" y="3962400"/>
            <a:ext cx="2133600" cy="366713"/>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II</a:t>
            </a:r>
          </a:p>
        </p:txBody>
      </p:sp>
      <p:sp>
        <p:nvSpPr>
          <p:cNvPr id="402440" name="WordArt 8"/>
          <p:cNvSpPr>
            <a:spLocks noChangeArrowheads="1" noChangeShapeType="1" noTextEdit="1"/>
          </p:cNvSpPr>
          <p:nvPr/>
        </p:nvSpPr>
        <p:spPr bwMode="auto">
          <a:xfrm rot="2430977">
            <a:off x="3781425" y="1676400"/>
            <a:ext cx="383857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2969023" scaled="1"/>
                </a:gradFill>
                <a:effectLst>
                  <a:outerShdw dist="53882" dir="2700000" algn="ctr" rotWithShape="0">
                    <a:srgbClr val="9999FF">
                      <a:alpha val="80000"/>
                    </a:srgbClr>
                  </a:outerShdw>
                </a:effectLst>
                <a:latin typeface="Impact"/>
              </a:rPr>
              <a:t>Reducing Spray Drift</a:t>
            </a:r>
          </a:p>
        </p:txBody>
      </p:sp>
      <p:sp>
        <p:nvSpPr>
          <p:cNvPr id="402441" name="WordArt 9"/>
          <p:cNvSpPr>
            <a:spLocks noChangeArrowheads="1" noChangeShapeType="1" noTextEdit="1"/>
          </p:cNvSpPr>
          <p:nvPr/>
        </p:nvSpPr>
        <p:spPr bwMode="auto">
          <a:xfrm rot="3246025">
            <a:off x="5239544" y="5347494"/>
            <a:ext cx="1143000" cy="814388"/>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Arial Black"/>
              </a:rPr>
              <a:t>Efficacy</a:t>
            </a:r>
          </a:p>
        </p:txBody>
      </p:sp>
      <p:sp>
        <p:nvSpPr>
          <p:cNvPr id="402442" name="AutoShape 10"/>
          <p:cNvSpPr>
            <a:spLocks noChangeArrowheads="1"/>
          </p:cNvSpPr>
          <p:nvPr/>
        </p:nvSpPr>
        <p:spPr bwMode="auto">
          <a:xfrm rot="5400000">
            <a:off x="5524500" y="6057900"/>
            <a:ext cx="5334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a:effectLst/>
        </p:spPr>
        <p:txBody>
          <a:bodyPr wrap="none" anchor="ctr"/>
          <a:lstStyle/>
          <a:p>
            <a:endParaRPr lang="en-US"/>
          </a:p>
        </p:txBody>
      </p:sp>
      <p:sp>
        <p:nvSpPr>
          <p:cNvPr id="402444" name="Oval 12"/>
          <p:cNvSpPr>
            <a:spLocks noChangeArrowheads="1"/>
          </p:cNvSpPr>
          <p:nvPr/>
        </p:nvSpPr>
        <p:spPr bwMode="auto">
          <a:xfrm>
            <a:off x="0" y="3505200"/>
            <a:ext cx="7010400" cy="1676400"/>
          </a:xfrm>
          <a:prstGeom prst="ellipse">
            <a:avLst/>
          </a:prstGeom>
          <a:noFill/>
          <a:ln w="12700">
            <a:solidFill>
              <a:srgbClr val="FF0000"/>
            </a:solidFill>
            <a:round/>
            <a:headEnd/>
            <a:tailEnd/>
          </a:ln>
          <a:effectLst/>
        </p:spPr>
        <p:txBody>
          <a:bodyPr wrap="none" anchor="ctr"/>
          <a:lstStyle/>
          <a:p>
            <a:endParaRPr lang="en-US"/>
          </a:p>
        </p:txBody>
      </p:sp>
      <p:sp>
        <p:nvSpPr>
          <p:cNvPr id="402445" name="Text Box 13"/>
          <p:cNvSpPr txBox="1">
            <a:spLocks noChangeArrowheads="1"/>
          </p:cNvSpPr>
          <p:nvPr/>
        </p:nvSpPr>
        <p:spPr bwMode="auto">
          <a:xfrm rot="2112201">
            <a:off x="2689225" y="1995488"/>
            <a:ext cx="3406775" cy="366712"/>
          </a:xfrm>
          <a:prstGeom prst="rect">
            <a:avLst/>
          </a:prstGeom>
          <a:noFill/>
          <a:ln w="12700">
            <a:noFill/>
            <a:miter lim="800000"/>
            <a:headEnd/>
            <a:tailEnd/>
          </a:ln>
          <a:effectLst/>
        </p:spPr>
        <p:txBody>
          <a:bodyPr>
            <a:spAutoFit/>
          </a:bodyPr>
          <a:lstStyle/>
          <a:p>
            <a:pPr>
              <a:spcBef>
                <a:spcPct val="50000"/>
              </a:spcBef>
            </a:pPr>
            <a:r>
              <a:rPr lang="en-US"/>
              <a:t>Nozzle development timeline</a:t>
            </a:r>
          </a:p>
        </p:txBody>
      </p:sp>
      <p:sp>
        <p:nvSpPr>
          <p:cNvPr id="402446" name="WordArt 14"/>
          <p:cNvSpPr>
            <a:spLocks noChangeArrowheads="1" noChangeShapeType="1" noTextEdit="1"/>
          </p:cNvSpPr>
          <p:nvPr/>
        </p:nvSpPr>
        <p:spPr bwMode="auto">
          <a:xfrm rot="3659703">
            <a:off x="7772400" y="5638800"/>
            <a:ext cx="914400" cy="106680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2009</a:t>
            </a:r>
          </a:p>
        </p:txBody>
      </p:sp>
      <p:sp>
        <p:nvSpPr>
          <p:cNvPr id="402447" name="WordArt 15"/>
          <p:cNvSpPr>
            <a:spLocks noChangeArrowheads="1" noChangeShapeType="1" noTextEdit="1"/>
          </p:cNvSpPr>
          <p:nvPr/>
        </p:nvSpPr>
        <p:spPr bwMode="auto">
          <a:xfrm rot="-1349410">
            <a:off x="838200" y="838200"/>
            <a:ext cx="914400" cy="1000125"/>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1980</a:t>
            </a:r>
          </a:p>
        </p:txBody>
      </p:sp>
      <p:sp>
        <p:nvSpPr>
          <p:cNvPr id="402448" name="WordArt 16"/>
          <p:cNvSpPr>
            <a:spLocks noChangeArrowheads="1" noChangeShapeType="1" noTextEdit="1"/>
          </p:cNvSpPr>
          <p:nvPr/>
        </p:nvSpPr>
        <p:spPr bwMode="auto">
          <a:xfrm>
            <a:off x="5943600" y="1028700"/>
            <a:ext cx="2124075"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30 years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p:cNvPicPr>
            <a:picLocks noChangeAspect="1" noChangeArrowheads="1"/>
          </p:cNvPicPr>
          <p:nvPr/>
        </p:nvPicPr>
        <p:blipFill>
          <a:blip r:embed="rId3" cstate="print"/>
          <a:srcRect/>
          <a:stretch>
            <a:fillRect/>
          </a:stretch>
        </p:blipFill>
        <p:spPr bwMode="auto">
          <a:xfrm>
            <a:off x="5867400" y="76200"/>
            <a:ext cx="3116192" cy="1981200"/>
          </a:xfrm>
          <a:prstGeom prst="rect">
            <a:avLst/>
          </a:prstGeom>
          <a:noFill/>
          <a:ln w="12700">
            <a:noFill/>
            <a:miter lim="800000"/>
            <a:headEnd/>
            <a:tailEnd/>
          </a:ln>
        </p:spPr>
      </p:pic>
      <p:pic>
        <p:nvPicPr>
          <p:cNvPr id="400389" name="Picture 5"/>
          <p:cNvPicPr>
            <a:picLocks noChangeAspect="1" noChangeArrowheads="1"/>
          </p:cNvPicPr>
          <p:nvPr/>
        </p:nvPicPr>
        <p:blipFill>
          <a:blip r:embed="rId4" cstate="print"/>
          <a:srcRect/>
          <a:stretch>
            <a:fillRect/>
          </a:stretch>
        </p:blipFill>
        <p:spPr bwMode="auto">
          <a:xfrm>
            <a:off x="838200" y="990600"/>
            <a:ext cx="2057400" cy="2044700"/>
          </a:xfrm>
          <a:prstGeom prst="rect">
            <a:avLst/>
          </a:prstGeom>
          <a:noFill/>
          <a:ln w="12700">
            <a:noFill/>
            <a:miter lim="800000"/>
            <a:headEnd/>
            <a:tailEnd/>
          </a:ln>
          <a:effectLst/>
        </p:spPr>
      </p:pic>
      <p:sp>
        <p:nvSpPr>
          <p:cNvPr id="400386" name="Rectangle 2"/>
          <p:cNvSpPr>
            <a:spLocks noGrp="1" noChangeArrowheads="1"/>
          </p:cNvSpPr>
          <p:nvPr>
            <p:ph type="title"/>
          </p:nvPr>
        </p:nvSpPr>
        <p:spPr>
          <a:xfrm>
            <a:off x="457200" y="152400"/>
            <a:ext cx="3657600" cy="685800"/>
          </a:xfrm>
        </p:spPr>
        <p:txBody>
          <a:bodyPr/>
          <a:lstStyle/>
          <a:p>
            <a:pPr algn="l"/>
            <a:r>
              <a:rPr lang="en-US" sz="2800" dirty="0" smtClean="0"/>
              <a:t>New Nozzles</a:t>
            </a:r>
            <a:endParaRPr lang="en-US" sz="2800" dirty="0"/>
          </a:p>
        </p:txBody>
      </p:sp>
      <p:sp>
        <p:nvSpPr>
          <p:cNvPr id="400387" name="Rectangle 3"/>
          <p:cNvSpPr>
            <a:spLocks noChangeArrowheads="1"/>
          </p:cNvSpPr>
          <p:nvPr/>
        </p:nvSpPr>
        <p:spPr bwMode="auto">
          <a:xfrm>
            <a:off x="533400" y="3124200"/>
            <a:ext cx="3505200" cy="457200"/>
          </a:xfrm>
          <a:prstGeom prst="rect">
            <a:avLst/>
          </a:prstGeom>
          <a:noFill/>
          <a:ln w="9525">
            <a:solidFill>
              <a:schemeClr val="tx1"/>
            </a:solidFill>
            <a:miter lim="800000"/>
            <a:headEnd/>
            <a:tailEnd/>
          </a:ln>
          <a:effectLst/>
        </p:spPr>
        <p:txBody>
          <a:bodyPr wrap="none" anchor="ctr"/>
          <a:lstStyle/>
          <a:p>
            <a:pPr algn="ctr"/>
            <a:r>
              <a:rPr lang="en-US" sz="2400" dirty="0">
                <a:latin typeface="Times New Roman" pitchFamily="18" charset="0"/>
              </a:rPr>
              <a:t>Turbo </a:t>
            </a:r>
            <a:r>
              <a:rPr lang="en-US" sz="2400" dirty="0" err="1" smtClean="0">
                <a:latin typeface="Times New Roman" pitchFamily="18" charset="0"/>
              </a:rPr>
              <a:t>TwinJet</a:t>
            </a:r>
            <a:r>
              <a:rPr lang="en-US" sz="2400" dirty="0" smtClean="0">
                <a:latin typeface="Times New Roman" pitchFamily="18" charset="0"/>
              </a:rPr>
              <a:t> – TTJ60</a:t>
            </a:r>
            <a:endParaRPr lang="en-US" sz="2400" dirty="0">
              <a:latin typeface="Times New Roman" pitchFamily="18" charset="0"/>
            </a:endParaRPr>
          </a:p>
        </p:txBody>
      </p:sp>
      <p:pic>
        <p:nvPicPr>
          <p:cNvPr id="400388" name="Picture 4"/>
          <p:cNvPicPr>
            <a:picLocks noChangeAspect="1" noChangeArrowheads="1"/>
          </p:cNvPicPr>
          <p:nvPr/>
        </p:nvPicPr>
        <p:blipFill>
          <a:blip r:embed="rId5" cstate="print"/>
          <a:srcRect l="17273" r="67273"/>
          <a:stretch>
            <a:fillRect/>
          </a:stretch>
        </p:blipFill>
        <p:spPr bwMode="auto">
          <a:xfrm>
            <a:off x="152400" y="960438"/>
            <a:ext cx="1295400" cy="1782762"/>
          </a:xfrm>
          <a:prstGeom prst="rect">
            <a:avLst/>
          </a:prstGeom>
          <a:noFill/>
          <a:ln w="12700">
            <a:noFill/>
            <a:miter lim="800000"/>
            <a:headEnd/>
            <a:tailEnd/>
          </a:ln>
          <a:effectLst/>
        </p:spPr>
      </p:pic>
      <p:pic>
        <p:nvPicPr>
          <p:cNvPr id="400392" name="Picture 8"/>
          <p:cNvPicPr>
            <a:picLocks noChangeAspect="1" noChangeArrowheads="1"/>
          </p:cNvPicPr>
          <p:nvPr/>
        </p:nvPicPr>
        <p:blipFill>
          <a:blip r:embed="rId6" cstate="print"/>
          <a:srcRect/>
          <a:stretch>
            <a:fillRect/>
          </a:stretch>
        </p:blipFill>
        <p:spPr bwMode="auto">
          <a:xfrm>
            <a:off x="6248400" y="3429000"/>
            <a:ext cx="2694439" cy="2471908"/>
          </a:xfrm>
          <a:prstGeom prst="rect">
            <a:avLst/>
          </a:prstGeom>
          <a:noFill/>
          <a:ln w="12700">
            <a:noFill/>
            <a:miter lim="800000"/>
            <a:headEnd/>
            <a:tailEnd/>
          </a:ln>
          <a:effectLst/>
        </p:spPr>
      </p:pic>
      <p:pic>
        <p:nvPicPr>
          <p:cNvPr id="400393" name="Picture 9"/>
          <p:cNvPicPr>
            <a:picLocks noChangeAspect="1" noChangeArrowheads="1"/>
          </p:cNvPicPr>
          <p:nvPr/>
        </p:nvPicPr>
        <p:blipFill>
          <a:blip r:embed="rId7" cstate="print"/>
          <a:srcRect l="29347" r="56522"/>
          <a:stretch>
            <a:fillRect/>
          </a:stretch>
        </p:blipFill>
        <p:spPr bwMode="auto">
          <a:xfrm>
            <a:off x="5638800" y="2514600"/>
            <a:ext cx="1402953" cy="2097407"/>
          </a:xfrm>
          <a:prstGeom prst="rect">
            <a:avLst/>
          </a:prstGeom>
          <a:noFill/>
          <a:ln w="12700">
            <a:noFill/>
            <a:miter lim="800000"/>
            <a:headEnd/>
            <a:tailEnd/>
          </a:ln>
          <a:effectLst/>
        </p:spPr>
      </p:pic>
      <p:sp>
        <p:nvSpPr>
          <p:cNvPr id="400394" name="Rectangle 10"/>
          <p:cNvSpPr>
            <a:spLocks noChangeArrowheads="1"/>
          </p:cNvSpPr>
          <p:nvPr/>
        </p:nvSpPr>
        <p:spPr bwMode="auto">
          <a:xfrm>
            <a:off x="6248400" y="6096000"/>
            <a:ext cx="2362200" cy="457200"/>
          </a:xfrm>
          <a:prstGeom prst="rect">
            <a:avLst/>
          </a:prstGeom>
          <a:solidFill>
            <a:schemeClr val="bg1"/>
          </a:solidFill>
          <a:ln w="9525">
            <a:solidFill>
              <a:schemeClr val="tx1"/>
            </a:solidFill>
            <a:miter lim="800000"/>
            <a:headEnd/>
            <a:tailEnd/>
          </a:ln>
          <a:effectLst/>
        </p:spPr>
        <p:txBody>
          <a:bodyPr wrap="none" anchor="ctr"/>
          <a:lstStyle/>
          <a:p>
            <a:pPr algn="ctr"/>
            <a:r>
              <a:rPr lang="en-US" sz="2400" dirty="0">
                <a:latin typeface="Times New Roman" pitchFamily="18" charset="0"/>
              </a:rPr>
              <a:t>AI XR TeeJet</a:t>
            </a:r>
          </a:p>
        </p:txBody>
      </p:sp>
      <p:sp>
        <p:nvSpPr>
          <p:cNvPr id="400396" name="Rectangle 12"/>
          <p:cNvSpPr>
            <a:spLocks noChangeArrowheads="1"/>
          </p:cNvSpPr>
          <p:nvPr/>
        </p:nvSpPr>
        <p:spPr bwMode="auto">
          <a:xfrm>
            <a:off x="990600" y="6324600"/>
            <a:ext cx="3505200" cy="4572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GuardianAir - Hypro </a:t>
            </a:r>
          </a:p>
        </p:txBody>
      </p:sp>
      <p:pic>
        <p:nvPicPr>
          <p:cNvPr id="400400" name="Picture 16" descr="GuardianAirgroup1"/>
          <p:cNvPicPr>
            <a:picLocks noChangeAspect="1" noChangeArrowheads="1"/>
          </p:cNvPicPr>
          <p:nvPr/>
        </p:nvPicPr>
        <p:blipFill>
          <a:blip r:embed="rId8" cstate="print"/>
          <a:srcRect/>
          <a:stretch>
            <a:fillRect/>
          </a:stretch>
        </p:blipFill>
        <p:spPr bwMode="auto">
          <a:xfrm>
            <a:off x="76200" y="3886200"/>
            <a:ext cx="2514600" cy="2263888"/>
          </a:xfrm>
          <a:prstGeom prst="rect">
            <a:avLst/>
          </a:prstGeom>
          <a:noFill/>
        </p:spPr>
      </p:pic>
      <p:pic>
        <p:nvPicPr>
          <p:cNvPr id="400401" name="Picture 17"/>
          <p:cNvPicPr>
            <a:picLocks noChangeAspect="1" noChangeArrowheads="1"/>
          </p:cNvPicPr>
          <p:nvPr/>
        </p:nvPicPr>
        <p:blipFill>
          <a:blip r:embed="rId9" cstate="print"/>
          <a:srcRect l="10715" r="32143"/>
          <a:stretch>
            <a:fillRect/>
          </a:stretch>
        </p:blipFill>
        <p:spPr bwMode="auto">
          <a:xfrm>
            <a:off x="4038600" y="3886200"/>
            <a:ext cx="1352550" cy="2262447"/>
          </a:xfrm>
          <a:prstGeom prst="rect">
            <a:avLst/>
          </a:prstGeom>
          <a:noFill/>
          <a:ln w="12700">
            <a:noFill/>
            <a:miter lim="800000"/>
            <a:headEnd/>
            <a:tailEnd/>
          </a:ln>
          <a:effectLst/>
        </p:spPr>
      </p:pic>
      <p:pic>
        <p:nvPicPr>
          <p:cNvPr id="400402" name="Picture 18" descr="Scan0003"/>
          <p:cNvPicPr>
            <a:picLocks noChangeAspect="1" noChangeArrowheads="1"/>
          </p:cNvPicPr>
          <p:nvPr/>
        </p:nvPicPr>
        <p:blipFill>
          <a:blip r:embed="rId10" cstate="print"/>
          <a:srcRect l="10637" r="66499" b="7895"/>
          <a:stretch>
            <a:fillRect/>
          </a:stretch>
        </p:blipFill>
        <p:spPr bwMode="auto">
          <a:xfrm>
            <a:off x="2590800" y="3733800"/>
            <a:ext cx="1433286" cy="2438400"/>
          </a:xfrm>
          <a:prstGeom prst="rect">
            <a:avLst/>
          </a:prstGeom>
          <a:noFill/>
        </p:spPr>
      </p:pic>
      <p:pic>
        <p:nvPicPr>
          <p:cNvPr id="400403" name="Picture 19" descr="TT cutaway"/>
          <p:cNvPicPr>
            <a:picLocks noChangeAspect="1" noChangeArrowheads="1"/>
          </p:cNvPicPr>
          <p:nvPr/>
        </p:nvPicPr>
        <p:blipFill>
          <a:blip r:embed="rId11" cstate="print"/>
          <a:srcRect/>
          <a:stretch>
            <a:fillRect/>
          </a:stretch>
        </p:blipFill>
        <p:spPr bwMode="auto">
          <a:xfrm>
            <a:off x="2590800" y="1219200"/>
            <a:ext cx="1282539" cy="1447800"/>
          </a:xfrm>
          <a:prstGeom prst="rect">
            <a:avLst/>
          </a:prstGeom>
          <a:noFill/>
        </p:spPr>
      </p:pic>
      <p:pic>
        <p:nvPicPr>
          <p:cNvPr id="15" name="Picture 14" descr="Duo TTI.jpg"/>
          <p:cNvPicPr>
            <a:picLocks noChangeAspect="1"/>
          </p:cNvPicPr>
          <p:nvPr/>
        </p:nvPicPr>
        <p:blipFill>
          <a:blip r:embed="rId12" cstate="print"/>
          <a:stretch>
            <a:fillRect/>
          </a:stretch>
        </p:blipFill>
        <p:spPr>
          <a:xfrm rot="10800000">
            <a:off x="4724400" y="76200"/>
            <a:ext cx="1174750" cy="1686244"/>
          </a:xfrm>
          <a:prstGeom prst="rect">
            <a:avLst/>
          </a:prstGeom>
        </p:spPr>
      </p:pic>
      <p:sp>
        <p:nvSpPr>
          <p:cNvPr id="16" name="Rectangle 3"/>
          <p:cNvSpPr>
            <a:spLocks noChangeArrowheads="1"/>
          </p:cNvSpPr>
          <p:nvPr/>
        </p:nvSpPr>
        <p:spPr bwMode="auto">
          <a:xfrm>
            <a:off x="5029200" y="2133600"/>
            <a:ext cx="3429000" cy="457200"/>
          </a:xfrm>
          <a:prstGeom prst="rect">
            <a:avLst/>
          </a:prstGeom>
          <a:noFill/>
          <a:ln w="9525">
            <a:solidFill>
              <a:schemeClr val="tx1"/>
            </a:solidFill>
            <a:miter lim="800000"/>
            <a:headEnd/>
            <a:tailEnd/>
          </a:ln>
          <a:effectLst/>
        </p:spPr>
        <p:txBody>
          <a:bodyPr wrap="none" anchor="ctr"/>
          <a:lstStyle/>
          <a:p>
            <a:pPr algn="ctr"/>
            <a:r>
              <a:rPr lang="en-US" sz="2000" dirty="0">
                <a:latin typeface="Times New Roman" pitchFamily="18" charset="0"/>
              </a:rPr>
              <a:t>Turbo </a:t>
            </a:r>
            <a:r>
              <a:rPr lang="en-US" sz="2000" dirty="0" err="1" smtClean="0">
                <a:latin typeface="Times New Roman" pitchFamily="18" charset="0"/>
              </a:rPr>
              <a:t>TwinJet</a:t>
            </a:r>
            <a:r>
              <a:rPr lang="en-US" sz="2000" dirty="0" smtClean="0">
                <a:latin typeface="Times New Roman" pitchFamily="18" charset="0"/>
              </a:rPr>
              <a:t> Induction</a:t>
            </a:r>
            <a:endParaRPr lang="en-US" sz="2000" dirty="0">
              <a:latin typeface="Times New Roman" pitchFamily="18" charset="0"/>
            </a:endParaRPr>
          </a:p>
        </p:txBody>
      </p:sp>
      <p:sp>
        <p:nvSpPr>
          <p:cNvPr id="17" name="Rectangle 10"/>
          <p:cNvSpPr>
            <a:spLocks noChangeArrowheads="1"/>
          </p:cNvSpPr>
          <p:nvPr/>
        </p:nvSpPr>
        <p:spPr bwMode="auto">
          <a:xfrm>
            <a:off x="4495800" y="1600200"/>
            <a:ext cx="1752600" cy="457200"/>
          </a:xfrm>
          <a:prstGeom prst="rect">
            <a:avLst/>
          </a:prstGeom>
          <a:solidFill>
            <a:schemeClr val="bg1"/>
          </a:solidFill>
          <a:ln w="9525">
            <a:solidFill>
              <a:schemeClr val="tx1"/>
            </a:solidFill>
            <a:miter lim="800000"/>
            <a:headEnd/>
            <a:tailEnd/>
          </a:ln>
          <a:effectLst/>
        </p:spPr>
        <p:txBody>
          <a:bodyPr wrap="none" anchor="ctr"/>
          <a:lstStyle/>
          <a:p>
            <a:pPr algn="ctr"/>
            <a:r>
              <a:rPr lang="en-US" sz="2000" dirty="0" smtClean="0">
                <a:latin typeface="Times New Roman" pitchFamily="18" charset="0"/>
              </a:rPr>
              <a:t>AITTJ60</a:t>
            </a:r>
            <a:endParaRPr lang="en-US" sz="200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457200" y="152400"/>
            <a:ext cx="3657600" cy="685800"/>
          </a:xfrm>
        </p:spPr>
        <p:txBody>
          <a:bodyPr/>
          <a:lstStyle/>
          <a:p>
            <a:pPr algn="l"/>
            <a:r>
              <a:rPr lang="en-US" sz="2800" dirty="0" smtClean="0"/>
              <a:t>New Nozzles</a:t>
            </a:r>
            <a:endParaRPr lang="en-US" sz="2800" dirty="0"/>
          </a:p>
        </p:txBody>
      </p:sp>
      <p:pic>
        <p:nvPicPr>
          <p:cNvPr id="400391" name="Picture 7" descr="MVC-077X"/>
          <p:cNvPicPr>
            <a:picLocks noGrp="1" noChangeAspect="1" noChangeArrowheads="1"/>
          </p:cNvPicPr>
          <p:nvPr>
            <p:ph sz="quarter" idx="2"/>
          </p:nvPr>
        </p:nvPicPr>
        <p:blipFill>
          <a:blip r:embed="rId3" cstate="print"/>
          <a:srcRect l="41666" t="25926" r="22223" b="22223"/>
          <a:stretch>
            <a:fillRect/>
          </a:stretch>
        </p:blipFill>
        <p:spPr>
          <a:xfrm>
            <a:off x="4648200" y="228600"/>
            <a:ext cx="2112963" cy="2362200"/>
          </a:xfrm>
          <a:noFill/>
          <a:ln/>
        </p:spPr>
      </p:pic>
      <p:sp>
        <p:nvSpPr>
          <p:cNvPr id="400395" name="Rectangle 11"/>
          <p:cNvSpPr>
            <a:spLocks noChangeArrowheads="1"/>
          </p:cNvSpPr>
          <p:nvPr/>
        </p:nvSpPr>
        <p:spPr bwMode="auto">
          <a:xfrm>
            <a:off x="4648200" y="3048000"/>
            <a:ext cx="4267200" cy="533400"/>
          </a:xfrm>
          <a:prstGeom prst="rect">
            <a:avLst/>
          </a:prstGeom>
          <a:solidFill>
            <a:schemeClr val="bg1"/>
          </a:solidFill>
          <a:ln w="9525">
            <a:solidFill>
              <a:schemeClr val="tx1"/>
            </a:solidFill>
            <a:miter lim="800000"/>
            <a:headEnd/>
            <a:tailEnd/>
          </a:ln>
          <a:effectLst/>
        </p:spPr>
        <p:txBody>
          <a:bodyPr wrap="none" anchor="ctr"/>
          <a:lstStyle/>
          <a:p>
            <a:pPr algn="ctr"/>
            <a:r>
              <a:rPr lang="en-US" sz="2400" dirty="0">
                <a:latin typeface="Times New Roman" pitchFamily="18" charset="0"/>
              </a:rPr>
              <a:t>Air Mix &amp; TDHSTF- Greenleaf</a:t>
            </a:r>
          </a:p>
        </p:txBody>
      </p:sp>
      <p:pic>
        <p:nvPicPr>
          <p:cNvPr id="400397" name="Picture 13" descr="IMG_0020"/>
          <p:cNvPicPr>
            <a:picLocks noChangeAspect="1" noChangeArrowheads="1"/>
          </p:cNvPicPr>
          <p:nvPr/>
        </p:nvPicPr>
        <p:blipFill>
          <a:blip r:embed="rId4" cstate="print"/>
          <a:srcRect l="45313" t="46875" r="38281" b="15625"/>
          <a:stretch>
            <a:fillRect/>
          </a:stretch>
        </p:blipFill>
        <p:spPr bwMode="auto">
          <a:xfrm>
            <a:off x="7239000" y="152400"/>
            <a:ext cx="1644650" cy="2819400"/>
          </a:xfrm>
          <a:prstGeom prst="rect">
            <a:avLst/>
          </a:prstGeom>
          <a:noFill/>
        </p:spPr>
      </p:pic>
      <p:pic>
        <p:nvPicPr>
          <p:cNvPr id="378882" name="Picture 2"/>
          <p:cNvPicPr>
            <a:picLocks noChangeAspect="1" noChangeArrowheads="1"/>
          </p:cNvPicPr>
          <p:nvPr/>
        </p:nvPicPr>
        <p:blipFill>
          <a:blip r:embed="rId5" cstate="print"/>
          <a:srcRect/>
          <a:stretch>
            <a:fillRect/>
          </a:stretch>
        </p:blipFill>
        <p:spPr bwMode="auto">
          <a:xfrm>
            <a:off x="304800" y="1447800"/>
            <a:ext cx="1524000" cy="2499683"/>
          </a:xfrm>
          <a:prstGeom prst="rect">
            <a:avLst/>
          </a:prstGeom>
          <a:noFill/>
          <a:ln w="9525">
            <a:noFill/>
            <a:miter lim="800000"/>
            <a:headEnd/>
            <a:tailEnd/>
          </a:ln>
        </p:spPr>
      </p:pic>
      <p:pic>
        <p:nvPicPr>
          <p:cNvPr id="378883" name="Picture 3"/>
          <p:cNvPicPr>
            <a:picLocks noChangeAspect="1" noChangeArrowheads="1"/>
          </p:cNvPicPr>
          <p:nvPr/>
        </p:nvPicPr>
        <p:blipFill>
          <a:blip r:embed="rId6" cstate="print"/>
          <a:srcRect/>
          <a:stretch>
            <a:fillRect/>
          </a:stretch>
        </p:blipFill>
        <p:spPr bwMode="auto">
          <a:xfrm>
            <a:off x="1828800" y="1600200"/>
            <a:ext cx="2771775" cy="2409825"/>
          </a:xfrm>
          <a:prstGeom prst="rect">
            <a:avLst/>
          </a:prstGeom>
          <a:noFill/>
          <a:ln w="9525">
            <a:noFill/>
            <a:miter lim="800000"/>
            <a:headEnd/>
            <a:tailEnd/>
          </a:ln>
        </p:spPr>
      </p:pic>
      <p:pic>
        <p:nvPicPr>
          <p:cNvPr id="378884" name="Picture 4"/>
          <p:cNvPicPr>
            <a:picLocks noChangeAspect="1" noChangeArrowheads="1"/>
          </p:cNvPicPr>
          <p:nvPr/>
        </p:nvPicPr>
        <p:blipFill>
          <a:blip r:embed="rId7" cstate="print"/>
          <a:srcRect/>
          <a:stretch>
            <a:fillRect/>
          </a:stretch>
        </p:blipFill>
        <p:spPr bwMode="auto">
          <a:xfrm>
            <a:off x="381000" y="4267200"/>
            <a:ext cx="3857625" cy="933450"/>
          </a:xfrm>
          <a:prstGeom prst="rect">
            <a:avLst/>
          </a:prstGeom>
          <a:noFill/>
          <a:ln w="9525">
            <a:solidFill>
              <a:schemeClr val="tx1"/>
            </a:solidFill>
            <a:miter lim="800000"/>
            <a:headEnd/>
            <a:tailEnd/>
          </a:ln>
        </p:spPr>
      </p:pic>
      <p:pic>
        <p:nvPicPr>
          <p:cNvPr id="378885" name="Picture 5"/>
          <p:cNvPicPr>
            <a:picLocks noChangeAspect="1" noChangeArrowheads="1"/>
          </p:cNvPicPr>
          <p:nvPr/>
        </p:nvPicPr>
        <p:blipFill>
          <a:blip r:embed="rId8" cstate="print"/>
          <a:srcRect/>
          <a:stretch>
            <a:fillRect/>
          </a:stretch>
        </p:blipFill>
        <p:spPr bwMode="auto">
          <a:xfrm>
            <a:off x="4419600" y="3733800"/>
            <a:ext cx="4384623" cy="2743200"/>
          </a:xfrm>
          <a:prstGeom prst="rect">
            <a:avLst/>
          </a:prstGeom>
          <a:noFill/>
          <a:ln w="9525">
            <a:noFill/>
            <a:miter lim="800000"/>
            <a:headEnd/>
            <a:tailEnd/>
          </a:ln>
        </p:spPr>
      </p:pic>
      <p:sp>
        <p:nvSpPr>
          <p:cNvPr id="22" name="Rectangle 10"/>
          <p:cNvSpPr>
            <a:spLocks noChangeArrowheads="1"/>
          </p:cNvSpPr>
          <p:nvPr/>
        </p:nvSpPr>
        <p:spPr bwMode="auto">
          <a:xfrm>
            <a:off x="1066800" y="5562600"/>
            <a:ext cx="2362200" cy="457200"/>
          </a:xfrm>
          <a:prstGeom prst="rect">
            <a:avLst/>
          </a:prstGeom>
          <a:noFill/>
          <a:ln w="9525">
            <a:solidFill>
              <a:schemeClr val="tx1"/>
            </a:solidFill>
            <a:miter lim="800000"/>
            <a:headEnd/>
            <a:tailEnd/>
          </a:ln>
          <a:effectLst/>
        </p:spPr>
        <p:txBody>
          <a:bodyPr wrap="none" anchor="ctr"/>
          <a:lstStyle/>
          <a:p>
            <a:pPr algn="ctr"/>
            <a:r>
              <a:rPr lang="en-US" sz="2400" dirty="0" err="1" smtClean="0">
                <a:latin typeface="Times New Roman" pitchFamily="18" charset="0"/>
              </a:rPr>
              <a:t>Leckler</a:t>
            </a:r>
            <a:r>
              <a:rPr lang="en-US" sz="2400" dirty="0" smtClean="0">
                <a:latin typeface="Times New Roman" pitchFamily="18" charset="0"/>
              </a:rPr>
              <a:t> </a:t>
            </a:r>
            <a:endParaRPr lang="en-US" sz="240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Scan0002"/>
          <p:cNvPicPr>
            <a:picLocks noChangeAspect="1" noChangeArrowheads="1"/>
          </p:cNvPicPr>
          <p:nvPr/>
        </p:nvPicPr>
        <p:blipFill>
          <a:blip r:embed="rId2" cstate="print"/>
          <a:srcRect b="1970"/>
          <a:stretch>
            <a:fillRect/>
          </a:stretch>
        </p:blipFill>
        <p:spPr bwMode="auto">
          <a:xfrm>
            <a:off x="3200400" y="2971800"/>
            <a:ext cx="5867400" cy="3514725"/>
          </a:xfrm>
          <a:prstGeom prst="rect">
            <a:avLst/>
          </a:prstGeom>
          <a:noFill/>
        </p:spPr>
      </p:pic>
      <p:pic>
        <p:nvPicPr>
          <p:cNvPr id="399363" name="Picture 3" descr="IMG_0020"/>
          <p:cNvPicPr>
            <a:picLocks noChangeAspect="1" noChangeArrowheads="1"/>
          </p:cNvPicPr>
          <p:nvPr/>
        </p:nvPicPr>
        <p:blipFill>
          <a:blip r:embed="rId3" cstate="print">
            <a:lum bright="-18000"/>
          </a:blip>
          <a:srcRect l="45313" t="46875" r="38281" b="15625"/>
          <a:stretch>
            <a:fillRect/>
          </a:stretch>
        </p:blipFill>
        <p:spPr bwMode="auto">
          <a:xfrm>
            <a:off x="304800" y="76200"/>
            <a:ext cx="1733550" cy="2971800"/>
          </a:xfrm>
          <a:prstGeom prst="rect">
            <a:avLst/>
          </a:prstGeom>
          <a:noFill/>
        </p:spPr>
      </p:pic>
      <p:pic>
        <p:nvPicPr>
          <p:cNvPr id="399364" name="Picture 4" descr="IMG_0773"/>
          <p:cNvPicPr>
            <a:picLocks noChangeAspect="1" noChangeArrowheads="1"/>
          </p:cNvPicPr>
          <p:nvPr/>
        </p:nvPicPr>
        <p:blipFill>
          <a:blip r:embed="rId4" cstate="print">
            <a:lum bright="6000"/>
          </a:blip>
          <a:srcRect/>
          <a:stretch>
            <a:fillRect/>
          </a:stretch>
        </p:blipFill>
        <p:spPr bwMode="auto">
          <a:xfrm>
            <a:off x="5181600" y="304800"/>
            <a:ext cx="3733800" cy="2800350"/>
          </a:xfrm>
          <a:prstGeom prst="rect">
            <a:avLst/>
          </a:prstGeom>
          <a:noFill/>
        </p:spPr>
      </p:pic>
      <p:pic>
        <p:nvPicPr>
          <p:cNvPr id="399365" name="Picture 5" descr="Scan0001"/>
          <p:cNvPicPr>
            <a:picLocks noChangeAspect="1" noChangeArrowheads="1"/>
          </p:cNvPicPr>
          <p:nvPr/>
        </p:nvPicPr>
        <p:blipFill>
          <a:blip r:embed="rId5" cstate="print"/>
          <a:srcRect r="5492" b="5676"/>
          <a:stretch>
            <a:fillRect/>
          </a:stretch>
        </p:blipFill>
        <p:spPr bwMode="auto">
          <a:xfrm>
            <a:off x="228600" y="3124200"/>
            <a:ext cx="2819400" cy="2671763"/>
          </a:xfrm>
          <a:prstGeom prst="rect">
            <a:avLst/>
          </a:prstGeom>
          <a:noFill/>
        </p:spPr>
      </p:pic>
      <p:pic>
        <p:nvPicPr>
          <p:cNvPr id="399366" name="Picture 6" descr="IMG_0740"/>
          <p:cNvPicPr>
            <a:picLocks noChangeAspect="1" noChangeArrowheads="1"/>
          </p:cNvPicPr>
          <p:nvPr/>
        </p:nvPicPr>
        <p:blipFill>
          <a:blip r:embed="rId6" cstate="print">
            <a:lum bright="6000"/>
          </a:blip>
          <a:srcRect l="11562" t="16251" r="58438" b="30000"/>
          <a:stretch>
            <a:fillRect/>
          </a:stretch>
        </p:blipFill>
        <p:spPr bwMode="auto">
          <a:xfrm>
            <a:off x="2438400" y="76200"/>
            <a:ext cx="2211388" cy="2971800"/>
          </a:xfrm>
          <a:prstGeom prst="rect">
            <a:avLst/>
          </a:prstGeom>
          <a:noFill/>
        </p:spPr>
      </p:pic>
      <p:pic>
        <p:nvPicPr>
          <p:cNvPr id="399367" name="Picture 7"/>
          <p:cNvPicPr>
            <a:picLocks noChangeAspect="1" noChangeArrowheads="1"/>
          </p:cNvPicPr>
          <p:nvPr/>
        </p:nvPicPr>
        <p:blipFill>
          <a:blip r:embed="rId7" cstate="print"/>
          <a:srcRect/>
          <a:stretch>
            <a:fillRect/>
          </a:stretch>
        </p:blipFill>
        <p:spPr bwMode="auto">
          <a:xfrm>
            <a:off x="304800" y="5867400"/>
            <a:ext cx="2514600" cy="801688"/>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06400" y="457200"/>
            <a:ext cx="8280400" cy="762000"/>
          </a:xfrm>
        </p:spPr>
        <p:txBody>
          <a:bodyPr/>
          <a:lstStyle/>
          <a:p>
            <a:r>
              <a:rPr lang="en-US" dirty="0" smtClean="0"/>
              <a:t>Nozzles for fertilizer on wheat:</a:t>
            </a:r>
          </a:p>
        </p:txBody>
      </p:sp>
      <p:sp>
        <p:nvSpPr>
          <p:cNvPr id="24579" name="Rectangle 3"/>
          <p:cNvSpPr>
            <a:spLocks noGrp="1" noChangeArrowheads="1"/>
          </p:cNvSpPr>
          <p:nvPr>
            <p:ph type="body" sz="half" idx="1"/>
          </p:nvPr>
        </p:nvSpPr>
        <p:spPr>
          <a:xfrm>
            <a:off x="457200" y="1371600"/>
            <a:ext cx="4013200" cy="4173537"/>
          </a:xfrm>
        </p:spPr>
        <p:txBody>
          <a:bodyPr/>
          <a:lstStyle/>
          <a:p>
            <a:r>
              <a:rPr lang="en-US" sz="2800" dirty="0" smtClean="0"/>
              <a:t>Hi-Flow</a:t>
            </a:r>
          </a:p>
          <a:p>
            <a:endParaRPr lang="en-US" sz="2800" dirty="0" smtClean="0"/>
          </a:p>
        </p:txBody>
      </p:sp>
      <p:pic>
        <p:nvPicPr>
          <p:cNvPr id="24580" name="Picture 4" descr="hypro duck bill"/>
          <p:cNvPicPr>
            <a:picLocks noGrp="1" noChangeAspect="1" noChangeArrowheads="1"/>
          </p:cNvPicPr>
          <p:nvPr>
            <p:ph sz="quarter" idx="2"/>
          </p:nvPr>
        </p:nvPicPr>
        <p:blipFill>
          <a:blip r:embed="rId2" cstate="print"/>
          <a:srcRect/>
          <a:stretch>
            <a:fillRect/>
          </a:stretch>
        </p:blipFill>
        <p:spPr>
          <a:xfrm>
            <a:off x="762000" y="1981200"/>
            <a:ext cx="1676400" cy="2173565"/>
          </a:xfrm>
          <a:noFill/>
        </p:spPr>
      </p:pic>
      <p:pic>
        <p:nvPicPr>
          <p:cNvPr id="24586" name="Picture 10" descr="QJ363F"/>
          <p:cNvPicPr>
            <a:picLocks noGrp="1" noChangeAspect="1" noChangeArrowheads="1"/>
          </p:cNvPicPr>
          <p:nvPr>
            <p:ph sz="quarter" idx="3"/>
          </p:nvPr>
        </p:nvPicPr>
        <p:blipFill>
          <a:blip r:embed="rId3" cstate="print"/>
          <a:stretch>
            <a:fillRect/>
          </a:stretch>
        </p:blipFill>
        <p:spPr>
          <a:xfrm>
            <a:off x="5655700" y="3938588"/>
            <a:ext cx="2023600" cy="2187575"/>
          </a:xfrm>
          <a:noFill/>
        </p:spPr>
      </p:pic>
      <p:sp>
        <p:nvSpPr>
          <p:cNvPr id="24581" name="Rectangle 5"/>
          <p:cNvSpPr>
            <a:spLocks noChangeArrowheads="1"/>
          </p:cNvSpPr>
          <p:nvPr/>
        </p:nvSpPr>
        <p:spPr bwMode="auto">
          <a:xfrm>
            <a:off x="2819400" y="1371600"/>
            <a:ext cx="3048000" cy="4171950"/>
          </a:xfrm>
          <a:prstGeom prst="rect">
            <a:avLst/>
          </a:prstGeom>
          <a:noFill/>
          <a:ln w="9525">
            <a:noFill/>
            <a:miter lim="800000"/>
            <a:headEnd/>
            <a:tailEnd/>
          </a:ln>
        </p:spPr>
        <p:txBody>
          <a:bodyPr lIns="91425" tIns="45713" rIns="91425" bIns="45713"/>
          <a:lstStyle/>
          <a:p>
            <a:pPr marL="342900" indent="-342900">
              <a:spcBef>
                <a:spcPct val="20000"/>
              </a:spcBef>
              <a:buFontTx/>
              <a:buChar char="•"/>
            </a:pPr>
            <a:r>
              <a:rPr lang="en-US" sz="2800" dirty="0"/>
              <a:t>StreamJet-7</a:t>
            </a:r>
          </a:p>
        </p:txBody>
      </p:sp>
      <p:pic>
        <p:nvPicPr>
          <p:cNvPr id="24582" name="Picture 6" descr="SJ7-A3_4x9_72dpi"/>
          <p:cNvPicPr>
            <a:picLocks noChangeAspect="1" noChangeArrowheads="1"/>
          </p:cNvPicPr>
          <p:nvPr/>
        </p:nvPicPr>
        <p:blipFill>
          <a:blip r:embed="rId4" cstate="print"/>
          <a:srcRect/>
          <a:stretch>
            <a:fillRect/>
          </a:stretch>
        </p:blipFill>
        <p:spPr bwMode="auto">
          <a:xfrm>
            <a:off x="4343400" y="1981200"/>
            <a:ext cx="967154" cy="2286000"/>
          </a:xfrm>
          <a:prstGeom prst="rect">
            <a:avLst/>
          </a:prstGeom>
          <a:noFill/>
          <a:ln w="9525">
            <a:noFill/>
            <a:miter lim="800000"/>
            <a:headEnd/>
            <a:tailEnd/>
          </a:ln>
        </p:spPr>
      </p:pic>
      <p:pic>
        <p:nvPicPr>
          <p:cNvPr id="24583" name="Picture 7" descr="SJ&amp;-A1_4x13_72dpi"/>
          <p:cNvPicPr>
            <a:picLocks noChangeAspect="1" noChangeArrowheads="1"/>
          </p:cNvPicPr>
          <p:nvPr/>
        </p:nvPicPr>
        <p:blipFill>
          <a:blip r:embed="rId5" cstate="print"/>
          <a:srcRect/>
          <a:stretch>
            <a:fillRect/>
          </a:stretch>
        </p:blipFill>
        <p:spPr bwMode="auto">
          <a:xfrm>
            <a:off x="3429001" y="1981201"/>
            <a:ext cx="747110" cy="2362199"/>
          </a:xfrm>
          <a:prstGeom prst="rect">
            <a:avLst/>
          </a:prstGeom>
          <a:noFill/>
          <a:ln w="9525">
            <a:noFill/>
            <a:miter lim="800000"/>
            <a:headEnd/>
            <a:tailEnd/>
          </a:ln>
        </p:spPr>
      </p:pic>
      <p:sp>
        <p:nvSpPr>
          <p:cNvPr id="24584" name="Rectangle 8"/>
          <p:cNvSpPr>
            <a:spLocks noChangeArrowheads="1"/>
          </p:cNvSpPr>
          <p:nvPr/>
        </p:nvSpPr>
        <p:spPr bwMode="auto">
          <a:xfrm>
            <a:off x="6096000" y="1447800"/>
            <a:ext cx="2819400" cy="4171950"/>
          </a:xfrm>
          <a:prstGeom prst="rect">
            <a:avLst/>
          </a:prstGeom>
          <a:noFill/>
          <a:ln w="9525">
            <a:noFill/>
            <a:miter lim="800000"/>
            <a:headEnd/>
            <a:tailEnd/>
          </a:ln>
        </p:spPr>
        <p:txBody>
          <a:bodyPr lIns="91425" tIns="45713" rIns="91425" bIns="45713"/>
          <a:lstStyle/>
          <a:p>
            <a:pPr marL="342900" indent="-342900">
              <a:spcBef>
                <a:spcPct val="20000"/>
              </a:spcBef>
              <a:buFontTx/>
              <a:buChar char="•"/>
            </a:pPr>
            <a:r>
              <a:rPr lang="en-US" sz="2800" dirty="0"/>
              <a:t>StreamJet-3</a:t>
            </a:r>
          </a:p>
        </p:txBody>
      </p:sp>
      <p:pic>
        <p:nvPicPr>
          <p:cNvPr id="24585" name="Picture 9"/>
          <p:cNvPicPr>
            <a:picLocks noChangeAspect="1" noChangeArrowheads="1"/>
          </p:cNvPicPr>
          <p:nvPr/>
        </p:nvPicPr>
        <p:blipFill>
          <a:blip r:embed="rId6" cstate="print"/>
          <a:srcRect l="6818" t="10527" b="13158"/>
          <a:stretch>
            <a:fillRect/>
          </a:stretch>
        </p:blipFill>
        <p:spPr bwMode="auto">
          <a:xfrm>
            <a:off x="6324600" y="1981200"/>
            <a:ext cx="2362200" cy="1670050"/>
          </a:xfrm>
          <a:prstGeom prst="rect">
            <a:avLst/>
          </a:prstGeom>
          <a:noFill/>
          <a:ln w="9525">
            <a:noFill/>
            <a:miter lim="800000"/>
            <a:headEnd/>
            <a:tailEnd/>
          </a:ln>
        </p:spPr>
      </p:pic>
      <p:pic>
        <p:nvPicPr>
          <p:cNvPr id="24587" name="Picture 11" descr="StreamJet-3 LTBLUE"/>
          <p:cNvPicPr>
            <a:picLocks noChangeAspect="1" noChangeArrowheads="1"/>
          </p:cNvPicPr>
          <p:nvPr/>
        </p:nvPicPr>
        <p:blipFill>
          <a:blip r:embed="rId7" cstate="print"/>
          <a:srcRect/>
          <a:stretch>
            <a:fillRect/>
          </a:stretch>
        </p:blipFill>
        <p:spPr bwMode="auto">
          <a:xfrm>
            <a:off x="7772400" y="2895600"/>
            <a:ext cx="1017588" cy="1447800"/>
          </a:xfrm>
          <a:prstGeom prst="rect">
            <a:avLst/>
          </a:prstGeom>
          <a:noFill/>
          <a:ln w="9525">
            <a:noFill/>
            <a:miter lim="800000"/>
            <a:headEnd/>
            <a:tailEnd/>
          </a:ln>
        </p:spPr>
      </p:pic>
      <p:sp>
        <p:nvSpPr>
          <p:cNvPr id="24588" name="Line 12"/>
          <p:cNvSpPr>
            <a:spLocks noChangeShapeType="1"/>
          </p:cNvSpPr>
          <p:nvPr/>
        </p:nvSpPr>
        <p:spPr bwMode="auto">
          <a:xfrm flipV="1">
            <a:off x="5638800" y="6324600"/>
            <a:ext cx="838200" cy="76200"/>
          </a:xfrm>
          <a:prstGeom prst="line">
            <a:avLst/>
          </a:prstGeom>
          <a:noFill/>
          <a:ln w="76200">
            <a:solidFill>
              <a:srgbClr val="FF0000"/>
            </a:solidFill>
            <a:round/>
            <a:headEnd/>
            <a:tailEnd type="triangle" w="med" len="med"/>
          </a:ln>
        </p:spPr>
        <p:txBody>
          <a:bodyPr/>
          <a:lstStyle/>
          <a:p>
            <a:endParaRPr lang="en-US"/>
          </a:p>
        </p:txBody>
      </p:sp>
      <p:sp>
        <p:nvSpPr>
          <p:cNvPr id="14" name="TextBox 13"/>
          <p:cNvSpPr txBox="1"/>
          <p:nvPr/>
        </p:nvSpPr>
        <p:spPr>
          <a:xfrm>
            <a:off x="457200" y="4343400"/>
            <a:ext cx="3657600" cy="461665"/>
          </a:xfrm>
          <a:prstGeom prst="rect">
            <a:avLst/>
          </a:prstGeom>
          <a:noFill/>
        </p:spPr>
        <p:txBody>
          <a:bodyPr wrap="square" rtlCol="0">
            <a:spAutoFit/>
          </a:bodyPr>
          <a:lstStyle/>
          <a:p>
            <a:pPr>
              <a:buFont typeface="Arial" pitchFamily="34" charset="0"/>
              <a:buChar char="•"/>
            </a:pPr>
            <a:r>
              <a:rPr lang="en-US" sz="2400" b="1" dirty="0" smtClean="0"/>
              <a:t> CP Triple Stream Tip</a:t>
            </a:r>
            <a:endParaRPr lang="en-US" sz="2400" b="1" dirty="0"/>
          </a:p>
        </p:txBody>
      </p:sp>
      <p:pic>
        <p:nvPicPr>
          <p:cNvPr id="16" name="Picture 15" descr="CP Triple.jpg"/>
          <p:cNvPicPr>
            <a:picLocks noChangeAspect="1"/>
          </p:cNvPicPr>
          <p:nvPr/>
        </p:nvPicPr>
        <p:blipFill>
          <a:blip r:embed="rId8" cstate="print"/>
          <a:srcRect b="10833"/>
          <a:stretch>
            <a:fillRect/>
          </a:stretch>
        </p:blipFill>
        <p:spPr>
          <a:xfrm>
            <a:off x="304800" y="4800600"/>
            <a:ext cx="4401312" cy="1881618"/>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l" eaLnBrk="1" hangingPunct="1"/>
            <a:r>
              <a:rPr lang="en-US" smtClean="0"/>
              <a:t>VariTarget:</a:t>
            </a:r>
          </a:p>
        </p:txBody>
      </p:sp>
      <p:sp>
        <p:nvSpPr>
          <p:cNvPr id="54275" name="Rectangle 3"/>
          <p:cNvSpPr>
            <a:spLocks noGrp="1" noChangeArrowheads="1"/>
          </p:cNvSpPr>
          <p:nvPr>
            <p:ph type="body" sz="half" idx="1"/>
          </p:nvPr>
        </p:nvSpPr>
        <p:spPr>
          <a:xfrm>
            <a:off x="152400" y="1371600"/>
            <a:ext cx="5181600" cy="2286000"/>
          </a:xfrm>
        </p:spPr>
        <p:txBody>
          <a:bodyPr/>
          <a:lstStyle/>
          <a:p>
            <a:pPr eaLnBrk="1" hangingPunct="1">
              <a:lnSpc>
                <a:spcPct val="80000"/>
              </a:lnSpc>
            </a:pPr>
            <a:r>
              <a:rPr lang="en-US" sz="2000" smtClean="0"/>
              <a:t>Speed variations from 2-20 MPH</a:t>
            </a:r>
          </a:p>
          <a:p>
            <a:pPr eaLnBrk="1" hangingPunct="1">
              <a:lnSpc>
                <a:spcPct val="80000"/>
              </a:lnSpc>
            </a:pPr>
            <a:r>
              <a:rPr lang="en-US" sz="2000" smtClean="0"/>
              <a:t>Application rates of 5-40 GPA</a:t>
            </a:r>
          </a:p>
          <a:p>
            <a:pPr eaLnBrk="1" hangingPunct="1">
              <a:lnSpc>
                <a:spcPct val="80000"/>
              </a:lnSpc>
            </a:pPr>
            <a:r>
              <a:rPr lang="en-US" sz="2000" smtClean="0"/>
              <a:t>Spring tension</a:t>
            </a:r>
          </a:p>
          <a:p>
            <a:pPr eaLnBrk="1" hangingPunct="1">
              <a:lnSpc>
                <a:spcPct val="80000"/>
              </a:lnSpc>
            </a:pPr>
            <a:r>
              <a:rPr lang="en-US" sz="2000" smtClean="0"/>
              <a:t>Variable area pre orifice</a:t>
            </a:r>
          </a:p>
          <a:p>
            <a:pPr eaLnBrk="1" hangingPunct="1">
              <a:lnSpc>
                <a:spcPct val="80000"/>
              </a:lnSpc>
            </a:pPr>
            <a:r>
              <a:rPr lang="en-US" sz="2000" smtClean="0"/>
              <a:t>Variable area spray orifice</a:t>
            </a:r>
          </a:p>
          <a:p>
            <a:pPr eaLnBrk="1" hangingPunct="1">
              <a:lnSpc>
                <a:spcPct val="80000"/>
              </a:lnSpc>
            </a:pPr>
            <a:r>
              <a:rPr lang="en-US" sz="2000" smtClean="0"/>
              <a:t>Optimize spray droplet size</a:t>
            </a:r>
          </a:p>
          <a:p>
            <a:pPr eaLnBrk="1" hangingPunct="1">
              <a:lnSpc>
                <a:spcPct val="80000"/>
              </a:lnSpc>
            </a:pPr>
            <a:r>
              <a:rPr lang="en-US" sz="2000" smtClean="0"/>
              <a:t>Maintain efficacy and minimize drift</a:t>
            </a:r>
            <a:endParaRPr lang="en-US" smtClean="0"/>
          </a:p>
        </p:txBody>
      </p:sp>
      <p:pic>
        <p:nvPicPr>
          <p:cNvPr id="54276" name="Picture 4" descr="VariTarget"/>
          <p:cNvPicPr>
            <a:picLocks noChangeAspect="1" noChangeArrowheads="1"/>
          </p:cNvPicPr>
          <p:nvPr>
            <p:ph idx="4294967295"/>
          </p:nvPr>
        </p:nvPicPr>
        <p:blipFill>
          <a:blip r:embed="rId3" cstate="print"/>
          <a:srcRect/>
          <a:stretch>
            <a:fillRect/>
          </a:stretch>
        </p:blipFill>
        <p:spPr>
          <a:xfrm>
            <a:off x="5011738" y="228600"/>
            <a:ext cx="2836862" cy="2895600"/>
          </a:xfrm>
          <a:noFill/>
        </p:spPr>
      </p:pic>
      <p:pic>
        <p:nvPicPr>
          <p:cNvPr id="54277" name="Picture 5" descr="varitarget cut away"/>
          <p:cNvPicPr>
            <a:picLocks noChangeAspect="1" noChangeArrowheads="1"/>
          </p:cNvPicPr>
          <p:nvPr>
            <p:ph sz="half" idx="2"/>
          </p:nvPr>
        </p:nvPicPr>
        <p:blipFill>
          <a:blip r:embed="rId4" cstate="print"/>
          <a:srcRect/>
          <a:stretch>
            <a:fillRect/>
          </a:stretch>
        </p:blipFill>
        <p:spPr>
          <a:xfrm>
            <a:off x="4876800" y="3095625"/>
            <a:ext cx="4267200" cy="3609975"/>
          </a:xfrm>
          <a:noFill/>
        </p:spPr>
      </p:pic>
      <p:sp>
        <p:nvSpPr>
          <p:cNvPr id="54278" name="Oval 6"/>
          <p:cNvSpPr>
            <a:spLocks noChangeArrowheads="1"/>
          </p:cNvSpPr>
          <p:nvPr/>
        </p:nvSpPr>
        <p:spPr bwMode="auto">
          <a:xfrm>
            <a:off x="7467600" y="4267200"/>
            <a:ext cx="762000" cy="1676400"/>
          </a:xfrm>
          <a:prstGeom prst="ellipse">
            <a:avLst/>
          </a:prstGeom>
          <a:noFill/>
          <a:ln w="38100">
            <a:solidFill>
              <a:srgbClr val="FF0000"/>
            </a:solidFill>
            <a:round/>
            <a:headEnd/>
            <a:tailEnd/>
          </a:ln>
        </p:spPr>
        <p:txBody>
          <a:bodyPr wrap="none" anchor="ctr"/>
          <a:lstStyle/>
          <a:p>
            <a:endParaRPr lang="en-US"/>
          </a:p>
        </p:txBody>
      </p:sp>
      <p:sp>
        <p:nvSpPr>
          <p:cNvPr id="54279" name="Oval 7"/>
          <p:cNvSpPr>
            <a:spLocks noChangeArrowheads="1"/>
          </p:cNvSpPr>
          <p:nvPr/>
        </p:nvSpPr>
        <p:spPr bwMode="auto">
          <a:xfrm rot="5400000">
            <a:off x="6172200" y="5105400"/>
            <a:ext cx="762000" cy="1676400"/>
          </a:xfrm>
          <a:prstGeom prst="ellipse">
            <a:avLst/>
          </a:prstGeom>
          <a:noFill/>
          <a:ln w="38100">
            <a:solidFill>
              <a:srgbClr val="FF0000"/>
            </a:solidFill>
            <a:round/>
            <a:headEnd/>
            <a:tailEnd/>
          </a:ln>
        </p:spPr>
        <p:txBody>
          <a:bodyPr wrap="none" anchor="ctr"/>
          <a:lstStyle/>
          <a:p>
            <a:endParaRPr lang="en-US"/>
          </a:p>
        </p:txBody>
      </p:sp>
      <p:sp>
        <p:nvSpPr>
          <p:cNvPr id="54280" name="Line 8"/>
          <p:cNvSpPr>
            <a:spLocks noChangeShapeType="1"/>
          </p:cNvSpPr>
          <p:nvPr/>
        </p:nvSpPr>
        <p:spPr bwMode="auto">
          <a:xfrm>
            <a:off x="3276600" y="2438400"/>
            <a:ext cx="4114800" cy="2209800"/>
          </a:xfrm>
          <a:prstGeom prst="line">
            <a:avLst/>
          </a:prstGeom>
          <a:noFill/>
          <a:ln w="12700">
            <a:solidFill>
              <a:srgbClr val="FF0000"/>
            </a:solidFill>
            <a:round/>
            <a:headEnd/>
            <a:tailEnd type="triangle" w="med" len="med"/>
          </a:ln>
        </p:spPr>
        <p:txBody>
          <a:bodyPr/>
          <a:lstStyle/>
          <a:p>
            <a:endParaRPr lang="en-US"/>
          </a:p>
        </p:txBody>
      </p:sp>
      <p:sp>
        <p:nvSpPr>
          <p:cNvPr id="54281" name="Line 9"/>
          <p:cNvSpPr>
            <a:spLocks noChangeShapeType="1"/>
          </p:cNvSpPr>
          <p:nvPr/>
        </p:nvSpPr>
        <p:spPr bwMode="auto">
          <a:xfrm>
            <a:off x="3581400" y="2819400"/>
            <a:ext cx="2133600" cy="2895600"/>
          </a:xfrm>
          <a:prstGeom prst="line">
            <a:avLst/>
          </a:prstGeom>
          <a:noFill/>
          <a:ln w="12700">
            <a:solidFill>
              <a:srgbClr val="FF0000"/>
            </a:solidFill>
            <a:round/>
            <a:headEnd/>
            <a:tailEnd type="triangle" w="med" len="med"/>
          </a:ln>
        </p:spPr>
        <p:txBody>
          <a:bodyPr/>
          <a:lstStyle/>
          <a:p>
            <a:endParaRPr lang="en-US"/>
          </a:p>
        </p:txBody>
      </p:sp>
      <p:sp>
        <p:nvSpPr>
          <p:cNvPr id="54282" name="Oval 10"/>
          <p:cNvSpPr>
            <a:spLocks noChangeArrowheads="1"/>
          </p:cNvSpPr>
          <p:nvPr/>
        </p:nvSpPr>
        <p:spPr bwMode="auto">
          <a:xfrm rot="5400000">
            <a:off x="5676900" y="2933700"/>
            <a:ext cx="228600" cy="914400"/>
          </a:xfrm>
          <a:prstGeom prst="ellipse">
            <a:avLst/>
          </a:prstGeom>
          <a:noFill/>
          <a:ln w="38100">
            <a:solidFill>
              <a:srgbClr val="FF0000"/>
            </a:solidFill>
            <a:round/>
            <a:headEnd/>
            <a:tailEnd/>
          </a:ln>
        </p:spPr>
        <p:txBody>
          <a:bodyPr wrap="none" anchor="ctr"/>
          <a:lstStyle/>
          <a:p>
            <a:endParaRPr lang="en-US"/>
          </a:p>
        </p:txBody>
      </p:sp>
      <p:pic>
        <p:nvPicPr>
          <p:cNvPr id="54283" name="Picture 11"/>
          <p:cNvPicPr>
            <a:picLocks noChangeAspect="1" noChangeArrowheads="1"/>
          </p:cNvPicPr>
          <p:nvPr/>
        </p:nvPicPr>
        <p:blipFill>
          <a:blip r:embed="rId5" cstate="print"/>
          <a:srcRect/>
          <a:stretch>
            <a:fillRect/>
          </a:stretch>
        </p:blipFill>
        <p:spPr bwMode="auto">
          <a:xfrm>
            <a:off x="152400" y="4724400"/>
            <a:ext cx="4648200" cy="925513"/>
          </a:xfrm>
          <a:prstGeom prst="rect">
            <a:avLst/>
          </a:prstGeom>
          <a:noFill/>
          <a:ln w="12700">
            <a:noFill/>
            <a:miter lim="800000"/>
            <a:headEnd/>
            <a:tailEnd/>
          </a:ln>
        </p:spPr>
      </p:pic>
      <p:sp>
        <p:nvSpPr>
          <p:cNvPr id="54284" name="Text Box 12"/>
          <p:cNvSpPr txBox="1">
            <a:spLocks noChangeArrowheads="1"/>
          </p:cNvSpPr>
          <p:nvPr/>
        </p:nvSpPr>
        <p:spPr bwMode="auto">
          <a:xfrm>
            <a:off x="228600" y="5638800"/>
            <a:ext cx="533400" cy="457200"/>
          </a:xfrm>
          <a:prstGeom prst="rect">
            <a:avLst/>
          </a:prstGeom>
          <a:noFill/>
          <a:ln w="12700">
            <a:noFill/>
            <a:miter lim="800000"/>
            <a:headEnd/>
            <a:tailEnd/>
          </a:ln>
        </p:spPr>
        <p:txBody>
          <a:bodyPr>
            <a:spAutoFit/>
          </a:bodyPr>
          <a:lstStyle/>
          <a:p>
            <a:pPr algn="ctr">
              <a:spcBef>
                <a:spcPct val="50000"/>
              </a:spcBef>
            </a:pPr>
            <a:r>
              <a:rPr lang="en-US" sz="1200"/>
              <a:t>VeryFine</a:t>
            </a:r>
          </a:p>
        </p:txBody>
      </p:sp>
      <p:sp>
        <p:nvSpPr>
          <p:cNvPr id="54285" name="Text Box 13"/>
          <p:cNvSpPr txBox="1">
            <a:spLocks noChangeArrowheads="1"/>
          </p:cNvSpPr>
          <p:nvPr/>
        </p:nvSpPr>
        <p:spPr bwMode="auto">
          <a:xfrm>
            <a:off x="1143000" y="5715000"/>
            <a:ext cx="533400" cy="274638"/>
          </a:xfrm>
          <a:prstGeom prst="rect">
            <a:avLst/>
          </a:prstGeom>
          <a:noFill/>
          <a:ln w="12700">
            <a:noFill/>
            <a:miter lim="800000"/>
            <a:headEnd/>
            <a:tailEnd/>
          </a:ln>
        </p:spPr>
        <p:txBody>
          <a:bodyPr>
            <a:spAutoFit/>
          </a:bodyPr>
          <a:lstStyle/>
          <a:p>
            <a:pPr>
              <a:spcBef>
                <a:spcPct val="50000"/>
              </a:spcBef>
            </a:pPr>
            <a:r>
              <a:rPr lang="en-US" sz="1200"/>
              <a:t>Fine</a:t>
            </a:r>
          </a:p>
        </p:txBody>
      </p:sp>
      <p:sp>
        <p:nvSpPr>
          <p:cNvPr id="54286" name="Text Box 14"/>
          <p:cNvSpPr txBox="1">
            <a:spLocks noChangeArrowheads="1"/>
          </p:cNvSpPr>
          <p:nvPr/>
        </p:nvSpPr>
        <p:spPr bwMode="auto">
          <a:xfrm>
            <a:off x="1905000" y="5715000"/>
            <a:ext cx="762000" cy="274638"/>
          </a:xfrm>
          <a:prstGeom prst="rect">
            <a:avLst/>
          </a:prstGeom>
          <a:noFill/>
          <a:ln w="12700">
            <a:noFill/>
            <a:miter lim="800000"/>
            <a:headEnd/>
            <a:tailEnd/>
          </a:ln>
        </p:spPr>
        <p:txBody>
          <a:bodyPr>
            <a:spAutoFit/>
          </a:bodyPr>
          <a:lstStyle/>
          <a:p>
            <a:pPr>
              <a:spcBef>
                <a:spcPct val="50000"/>
              </a:spcBef>
            </a:pPr>
            <a:r>
              <a:rPr lang="en-US" sz="1200"/>
              <a:t>Medium</a:t>
            </a:r>
          </a:p>
        </p:txBody>
      </p:sp>
      <p:sp>
        <p:nvSpPr>
          <p:cNvPr id="54287" name="Text Box 15"/>
          <p:cNvSpPr txBox="1">
            <a:spLocks noChangeArrowheads="1"/>
          </p:cNvSpPr>
          <p:nvPr/>
        </p:nvSpPr>
        <p:spPr bwMode="auto">
          <a:xfrm>
            <a:off x="2895600" y="5715000"/>
            <a:ext cx="762000" cy="274638"/>
          </a:xfrm>
          <a:prstGeom prst="rect">
            <a:avLst/>
          </a:prstGeom>
          <a:noFill/>
          <a:ln w="12700">
            <a:noFill/>
            <a:miter lim="800000"/>
            <a:headEnd/>
            <a:tailEnd/>
          </a:ln>
        </p:spPr>
        <p:txBody>
          <a:bodyPr>
            <a:spAutoFit/>
          </a:bodyPr>
          <a:lstStyle/>
          <a:p>
            <a:pPr>
              <a:spcBef>
                <a:spcPct val="50000"/>
              </a:spcBef>
            </a:pPr>
            <a:r>
              <a:rPr lang="en-US" sz="1200"/>
              <a:t>Coarse</a:t>
            </a:r>
          </a:p>
        </p:txBody>
      </p:sp>
      <p:sp>
        <p:nvSpPr>
          <p:cNvPr id="54288" name="Text Box 16"/>
          <p:cNvSpPr txBox="1">
            <a:spLocks noChangeArrowheads="1"/>
          </p:cNvSpPr>
          <p:nvPr/>
        </p:nvSpPr>
        <p:spPr bwMode="auto">
          <a:xfrm>
            <a:off x="3810000" y="5638800"/>
            <a:ext cx="762000" cy="457200"/>
          </a:xfrm>
          <a:prstGeom prst="rect">
            <a:avLst/>
          </a:prstGeom>
          <a:noFill/>
          <a:ln w="12700">
            <a:noFill/>
            <a:miter lim="800000"/>
            <a:headEnd/>
            <a:tailEnd/>
          </a:ln>
        </p:spPr>
        <p:txBody>
          <a:bodyPr>
            <a:spAutoFit/>
          </a:bodyPr>
          <a:lstStyle/>
          <a:p>
            <a:pPr algn="ctr">
              <a:spcBef>
                <a:spcPct val="50000"/>
              </a:spcBef>
            </a:pPr>
            <a:r>
              <a:rPr lang="en-US" sz="1200"/>
              <a:t>Very Coarse</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endParaRPr lang="en-US" smtClean="0"/>
          </a:p>
        </p:txBody>
      </p:sp>
      <p:pic>
        <p:nvPicPr>
          <p:cNvPr id="55299" name="Picture 3"/>
          <p:cNvPicPr>
            <a:picLocks noChangeAspect="1" noChangeArrowheads="1"/>
          </p:cNvPicPr>
          <p:nvPr/>
        </p:nvPicPr>
        <p:blipFill>
          <a:blip r:embed="rId2" cstate="print"/>
          <a:srcRect/>
          <a:stretch>
            <a:fillRect/>
          </a:stretch>
        </p:blipFill>
        <p:spPr bwMode="auto">
          <a:xfrm>
            <a:off x="381000" y="152400"/>
            <a:ext cx="8362950" cy="5629275"/>
          </a:xfrm>
          <a:prstGeom prst="rect">
            <a:avLst/>
          </a:prstGeom>
          <a:noFill/>
          <a:ln w="12700">
            <a:noFill/>
            <a:miter lim="800000"/>
            <a:headEnd/>
            <a:tailEnd/>
          </a:ln>
        </p:spPr>
      </p:pic>
      <p:sp>
        <p:nvSpPr>
          <p:cNvPr id="55300" name="Text Box 4"/>
          <p:cNvSpPr txBox="1">
            <a:spLocks noChangeArrowheads="1"/>
          </p:cNvSpPr>
          <p:nvPr/>
        </p:nvSpPr>
        <p:spPr bwMode="auto">
          <a:xfrm>
            <a:off x="2362200" y="6019800"/>
            <a:ext cx="4343400" cy="579438"/>
          </a:xfrm>
          <a:prstGeom prst="rect">
            <a:avLst/>
          </a:prstGeom>
          <a:noFill/>
          <a:ln w="12700">
            <a:noFill/>
            <a:miter lim="800000"/>
            <a:headEnd/>
            <a:tailEnd/>
          </a:ln>
        </p:spPr>
        <p:txBody>
          <a:bodyPr>
            <a:spAutoFit/>
          </a:bodyPr>
          <a:lstStyle/>
          <a:p>
            <a:pPr eaLnBrk="0" hangingPunct="0">
              <a:spcBef>
                <a:spcPct val="50000"/>
              </a:spcBef>
            </a:pPr>
            <a:r>
              <a:rPr lang="en-US" sz="3200">
                <a:latin typeface="Times New Roman" pitchFamily="18" charset="0"/>
              </a:rPr>
              <a:t>www.spraytarget.com</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Variable Rate Nozzles</a:t>
            </a:r>
          </a:p>
        </p:txBody>
      </p:sp>
      <p:sp>
        <p:nvSpPr>
          <p:cNvPr id="56323" name="Rectangle 3"/>
          <p:cNvSpPr>
            <a:spLocks noGrp="1" noChangeArrowheads="1"/>
          </p:cNvSpPr>
          <p:nvPr>
            <p:ph type="body" sz="half" idx="1"/>
          </p:nvPr>
        </p:nvSpPr>
        <p:spPr>
          <a:xfrm>
            <a:off x="457200" y="1600200"/>
            <a:ext cx="4724400" cy="4525963"/>
          </a:xfrm>
        </p:spPr>
        <p:txBody>
          <a:bodyPr/>
          <a:lstStyle/>
          <a:p>
            <a:pPr eaLnBrk="1" hangingPunct="1"/>
            <a:r>
              <a:rPr lang="en-US" smtClean="0"/>
              <a:t>TurboDrop Variable Rate – TDVR</a:t>
            </a:r>
          </a:p>
          <a:p>
            <a:pPr eaLnBrk="1" hangingPunct="1"/>
            <a:r>
              <a:rPr lang="en-US" smtClean="0"/>
              <a:t>30 – 120 PSI</a:t>
            </a:r>
          </a:p>
          <a:p>
            <a:pPr eaLnBrk="1" hangingPunct="1"/>
            <a:r>
              <a:rPr lang="en-US" smtClean="0"/>
              <a:t>Equals a 4X rate change</a:t>
            </a:r>
          </a:p>
          <a:p>
            <a:pPr eaLnBrk="1" hangingPunct="1"/>
            <a:r>
              <a:rPr lang="en-US" smtClean="0"/>
              <a:t>Allows for –</a:t>
            </a:r>
          </a:p>
          <a:p>
            <a:pPr lvl="1" eaLnBrk="1" hangingPunct="1"/>
            <a:r>
              <a:rPr lang="en-US" smtClean="0"/>
              <a:t>Greater application speed changes</a:t>
            </a:r>
          </a:p>
          <a:p>
            <a:pPr lvl="1" eaLnBrk="1" hangingPunct="1"/>
            <a:r>
              <a:rPr lang="en-US" smtClean="0"/>
              <a:t>Different application rates in different fields or in the same field</a:t>
            </a:r>
          </a:p>
          <a:p>
            <a:pPr eaLnBrk="1" hangingPunct="1"/>
            <a:endParaRPr lang="en-US" smtClean="0"/>
          </a:p>
        </p:txBody>
      </p:sp>
      <p:pic>
        <p:nvPicPr>
          <p:cNvPr id="56324" name="Picture 4" descr="varatepr"/>
          <p:cNvPicPr>
            <a:picLocks noChangeAspect="1" noChangeArrowheads="1"/>
          </p:cNvPicPr>
          <p:nvPr>
            <p:ph type="body" sz="half" idx="2"/>
          </p:nvPr>
        </p:nvPicPr>
        <p:blipFill>
          <a:blip r:embed="rId2" cstate="print"/>
          <a:srcRect/>
          <a:stretch>
            <a:fillRect/>
          </a:stretch>
        </p:blipFill>
        <p:spPr>
          <a:xfrm>
            <a:off x="5181600" y="1600200"/>
            <a:ext cx="3733800" cy="3435350"/>
          </a:xfrm>
          <a:noFill/>
        </p:spPr>
      </p:pic>
      <p:pic>
        <p:nvPicPr>
          <p:cNvPr id="56325" name="Picture 5"/>
          <p:cNvPicPr>
            <a:picLocks noChangeAspect="1" noChangeArrowheads="1"/>
          </p:cNvPicPr>
          <p:nvPr/>
        </p:nvPicPr>
        <p:blipFill>
          <a:blip r:embed="rId3" cstate="print"/>
          <a:srcRect/>
          <a:stretch>
            <a:fillRect/>
          </a:stretch>
        </p:blipFill>
        <p:spPr bwMode="auto">
          <a:xfrm>
            <a:off x="5257800" y="5410200"/>
            <a:ext cx="3352800" cy="1068388"/>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228600" y="685800"/>
            <a:ext cx="4724400" cy="2884488"/>
          </a:xfrm>
          <a:prstGeom prst="rect">
            <a:avLst/>
          </a:prstGeom>
          <a:noFill/>
          <a:ln w="12700">
            <a:noFill/>
            <a:miter lim="800000"/>
            <a:headEnd/>
            <a:tailEnd/>
          </a:ln>
        </p:spPr>
      </p:pic>
      <p:pic>
        <p:nvPicPr>
          <p:cNvPr id="57347" name="Picture 5"/>
          <p:cNvPicPr>
            <a:picLocks noChangeAspect="1" noChangeArrowheads="1"/>
          </p:cNvPicPr>
          <p:nvPr/>
        </p:nvPicPr>
        <p:blipFill>
          <a:blip r:embed="rId3" cstate="print"/>
          <a:srcRect/>
          <a:stretch>
            <a:fillRect/>
          </a:stretch>
        </p:blipFill>
        <p:spPr bwMode="auto">
          <a:xfrm>
            <a:off x="228600" y="228600"/>
            <a:ext cx="2927350" cy="1143000"/>
          </a:xfrm>
          <a:prstGeom prst="rect">
            <a:avLst/>
          </a:prstGeom>
          <a:noFill/>
          <a:ln w="12700">
            <a:noFill/>
            <a:miter lim="800000"/>
            <a:headEnd/>
            <a:tailEnd/>
          </a:ln>
        </p:spPr>
      </p:pic>
      <p:pic>
        <p:nvPicPr>
          <p:cNvPr id="57348" name="Picture 6"/>
          <p:cNvPicPr>
            <a:picLocks noChangeAspect="1" noChangeArrowheads="1"/>
          </p:cNvPicPr>
          <p:nvPr/>
        </p:nvPicPr>
        <p:blipFill>
          <a:blip r:embed="rId4" cstate="print"/>
          <a:srcRect l="14285" t="14285" r="11429" b="28572"/>
          <a:stretch>
            <a:fillRect/>
          </a:stretch>
        </p:blipFill>
        <p:spPr bwMode="auto">
          <a:xfrm>
            <a:off x="5410200" y="3962400"/>
            <a:ext cx="3505200" cy="2022475"/>
          </a:xfrm>
          <a:prstGeom prst="rect">
            <a:avLst/>
          </a:prstGeom>
          <a:noFill/>
          <a:ln w="9525">
            <a:noFill/>
            <a:miter lim="800000"/>
            <a:headEnd/>
            <a:tailEnd/>
          </a:ln>
        </p:spPr>
      </p:pic>
      <p:sp>
        <p:nvSpPr>
          <p:cNvPr id="57349" name="Rectangle 7"/>
          <p:cNvSpPr>
            <a:spLocks noChangeArrowheads="1"/>
          </p:cNvSpPr>
          <p:nvPr/>
        </p:nvSpPr>
        <p:spPr bwMode="auto">
          <a:xfrm>
            <a:off x="0" y="3657600"/>
            <a:ext cx="5486400" cy="2190750"/>
          </a:xfrm>
          <a:prstGeom prst="rect">
            <a:avLst/>
          </a:prstGeom>
          <a:noFill/>
          <a:ln w="9525">
            <a:noFill/>
            <a:miter lim="800000"/>
            <a:headEnd/>
            <a:tailEnd/>
          </a:ln>
        </p:spPr>
        <p:txBody>
          <a:bodyPr lIns="92075" tIns="46038" rIns="92075" bIns="46038"/>
          <a:lstStyle/>
          <a:p>
            <a:pPr marL="342900" indent="-342900">
              <a:spcBef>
                <a:spcPct val="20000"/>
              </a:spcBef>
              <a:buFontTx/>
              <a:buChar char="•"/>
            </a:pPr>
            <a:r>
              <a:rPr lang="en-US" sz="2400"/>
              <a:t>Blended Pulse Technology</a:t>
            </a:r>
          </a:p>
          <a:p>
            <a:pPr marL="342900" indent="-342900">
              <a:spcBef>
                <a:spcPct val="20000"/>
              </a:spcBef>
              <a:buFontTx/>
              <a:buChar char="•"/>
            </a:pPr>
            <a:r>
              <a:rPr lang="en-US" sz="2400"/>
              <a:t>Independent Flow Control (1-8X)</a:t>
            </a:r>
          </a:p>
          <a:p>
            <a:pPr marL="342900" indent="-342900">
              <a:spcBef>
                <a:spcPct val="20000"/>
              </a:spcBef>
              <a:buFontTx/>
              <a:buChar char="•"/>
            </a:pPr>
            <a:r>
              <a:rPr lang="en-US" sz="2400"/>
              <a:t>Independent Drop Size Control</a:t>
            </a:r>
          </a:p>
          <a:p>
            <a:pPr marL="342900" indent="-342900">
              <a:spcBef>
                <a:spcPct val="20000"/>
              </a:spcBef>
              <a:buFontTx/>
              <a:buChar char="•"/>
            </a:pPr>
            <a:r>
              <a:rPr lang="en-US" sz="2400"/>
              <a:t>Boom section controls</a:t>
            </a:r>
          </a:p>
          <a:p>
            <a:pPr marL="342900" indent="-342900">
              <a:spcBef>
                <a:spcPct val="20000"/>
              </a:spcBef>
              <a:buFontTx/>
              <a:buChar char="•"/>
            </a:pPr>
            <a:r>
              <a:rPr lang="en-US" sz="2400">
                <a:solidFill>
                  <a:srgbClr val="FF0000"/>
                </a:solidFill>
              </a:rPr>
              <a:t>NEW </a:t>
            </a:r>
            <a:r>
              <a:rPr lang="en-US" sz="2400"/>
              <a:t>– individual nozzle control with along the boom flow control</a:t>
            </a:r>
          </a:p>
          <a:p>
            <a:pPr marL="342900" indent="-342900">
              <a:spcBef>
                <a:spcPct val="20000"/>
              </a:spcBef>
              <a:buFontTx/>
              <a:buChar char="•"/>
            </a:pPr>
            <a:r>
              <a:rPr lang="en-US" sz="2400">
                <a:solidFill>
                  <a:srgbClr val="FF0000"/>
                </a:solidFill>
              </a:rPr>
              <a:t>NEW</a:t>
            </a:r>
            <a:r>
              <a:rPr lang="en-US" sz="2400"/>
              <a:t> – tattler for plug detection…</a:t>
            </a:r>
          </a:p>
        </p:txBody>
      </p:sp>
      <p:pic>
        <p:nvPicPr>
          <p:cNvPr id="57350" name="Picture 6" descr="IMG_3893.JPG"/>
          <p:cNvPicPr>
            <a:picLocks noChangeAspect="1"/>
          </p:cNvPicPr>
          <p:nvPr/>
        </p:nvPicPr>
        <p:blipFill>
          <a:blip r:embed="rId5" cstate="print"/>
          <a:srcRect/>
          <a:stretch>
            <a:fillRect/>
          </a:stretch>
        </p:blipFill>
        <p:spPr bwMode="auto">
          <a:xfrm>
            <a:off x="5105400" y="838200"/>
            <a:ext cx="3962400" cy="2971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July-05 04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cstate="print"/>
          <a:srcRect/>
          <a:stretch>
            <a:fillRect/>
          </a:stretch>
        </p:blipFill>
        <p:spPr bwMode="auto">
          <a:xfrm>
            <a:off x="76200" y="152400"/>
            <a:ext cx="4572000" cy="1063625"/>
          </a:xfrm>
          <a:prstGeom prst="rect">
            <a:avLst/>
          </a:prstGeom>
          <a:noFill/>
          <a:ln w="12700">
            <a:noFill/>
            <a:miter lim="800000"/>
            <a:headEnd/>
            <a:tailEnd/>
          </a:ln>
        </p:spPr>
      </p:pic>
      <p:pic>
        <p:nvPicPr>
          <p:cNvPr id="16387" name="Picture 5"/>
          <p:cNvPicPr>
            <a:picLocks noChangeAspect="1" noChangeArrowheads="1"/>
          </p:cNvPicPr>
          <p:nvPr/>
        </p:nvPicPr>
        <p:blipFill>
          <a:blip r:embed="rId3" cstate="print"/>
          <a:srcRect/>
          <a:stretch>
            <a:fillRect/>
          </a:stretch>
        </p:blipFill>
        <p:spPr bwMode="auto">
          <a:xfrm>
            <a:off x="4724400" y="152400"/>
            <a:ext cx="4343400" cy="1089025"/>
          </a:xfrm>
          <a:prstGeom prst="rect">
            <a:avLst/>
          </a:prstGeom>
          <a:noFill/>
          <a:ln w="12700">
            <a:noFill/>
            <a:miter lim="800000"/>
            <a:headEnd/>
            <a:tailEnd/>
          </a:ln>
        </p:spPr>
      </p:pic>
      <p:pic>
        <p:nvPicPr>
          <p:cNvPr id="16388" name="Picture 6" descr="redball trailer"/>
          <p:cNvPicPr>
            <a:picLocks noChangeAspect="1" noChangeArrowheads="1"/>
          </p:cNvPicPr>
          <p:nvPr/>
        </p:nvPicPr>
        <p:blipFill>
          <a:blip r:embed="rId4" cstate="print"/>
          <a:srcRect/>
          <a:stretch>
            <a:fillRect/>
          </a:stretch>
        </p:blipFill>
        <p:spPr bwMode="auto">
          <a:xfrm>
            <a:off x="152400" y="3124200"/>
            <a:ext cx="2971800" cy="1752600"/>
          </a:xfrm>
          <a:prstGeom prst="rect">
            <a:avLst/>
          </a:prstGeom>
          <a:noFill/>
          <a:ln w="9525">
            <a:noFill/>
            <a:miter lim="800000"/>
            <a:headEnd/>
            <a:tailEnd/>
          </a:ln>
        </p:spPr>
      </p:pic>
      <p:pic>
        <p:nvPicPr>
          <p:cNvPr id="16389" name="Picture 7" descr="Bestway"/>
          <p:cNvPicPr>
            <a:picLocks noChangeAspect="1" noChangeArrowheads="1"/>
          </p:cNvPicPr>
          <p:nvPr/>
        </p:nvPicPr>
        <p:blipFill>
          <a:blip r:embed="rId5" cstate="print"/>
          <a:srcRect/>
          <a:stretch>
            <a:fillRect/>
          </a:stretch>
        </p:blipFill>
        <p:spPr bwMode="auto">
          <a:xfrm>
            <a:off x="5257800" y="2895600"/>
            <a:ext cx="3352800" cy="1851025"/>
          </a:xfrm>
          <a:prstGeom prst="rect">
            <a:avLst/>
          </a:prstGeom>
          <a:noFill/>
          <a:ln w="9525">
            <a:noFill/>
            <a:miter lim="800000"/>
            <a:headEnd/>
            <a:tailEnd/>
          </a:ln>
        </p:spPr>
      </p:pic>
      <p:pic>
        <p:nvPicPr>
          <p:cNvPr id="16390" name="Picture 8" descr="GPSprayer"/>
          <p:cNvPicPr>
            <a:picLocks noChangeAspect="1" noChangeArrowheads="1"/>
          </p:cNvPicPr>
          <p:nvPr/>
        </p:nvPicPr>
        <p:blipFill>
          <a:blip r:embed="rId6" cstate="print"/>
          <a:srcRect/>
          <a:stretch>
            <a:fillRect/>
          </a:stretch>
        </p:blipFill>
        <p:spPr bwMode="auto">
          <a:xfrm>
            <a:off x="4826000" y="1295400"/>
            <a:ext cx="4013200" cy="1481138"/>
          </a:xfrm>
          <a:prstGeom prst="rect">
            <a:avLst/>
          </a:prstGeom>
          <a:noFill/>
          <a:ln w="9525">
            <a:noFill/>
            <a:miter lim="800000"/>
            <a:headEnd/>
            <a:tailEnd/>
          </a:ln>
        </p:spPr>
      </p:pic>
      <p:pic>
        <p:nvPicPr>
          <p:cNvPr id="16391" name="Picture 9"/>
          <p:cNvPicPr>
            <a:picLocks noChangeArrowheads="1"/>
          </p:cNvPicPr>
          <p:nvPr/>
        </p:nvPicPr>
        <p:blipFill>
          <a:blip r:embed="rId7" cstate="print">
            <a:lum bright="24000"/>
          </a:blip>
          <a:srcRect l="4256" t="26584" r="20213" b="17293"/>
          <a:stretch>
            <a:fillRect/>
          </a:stretch>
        </p:blipFill>
        <p:spPr bwMode="auto">
          <a:xfrm>
            <a:off x="152400" y="1295400"/>
            <a:ext cx="3048000" cy="1524000"/>
          </a:xfrm>
          <a:prstGeom prst="rect">
            <a:avLst/>
          </a:prstGeom>
          <a:noFill/>
          <a:ln w="9525">
            <a:noFill/>
            <a:miter lim="800000"/>
            <a:headEnd/>
            <a:tailEnd/>
          </a:ln>
        </p:spPr>
      </p:pic>
      <p:pic>
        <p:nvPicPr>
          <p:cNvPr id="16392" name="Picture 10" descr="Wylie Sprayer"/>
          <p:cNvPicPr>
            <a:picLocks noChangeAspect="1" noChangeArrowheads="1"/>
          </p:cNvPicPr>
          <p:nvPr/>
        </p:nvPicPr>
        <p:blipFill>
          <a:blip r:embed="rId8" cstate="print"/>
          <a:srcRect t="11803" b="17377"/>
          <a:stretch>
            <a:fillRect/>
          </a:stretch>
        </p:blipFill>
        <p:spPr bwMode="auto">
          <a:xfrm>
            <a:off x="228600" y="5029200"/>
            <a:ext cx="3276600" cy="1552575"/>
          </a:xfrm>
          <a:prstGeom prst="rect">
            <a:avLst/>
          </a:prstGeom>
          <a:noFill/>
          <a:ln w="9525">
            <a:noFill/>
            <a:miter lim="800000"/>
            <a:headEnd/>
            <a:tailEnd/>
          </a:ln>
        </p:spPr>
      </p:pic>
      <p:pic>
        <p:nvPicPr>
          <p:cNvPr id="16393" name="Picture 11" descr="flexcoil"/>
          <p:cNvPicPr>
            <a:picLocks noChangeAspect="1" noChangeArrowheads="1"/>
          </p:cNvPicPr>
          <p:nvPr/>
        </p:nvPicPr>
        <p:blipFill>
          <a:blip r:embed="rId9" cstate="print"/>
          <a:srcRect/>
          <a:stretch>
            <a:fillRect/>
          </a:stretch>
        </p:blipFill>
        <p:spPr bwMode="auto">
          <a:xfrm>
            <a:off x="3733800" y="4876800"/>
            <a:ext cx="5095875" cy="1885950"/>
          </a:xfrm>
          <a:prstGeom prst="rect">
            <a:avLst/>
          </a:prstGeom>
          <a:noFill/>
          <a:ln w="9525">
            <a:noFill/>
            <a:miter lim="800000"/>
            <a:headEnd/>
            <a:tailEnd/>
          </a:ln>
        </p:spPr>
      </p:pic>
      <p:sp>
        <p:nvSpPr>
          <p:cNvPr id="16394" name="WordArt 12"/>
          <p:cNvSpPr>
            <a:spLocks noChangeArrowheads="1" noChangeShapeType="1" noTextEdit="1"/>
          </p:cNvSpPr>
          <p:nvPr/>
        </p:nvSpPr>
        <p:spPr bwMode="auto">
          <a:xfrm>
            <a:off x="2819400" y="2667000"/>
            <a:ext cx="2590800" cy="9144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Options?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9" name="Rectangle 13"/>
          <p:cNvSpPr>
            <a:spLocks noGrp="1" noChangeArrowheads="1"/>
          </p:cNvSpPr>
          <p:nvPr>
            <p:ph type="title"/>
          </p:nvPr>
        </p:nvSpPr>
        <p:spPr>
          <a:xfrm>
            <a:off x="457200" y="76200"/>
            <a:ext cx="8229600" cy="914400"/>
          </a:xfrm>
          <a:noFill/>
          <a:ln/>
        </p:spPr>
        <p:txBody>
          <a:bodyPr/>
          <a:lstStyle/>
          <a:p>
            <a:r>
              <a:rPr lang="en-US" dirty="0"/>
              <a:t>Materials and </a:t>
            </a:r>
            <a:r>
              <a:rPr lang="en-US" dirty="0" smtClean="0"/>
              <a:t>Methods</a:t>
            </a:r>
            <a:endParaRPr lang="en-US" dirty="0"/>
          </a:p>
        </p:txBody>
      </p:sp>
      <p:sp>
        <p:nvSpPr>
          <p:cNvPr id="382981" name="Rectangle 5"/>
          <p:cNvSpPr>
            <a:spLocks noGrp="1" noChangeArrowheads="1"/>
          </p:cNvSpPr>
          <p:nvPr>
            <p:ph sz="half" idx="1"/>
          </p:nvPr>
        </p:nvSpPr>
        <p:spPr>
          <a:xfrm>
            <a:off x="381000" y="1219200"/>
            <a:ext cx="4038600" cy="2209800"/>
          </a:xfrm>
        </p:spPr>
        <p:txBody>
          <a:bodyPr>
            <a:normAutofit fontScale="92500" lnSpcReduction="10000"/>
          </a:bodyPr>
          <a:lstStyle/>
          <a:p>
            <a:pPr>
              <a:lnSpc>
                <a:spcPct val="90000"/>
              </a:lnSpc>
              <a:spcBef>
                <a:spcPct val="0"/>
              </a:spcBef>
              <a:buFontTx/>
              <a:buNone/>
            </a:pPr>
            <a:r>
              <a:rPr lang="en-US" sz="2400" dirty="0" smtClean="0">
                <a:latin typeface="Times New Roman" pitchFamily="18" charset="0"/>
              </a:rPr>
              <a:t>Twin-fan IDK-T </a:t>
            </a:r>
          </a:p>
          <a:p>
            <a:pPr>
              <a:lnSpc>
                <a:spcPct val="90000"/>
              </a:lnSpc>
              <a:spcBef>
                <a:spcPct val="0"/>
              </a:spcBef>
              <a:buFontTx/>
              <a:buNone/>
            </a:pPr>
            <a:endParaRPr lang="en-US" sz="2400" dirty="0" smtClean="0">
              <a:latin typeface="Times New Roman" pitchFamily="18" charset="0"/>
            </a:endParaRPr>
          </a:p>
          <a:p>
            <a:pPr>
              <a:lnSpc>
                <a:spcPct val="90000"/>
              </a:lnSpc>
              <a:spcBef>
                <a:spcPct val="0"/>
              </a:spcBef>
              <a:buFontTx/>
              <a:buNone/>
            </a:pPr>
            <a:r>
              <a:rPr lang="en-US" sz="2400" dirty="0" smtClean="0">
                <a:latin typeface="Times New Roman" pitchFamily="18" charset="0"/>
              </a:rPr>
              <a:t>Turbo </a:t>
            </a:r>
            <a:r>
              <a:rPr lang="en-US" sz="2400" dirty="0">
                <a:latin typeface="Times New Roman" pitchFamily="18" charset="0"/>
              </a:rPr>
              <a:t>Flat-fan (</a:t>
            </a:r>
            <a:r>
              <a:rPr lang="en-US" sz="2400" dirty="0" smtClean="0">
                <a:latin typeface="Times New Roman" pitchFamily="18" charset="0"/>
              </a:rPr>
              <a:t>TT)</a:t>
            </a:r>
          </a:p>
          <a:p>
            <a:pPr>
              <a:lnSpc>
                <a:spcPct val="90000"/>
              </a:lnSpc>
              <a:spcBef>
                <a:spcPct val="0"/>
              </a:spcBef>
              <a:buFontTx/>
              <a:buNone/>
            </a:pPr>
            <a:r>
              <a:rPr lang="en-US" sz="2400" dirty="0" smtClean="0">
                <a:latin typeface="Times New Roman" pitchFamily="18" charset="0"/>
              </a:rPr>
              <a:t>AIXR </a:t>
            </a:r>
            <a:r>
              <a:rPr lang="en-US" sz="2400" dirty="0">
                <a:latin typeface="Times New Roman" pitchFamily="18" charset="0"/>
              </a:rPr>
              <a:t>Flat-fan</a:t>
            </a:r>
          </a:p>
          <a:p>
            <a:pPr>
              <a:spcBef>
                <a:spcPct val="0"/>
              </a:spcBef>
              <a:buFontTx/>
              <a:buNone/>
            </a:pPr>
            <a:r>
              <a:rPr lang="en-US" sz="2400" dirty="0">
                <a:latin typeface="Times New Roman" pitchFamily="18" charset="0"/>
              </a:rPr>
              <a:t>Air Mix (AM)</a:t>
            </a:r>
          </a:p>
          <a:p>
            <a:pPr>
              <a:spcBef>
                <a:spcPct val="0"/>
              </a:spcBef>
              <a:buFontTx/>
              <a:buNone/>
            </a:pPr>
            <a:r>
              <a:rPr lang="en-US" sz="2400" dirty="0">
                <a:latin typeface="Times New Roman" pitchFamily="18" charset="0"/>
              </a:rPr>
              <a:t>Guardian (GA)</a:t>
            </a:r>
          </a:p>
          <a:p>
            <a:pPr>
              <a:spcBef>
                <a:spcPct val="0"/>
              </a:spcBef>
              <a:buFontTx/>
              <a:buNone/>
            </a:pPr>
            <a:r>
              <a:rPr lang="en-US" sz="2400" dirty="0">
                <a:latin typeface="Times New Roman" pitchFamily="18" charset="0"/>
              </a:rPr>
              <a:t>Turbo Twin Flat-fan (TTJ60)</a:t>
            </a:r>
          </a:p>
        </p:txBody>
      </p:sp>
      <p:sp>
        <p:nvSpPr>
          <p:cNvPr id="382982" name="Rectangle 6"/>
          <p:cNvSpPr>
            <a:spLocks noGrp="1" noChangeArrowheads="1"/>
          </p:cNvSpPr>
          <p:nvPr>
            <p:ph sz="half" idx="2"/>
          </p:nvPr>
        </p:nvSpPr>
        <p:spPr>
          <a:xfrm>
            <a:off x="5334000" y="1524000"/>
            <a:ext cx="2895600" cy="1524000"/>
          </a:xfrm>
        </p:spPr>
        <p:txBody>
          <a:bodyPr>
            <a:normAutofit fontScale="92500" lnSpcReduction="10000"/>
          </a:bodyPr>
          <a:lstStyle/>
          <a:p>
            <a:pPr>
              <a:spcBef>
                <a:spcPct val="0"/>
              </a:spcBef>
              <a:buFontTx/>
              <a:buNone/>
            </a:pPr>
            <a:r>
              <a:rPr lang="en-US" sz="2400" dirty="0">
                <a:latin typeface="Times New Roman" pitchFamily="18" charset="0"/>
              </a:rPr>
              <a:t>AIC Flat-fan</a:t>
            </a:r>
          </a:p>
          <a:p>
            <a:pPr>
              <a:spcBef>
                <a:spcPct val="0"/>
              </a:spcBef>
              <a:buFontTx/>
              <a:buNone/>
            </a:pPr>
            <a:r>
              <a:rPr lang="en-US" sz="2400" dirty="0">
                <a:latin typeface="Times New Roman" pitchFamily="18" charset="0"/>
              </a:rPr>
              <a:t>TDHSTF</a:t>
            </a:r>
          </a:p>
          <a:p>
            <a:pPr>
              <a:spcBef>
                <a:spcPct val="0"/>
              </a:spcBef>
              <a:buFontTx/>
              <a:buNone/>
            </a:pPr>
            <a:r>
              <a:rPr lang="en-US" sz="2400" dirty="0">
                <a:latin typeface="Times New Roman" pitchFamily="18" charset="0"/>
              </a:rPr>
              <a:t>Ultra Lo Drift (ULD)</a:t>
            </a:r>
          </a:p>
        </p:txBody>
      </p:sp>
      <p:pic>
        <p:nvPicPr>
          <p:cNvPr id="382990" name="Picture 14" descr="IMG_0740"/>
          <p:cNvPicPr>
            <a:picLocks noChangeAspect="1" noChangeArrowheads="1"/>
          </p:cNvPicPr>
          <p:nvPr/>
        </p:nvPicPr>
        <p:blipFill>
          <a:blip r:embed="rId2" cstate="print"/>
          <a:srcRect l="10762" t="13901" r="12556" b="28700"/>
          <a:stretch>
            <a:fillRect/>
          </a:stretch>
        </p:blipFill>
        <p:spPr bwMode="auto">
          <a:xfrm>
            <a:off x="5105400" y="2667000"/>
            <a:ext cx="3962400" cy="2224088"/>
          </a:xfrm>
          <a:prstGeom prst="rect">
            <a:avLst/>
          </a:prstGeom>
          <a:noFill/>
        </p:spPr>
      </p:pic>
      <p:pic>
        <p:nvPicPr>
          <p:cNvPr id="382992" name="Picture 16" descr="IMG_0739"/>
          <p:cNvPicPr>
            <a:picLocks noChangeAspect="1" noChangeArrowheads="1"/>
          </p:cNvPicPr>
          <p:nvPr/>
        </p:nvPicPr>
        <p:blipFill>
          <a:blip r:embed="rId3" cstate="print"/>
          <a:srcRect l="5000" t="30000" r="8749" b="38750"/>
          <a:stretch>
            <a:fillRect/>
          </a:stretch>
        </p:blipFill>
        <p:spPr bwMode="auto">
          <a:xfrm>
            <a:off x="76200" y="3505200"/>
            <a:ext cx="4953000" cy="1344613"/>
          </a:xfrm>
          <a:prstGeom prst="rect">
            <a:avLst/>
          </a:prstGeom>
          <a:noFill/>
        </p:spPr>
      </p:pic>
      <p:pic>
        <p:nvPicPr>
          <p:cNvPr id="382993" name="Picture 17" descr="IMG_0745"/>
          <p:cNvPicPr>
            <a:picLocks noChangeAspect="1" noChangeArrowheads="1"/>
          </p:cNvPicPr>
          <p:nvPr/>
        </p:nvPicPr>
        <p:blipFill>
          <a:blip r:embed="rId4" cstate="print"/>
          <a:srcRect l="5000" t="58749" b="8749"/>
          <a:stretch>
            <a:fillRect/>
          </a:stretch>
        </p:blipFill>
        <p:spPr bwMode="auto">
          <a:xfrm>
            <a:off x="76200" y="5054600"/>
            <a:ext cx="4953000" cy="1270000"/>
          </a:xfrm>
          <a:prstGeom prst="rect">
            <a:avLst/>
          </a:prstGeom>
          <a:noFill/>
        </p:spPr>
      </p:pic>
      <p:sp>
        <p:nvSpPr>
          <p:cNvPr id="382995" name="WordArt 19"/>
          <p:cNvSpPr>
            <a:spLocks noChangeArrowheads="1" noChangeShapeType="1" noTextEdit="1"/>
          </p:cNvSpPr>
          <p:nvPr/>
        </p:nvSpPr>
        <p:spPr bwMode="auto">
          <a:xfrm>
            <a:off x="2438400" y="1981200"/>
            <a:ext cx="1066800" cy="9906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type="none" w="sm" len="sm"/>
                  <a:tailEnd type="none" w="sm" len="sm"/>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40 PSI</a:t>
            </a:r>
          </a:p>
        </p:txBody>
      </p:sp>
      <p:sp>
        <p:nvSpPr>
          <p:cNvPr id="382996" name="WordArt 20"/>
          <p:cNvSpPr>
            <a:spLocks noChangeArrowheads="1" noChangeShapeType="1" noTextEdit="1"/>
          </p:cNvSpPr>
          <p:nvPr/>
        </p:nvSpPr>
        <p:spPr bwMode="auto">
          <a:xfrm>
            <a:off x="7086600" y="1066800"/>
            <a:ext cx="914400" cy="9906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type="none" w="sm" len="sm"/>
                  <a:tailEnd type="none" w="sm" len="sm"/>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70 PSI</a:t>
            </a:r>
          </a:p>
        </p:txBody>
      </p:sp>
      <p:sp>
        <p:nvSpPr>
          <p:cNvPr id="382997" name="Text Box 21"/>
          <p:cNvSpPr txBox="1">
            <a:spLocks noChangeArrowheads="1"/>
          </p:cNvSpPr>
          <p:nvPr/>
        </p:nvSpPr>
        <p:spPr bwMode="auto">
          <a:xfrm>
            <a:off x="152400" y="1981200"/>
            <a:ext cx="304800" cy="369332"/>
          </a:xfrm>
          <a:prstGeom prst="rect">
            <a:avLst/>
          </a:prstGeom>
          <a:noFill/>
          <a:ln w="12700">
            <a:noFill/>
            <a:miter lim="800000"/>
            <a:headEnd type="none" w="sm" len="sm"/>
            <a:tailEnd type="none" w="sm" len="sm"/>
          </a:ln>
          <a:effectLst/>
        </p:spPr>
        <p:txBody>
          <a:bodyPr wrap="square">
            <a:spAutoFit/>
          </a:bodyPr>
          <a:lstStyle/>
          <a:p>
            <a:pPr>
              <a:spcBef>
                <a:spcPct val="50000"/>
              </a:spcBef>
            </a:pPr>
            <a:r>
              <a:rPr lang="en-US" dirty="0" smtClean="0">
                <a:solidFill>
                  <a:srgbClr val="FF0000"/>
                </a:solidFill>
              </a:rPr>
              <a:t>*</a:t>
            </a:r>
            <a:endParaRPr lang="en-US" dirty="0">
              <a:solidFill>
                <a:srgbClr val="FF0000"/>
              </a:solidFill>
            </a:endParaRPr>
          </a:p>
        </p:txBody>
      </p:sp>
      <p:sp>
        <p:nvSpPr>
          <p:cNvPr id="382998" name="Text Box 22"/>
          <p:cNvSpPr txBox="1">
            <a:spLocks noChangeArrowheads="1"/>
          </p:cNvSpPr>
          <p:nvPr/>
        </p:nvSpPr>
        <p:spPr bwMode="auto">
          <a:xfrm>
            <a:off x="152400" y="2590800"/>
            <a:ext cx="2286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dirty="0">
                <a:solidFill>
                  <a:srgbClr val="FF0000"/>
                </a:solidFill>
              </a:rPr>
              <a:t>*</a:t>
            </a:r>
          </a:p>
        </p:txBody>
      </p:sp>
      <p:sp>
        <p:nvSpPr>
          <p:cNvPr id="382999" name="Text Box 23"/>
          <p:cNvSpPr txBox="1">
            <a:spLocks noChangeArrowheads="1"/>
          </p:cNvSpPr>
          <p:nvPr/>
        </p:nvSpPr>
        <p:spPr bwMode="auto">
          <a:xfrm>
            <a:off x="152400" y="2895600"/>
            <a:ext cx="2286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a:solidFill>
                  <a:srgbClr val="FF0000"/>
                </a:solidFill>
              </a:rPr>
              <a:t>*</a:t>
            </a:r>
          </a:p>
        </p:txBody>
      </p:sp>
      <p:sp>
        <p:nvSpPr>
          <p:cNvPr id="383000" name="Text Box 24"/>
          <p:cNvSpPr txBox="1">
            <a:spLocks noChangeArrowheads="1"/>
          </p:cNvSpPr>
          <p:nvPr/>
        </p:nvSpPr>
        <p:spPr bwMode="auto">
          <a:xfrm>
            <a:off x="5181600" y="1828800"/>
            <a:ext cx="2286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dirty="0">
                <a:solidFill>
                  <a:srgbClr val="FF0000"/>
                </a:solidFill>
              </a:rPr>
              <a:t>*</a:t>
            </a:r>
          </a:p>
        </p:txBody>
      </p:sp>
      <p:sp>
        <p:nvSpPr>
          <p:cNvPr id="15" name="Text Box 22"/>
          <p:cNvSpPr txBox="1">
            <a:spLocks noChangeArrowheads="1"/>
          </p:cNvSpPr>
          <p:nvPr/>
        </p:nvSpPr>
        <p:spPr bwMode="auto">
          <a:xfrm>
            <a:off x="152400" y="1233487"/>
            <a:ext cx="2286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dirty="0">
                <a:solidFill>
                  <a:srgbClr val="FF0000"/>
                </a:solidFill>
              </a:rPr>
              <a:t>*</a:t>
            </a:r>
          </a:p>
        </p:txBody>
      </p:sp>
      <p:sp>
        <p:nvSpPr>
          <p:cNvPr id="16" name="WordArt 19"/>
          <p:cNvSpPr>
            <a:spLocks noChangeArrowheads="1" noChangeShapeType="1" noTextEdit="1"/>
          </p:cNvSpPr>
          <p:nvPr/>
        </p:nvSpPr>
        <p:spPr bwMode="auto">
          <a:xfrm>
            <a:off x="2667000" y="1066800"/>
            <a:ext cx="762000" cy="457200"/>
          </a:xfrm>
          <a:prstGeom prst="rect">
            <a:avLst/>
          </a:prstGeom>
        </p:spPr>
        <p:txBody>
          <a:bodyPr wrap="none" fromWordArt="1">
            <a:prstTxWarp prst="textSlantUp">
              <a:avLst>
                <a:gd name="adj" fmla="val 32056"/>
              </a:avLst>
            </a:prstTxWarp>
          </a:bodyPr>
          <a:lstStyle/>
          <a:p>
            <a:pPr algn="ctr"/>
            <a:r>
              <a:rPr lang="en-US" sz="3600" kern="10" dirty="0" smtClean="0">
                <a:ln w="9525">
                  <a:solidFill>
                    <a:srgbClr val="CC99FF"/>
                  </a:solidFill>
                  <a:round/>
                  <a:headEnd type="none" w="sm" len="sm"/>
                  <a:tailEnd type="none" w="sm" len="sm"/>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28 </a:t>
            </a:r>
            <a:r>
              <a:rPr lang="en-US" sz="3600" kern="10" dirty="0">
                <a:ln w="9525">
                  <a:solidFill>
                    <a:srgbClr val="CC99FF"/>
                  </a:solidFill>
                  <a:round/>
                  <a:headEnd type="none" w="sm" len="sm"/>
                  <a:tailEnd type="none" w="sm" len="sm"/>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PSI</a:t>
            </a:r>
          </a:p>
        </p:txBody>
      </p:sp>
      <p:pic>
        <p:nvPicPr>
          <p:cNvPr id="350209" name="Picture 1"/>
          <p:cNvPicPr>
            <a:picLocks noChangeAspect="1" noChangeArrowheads="1"/>
          </p:cNvPicPr>
          <p:nvPr/>
        </p:nvPicPr>
        <p:blipFill>
          <a:blip r:embed="rId5" cstate="print"/>
          <a:srcRect/>
          <a:stretch>
            <a:fillRect/>
          </a:stretch>
        </p:blipFill>
        <p:spPr bwMode="auto">
          <a:xfrm>
            <a:off x="3962400" y="1066800"/>
            <a:ext cx="838200" cy="1451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066800"/>
          <a:ext cx="8153400" cy="50593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685800"/>
          <a:ext cx="8229600" cy="54403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200" y="2362200"/>
            <a:ext cx="7772400" cy="1143000"/>
          </a:xfrm>
        </p:spPr>
        <p:txBody>
          <a:bodyPr>
            <a:normAutofit fontScale="90000"/>
          </a:bodyPr>
          <a:lstStyle/>
          <a:p>
            <a:pPr eaLnBrk="1" hangingPunct="1"/>
            <a:r>
              <a:rPr lang="en-US" sz="8800" smtClean="0"/>
              <a:t>Calibration!!!!</a:t>
            </a:r>
          </a:p>
        </p:txBody>
      </p:sp>
      <p:sp>
        <p:nvSpPr>
          <p:cNvPr id="7171" name="Rectangle 3"/>
          <p:cNvSpPr>
            <a:spLocks noGrp="1" noChangeArrowheads="1"/>
          </p:cNvSpPr>
          <p:nvPr>
            <p:ph type="subTitle" idx="1"/>
          </p:nvPr>
        </p:nvSpPr>
        <p:spPr>
          <a:xfrm>
            <a:off x="228600" y="5715000"/>
            <a:ext cx="4953000" cy="685800"/>
          </a:xfrm>
        </p:spPr>
        <p:txBody>
          <a:bodyPr/>
          <a:lstStyle/>
          <a:p>
            <a:pPr eaLnBrk="1" hangingPunct="1">
              <a:lnSpc>
                <a:spcPct val="80000"/>
              </a:lnSpc>
            </a:pPr>
            <a:r>
              <a:rPr lang="en-US" sz="2400" smtClean="0"/>
              <a:t>Ensuring that the spray output is what it is supposed to be!</a:t>
            </a:r>
          </a:p>
        </p:txBody>
      </p:sp>
      <p:sp>
        <p:nvSpPr>
          <p:cNvPr id="7172" name="WordArt 4"/>
          <p:cNvSpPr>
            <a:spLocks noChangeArrowheads="1" noChangeShapeType="1" noTextEdit="1"/>
          </p:cNvSpPr>
          <p:nvPr/>
        </p:nvSpPr>
        <p:spPr bwMode="auto">
          <a:xfrm>
            <a:off x="1295400" y="3886200"/>
            <a:ext cx="3048000" cy="17526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GPA</a:t>
            </a:r>
          </a:p>
        </p:txBody>
      </p:sp>
      <p:pic>
        <p:nvPicPr>
          <p:cNvPr id="7173" name="Picture 6" descr="equ-44"/>
          <p:cNvPicPr>
            <a:picLocks noChangeAspect="1" noChangeArrowheads="1"/>
          </p:cNvPicPr>
          <p:nvPr/>
        </p:nvPicPr>
        <p:blipFill>
          <a:blip r:embed="rId2" cstate="print"/>
          <a:srcRect/>
          <a:stretch>
            <a:fillRect/>
          </a:stretch>
        </p:blipFill>
        <p:spPr bwMode="auto">
          <a:xfrm>
            <a:off x="5410200" y="4038600"/>
            <a:ext cx="3581400" cy="26860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174" name="Picture 7" descr="IMG_6273"/>
          <p:cNvPicPr>
            <a:picLocks noChangeAspect="1" noChangeArrowheads="1"/>
          </p:cNvPicPr>
          <p:nvPr/>
        </p:nvPicPr>
        <p:blipFill>
          <a:blip r:embed="rId3" cstate="print"/>
          <a:srcRect l="14845" t="32228" r="19240" b="47264"/>
          <a:stretch>
            <a:fillRect/>
          </a:stretch>
        </p:blipFill>
        <p:spPr bwMode="auto">
          <a:xfrm>
            <a:off x="152400" y="152400"/>
            <a:ext cx="8763000"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Calibration/Nozzle Selection:</a:t>
            </a:r>
          </a:p>
        </p:txBody>
      </p:sp>
      <p:sp>
        <p:nvSpPr>
          <p:cNvPr id="8195" name="Rectangle 3"/>
          <p:cNvSpPr>
            <a:spLocks noGrp="1" noChangeArrowheads="1"/>
          </p:cNvSpPr>
          <p:nvPr>
            <p:ph type="body" sz="half" idx="1"/>
          </p:nvPr>
        </p:nvSpPr>
        <p:spPr>
          <a:xfrm>
            <a:off x="152400" y="1828800"/>
            <a:ext cx="4419600" cy="4572000"/>
          </a:xfrm>
        </p:spPr>
        <p:txBody>
          <a:bodyPr/>
          <a:lstStyle/>
          <a:p>
            <a:pPr eaLnBrk="1" hangingPunct="1">
              <a:lnSpc>
                <a:spcPct val="90000"/>
              </a:lnSpc>
            </a:pPr>
            <a:r>
              <a:rPr lang="en-US" sz="2400" smtClean="0"/>
              <a:t>What is the first step?</a:t>
            </a:r>
          </a:p>
          <a:p>
            <a:pPr eaLnBrk="1" hangingPunct="1">
              <a:lnSpc>
                <a:spcPct val="90000"/>
              </a:lnSpc>
            </a:pPr>
            <a:r>
              <a:rPr lang="en-US" sz="2400" smtClean="0"/>
              <a:t>Use </a:t>
            </a:r>
            <a:r>
              <a:rPr lang="en-US" sz="2400" smtClean="0">
                <a:solidFill>
                  <a:srgbClr val="FF0000"/>
                </a:solidFill>
              </a:rPr>
              <a:t>label</a:t>
            </a:r>
            <a:r>
              <a:rPr lang="en-US" sz="2400" smtClean="0"/>
              <a:t> to select the </a:t>
            </a:r>
          </a:p>
          <a:p>
            <a:pPr lvl="1" eaLnBrk="1" hangingPunct="1">
              <a:lnSpc>
                <a:spcPct val="90000"/>
              </a:lnSpc>
            </a:pPr>
            <a:r>
              <a:rPr lang="en-US" sz="2000" b="1" smtClean="0">
                <a:solidFill>
                  <a:srgbClr val="3333FF"/>
                </a:solidFill>
              </a:rPr>
              <a:t>application volume</a:t>
            </a:r>
          </a:p>
          <a:p>
            <a:pPr lvl="1" eaLnBrk="1" hangingPunct="1">
              <a:lnSpc>
                <a:spcPct val="90000"/>
              </a:lnSpc>
            </a:pPr>
            <a:r>
              <a:rPr lang="en-US" sz="2000" smtClean="0"/>
              <a:t>product rate</a:t>
            </a:r>
          </a:p>
          <a:p>
            <a:pPr eaLnBrk="1" hangingPunct="1">
              <a:lnSpc>
                <a:spcPct val="90000"/>
              </a:lnSpc>
            </a:pPr>
            <a:r>
              <a:rPr lang="en-US" sz="2400" smtClean="0"/>
              <a:t>Choose an </a:t>
            </a:r>
            <a:r>
              <a:rPr lang="en-US" sz="2400" u="sng" smtClean="0">
                <a:solidFill>
                  <a:srgbClr val="FF0000"/>
                </a:solidFill>
              </a:rPr>
              <a:t>appropriate</a:t>
            </a:r>
            <a:r>
              <a:rPr lang="en-US" sz="2400" smtClean="0"/>
              <a:t> travel speed - </a:t>
            </a:r>
            <a:r>
              <a:rPr lang="en-US" sz="2400" smtClean="0">
                <a:solidFill>
                  <a:srgbClr val="3333FF"/>
                </a:solidFill>
              </a:rPr>
              <a:t>MPH</a:t>
            </a:r>
          </a:p>
          <a:p>
            <a:pPr eaLnBrk="1" hangingPunct="1">
              <a:lnSpc>
                <a:spcPct val="90000"/>
              </a:lnSpc>
            </a:pPr>
            <a:r>
              <a:rPr lang="en-US" sz="2400" smtClean="0"/>
              <a:t>Effective width of application</a:t>
            </a:r>
          </a:p>
          <a:p>
            <a:pPr lvl="1" eaLnBrk="1" hangingPunct="1">
              <a:lnSpc>
                <a:spcPct val="90000"/>
              </a:lnSpc>
            </a:pPr>
            <a:r>
              <a:rPr lang="en-US" sz="2000" b="1" smtClean="0">
                <a:solidFill>
                  <a:srgbClr val="3333FF"/>
                </a:solidFill>
              </a:rPr>
              <a:t>nozzle spacing</a:t>
            </a:r>
          </a:p>
          <a:p>
            <a:pPr eaLnBrk="1" hangingPunct="1">
              <a:lnSpc>
                <a:spcPct val="90000"/>
              </a:lnSpc>
            </a:pPr>
            <a:r>
              <a:rPr lang="en-US" sz="2400" smtClean="0"/>
              <a:t>Calculate GPM – </a:t>
            </a:r>
            <a:r>
              <a:rPr lang="en-US" sz="2400" smtClean="0">
                <a:solidFill>
                  <a:srgbClr val="FF0000"/>
                </a:solidFill>
              </a:rPr>
              <a:t>Flow rate per nozzle</a:t>
            </a:r>
          </a:p>
          <a:p>
            <a:pPr eaLnBrk="1" hangingPunct="1">
              <a:lnSpc>
                <a:spcPct val="90000"/>
              </a:lnSpc>
            </a:pPr>
            <a:r>
              <a:rPr lang="en-US" sz="2400" smtClean="0"/>
              <a:t>Select the correct size of nozzle!</a:t>
            </a:r>
          </a:p>
        </p:txBody>
      </p:sp>
      <p:pic>
        <p:nvPicPr>
          <p:cNvPr id="8196" name="Picture 4"/>
          <p:cNvPicPr>
            <a:picLocks noGrp="1" noChangeAspect="1" noChangeArrowheads="1"/>
          </p:cNvPicPr>
          <p:nvPr>
            <p:ph sz="half" idx="2"/>
          </p:nvPr>
        </p:nvPicPr>
        <p:blipFill>
          <a:blip r:embed="rId3" cstate="print"/>
          <a:stretch>
            <a:fillRect/>
          </a:stretch>
        </p:blipFill>
        <p:spPr>
          <a:xfrm>
            <a:off x="5015119" y="1796514"/>
            <a:ext cx="3304762" cy="4133334"/>
          </a:xfr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n-US" smtClean="0"/>
          </a:p>
        </p:txBody>
      </p:sp>
      <p:pic>
        <p:nvPicPr>
          <p:cNvPr id="13315" name="Picture 3"/>
          <p:cNvPicPr>
            <a:picLocks noGrp="1" noChangeAspect="1" noChangeArrowheads="1"/>
          </p:cNvPicPr>
          <p:nvPr>
            <p:ph idx="1"/>
          </p:nvPr>
        </p:nvPicPr>
        <p:blipFill>
          <a:blip r:embed="rId2" cstate="print"/>
          <a:srcRect t="33333"/>
          <a:stretch>
            <a:fillRect/>
          </a:stretch>
        </p:blipFill>
        <p:spPr>
          <a:xfrm>
            <a:off x="0" y="0"/>
            <a:ext cx="9144000" cy="6858000"/>
          </a:xfrm>
          <a:noFill/>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458788"/>
            <a:ext cx="7772400" cy="762000"/>
          </a:xfrm>
        </p:spPr>
        <p:txBody>
          <a:bodyPr/>
          <a:lstStyle/>
          <a:p>
            <a:pPr eaLnBrk="1" hangingPunct="1"/>
            <a:r>
              <a:rPr lang="en-US" smtClean="0"/>
              <a:t>Improving Coverage?</a:t>
            </a:r>
          </a:p>
        </p:txBody>
      </p:sp>
      <p:pic>
        <p:nvPicPr>
          <p:cNvPr id="1375236" name="Picture 4" descr="shear_3"/>
          <p:cNvPicPr>
            <a:picLocks noGrp="1" noChangeAspect="1" noChangeArrowheads="1"/>
          </p:cNvPicPr>
          <p:nvPr>
            <p:ph sz="half" idx="1"/>
          </p:nvPr>
        </p:nvPicPr>
        <p:blipFill>
          <a:blip r:embed="rId2" cstate="print"/>
          <a:srcRect/>
          <a:stretch>
            <a:fillRect/>
          </a:stretch>
        </p:blipFill>
        <p:spPr>
          <a:xfrm>
            <a:off x="3370263" y="1828800"/>
            <a:ext cx="2859087" cy="3802063"/>
          </a:xfrm>
          <a:noFill/>
        </p:spPr>
      </p:pic>
      <p:pic>
        <p:nvPicPr>
          <p:cNvPr id="1375237" name="Picture 5" descr="shear_4"/>
          <p:cNvPicPr>
            <a:picLocks noGrp="1" noChangeAspect="1" noChangeArrowheads="1"/>
          </p:cNvPicPr>
          <p:nvPr>
            <p:ph sz="half" idx="2"/>
          </p:nvPr>
        </p:nvPicPr>
        <p:blipFill>
          <a:blip r:embed="rId3" cstate="print"/>
          <a:srcRect/>
          <a:stretch>
            <a:fillRect/>
          </a:stretch>
        </p:blipFill>
        <p:spPr>
          <a:xfrm>
            <a:off x="6005513" y="2057400"/>
            <a:ext cx="2909887" cy="3505200"/>
          </a:xfrm>
          <a:noFill/>
        </p:spPr>
      </p:pic>
      <p:pic>
        <p:nvPicPr>
          <p:cNvPr id="1375235" name="Picture 3" descr="shear_2"/>
          <p:cNvPicPr>
            <a:picLocks noChangeAspect="1" noChangeArrowheads="1"/>
          </p:cNvPicPr>
          <p:nvPr/>
        </p:nvPicPr>
        <p:blipFill>
          <a:blip r:embed="rId4" cstate="print"/>
          <a:srcRect/>
          <a:stretch>
            <a:fillRect/>
          </a:stretch>
        </p:blipFill>
        <p:spPr bwMode="auto">
          <a:xfrm>
            <a:off x="574675" y="1828800"/>
            <a:ext cx="2625725" cy="3581400"/>
          </a:xfrm>
          <a:prstGeom prst="rect">
            <a:avLst/>
          </a:prstGeom>
          <a:noFill/>
          <a:ln w="9525">
            <a:noFill/>
            <a:miter lim="800000"/>
            <a:headEnd/>
            <a:tailEnd/>
          </a:ln>
        </p:spPr>
      </p:pic>
      <p:sp>
        <p:nvSpPr>
          <p:cNvPr id="1375238" name="WordArt 6"/>
          <p:cNvSpPr>
            <a:spLocks noChangeArrowheads="1" noChangeShapeType="1" noTextEdit="1"/>
          </p:cNvSpPr>
          <p:nvPr/>
        </p:nvSpPr>
        <p:spPr bwMode="auto">
          <a:xfrm>
            <a:off x="381000" y="54864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500 microns = 1</a:t>
            </a:r>
          </a:p>
        </p:txBody>
      </p:sp>
      <p:sp>
        <p:nvSpPr>
          <p:cNvPr id="1375239" name="WordArt 7"/>
          <p:cNvSpPr>
            <a:spLocks noChangeArrowheads="1" noChangeShapeType="1" noTextEdit="1"/>
          </p:cNvSpPr>
          <p:nvPr/>
        </p:nvSpPr>
        <p:spPr bwMode="auto">
          <a:xfrm>
            <a:off x="3124200" y="55626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250 microns = 8</a:t>
            </a:r>
          </a:p>
        </p:txBody>
      </p:sp>
      <p:sp>
        <p:nvSpPr>
          <p:cNvPr id="1375240" name="WordArt 8"/>
          <p:cNvSpPr>
            <a:spLocks noChangeArrowheads="1" noChangeShapeType="1" noTextEdit="1"/>
          </p:cNvSpPr>
          <p:nvPr/>
        </p:nvSpPr>
        <p:spPr bwMode="auto">
          <a:xfrm>
            <a:off x="6400800" y="54864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125 microns = 64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75235"/>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752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375236"/>
                                        </p:tgtEl>
                                        <p:attrNameLst>
                                          <p:attrName>style.visibility</p:attrName>
                                        </p:attrNameLst>
                                      </p:cBhvr>
                                      <p:to>
                                        <p:strVal val="visible"/>
                                      </p:to>
                                    </p:set>
                                    <p:anim calcmode="lin" valueType="num">
                                      <p:cBhvr>
                                        <p:cTn id="13" dur="1000" fill="hold"/>
                                        <p:tgtEl>
                                          <p:spTgt spid="1375236"/>
                                        </p:tgtEl>
                                        <p:attrNameLst>
                                          <p:attrName>ppt_w</p:attrName>
                                        </p:attrNameLst>
                                      </p:cBhvr>
                                      <p:tavLst>
                                        <p:tav tm="0">
                                          <p:val>
                                            <p:strVal val="#ppt_w*0.70"/>
                                          </p:val>
                                        </p:tav>
                                        <p:tav tm="100000">
                                          <p:val>
                                            <p:strVal val="#ppt_w"/>
                                          </p:val>
                                        </p:tav>
                                      </p:tavLst>
                                    </p:anim>
                                    <p:anim calcmode="lin" valueType="num">
                                      <p:cBhvr>
                                        <p:cTn id="14" dur="1000" fill="hold"/>
                                        <p:tgtEl>
                                          <p:spTgt spid="1375236"/>
                                        </p:tgtEl>
                                        <p:attrNameLst>
                                          <p:attrName>ppt_h</p:attrName>
                                        </p:attrNameLst>
                                      </p:cBhvr>
                                      <p:tavLst>
                                        <p:tav tm="0">
                                          <p:val>
                                            <p:strVal val="#ppt_h"/>
                                          </p:val>
                                        </p:tav>
                                        <p:tav tm="100000">
                                          <p:val>
                                            <p:strVal val="#ppt_h"/>
                                          </p:val>
                                        </p:tav>
                                      </p:tavLst>
                                    </p:anim>
                                    <p:animEffect transition="in" filter="fade">
                                      <p:cBhvr>
                                        <p:cTn id="15" dur="1000"/>
                                        <p:tgtEl>
                                          <p:spTgt spid="1375236"/>
                                        </p:tgtEl>
                                      </p:cBhvr>
                                    </p:animEffect>
                                  </p:childTnLst>
                                </p:cTn>
                              </p:par>
                            </p:childTnLst>
                          </p:cTn>
                        </p:par>
                        <p:par>
                          <p:cTn id="16" fill="hold">
                            <p:stCondLst>
                              <p:cond delay="1000"/>
                            </p:stCondLst>
                            <p:childTnLst>
                              <p:par>
                                <p:cTn id="17" presetID="3" presetClass="entr" presetSubtype="0" fill="hold" grpId="0" nodeType="afterEffect">
                                  <p:stCondLst>
                                    <p:cond delay="0"/>
                                  </p:stCondLst>
                                  <p:childTnLst>
                                    <p:set>
                                      <p:cBhvr>
                                        <p:cTn id="18" dur="1" fill="hold">
                                          <p:stCondLst>
                                            <p:cond delay="0"/>
                                          </p:stCondLst>
                                        </p:cTn>
                                        <p:tgtEl>
                                          <p:spTgt spid="13752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75237"/>
                                        </p:tgtEl>
                                        <p:attrNameLst>
                                          <p:attrName>style.visibility</p:attrName>
                                        </p:attrNameLst>
                                      </p:cBhvr>
                                      <p:to>
                                        <p:strVal val="visible"/>
                                      </p:to>
                                    </p:set>
                                    <p:animEffect transition="in" filter="fade">
                                      <p:cBhvr>
                                        <p:cTn id="23" dur="2000"/>
                                        <p:tgtEl>
                                          <p:spTgt spid="1375237"/>
                                        </p:tgtEl>
                                      </p:cBhvr>
                                    </p:animEffect>
                                  </p:childTnLst>
                                </p:cTn>
                              </p:par>
                            </p:childTnLst>
                          </p:cTn>
                        </p:par>
                        <p:par>
                          <p:cTn id="24" fill="hold">
                            <p:stCondLst>
                              <p:cond delay="2000"/>
                            </p:stCondLst>
                            <p:childTnLst>
                              <p:par>
                                <p:cTn id="25" presetID="3" presetClass="entr" presetSubtype="0" fill="hold" grpId="0" nodeType="afterEffect">
                                  <p:stCondLst>
                                    <p:cond delay="0"/>
                                  </p:stCondLst>
                                  <p:childTnLst>
                                    <p:set>
                                      <p:cBhvr>
                                        <p:cTn id="26" dur="1" fill="hold">
                                          <p:stCondLst>
                                            <p:cond delay="0"/>
                                          </p:stCondLst>
                                        </p:cTn>
                                        <p:tgtEl>
                                          <p:spTgt spid="1375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5238" grpId="0" animBg="1"/>
      <p:bldP spid="1375239" grpId="0" animBg="1"/>
      <p:bldP spid="137524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smtClean="0"/>
          </a:p>
        </p:txBody>
      </p:sp>
      <p:pic>
        <p:nvPicPr>
          <p:cNvPr id="15363" name="Picture 3" descr="speed-pressure-1"/>
          <p:cNvPicPr>
            <a:picLocks noChangeAspect="1" noChangeArrowheads="1"/>
          </p:cNvPicPr>
          <p:nvPr/>
        </p:nvPicPr>
        <p:blipFill>
          <a:blip r:embed="rId2" cstate="print"/>
          <a:srcRect/>
          <a:stretch>
            <a:fillRect/>
          </a:stretch>
        </p:blipFill>
        <p:spPr bwMode="auto">
          <a:xfrm>
            <a:off x="304800" y="228600"/>
            <a:ext cx="8534400" cy="6148388"/>
          </a:xfrm>
          <a:prstGeom prst="rect">
            <a:avLst/>
          </a:prstGeom>
          <a:noFill/>
          <a:ln w="9525">
            <a:noFill/>
            <a:miter lim="800000"/>
            <a:headEnd/>
            <a:tailEnd/>
          </a:ln>
        </p:spPr>
      </p:pic>
      <p:sp>
        <p:nvSpPr>
          <p:cNvPr id="15364" name="Text Box 4"/>
          <p:cNvSpPr txBox="1">
            <a:spLocks noChangeArrowheads="1"/>
          </p:cNvSpPr>
          <p:nvPr/>
        </p:nvSpPr>
        <p:spPr bwMode="auto">
          <a:xfrm>
            <a:off x="381000" y="6324600"/>
            <a:ext cx="5867400" cy="304800"/>
          </a:xfrm>
          <a:prstGeom prst="rect">
            <a:avLst/>
          </a:prstGeom>
          <a:noFill/>
          <a:ln w="12700">
            <a:noFill/>
            <a:miter lim="800000"/>
            <a:headEnd/>
            <a:tailEnd/>
          </a:ln>
        </p:spPr>
        <p:txBody>
          <a:bodyPr>
            <a:spAutoFit/>
          </a:bodyPr>
          <a:lstStyle/>
          <a:p>
            <a:pPr eaLnBrk="0" hangingPunct="0">
              <a:spcBef>
                <a:spcPct val="50000"/>
              </a:spcBef>
            </a:pPr>
            <a:r>
              <a:rPr lang="en-US" sz="1400">
                <a:latin typeface="Times New Roman" pitchFamily="18" charset="0"/>
              </a:rPr>
              <a:t>Courtesy of Ken Giles,  U of California Davis</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685800"/>
            <a:ext cx="7772400" cy="1143000"/>
          </a:xfrm>
        </p:spPr>
        <p:txBody>
          <a:bodyPr>
            <a:normAutofit fontScale="90000"/>
          </a:bodyPr>
          <a:lstStyle/>
          <a:p>
            <a:pPr eaLnBrk="1" hangingPunct="1"/>
            <a:r>
              <a:rPr lang="en-US" sz="8800" smtClean="0"/>
              <a:t>Calibration!!!!</a:t>
            </a:r>
            <a:br>
              <a:rPr lang="en-US" sz="8800" smtClean="0"/>
            </a:br>
            <a:r>
              <a:rPr lang="en-US" smtClean="0"/>
              <a:t>The next phase!</a:t>
            </a:r>
          </a:p>
        </p:txBody>
      </p:sp>
      <p:sp>
        <p:nvSpPr>
          <p:cNvPr id="16387" name="Rectangle 3"/>
          <p:cNvSpPr>
            <a:spLocks noGrp="1" noChangeArrowheads="1"/>
          </p:cNvSpPr>
          <p:nvPr>
            <p:ph type="subTitle" idx="1"/>
          </p:nvPr>
        </p:nvSpPr>
        <p:spPr>
          <a:xfrm>
            <a:off x="1371600" y="4114800"/>
            <a:ext cx="6629400" cy="1752600"/>
          </a:xfrm>
        </p:spPr>
        <p:txBody>
          <a:bodyPr/>
          <a:lstStyle/>
          <a:p>
            <a:pPr eaLnBrk="1" hangingPunct="1"/>
            <a:r>
              <a:rPr lang="en-US" sz="2800" smtClean="0"/>
              <a:t>Ensuring that the spray droplet spectrum is what it is supposed to be to maximize efficacy while minimizing drift!</a:t>
            </a:r>
          </a:p>
        </p:txBody>
      </p:sp>
      <p:sp>
        <p:nvSpPr>
          <p:cNvPr id="16388" name="WordArt 4"/>
          <p:cNvSpPr>
            <a:spLocks noChangeArrowheads="1" noChangeShapeType="1" noTextEdit="1"/>
          </p:cNvSpPr>
          <p:nvPr/>
        </p:nvSpPr>
        <p:spPr bwMode="auto">
          <a:xfrm>
            <a:off x="838200" y="2286000"/>
            <a:ext cx="72390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 new concept for applicators!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3657600"/>
            <a:ext cx="7772400" cy="762000"/>
          </a:xfrm>
        </p:spPr>
        <p:txBody>
          <a:bodyPr>
            <a:normAutofit fontScale="90000"/>
          </a:bodyPr>
          <a:lstStyle/>
          <a:p>
            <a:pPr eaLnBrk="1" hangingPunct="1"/>
            <a:r>
              <a:rPr lang="en-US" sz="3600" smtClean="0"/>
              <a:t>ASABE S-572 Droplet Size Standard</a:t>
            </a:r>
            <a:r>
              <a:rPr lang="en-US" sz="5400" smtClean="0"/>
              <a:t/>
            </a:r>
            <a:br>
              <a:rPr lang="en-US" sz="5400" smtClean="0"/>
            </a:br>
            <a:endParaRPr lang="en-US" sz="5400"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602-dry"/>
          <p:cNvPicPr>
            <a:picLocks noChangeAspect="1" noChangeArrowheads="1"/>
          </p:cNvPicPr>
          <p:nvPr/>
        </p:nvPicPr>
        <p:blipFill>
          <a:blip r:embed="rId3" cstate="print"/>
          <a:srcRect/>
          <a:stretch>
            <a:fillRect/>
          </a:stretch>
        </p:blipFill>
        <p:spPr bwMode="auto">
          <a:xfrm>
            <a:off x="4800600" y="152400"/>
            <a:ext cx="4114800" cy="2471738"/>
          </a:xfrm>
          <a:prstGeom prst="rect">
            <a:avLst/>
          </a:prstGeom>
          <a:ln>
            <a:noFill/>
          </a:ln>
          <a:effectLst>
            <a:softEdge rad="112500"/>
          </a:effectLst>
        </p:spPr>
      </p:pic>
      <p:pic>
        <p:nvPicPr>
          <p:cNvPr id="17411" name="Picture 16" descr="8"/>
          <p:cNvPicPr>
            <a:picLocks noChangeAspect="1" noChangeArrowheads="1"/>
          </p:cNvPicPr>
          <p:nvPr/>
        </p:nvPicPr>
        <p:blipFill>
          <a:blip r:embed="rId4" cstate="print"/>
          <a:srcRect l="15555" t="20833" b="9723"/>
          <a:stretch>
            <a:fillRect/>
          </a:stretch>
        </p:blipFill>
        <p:spPr bwMode="auto">
          <a:xfrm>
            <a:off x="381000" y="152400"/>
            <a:ext cx="3733800" cy="24556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412" name="Picture 19" descr="IMG_6614 026"/>
          <p:cNvPicPr>
            <a:picLocks noChangeAspect="1" noChangeArrowheads="1"/>
          </p:cNvPicPr>
          <p:nvPr/>
        </p:nvPicPr>
        <p:blipFill>
          <a:blip r:embed="rId5" cstate="print"/>
          <a:srcRect t="45802" r="29008" b="31297"/>
          <a:stretch>
            <a:fillRect/>
          </a:stretch>
        </p:blipFill>
        <p:spPr bwMode="auto">
          <a:xfrm>
            <a:off x="1600200" y="2771775"/>
            <a:ext cx="6248400" cy="1343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3" name="Picture 20" descr="4ECU7160"/>
          <p:cNvPicPr>
            <a:picLocks noGrp="1" noChangeAspect="1" noChangeArrowheads="1"/>
          </p:cNvPicPr>
          <p:nvPr>
            <p:ph sz="half" idx="1"/>
          </p:nvPr>
        </p:nvPicPr>
        <p:blipFill>
          <a:blip r:embed="rId6" cstate="print">
            <a:lum bright="12000"/>
          </a:blip>
          <a:stretch>
            <a:fillRect/>
          </a:stretch>
        </p:blipFill>
        <p:spPr>
          <a:xfrm>
            <a:off x="5486400" y="4264218"/>
            <a:ext cx="3352800" cy="2517582"/>
          </a:xfrm>
          <a:prstGeom prst="roundRect">
            <a:avLst>
              <a:gd name="adj" fmla="val 1409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414" name="Picture 22" descr="4ECU6872"/>
          <p:cNvPicPr>
            <a:picLocks noChangeAspect="1" noChangeArrowheads="1"/>
          </p:cNvPicPr>
          <p:nvPr/>
        </p:nvPicPr>
        <p:blipFill>
          <a:blip r:embed="rId7" cstate="print"/>
          <a:srcRect t="15820" r="12280" b="18265"/>
          <a:stretch>
            <a:fillRect/>
          </a:stretch>
        </p:blipFill>
        <p:spPr bwMode="auto">
          <a:xfrm>
            <a:off x="152400" y="4229100"/>
            <a:ext cx="4800600" cy="24003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6258" name="Group 2"/>
          <p:cNvGraphicFramePr>
            <a:graphicFrameLocks noGrp="1"/>
          </p:cNvGraphicFramePr>
          <p:nvPr/>
        </p:nvGraphicFramePr>
        <p:xfrm>
          <a:off x="1295400" y="914400"/>
          <a:ext cx="6172200" cy="5360035"/>
        </p:xfrm>
        <a:graphic>
          <a:graphicData uri="http://schemas.openxmlformats.org/drawingml/2006/table">
            <a:tbl>
              <a:tblPr/>
              <a:tblGrid>
                <a:gridCol w="3683000"/>
                <a:gridCol w="2489200"/>
              </a:tblGrid>
              <a:tr h="72707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Spray quality categories.</a:t>
                      </a:r>
                      <a:endParaRPr kumimoji="0" lang="en-US" sz="32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381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ASABE Standard S-572.1</a:t>
                      </a:r>
                      <a:endParaRPr kumimoji="0" lang="en-US" sz="2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Category (symbol)</a:t>
                      </a:r>
                      <a:endParaRPr kumimoji="0" lang="en-US"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Color Code</a:t>
                      </a:r>
                      <a:endParaRPr kumimoji="0" lang="en-US"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Extra Fine (XF)</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Purple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008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Very Fine (VF)</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Red</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434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Fine (F)</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orange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Medium (M)</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yellow</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Coarse (C)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Blue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Very Coarse (VC)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Green</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Extra Course (XC)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White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Ultra Coarse (UC) </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Black</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bl>
          </a:graphicData>
        </a:graphic>
      </p:graphicFrame>
      <p:sp>
        <p:nvSpPr>
          <p:cNvPr id="1376294" name="AutoShape 38"/>
          <p:cNvSpPr>
            <a:spLocks noChangeArrowheads="1"/>
          </p:cNvSpPr>
          <p:nvPr/>
        </p:nvSpPr>
        <p:spPr bwMode="auto">
          <a:xfrm rot="-1425208">
            <a:off x="6477000" y="609600"/>
            <a:ext cx="2286000" cy="1295400"/>
          </a:xfrm>
          <a:prstGeom prst="leftArrow">
            <a:avLst>
              <a:gd name="adj1" fmla="val 32769"/>
              <a:gd name="adj2" fmla="val 44118"/>
            </a:avLst>
          </a:prstGeom>
          <a:solidFill>
            <a:schemeClr val="accent1"/>
          </a:solidFill>
          <a:ln w="12700">
            <a:solidFill>
              <a:schemeClr val="tx1"/>
            </a:solidFill>
            <a:miter lim="800000"/>
            <a:headEnd/>
            <a:tailEnd/>
          </a:ln>
        </p:spPr>
        <p:txBody>
          <a:bodyPr wrap="none" anchor="ctr"/>
          <a:lstStyle/>
          <a:p>
            <a:endParaRPr lang="en-US"/>
          </a:p>
        </p:txBody>
      </p:sp>
      <p:sp>
        <p:nvSpPr>
          <p:cNvPr id="1376295" name="Text Box 39"/>
          <p:cNvSpPr txBox="1">
            <a:spLocks noChangeArrowheads="1"/>
          </p:cNvSpPr>
          <p:nvPr/>
        </p:nvSpPr>
        <p:spPr bwMode="auto">
          <a:xfrm rot="-1211148">
            <a:off x="7315200" y="914400"/>
            <a:ext cx="1066800" cy="457200"/>
          </a:xfrm>
          <a:prstGeom prst="rect">
            <a:avLst/>
          </a:prstGeom>
          <a:noFill/>
          <a:ln w="12700">
            <a:noFill/>
            <a:miter lim="800000"/>
            <a:headEnd/>
            <a:tailEnd/>
          </a:ln>
        </p:spPr>
        <p:txBody>
          <a:bodyPr>
            <a:spAutoFit/>
          </a:bodyPr>
          <a:lstStyle/>
          <a:p>
            <a:pPr>
              <a:spcBef>
                <a:spcPct val="50000"/>
              </a:spcBef>
            </a:pPr>
            <a:r>
              <a:rPr lang="en-US" sz="2400"/>
              <a:t>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762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6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94" grpId="0" animBg="1"/>
      <p:bldP spid="137629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s-572"/>
          <p:cNvPicPr>
            <a:picLocks noGrp="1" noChangeAspect="1" noChangeArrowheads="1"/>
          </p:cNvPicPr>
          <p:nvPr>
            <p:ph idx="1"/>
          </p:nvPr>
        </p:nvPicPr>
        <p:blipFill>
          <a:blip r:embed="rId3" cstate="print"/>
          <a:srcRect/>
          <a:stretch>
            <a:fillRect/>
          </a:stretch>
        </p:blipFill>
        <p:spPr>
          <a:xfrm>
            <a:off x="152400" y="220663"/>
            <a:ext cx="8839200" cy="6561137"/>
          </a:xfrm>
          <a:noFill/>
        </p:spPr>
      </p:pic>
      <p:sp>
        <p:nvSpPr>
          <p:cNvPr id="19459" name="Rectangle 4"/>
          <p:cNvSpPr>
            <a:spLocks noChangeArrowheads="1"/>
          </p:cNvSpPr>
          <p:nvPr/>
        </p:nvSpPr>
        <p:spPr bwMode="auto">
          <a:xfrm>
            <a:off x="228600" y="6477000"/>
            <a:ext cx="2438400" cy="3048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r>
              <a:rPr lang="en-US" sz="1400"/>
              <a:t>Source: Crop Life – July 2002</a:t>
            </a:r>
          </a:p>
        </p:txBody>
      </p:sp>
      <p:sp>
        <p:nvSpPr>
          <p:cNvPr id="19460" name="Text Box 5"/>
          <p:cNvSpPr txBox="1">
            <a:spLocks noChangeArrowheads="1"/>
          </p:cNvSpPr>
          <p:nvPr/>
        </p:nvSpPr>
        <p:spPr bwMode="auto">
          <a:xfrm>
            <a:off x="3048000" y="10668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&gt;150</a:t>
            </a:r>
          </a:p>
        </p:txBody>
      </p:sp>
      <p:sp>
        <p:nvSpPr>
          <p:cNvPr id="19461" name="Text Box 6"/>
          <p:cNvSpPr txBox="1">
            <a:spLocks noChangeArrowheads="1"/>
          </p:cNvSpPr>
          <p:nvPr/>
        </p:nvSpPr>
        <p:spPr bwMode="auto">
          <a:xfrm>
            <a:off x="3048000" y="1752600"/>
            <a:ext cx="838200" cy="581025"/>
          </a:xfrm>
          <a:prstGeom prst="rect">
            <a:avLst/>
          </a:prstGeom>
          <a:solidFill>
            <a:schemeClr val="bg1"/>
          </a:solidFill>
          <a:ln w="12700">
            <a:noFill/>
            <a:miter lim="800000"/>
            <a:headEnd/>
            <a:tailEnd/>
          </a:ln>
        </p:spPr>
        <p:txBody>
          <a:bodyPr>
            <a:spAutoFit/>
          </a:bodyPr>
          <a:lstStyle/>
          <a:p>
            <a:pPr algn="ctr">
              <a:spcBef>
                <a:spcPct val="50000"/>
              </a:spcBef>
            </a:pPr>
            <a:r>
              <a:rPr lang="en-US" sz="1600"/>
              <a:t>151-250</a:t>
            </a:r>
          </a:p>
        </p:txBody>
      </p:sp>
      <p:sp>
        <p:nvSpPr>
          <p:cNvPr id="19462" name="Text Box 7"/>
          <p:cNvSpPr txBox="1">
            <a:spLocks noChangeArrowheads="1"/>
          </p:cNvSpPr>
          <p:nvPr/>
        </p:nvSpPr>
        <p:spPr bwMode="auto">
          <a:xfrm>
            <a:off x="3048000" y="25146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251-350</a:t>
            </a:r>
          </a:p>
        </p:txBody>
      </p:sp>
      <p:sp>
        <p:nvSpPr>
          <p:cNvPr id="19463" name="Text Box 8"/>
          <p:cNvSpPr txBox="1">
            <a:spLocks noChangeArrowheads="1"/>
          </p:cNvSpPr>
          <p:nvPr/>
        </p:nvSpPr>
        <p:spPr bwMode="auto">
          <a:xfrm>
            <a:off x="3048000" y="3352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351-450</a:t>
            </a:r>
          </a:p>
        </p:txBody>
      </p:sp>
      <p:sp>
        <p:nvSpPr>
          <p:cNvPr id="19464" name="Text Box 9"/>
          <p:cNvSpPr txBox="1">
            <a:spLocks noChangeArrowheads="1"/>
          </p:cNvSpPr>
          <p:nvPr/>
        </p:nvSpPr>
        <p:spPr bwMode="auto">
          <a:xfrm>
            <a:off x="3048000" y="4114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451-550</a:t>
            </a:r>
          </a:p>
        </p:txBody>
      </p:sp>
      <p:sp>
        <p:nvSpPr>
          <p:cNvPr id="19465" name="Text Box 10"/>
          <p:cNvSpPr txBox="1">
            <a:spLocks noChangeArrowheads="1"/>
          </p:cNvSpPr>
          <p:nvPr/>
        </p:nvSpPr>
        <p:spPr bwMode="auto">
          <a:xfrm>
            <a:off x="3048000" y="51054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&gt;551</a:t>
            </a:r>
          </a:p>
        </p:txBody>
      </p:sp>
      <p:sp>
        <p:nvSpPr>
          <p:cNvPr id="19466" name="Rectangle 11"/>
          <p:cNvSpPr>
            <a:spLocks noChangeArrowheads="1"/>
          </p:cNvSpPr>
          <p:nvPr/>
        </p:nvSpPr>
        <p:spPr bwMode="auto">
          <a:xfrm>
            <a:off x="3048000" y="2057400"/>
            <a:ext cx="762000" cy="762000"/>
          </a:xfrm>
          <a:prstGeom prst="rect">
            <a:avLst/>
          </a:prstGeom>
          <a:noFill/>
          <a:ln w="12700">
            <a:solidFill>
              <a:srgbClr val="FF0000"/>
            </a:solidFill>
            <a:miter lim="800000"/>
            <a:headEnd/>
            <a:tailEnd/>
          </a:ln>
        </p:spPr>
        <p:txBody>
          <a:bodyPr wrap="none" anchor="ctr"/>
          <a:lstStyle/>
          <a:p>
            <a:pPr algn="ctr"/>
            <a:endParaRPr lang="en-US">
              <a:solidFill>
                <a:srgbClr val="FF0000"/>
              </a:solidFill>
            </a:endParaRPr>
          </a:p>
        </p:txBody>
      </p:sp>
      <p:sp>
        <p:nvSpPr>
          <p:cNvPr id="19467" name="Rectangle 12"/>
          <p:cNvSpPr>
            <a:spLocks noChangeArrowheads="1"/>
          </p:cNvSpPr>
          <p:nvPr/>
        </p:nvSpPr>
        <p:spPr bwMode="auto">
          <a:xfrm>
            <a:off x="3124200" y="2819400"/>
            <a:ext cx="762000" cy="1600200"/>
          </a:xfrm>
          <a:prstGeom prst="rect">
            <a:avLst/>
          </a:prstGeom>
          <a:noFill/>
          <a:ln w="12700">
            <a:solidFill>
              <a:srgbClr val="3333FF"/>
            </a:solidFill>
            <a:miter lim="800000"/>
            <a:headEnd/>
            <a:tailEnd/>
          </a:ln>
        </p:spPr>
        <p:txBody>
          <a:bodyPr wrap="none" anchor="ctr"/>
          <a:lstStyle/>
          <a:p>
            <a:pPr algn="ctr"/>
            <a:endParaRPr lang="en-US">
              <a:solidFill>
                <a:srgbClr val="FF0000"/>
              </a:solidFill>
            </a:endParaRPr>
          </a:p>
        </p:txBody>
      </p:sp>
      <p:sp>
        <p:nvSpPr>
          <p:cNvPr id="19468" name="Rectangle 13"/>
          <p:cNvSpPr>
            <a:spLocks noChangeArrowheads="1"/>
          </p:cNvSpPr>
          <p:nvPr/>
        </p:nvSpPr>
        <p:spPr bwMode="auto">
          <a:xfrm>
            <a:off x="2971800" y="685800"/>
            <a:ext cx="1066800" cy="5943600"/>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1373198" name="AutoShape 14"/>
          <p:cNvSpPr>
            <a:spLocks noChangeArrowheads="1"/>
          </p:cNvSpPr>
          <p:nvPr/>
        </p:nvSpPr>
        <p:spPr bwMode="auto">
          <a:xfrm rot="-957816">
            <a:off x="3124200" y="1143000"/>
            <a:ext cx="3657600" cy="1371600"/>
          </a:xfrm>
          <a:prstGeom prst="leftArrow">
            <a:avLst>
              <a:gd name="adj1" fmla="val 50000"/>
              <a:gd name="adj2" fmla="val 66667"/>
            </a:avLst>
          </a:prstGeom>
          <a:solidFill>
            <a:schemeClr val="accent1"/>
          </a:solidFill>
          <a:ln w="12700">
            <a:solidFill>
              <a:schemeClr val="tx1"/>
            </a:solidFill>
            <a:miter lim="800000"/>
            <a:headEnd/>
            <a:tailEnd/>
          </a:ln>
        </p:spPr>
        <p:txBody>
          <a:bodyPr wrap="none" anchor="ctr"/>
          <a:lstStyle/>
          <a:p>
            <a:endParaRPr lang="en-US"/>
          </a:p>
        </p:txBody>
      </p:sp>
      <p:sp>
        <p:nvSpPr>
          <p:cNvPr id="1373199" name="WordArt 15"/>
          <p:cNvSpPr>
            <a:spLocks noChangeArrowheads="1" noChangeShapeType="1" noTextEdit="1"/>
          </p:cNvSpPr>
          <p:nvPr/>
        </p:nvSpPr>
        <p:spPr bwMode="auto">
          <a:xfrm rot="-961940">
            <a:off x="3581400" y="1609725"/>
            <a:ext cx="304800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Fungicides/Insecticides</a:t>
            </a:r>
          </a:p>
        </p:txBody>
      </p:sp>
      <p:sp>
        <p:nvSpPr>
          <p:cNvPr id="19471" name="AutoShape 16"/>
          <p:cNvSpPr>
            <a:spLocks/>
          </p:cNvSpPr>
          <p:nvPr/>
        </p:nvSpPr>
        <p:spPr bwMode="auto">
          <a:xfrm>
            <a:off x="2895600" y="1905000"/>
            <a:ext cx="304800" cy="914400"/>
          </a:xfrm>
          <a:prstGeom prst="rightBrace">
            <a:avLst>
              <a:gd name="adj1" fmla="val 25000"/>
              <a:gd name="adj2" fmla="val 50000"/>
            </a:avLst>
          </a:prstGeom>
          <a:noFill/>
          <a:ln w="57150">
            <a:solidFill>
              <a:srgbClr val="FF0000"/>
            </a:solidFill>
            <a:round/>
            <a:headEnd/>
            <a:tailEnd/>
          </a:ln>
        </p:spPr>
        <p:txBody>
          <a:bodyPr wrap="none" anchor="ctr"/>
          <a:lstStyle/>
          <a:p>
            <a:endParaRPr lang="en-US"/>
          </a:p>
        </p:txBody>
      </p:sp>
      <p:sp>
        <p:nvSpPr>
          <p:cNvPr id="19472" name="AutoShape 17"/>
          <p:cNvSpPr>
            <a:spLocks/>
          </p:cNvSpPr>
          <p:nvPr/>
        </p:nvSpPr>
        <p:spPr bwMode="auto">
          <a:xfrm>
            <a:off x="2895600" y="2819400"/>
            <a:ext cx="304800" cy="1828800"/>
          </a:xfrm>
          <a:prstGeom prst="rightBrace">
            <a:avLst>
              <a:gd name="adj1" fmla="val 50000"/>
              <a:gd name="adj2" fmla="val 50000"/>
            </a:avLst>
          </a:prstGeom>
          <a:noFill/>
          <a:ln w="57150">
            <a:solidFill>
              <a:srgbClr val="FF0000"/>
            </a:solidFill>
            <a:round/>
            <a:headEnd/>
            <a:tailEnd/>
          </a:ln>
        </p:spPr>
        <p:txBody>
          <a:bodyPr wrap="none" anchor="ctr"/>
          <a:lstStyle/>
          <a:p>
            <a:endParaRPr lang="en-US"/>
          </a:p>
        </p:txBody>
      </p:sp>
      <p:sp>
        <p:nvSpPr>
          <p:cNvPr id="1373202" name="AutoShape 18"/>
          <p:cNvSpPr>
            <a:spLocks noChangeArrowheads="1"/>
          </p:cNvSpPr>
          <p:nvPr/>
        </p:nvSpPr>
        <p:spPr bwMode="auto">
          <a:xfrm>
            <a:off x="3429000" y="3276600"/>
            <a:ext cx="3352800" cy="1143000"/>
          </a:xfrm>
          <a:prstGeom prst="leftArrow">
            <a:avLst>
              <a:gd name="adj1" fmla="val 50000"/>
              <a:gd name="adj2" fmla="val 73333"/>
            </a:avLst>
          </a:prstGeom>
          <a:solidFill>
            <a:schemeClr val="accent1"/>
          </a:solidFill>
          <a:ln w="12700">
            <a:solidFill>
              <a:schemeClr val="tx1"/>
            </a:solidFill>
            <a:miter lim="800000"/>
            <a:headEnd/>
            <a:tailEnd/>
          </a:ln>
        </p:spPr>
        <p:txBody>
          <a:bodyPr wrap="none" anchor="ctr"/>
          <a:lstStyle/>
          <a:p>
            <a:endParaRPr lang="en-US"/>
          </a:p>
        </p:txBody>
      </p:sp>
      <p:sp>
        <p:nvSpPr>
          <p:cNvPr id="1373203" name="WordArt 19"/>
          <p:cNvSpPr>
            <a:spLocks noChangeArrowheads="1" noChangeShapeType="1" noTextEdit="1"/>
          </p:cNvSpPr>
          <p:nvPr/>
        </p:nvSpPr>
        <p:spPr bwMode="auto">
          <a:xfrm>
            <a:off x="4362450" y="3667125"/>
            <a:ext cx="135255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Herbicides</a:t>
            </a:r>
          </a:p>
        </p:txBody>
      </p:sp>
      <p:sp>
        <p:nvSpPr>
          <p:cNvPr id="19475" name="Text Box 21"/>
          <p:cNvSpPr txBox="1">
            <a:spLocks noChangeArrowheads="1"/>
          </p:cNvSpPr>
          <p:nvPr/>
        </p:nvSpPr>
        <p:spPr bwMode="auto">
          <a:xfrm>
            <a:off x="762000" y="152400"/>
            <a:ext cx="2819400" cy="457200"/>
          </a:xfrm>
          <a:prstGeom prst="rect">
            <a:avLst/>
          </a:prstGeom>
          <a:solidFill>
            <a:schemeClr val="bg1"/>
          </a:solidFill>
          <a:ln w="12700">
            <a:noFill/>
            <a:miter lim="800000"/>
            <a:headEnd/>
            <a:tailEnd/>
          </a:ln>
        </p:spPr>
        <p:txBody>
          <a:bodyPr>
            <a:spAutoFit/>
          </a:bodyPr>
          <a:lstStyle/>
          <a:p>
            <a:pPr>
              <a:spcBef>
                <a:spcPct val="50000"/>
              </a:spcBef>
            </a:pPr>
            <a:r>
              <a:rPr lang="en-US" sz="2400">
                <a:solidFill>
                  <a:schemeClr val="tx2"/>
                </a:solidFill>
              </a:rPr>
              <a:t>ASABE Standard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3202"/>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732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73198"/>
                                        </p:tgtEl>
                                        <p:attrNameLst>
                                          <p:attrName>style.visibility</p:attrName>
                                        </p:attrNameLst>
                                      </p:cBhvr>
                                      <p:to>
                                        <p:strVal val="visible"/>
                                      </p:to>
                                    </p:set>
                                  </p:childTnLst>
                                </p:cTn>
                              </p:par>
                              <p:par>
                                <p:cTn id="13" presetID="3" presetClass="entr" presetSubtype="0" fill="hold" grpId="0" nodeType="withEffect">
                                  <p:stCondLst>
                                    <p:cond delay="0"/>
                                  </p:stCondLst>
                                  <p:childTnLst>
                                    <p:set>
                                      <p:cBhvr>
                                        <p:cTn id="14" dur="1" fill="hold">
                                          <p:stCondLst>
                                            <p:cond delay="0"/>
                                          </p:stCondLst>
                                        </p:cTn>
                                        <p:tgtEl>
                                          <p:spTgt spid="1373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198" grpId="0" animBg="1"/>
      <p:bldP spid="1373199" grpId="0" animBg="1"/>
      <p:bldP spid="1373202" grpId="0" animBg="1"/>
      <p:bldP spid="137320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
          <p:cNvSpPr>
            <a:spLocks noChangeShapeType="1"/>
          </p:cNvSpPr>
          <p:nvPr/>
        </p:nvSpPr>
        <p:spPr bwMode="auto">
          <a:xfrm>
            <a:off x="381000" y="4953000"/>
            <a:ext cx="8077200" cy="0"/>
          </a:xfrm>
          <a:prstGeom prst="line">
            <a:avLst/>
          </a:prstGeom>
          <a:noFill/>
          <a:ln w="38100">
            <a:solidFill>
              <a:schemeClr val="tx1"/>
            </a:solidFill>
            <a:round/>
            <a:headEnd/>
            <a:tailEnd/>
          </a:ln>
        </p:spPr>
        <p:txBody>
          <a:bodyPr/>
          <a:lstStyle/>
          <a:p>
            <a:endParaRPr lang="en-US"/>
          </a:p>
        </p:txBody>
      </p:sp>
      <p:pic>
        <p:nvPicPr>
          <p:cNvPr id="20483" name="Picture 3"/>
          <p:cNvPicPr>
            <a:picLocks noChangeAspect="1" noChangeArrowheads="1"/>
          </p:cNvPicPr>
          <p:nvPr/>
        </p:nvPicPr>
        <p:blipFill>
          <a:blip r:embed="rId2" cstate="print"/>
          <a:srcRect/>
          <a:stretch>
            <a:fillRect/>
          </a:stretch>
        </p:blipFill>
        <p:spPr bwMode="auto">
          <a:xfrm>
            <a:off x="152400" y="762000"/>
            <a:ext cx="8820150" cy="355282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52400" y="685800"/>
            <a:ext cx="8839200" cy="4191000"/>
          </a:xfrm>
          <a:prstGeom prst="rect">
            <a:avLst/>
          </a:prstGeom>
          <a:noFill/>
          <a:ln w="12700">
            <a:noFill/>
            <a:miter lim="800000"/>
            <a:headEnd/>
            <a:tailEnd/>
          </a:ln>
        </p:spPr>
      </p:pic>
      <p:sp>
        <p:nvSpPr>
          <p:cNvPr id="21507" name="Line 3"/>
          <p:cNvSpPr>
            <a:spLocks noChangeShapeType="1"/>
          </p:cNvSpPr>
          <p:nvPr/>
        </p:nvSpPr>
        <p:spPr bwMode="auto">
          <a:xfrm>
            <a:off x="4876800" y="1905000"/>
            <a:ext cx="1600200" cy="0"/>
          </a:xfrm>
          <a:prstGeom prst="line">
            <a:avLst/>
          </a:prstGeom>
          <a:noFill/>
          <a:ln w="28575">
            <a:solidFill>
              <a:srgbClr val="FF0000"/>
            </a:solidFill>
            <a:round/>
            <a:headEnd/>
            <a:tailEnd/>
          </a:ln>
        </p:spPr>
        <p:txBody>
          <a:bodyPr/>
          <a:lstStyle/>
          <a:p>
            <a:endParaRPr lang="en-US"/>
          </a:p>
        </p:txBody>
      </p:sp>
      <p:sp>
        <p:nvSpPr>
          <p:cNvPr id="21508" name="Line 4"/>
          <p:cNvSpPr>
            <a:spLocks noChangeShapeType="1"/>
          </p:cNvSpPr>
          <p:nvPr/>
        </p:nvSpPr>
        <p:spPr bwMode="auto">
          <a:xfrm>
            <a:off x="2209800" y="2133600"/>
            <a:ext cx="1600200" cy="0"/>
          </a:xfrm>
          <a:prstGeom prst="line">
            <a:avLst/>
          </a:prstGeom>
          <a:noFill/>
          <a:ln w="28575">
            <a:solidFill>
              <a:srgbClr val="FF0000"/>
            </a:solidFill>
            <a:round/>
            <a:headEnd/>
            <a:tailEnd/>
          </a:ln>
        </p:spPr>
        <p:txBody>
          <a:bodyPr/>
          <a:lstStyle/>
          <a:p>
            <a:endParaRPr lang="en-US"/>
          </a:p>
        </p:txBody>
      </p:sp>
      <p:sp>
        <p:nvSpPr>
          <p:cNvPr id="21509" name="Oval 5"/>
          <p:cNvSpPr>
            <a:spLocks noChangeArrowheads="1"/>
          </p:cNvSpPr>
          <p:nvPr/>
        </p:nvSpPr>
        <p:spPr bwMode="auto">
          <a:xfrm>
            <a:off x="3962400" y="762000"/>
            <a:ext cx="1600200" cy="685800"/>
          </a:xfrm>
          <a:prstGeom prst="ellipse">
            <a:avLst/>
          </a:prstGeom>
          <a:noFill/>
          <a:ln w="12700">
            <a:solidFill>
              <a:srgbClr val="FF0000"/>
            </a:solidFill>
            <a:round/>
            <a:headEnd/>
            <a:tailEnd/>
          </a:ln>
        </p:spPr>
        <p:txBody>
          <a:bodyPr wrap="none" anchor="ctr"/>
          <a:lstStyle/>
          <a:p>
            <a:endParaRPr lang="en-US"/>
          </a:p>
        </p:txBody>
      </p:sp>
      <p:sp>
        <p:nvSpPr>
          <p:cNvPr id="21510" name="Text Box 6"/>
          <p:cNvSpPr txBox="1">
            <a:spLocks noChangeArrowheads="1"/>
          </p:cNvSpPr>
          <p:nvPr/>
        </p:nvSpPr>
        <p:spPr bwMode="auto">
          <a:xfrm>
            <a:off x="3886200" y="5486400"/>
            <a:ext cx="990600" cy="366713"/>
          </a:xfrm>
          <a:prstGeom prst="rect">
            <a:avLst/>
          </a:prstGeom>
          <a:noFill/>
          <a:ln w="12700">
            <a:noFill/>
            <a:miter lim="800000"/>
            <a:headEnd/>
            <a:tailEnd/>
          </a:ln>
        </p:spPr>
        <p:txBody>
          <a:bodyPr>
            <a:spAutoFit/>
          </a:bodyPr>
          <a:lstStyle/>
          <a:p>
            <a:pPr>
              <a:spcBef>
                <a:spcPct val="50000"/>
              </a:spcBef>
            </a:pPr>
            <a:r>
              <a:rPr lang="en-US"/>
              <a:t>Page 4</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cstate="print"/>
          <a:srcRect/>
          <a:stretch>
            <a:fillRect/>
          </a:stretch>
        </p:blipFill>
        <p:spPr bwMode="auto">
          <a:xfrm>
            <a:off x="228600" y="4343400"/>
            <a:ext cx="8629650" cy="2305050"/>
          </a:xfrm>
          <a:prstGeom prst="rect">
            <a:avLst/>
          </a:prstGeom>
          <a:noFill/>
          <a:ln w="12700">
            <a:solidFill>
              <a:schemeClr val="tx1"/>
            </a:solidFill>
            <a:prstDash val="dash"/>
            <a:miter lim="800000"/>
            <a:headEnd/>
            <a:tailEnd/>
          </a:ln>
        </p:spPr>
      </p:pic>
      <p:pic>
        <p:nvPicPr>
          <p:cNvPr id="22531" name="Picture 5"/>
          <p:cNvPicPr>
            <a:picLocks noChangeAspect="1" noChangeArrowheads="1"/>
          </p:cNvPicPr>
          <p:nvPr/>
        </p:nvPicPr>
        <p:blipFill>
          <a:blip r:embed="rId3" cstate="print"/>
          <a:srcRect t="3542"/>
          <a:stretch>
            <a:fillRect/>
          </a:stretch>
        </p:blipFill>
        <p:spPr bwMode="auto">
          <a:xfrm>
            <a:off x="533400" y="0"/>
            <a:ext cx="8229600" cy="4151313"/>
          </a:xfrm>
          <a:prstGeom prst="rect">
            <a:avLst/>
          </a:prstGeom>
          <a:noFill/>
          <a:ln w="12700">
            <a:noFill/>
            <a:miter lim="800000"/>
            <a:headEnd/>
            <a:tailEnd/>
          </a:ln>
        </p:spPr>
      </p:pic>
      <p:sp>
        <p:nvSpPr>
          <p:cNvPr id="22532" name="Line 6"/>
          <p:cNvSpPr>
            <a:spLocks noChangeShapeType="1"/>
          </p:cNvSpPr>
          <p:nvPr/>
        </p:nvSpPr>
        <p:spPr bwMode="auto">
          <a:xfrm>
            <a:off x="0" y="4191000"/>
            <a:ext cx="9144000" cy="0"/>
          </a:xfrm>
          <a:prstGeom prst="line">
            <a:avLst/>
          </a:prstGeom>
          <a:noFill/>
          <a:ln w="12700">
            <a:solidFill>
              <a:srgbClr val="FF0000"/>
            </a:solidFill>
            <a:prstDash val="dash"/>
            <a:round/>
            <a:headEnd/>
            <a:tailEnd/>
          </a:ln>
        </p:spPr>
        <p:txBody>
          <a:bodyPr/>
          <a:lstStyle/>
          <a:p>
            <a:endParaRPr lang="en-US"/>
          </a:p>
        </p:txBody>
      </p:sp>
      <p:sp>
        <p:nvSpPr>
          <p:cNvPr id="22533" name="Oval 7"/>
          <p:cNvSpPr>
            <a:spLocks noChangeArrowheads="1"/>
          </p:cNvSpPr>
          <p:nvPr/>
        </p:nvSpPr>
        <p:spPr bwMode="auto">
          <a:xfrm>
            <a:off x="3657600" y="4572000"/>
            <a:ext cx="1600200" cy="304800"/>
          </a:xfrm>
          <a:prstGeom prst="ellipse">
            <a:avLst/>
          </a:prstGeom>
          <a:noFill/>
          <a:ln w="12700">
            <a:solidFill>
              <a:srgbClr val="FF0000"/>
            </a:solidFill>
            <a:round/>
            <a:headEnd/>
            <a:tailEnd/>
          </a:ln>
        </p:spPr>
        <p:txBody>
          <a:bodyPr wrap="none" anchor="ctr"/>
          <a:lstStyle/>
          <a:p>
            <a:endParaRPr lang="en-US"/>
          </a:p>
        </p:txBody>
      </p:sp>
      <p:sp>
        <p:nvSpPr>
          <p:cNvPr id="22534" name="Line 8"/>
          <p:cNvSpPr>
            <a:spLocks noChangeShapeType="1"/>
          </p:cNvSpPr>
          <p:nvPr/>
        </p:nvSpPr>
        <p:spPr bwMode="auto">
          <a:xfrm>
            <a:off x="7010400" y="5029200"/>
            <a:ext cx="1219200" cy="0"/>
          </a:xfrm>
          <a:prstGeom prst="line">
            <a:avLst/>
          </a:prstGeom>
          <a:noFill/>
          <a:ln w="12700">
            <a:solidFill>
              <a:srgbClr val="FF0000"/>
            </a:solidFill>
            <a:round/>
            <a:headEnd/>
            <a:tailEnd/>
          </a:ln>
        </p:spPr>
        <p:txBody>
          <a:bodyPr/>
          <a:lstStyle/>
          <a:p>
            <a:endParaRPr lang="en-US"/>
          </a:p>
        </p:txBody>
      </p:sp>
      <p:sp>
        <p:nvSpPr>
          <p:cNvPr id="22535" name="Oval 9"/>
          <p:cNvSpPr>
            <a:spLocks noChangeArrowheads="1"/>
          </p:cNvSpPr>
          <p:nvPr/>
        </p:nvSpPr>
        <p:spPr bwMode="auto">
          <a:xfrm>
            <a:off x="5943600" y="4267200"/>
            <a:ext cx="990600" cy="304800"/>
          </a:xfrm>
          <a:prstGeom prst="ellipse">
            <a:avLst/>
          </a:prstGeom>
          <a:noFill/>
          <a:ln w="127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4191000" y="152400"/>
            <a:ext cx="4862513" cy="6477000"/>
          </a:xfrm>
          <a:prstGeom prst="rect">
            <a:avLst/>
          </a:prstGeom>
          <a:noFill/>
          <a:ln w="12700">
            <a:noFill/>
            <a:miter lim="800000"/>
            <a:headEnd type="none" w="sm" len="sm"/>
            <a:tailEnd type="none" w="sm" len="sm"/>
          </a:ln>
        </p:spPr>
      </p:pic>
      <p:sp>
        <p:nvSpPr>
          <p:cNvPr id="23556" name="Line 4"/>
          <p:cNvSpPr>
            <a:spLocks noChangeShapeType="1"/>
          </p:cNvSpPr>
          <p:nvPr/>
        </p:nvSpPr>
        <p:spPr bwMode="auto">
          <a:xfrm flipH="1">
            <a:off x="6019800" y="1676400"/>
            <a:ext cx="1447800" cy="1981200"/>
          </a:xfrm>
          <a:prstGeom prst="line">
            <a:avLst/>
          </a:prstGeom>
          <a:noFill/>
          <a:ln w="28575">
            <a:solidFill>
              <a:srgbClr val="FF0000"/>
            </a:solidFill>
            <a:round/>
            <a:headEnd type="none" w="sm" len="sm"/>
            <a:tailEnd type="triangle" w="sm" len="sm"/>
          </a:ln>
        </p:spPr>
        <p:txBody>
          <a:bodyPr/>
          <a:lstStyle/>
          <a:p>
            <a:endParaRPr lang="en-US"/>
          </a:p>
        </p:txBody>
      </p:sp>
      <p:sp>
        <p:nvSpPr>
          <p:cNvPr id="23557" name="Oval 5"/>
          <p:cNvSpPr>
            <a:spLocks noChangeArrowheads="1"/>
          </p:cNvSpPr>
          <p:nvPr/>
        </p:nvSpPr>
        <p:spPr bwMode="auto">
          <a:xfrm>
            <a:off x="7315200" y="457200"/>
            <a:ext cx="1447800" cy="1524000"/>
          </a:xfrm>
          <a:prstGeom prst="ellipse">
            <a:avLst/>
          </a:prstGeom>
          <a:noFill/>
          <a:ln w="28575">
            <a:solidFill>
              <a:srgbClr val="FF0000"/>
            </a:solidFill>
            <a:round/>
            <a:headEnd/>
            <a:tailEnd/>
          </a:ln>
        </p:spPr>
        <p:txBody>
          <a:bodyPr wrap="none" anchor="ctr"/>
          <a:lstStyle/>
          <a:p>
            <a:endParaRPr lang="en-US"/>
          </a:p>
        </p:txBody>
      </p:sp>
      <p:sp>
        <p:nvSpPr>
          <p:cNvPr id="23558" name="Text Box 6"/>
          <p:cNvSpPr txBox="1">
            <a:spLocks noChangeArrowheads="1"/>
          </p:cNvSpPr>
          <p:nvPr/>
        </p:nvSpPr>
        <p:spPr bwMode="auto">
          <a:xfrm>
            <a:off x="152400" y="5943600"/>
            <a:ext cx="4419600" cy="396875"/>
          </a:xfrm>
          <a:prstGeom prst="rect">
            <a:avLst/>
          </a:prstGeom>
          <a:noFill/>
          <a:ln w="12700">
            <a:noFill/>
            <a:miter lim="800000"/>
            <a:headEnd/>
            <a:tailEnd/>
          </a:ln>
        </p:spPr>
        <p:txBody>
          <a:bodyPr>
            <a:spAutoFit/>
          </a:bodyPr>
          <a:lstStyle/>
          <a:p>
            <a:pPr eaLnBrk="0" hangingPunct="0">
              <a:spcBef>
                <a:spcPct val="50000"/>
              </a:spcBef>
            </a:pPr>
            <a:r>
              <a:rPr lang="en-US" sz="2000">
                <a:solidFill>
                  <a:srgbClr val="FF0000"/>
                </a:solidFill>
                <a:latin typeface="Comic Sans MS" pitchFamily="66" charset="0"/>
              </a:rPr>
              <a:t>See Page 182, TeeJet Catalog 50A</a:t>
            </a:r>
          </a:p>
        </p:txBody>
      </p:sp>
      <p:pic>
        <p:nvPicPr>
          <p:cNvPr id="100353" name="Picture 1"/>
          <p:cNvPicPr>
            <a:picLocks noChangeAspect="1" noChangeArrowheads="1"/>
          </p:cNvPicPr>
          <p:nvPr/>
        </p:nvPicPr>
        <p:blipFill>
          <a:blip r:embed="rId3" cstate="print"/>
          <a:srcRect/>
          <a:stretch>
            <a:fillRect/>
          </a:stretch>
        </p:blipFill>
        <p:spPr bwMode="auto">
          <a:xfrm>
            <a:off x="-1" y="381000"/>
            <a:ext cx="4169515" cy="541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28600"/>
            <a:ext cx="8229600" cy="579438"/>
          </a:xfrm>
        </p:spPr>
        <p:txBody>
          <a:bodyPr>
            <a:normAutofit fontScale="90000"/>
          </a:bodyPr>
          <a:lstStyle/>
          <a:p>
            <a:pPr eaLnBrk="1" hangingPunct="1"/>
            <a:r>
              <a:rPr lang="en-US" sz="4000" smtClean="0"/>
              <a:t>Droplet Selection/Calibration:</a:t>
            </a:r>
          </a:p>
        </p:txBody>
      </p:sp>
      <p:pic>
        <p:nvPicPr>
          <p:cNvPr id="24579" name="Picture 3"/>
          <p:cNvPicPr>
            <a:picLocks noChangeAspect="1" noChangeArrowheads="1"/>
          </p:cNvPicPr>
          <p:nvPr/>
        </p:nvPicPr>
        <p:blipFill>
          <a:blip r:embed="rId2" cstate="print"/>
          <a:srcRect/>
          <a:stretch>
            <a:fillRect/>
          </a:stretch>
        </p:blipFill>
        <p:spPr bwMode="auto">
          <a:xfrm>
            <a:off x="1066800" y="838200"/>
            <a:ext cx="7086600" cy="5889625"/>
          </a:xfrm>
          <a:prstGeom prst="rect">
            <a:avLst/>
          </a:prstGeom>
          <a:noFill/>
          <a:ln w="12700">
            <a:noFill/>
            <a:miter lim="800000"/>
            <a:headEnd type="none" w="sm" len="sm"/>
            <a:tailEnd type="none" w="sm" len="sm"/>
          </a:ln>
        </p:spPr>
      </p:pic>
      <p:sp>
        <p:nvSpPr>
          <p:cNvPr id="24580" name="AutoShape 4"/>
          <p:cNvSpPr>
            <a:spLocks noChangeArrowheads="1"/>
          </p:cNvSpPr>
          <p:nvPr/>
        </p:nvSpPr>
        <p:spPr bwMode="auto">
          <a:xfrm>
            <a:off x="2362200" y="762000"/>
            <a:ext cx="152400" cy="381000"/>
          </a:xfrm>
          <a:prstGeom prst="downArrow">
            <a:avLst>
              <a:gd name="adj1" fmla="val 50000"/>
              <a:gd name="adj2" fmla="val 62500"/>
            </a:avLst>
          </a:prstGeom>
          <a:solidFill>
            <a:srgbClr val="FF0000"/>
          </a:solidFill>
          <a:ln w="12700">
            <a:solidFill>
              <a:schemeClr val="tx1"/>
            </a:solidFill>
            <a:miter lim="800000"/>
            <a:headEnd type="none" w="sm" len="sm"/>
            <a:tailEnd type="none" w="sm" len="sm"/>
          </a:ln>
        </p:spPr>
        <p:txBody>
          <a:bodyPr vert="eaVert" wrap="none" anchor="ctr"/>
          <a:lstStyle/>
          <a:p>
            <a:endParaRPr lang="en-US"/>
          </a:p>
        </p:txBody>
      </p:sp>
      <p:sp>
        <p:nvSpPr>
          <p:cNvPr id="24581" name="Oval 5"/>
          <p:cNvSpPr>
            <a:spLocks noChangeArrowheads="1"/>
          </p:cNvSpPr>
          <p:nvPr/>
        </p:nvSpPr>
        <p:spPr bwMode="auto">
          <a:xfrm>
            <a:off x="2057400" y="1447800"/>
            <a:ext cx="762000" cy="5257800"/>
          </a:xfrm>
          <a:prstGeom prst="ellipse">
            <a:avLst/>
          </a:prstGeom>
          <a:noFill/>
          <a:ln w="38100">
            <a:solidFill>
              <a:srgbClr val="FF0000"/>
            </a:solidFill>
            <a:round/>
            <a:headEnd type="none" w="sm" len="sm"/>
            <a:tailEnd type="none" w="sm" len="sm"/>
          </a:ln>
        </p:spPr>
        <p:txBody>
          <a:bodyPr wrap="none" anchor="ctr"/>
          <a:lstStyle/>
          <a:p>
            <a:endParaRPr lang="en-US"/>
          </a:p>
        </p:txBody>
      </p:sp>
      <p:sp>
        <p:nvSpPr>
          <p:cNvPr id="24582" name="Text Box 6"/>
          <p:cNvSpPr txBox="1">
            <a:spLocks noChangeArrowheads="1"/>
          </p:cNvSpPr>
          <p:nvPr/>
        </p:nvSpPr>
        <p:spPr bwMode="auto">
          <a:xfrm>
            <a:off x="152400" y="6172200"/>
            <a:ext cx="762000" cy="379413"/>
          </a:xfrm>
          <a:prstGeom prst="rect">
            <a:avLst/>
          </a:prstGeom>
          <a:noFill/>
          <a:ln w="12700">
            <a:solidFill>
              <a:schemeClr val="tx1"/>
            </a:solidFill>
            <a:miter lim="800000"/>
            <a:headEnd/>
            <a:tailEnd/>
          </a:ln>
        </p:spPr>
        <p:txBody>
          <a:bodyPr>
            <a:spAutoFit/>
          </a:bodyPr>
          <a:lstStyle/>
          <a:p>
            <a:pPr>
              <a:spcBef>
                <a:spcPct val="50000"/>
              </a:spcBef>
            </a:pPr>
            <a:r>
              <a:rPr lang="en-US">
                <a:solidFill>
                  <a:srgbClr val="FF0000"/>
                </a:solidFill>
              </a:rPr>
              <a:t>p. 15</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srcRect l="5225" t="31793" r="5971" b="44838"/>
          <a:stretch>
            <a:fillRect/>
          </a:stretch>
        </p:blipFill>
        <p:spPr bwMode="auto">
          <a:xfrm>
            <a:off x="0" y="4149725"/>
            <a:ext cx="9067800" cy="2708275"/>
          </a:xfrm>
          <a:prstGeom prst="rect">
            <a:avLst/>
          </a:prstGeom>
          <a:noFill/>
          <a:ln w="9525">
            <a:noFill/>
            <a:miter lim="800000"/>
            <a:headEnd/>
            <a:tailEnd/>
          </a:ln>
        </p:spPr>
      </p:pic>
      <p:pic>
        <p:nvPicPr>
          <p:cNvPr id="2052" name="Picture 3"/>
          <p:cNvPicPr>
            <a:picLocks noChangeAspect="1" noChangeArrowheads="1"/>
          </p:cNvPicPr>
          <p:nvPr/>
        </p:nvPicPr>
        <p:blipFill>
          <a:blip r:embed="rId3" cstate="print"/>
          <a:srcRect l="4546" t="55820" r="48181" b="15347"/>
          <a:stretch>
            <a:fillRect/>
          </a:stretch>
        </p:blipFill>
        <p:spPr bwMode="auto">
          <a:xfrm>
            <a:off x="3124200" y="152400"/>
            <a:ext cx="5867400" cy="4062413"/>
          </a:xfrm>
          <a:prstGeom prst="rect">
            <a:avLst/>
          </a:prstGeom>
          <a:noFill/>
          <a:ln w="9525">
            <a:noFill/>
            <a:miter lim="800000"/>
            <a:headEnd/>
            <a:tailEnd/>
          </a:ln>
        </p:spPr>
      </p:pic>
      <p:graphicFrame>
        <p:nvGraphicFramePr>
          <p:cNvPr id="2050" name="Object 4"/>
          <p:cNvGraphicFramePr>
            <a:graphicFrameLocks/>
          </p:cNvGraphicFramePr>
          <p:nvPr>
            <p:ph/>
          </p:nvPr>
        </p:nvGraphicFramePr>
        <p:xfrm>
          <a:off x="412750" y="228600"/>
          <a:ext cx="1873250" cy="1731963"/>
        </p:xfrm>
        <a:graphic>
          <a:graphicData uri="http://schemas.openxmlformats.org/presentationml/2006/ole">
            <p:oleObj spid="_x0000_s2050" name="Document" r:id="rId4" imgW="1873226" imgH="1732082" progId="Word.Document.8">
              <p:embed/>
            </p:oleObj>
          </a:graphicData>
        </a:graphic>
      </p:graphicFrame>
      <p:sp>
        <p:nvSpPr>
          <p:cNvPr id="2053" name="Oval 5"/>
          <p:cNvSpPr>
            <a:spLocks noChangeArrowheads="1"/>
          </p:cNvSpPr>
          <p:nvPr/>
        </p:nvSpPr>
        <p:spPr bwMode="auto">
          <a:xfrm>
            <a:off x="6248400" y="1524000"/>
            <a:ext cx="762000" cy="304800"/>
          </a:xfrm>
          <a:prstGeom prst="ellipse">
            <a:avLst/>
          </a:prstGeom>
          <a:noFill/>
          <a:ln w="38100">
            <a:solidFill>
              <a:srgbClr val="FF0000"/>
            </a:solidFill>
            <a:round/>
            <a:headEnd/>
            <a:tailEnd/>
          </a:ln>
        </p:spPr>
        <p:txBody>
          <a:bodyPr wrap="none" anchor="ctr"/>
          <a:lstStyle/>
          <a:p>
            <a:endParaRPr lang="en-US"/>
          </a:p>
        </p:txBody>
      </p:sp>
      <p:sp>
        <p:nvSpPr>
          <p:cNvPr id="2054" name="Oval 6"/>
          <p:cNvSpPr>
            <a:spLocks noChangeArrowheads="1"/>
          </p:cNvSpPr>
          <p:nvPr/>
        </p:nvSpPr>
        <p:spPr bwMode="auto">
          <a:xfrm>
            <a:off x="6172200" y="3124200"/>
            <a:ext cx="762000" cy="304800"/>
          </a:xfrm>
          <a:prstGeom prst="ellipse">
            <a:avLst/>
          </a:prstGeom>
          <a:noFill/>
          <a:ln w="38100">
            <a:solidFill>
              <a:srgbClr val="FF0000"/>
            </a:solidFill>
            <a:round/>
            <a:headEnd/>
            <a:tailEnd/>
          </a:ln>
        </p:spPr>
        <p:txBody>
          <a:bodyPr wrap="none" anchor="ctr"/>
          <a:lstStyle/>
          <a:p>
            <a:endParaRPr lang="en-US"/>
          </a:p>
        </p:txBody>
      </p:sp>
      <p:sp>
        <p:nvSpPr>
          <p:cNvPr id="2055" name="Oval 7"/>
          <p:cNvSpPr>
            <a:spLocks noChangeArrowheads="1"/>
          </p:cNvSpPr>
          <p:nvPr/>
        </p:nvSpPr>
        <p:spPr bwMode="auto">
          <a:xfrm>
            <a:off x="3200400" y="5562600"/>
            <a:ext cx="762000" cy="304800"/>
          </a:xfrm>
          <a:prstGeom prst="ellipse">
            <a:avLst/>
          </a:prstGeom>
          <a:noFill/>
          <a:ln w="38100">
            <a:solidFill>
              <a:srgbClr val="FF0000"/>
            </a:solidFill>
            <a:round/>
            <a:headEnd/>
            <a:tailEnd/>
          </a:ln>
        </p:spPr>
        <p:txBody>
          <a:bodyPr wrap="none" anchor="ctr"/>
          <a:lstStyle/>
          <a:p>
            <a:endParaRPr lang="en-US"/>
          </a:p>
        </p:txBody>
      </p:sp>
      <p:pic>
        <p:nvPicPr>
          <p:cNvPr id="2056" name="Picture 8"/>
          <p:cNvPicPr>
            <a:picLocks noChangeArrowheads="1"/>
          </p:cNvPicPr>
          <p:nvPr/>
        </p:nvPicPr>
        <p:blipFill>
          <a:blip r:embed="rId5" cstate="print">
            <a:lum bright="42000" contrast="66000"/>
          </a:blip>
          <a:srcRect/>
          <a:stretch>
            <a:fillRect/>
          </a:stretch>
        </p:blipFill>
        <p:spPr bwMode="auto">
          <a:xfrm>
            <a:off x="533400" y="1981200"/>
            <a:ext cx="1828800" cy="2209800"/>
          </a:xfrm>
          <a:prstGeom prst="rect">
            <a:avLst/>
          </a:prstGeom>
          <a:noFill/>
          <a:ln w="9525">
            <a:noFill/>
            <a:miter lim="800000"/>
            <a:headEnd/>
            <a:tailEnd/>
          </a:ln>
        </p:spPr>
      </p:pic>
      <p:sp>
        <p:nvSpPr>
          <p:cNvPr id="2057" name="Line 9"/>
          <p:cNvSpPr>
            <a:spLocks noChangeShapeType="1"/>
          </p:cNvSpPr>
          <p:nvPr/>
        </p:nvSpPr>
        <p:spPr bwMode="auto">
          <a:xfrm>
            <a:off x="2438400" y="1600200"/>
            <a:ext cx="762000" cy="76200"/>
          </a:xfrm>
          <a:prstGeom prst="line">
            <a:avLst/>
          </a:prstGeom>
          <a:noFill/>
          <a:ln w="38100">
            <a:solidFill>
              <a:srgbClr val="FF0000"/>
            </a:solidFill>
            <a:round/>
            <a:headEnd/>
            <a:tailEnd type="triangle" w="med" len="med"/>
          </a:ln>
        </p:spPr>
        <p:txBody>
          <a:bodyPr/>
          <a:lstStyle/>
          <a:p>
            <a:endParaRPr lang="en-US"/>
          </a:p>
        </p:txBody>
      </p:sp>
      <p:sp>
        <p:nvSpPr>
          <p:cNvPr id="2058" name="Line 10"/>
          <p:cNvSpPr>
            <a:spLocks noChangeShapeType="1"/>
          </p:cNvSpPr>
          <p:nvPr/>
        </p:nvSpPr>
        <p:spPr bwMode="auto">
          <a:xfrm>
            <a:off x="2438400" y="3200400"/>
            <a:ext cx="762000" cy="76200"/>
          </a:xfrm>
          <a:prstGeom prst="line">
            <a:avLst/>
          </a:prstGeom>
          <a:noFill/>
          <a:ln w="38100">
            <a:solidFill>
              <a:srgbClr val="FF0000"/>
            </a:solidFill>
            <a:round/>
            <a:headEnd/>
            <a:tailEnd type="triangle" w="med" len="med"/>
          </a:ln>
        </p:spPr>
        <p:txBody>
          <a:bodyPr/>
          <a:lstStyle/>
          <a:p>
            <a:endParaRPr lang="en-US"/>
          </a:p>
        </p:txBody>
      </p:sp>
      <p:sp>
        <p:nvSpPr>
          <p:cNvPr id="2059" name="Line 11"/>
          <p:cNvSpPr>
            <a:spLocks noChangeShapeType="1"/>
          </p:cNvSpPr>
          <p:nvPr/>
        </p:nvSpPr>
        <p:spPr bwMode="auto">
          <a:xfrm>
            <a:off x="762000" y="4724400"/>
            <a:ext cx="0" cy="914400"/>
          </a:xfrm>
          <a:prstGeom prst="line">
            <a:avLst/>
          </a:prstGeom>
          <a:noFill/>
          <a:ln w="38100">
            <a:solidFill>
              <a:srgbClr val="FF0000"/>
            </a:solidFill>
            <a:round/>
            <a:headEnd/>
            <a:tailEnd type="triangle" w="med" len="med"/>
          </a:ln>
        </p:spPr>
        <p:txBody>
          <a:bodyPr/>
          <a:lstStyle/>
          <a:p>
            <a:endParaRPr lang="en-US"/>
          </a:p>
        </p:txBody>
      </p:sp>
      <p:sp>
        <p:nvSpPr>
          <p:cNvPr id="2060" name="Line 12"/>
          <p:cNvSpPr>
            <a:spLocks noChangeShapeType="1"/>
          </p:cNvSpPr>
          <p:nvPr/>
        </p:nvSpPr>
        <p:spPr bwMode="auto">
          <a:xfrm flipH="1">
            <a:off x="6858000" y="304800"/>
            <a:ext cx="304800" cy="457200"/>
          </a:xfrm>
          <a:prstGeom prst="line">
            <a:avLst/>
          </a:prstGeom>
          <a:noFill/>
          <a:ln w="38100">
            <a:solidFill>
              <a:srgbClr val="FF0000"/>
            </a:solidFill>
            <a:round/>
            <a:headEnd/>
            <a:tailEnd type="triangle" w="med" len="med"/>
          </a:ln>
        </p:spPr>
        <p:txBody>
          <a:bodyPr/>
          <a:lstStyle/>
          <a:p>
            <a:endParaRPr lang="en-US"/>
          </a:p>
        </p:txBody>
      </p:sp>
      <p:sp>
        <p:nvSpPr>
          <p:cNvPr id="2061" name="Line 13"/>
          <p:cNvSpPr>
            <a:spLocks noChangeShapeType="1"/>
          </p:cNvSpPr>
          <p:nvPr/>
        </p:nvSpPr>
        <p:spPr bwMode="auto">
          <a:xfrm>
            <a:off x="2667000" y="4191000"/>
            <a:ext cx="685800" cy="5334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en-US" smtClean="0"/>
          </a:p>
        </p:txBody>
      </p:sp>
      <p:pic>
        <p:nvPicPr>
          <p:cNvPr id="25603" name="Picture 3" descr="hypro cat"/>
          <p:cNvPicPr>
            <a:picLocks noGrp="1" noChangeAspect="1" noChangeArrowheads="1"/>
          </p:cNvPicPr>
          <p:nvPr>
            <p:ph sz="half" idx="1"/>
          </p:nvPr>
        </p:nvPicPr>
        <p:blipFill>
          <a:blip r:embed="rId2" cstate="print"/>
          <a:srcRect/>
          <a:stretch>
            <a:fillRect/>
          </a:stretch>
        </p:blipFill>
        <p:spPr>
          <a:xfrm>
            <a:off x="0" y="0"/>
            <a:ext cx="4114800" cy="6705600"/>
          </a:xfrm>
          <a:noFill/>
        </p:spPr>
      </p:pic>
      <p:pic>
        <p:nvPicPr>
          <p:cNvPr id="25604" name="Picture 4" descr="hypro-4"/>
          <p:cNvPicPr>
            <a:picLocks noGrp="1" noChangeAspect="1" noChangeArrowheads="1"/>
          </p:cNvPicPr>
          <p:nvPr>
            <p:ph sz="half" idx="2"/>
          </p:nvPr>
        </p:nvPicPr>
        <p:blipFill>
          <a:blip r:embed="rId3" cstate="print"/>
          <a:srcRect/>
          <a:stretch>
            <a:fillRect/>
          </a:stretch>
        </p:blipFill>
        <p:spPr>
          <a:xfrm>
            <a:off x="3962400" y="76200"/>
            <a:ext cx="5181600" cy="6705600"/>
          </a:xfrm>
          <a:noFill/>
        </p:spPr>
      </p:pic>
      <p:sp>
        <p:nvSpPr>
          <p:cNvPr id="25605" name="Rectangle 5"/>
          <p:cNvSpPr>
            <a:spLocks noChangeArrowheads="1"/>
          </p:cNvSpPr>
          <p:nvPr/>
        </p:nvSpPr>
        <p:spPr bwMode="auto">
          <a:xfrm>
            <a:off x="0" y="1219200"/>
            <a:ext cx="4038600" cy="914400"/>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a:p>
        </p:txBody>
      </p:sp>
      <p:sp>
        <p:nvSpPr>
          <p:cNvPr id="25606" name="WordArt 6"/>
          <p:cNvSpPr>
            <a:spLocks noChangeArrowheads="1" noChangeShapeType="1" noTextEdit="1"/>
          </p:cNvSpPr>
          <p:nvPr/>
        </p:nvSpPr>
        <p:spPr bwMode="auto">
          <a:xfrm>
            <a:off x="152400" y="1295400"/>
            <a:ext cx="3810000" cy="762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www.hypropumps.com</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76200"/>
            <a:ext cx="8229600" cy="731838"/>
          </a:xfrm>
        </p:spPr>
        <p:txBody>
          <a:bodyPr>
            <a:normAutofit fontScale="90000"/>
          </a:bodyPr>
          <a:lstStyle/>
          <a:p>
            <a:pPr eaLnBrk="1" hangingPunct="1"/>
            <a:r>
              <a:rPr lang="en-US" dirty="0" smtClean="0"/>
              <a:t>Greenleaf Droplet chart:</a:t>
            </a:r>
          </a:p>
        </p:txBody>
      </p:sp>
      <p:pic>
        <p:nvPicPr>
          <p:cNvPr id="26627" name="Picture 3" descr="Greenleaf chart"/>
          <p:cNvPicPr>
            <a:picLocks noGrp="1" noChangeAspect="1" noChangeArrowheads="1"/>
          </p:cNvPicPr>
          <p:nvPr>
            <p:ph idx="1"/>
          </p:nvPr>
        </p:nvPicPr>
        <p:blipFill>
          <a:blip r:embed="rId2" cstate="print"/>
          <a:stretch>
            <a:fillRect/>
          </a:stretch>
        </p:blipFill>
        <p:spPr>
          <a:xfrm>
            <a:off x="1101889" y="762000"/>
            <a:ext cx="6899111" cy="5337048"/>
          </a:xfrm>
          <a:noFill/>
        </p:spPr>
      </p:pic>
      <p:sp>
        <p:nvSpPr>
          <p:cNvPr id="26628" name="Rectangle 4"/>
          <p:cNvSpPr>
            <a:spLocks noChangeArrowheads="1"/>
          </p:cNvSpPr>
          <p:nvPr/>
        </p:nvSpPr>
        <p:spPr bwMode="auto">
          <a:xfrm>
            <a:off x="381000" y="6096000"/>
            <a:ext cx="4572000" cy="533400"/>
          </a:xfrm>
          <a:prstGeom prst="rect">
            <a:avLst/>
          </a:prstGeom>
          <a:solidFill>
            <a:schemeClr val="bg1"/>
          </a:solidFill>
          <a:ln w="12700">
            <a:noFill/>
            <a:miter lim="800000"/>
            <a:headEnd/>
            <a:tailEnd/>
          </a:ln>
        </p:spPr>
        <p:txBody>
          <a:bodyPr wrap="none" anchor="ctr"/>
          <a:lstStyle/>
          <a:p>
            <a:endParaRPr lang="en-US"/>
          </a:p>
        </p:txBody>
      </p:sp>
      <p:sp>
        <p:nvSpPr>
          <p:cNvPr id="26629" name="WordArt 5"/>
          <p:cNvSpPr>
            <a:spLocks noChangeArrowheads="1" noChangeShapeType="1" noTextEdit="1"/>
          </p:cNvSpPr>
          <p:nvPr/>
        </p:nvSpPr>
        <p:spPr bwMode="auto">
          <a:xfrm>
            <a:off x="381000" y="6172200"/>
            <a:ext cx="4343400" cy="504825"/>
          </a:xfrm>
          <a:prstGeom prst="rect">
            <a:avLst/>
          </a:prstGeom>
        </p:spPr>
        <p:txBody>
          <a:bodyPr wrap="none" fromWordArt="1">
            <a:prstTxWarp prst="textPlain">
              <a:avLst>
                <a:gd name="adj" fmla="val 50000"/>
              </a:avLst>
            </a:prstTxWarp>
          </a:bodyPr>
          <a:lstStyle/>
          <a:p>
            <a:pPr algn="ctr"/>
            <a:r>
              <a:rPr lang="en-US" sz="3200" kern="10">
                <a:ln w="19050">
                  <a:solidFill>
                    <a:srgbClr val="99CCFF"/>
                  </a:solidFill>
                  <a:round/>
                  <a:headEnd/>
                  <a:tailEnd/>
                </a:ln>
                <a:solidFill>
                  <a:srgbClr val="0066CC"/>
                </a:solidFill>
                <a:effectLst>
                  <a:outerShdw dist="35921" dir="2700000" algn="ctr" rotWithShape="0">
                    <a:srgbClr val="990000"/>
                  </a:outerShdw>
                </a:effectLst>
                <a:latin typeface="Impact"/>
              </a:rPr>
              <a:t>www.turbodrop.com</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2277070"/>
            <a:ext cx="7543799" cy="923330"/>
          </a:xfrm>
          <a:prstGeom prst="rect">
            <a:avLst/>
          </a:prstGeom>
        </p:spPr>
        <p:style>
          <a:lnRef idx="0">
            <a:schemeClr val="accent4"/>
          </a:lnRef>
          <a:fillRef idx="3">
            <a:schemeClr val="accent4"/>
          </a:fillRef>
          <a:effectRef idx="3">
            <a:schemeClr val="accent4"/>
          </a:effectRef>
          <a:fontRef idx="minor">
            <a:schemeClr val="lt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solidFill>
                  <a:schemeClr val="bg1"/>
                </a:solidFill>
                <a:effectLst>
                  <a:reflection blurRad="12700" stA="50000" endPos="50000" dist="5000" dir="5400000" sy="-100000" rotWithShape="0"/>
                </a:effectLst>
              </a:rPr>
              <a:t>What is New???</a:t>
            </a:r>
            <a:endParaRPr lang="en-US" sz="5400" b="1" cap="all" spc="0" dirty="0">
              <a:ln w="0"/>
              <a:solidFill>
                <a:schemeClr val="bg1"/>
              </a:solidFill>
              <a:effectLst>
                <a:reflection blurRad="12700" stA="50000" endPos="50000" dist="5000" dir="5400000" sy="-100000" rotWithShape="0"/>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373063"/>
            <a:ext cx="9144000" cy="2376487"/>
          </a:xfrm>
          <a:prstGeom prst="rect">
            <a:avLst/>
          </a:prstGeom>
          <a:noFill/>
          <a:ln w="9525">
            <a:noFill/>
            <a:miter lim="800000"/>
            <a:headEnd/>
            <a:tailEnd/>
          </a:ln>
        </p:spPr>
        <p:txBody>
          <a:bodyPr lIns="914112" tIns="914112" rIns="914112" bIns="914112">
            <a:spAutoFit/>
          </a:bodyPr>
          <a:lstStyle/>
          <a:p>
            <a:r>
              <a:rPr lang="en-US" sz="1200">
                <a:cs typeface="Arial" charset="0"/>
              </a:rPr>
              <a:t> </a:t>
            </a:r>
            <a:endParaRPr lang="en-US" sz="1200">
              <a:latin typeface="Times New Roman" pitchFamily="18" charset="0"/>
              <a:cs typeface="Times New Roman" pitchFamily="18" charset="0"/>
            </a:endParaRPr>
          </a:p>
          <a:p>
            <a:pPr eaLnBrk="0" hangingPunct="0"/>
            <a:endParaRPr lang="en-US" sz="2400">
              <a:latin typeface="Times New Roman" pitchFamily="18" charset="0"/>
            </a:endParaRPr>
          </a:p>
        </p:txBody>
      </p:sp>
      <p:sp>
        <p:nvSpPr>
          <p:cNvPr id="27651" name="Rectangle 3"/>
          <p:cNvSpPr>
            <a:spLocks noChangeArrowheads="1"/>
          </p:cNvSpPr>
          <p:nvPr/>
        </p:nvSpPr>
        <p:spPr bwMode="auto">
          <a:xfrm>
            <a:off x="0" y="2749550"/>
            <a:ext cx="9144000" cy="639763"/>
          </a:xfrm>
          <a:prstGeom prst="rect">
            <a:avLst/>
          </a:prstGeom>
          <a:noFill/>
          <a:ln w="9525">
            <a:noFill/>
            <a:miter lim="800000"/>
            <a:headEnd/>
            <a:tailEnd/>
          </a:ln>
        </p:spPr>
        <p:txBody>
          <a:bodyPr>
            <a:spAutoFit/>
          </a:bodyPr>
          <a:lstStyle/>
          <a:p>
            <a:pPr algn="ctr"/>
            <a:r>
              <a:rPr lang="en-US" sz="1200">
                <a:cs typeface="Arial" charset="0"/>
              </a:rPr>
              <a:t/>
            </a:r>
            <a:br>
              <a:rPr lang="en-US" sz="1200">
                <a:cs typeface="Arial" charset="0"/>
              </a:rPr>
            </a:br>
            <a:endParaRPr lang="en-US" sz="2400">
              <a:latin typeface="Times New Roman" pitchFamily="18" charset="0"/>
            </a:endParaRPr>
          </a:p>
        </p:txBody>
      </p:sp>
      <p:sp>
        <p:nvSpPr>
          <p:cNvPr id="27652" name="Rectangle 4"/>
          <p:cNvSpPr>
            <a:spLocks noChangeArrowheads="1"/>
          </p:cNvSpPr>
          <p:nvPr/>
        </p:nvSpPr>
        <p:spPr bwMode="auto">
          <a:xfrm>
            <a:off x="0" y="5591175"/>
            <a:ext cx="9144000" cy="639763"/>
          </a:xfrm>
          <a:prstGeom prst="rect">
            <a:avLst/>
          </a:prstGeom>
          <a:noFill/>
          <a:ln w="9525">
            <a:noFill/>
            <a:miter lim="800000"/>
            <a:headEnd/>
            <a:tailEnd/>
          </a:ln>
        </p:spPr>
        <p:txBody>
          <a:bodyPr>
            <a:spAutoFit/>
          </a:bodyPr>
          <a:lstStyle/>
          <a:p>
            <a:r>
              <a:rPr lang="en-US" sz="1200">
                <a:cs typeface="Arial" charset="0"/>
              </a:rPr>
              <a:t/>
            </a:r>
            <a:br>
              <a:rPr lang="en-US" sz="1200">
                <a:cs typeface="Arial" charset="0"/>
              </a:rPr>
            </a:br>
            <a:endParaRPr lang="en-US" sz="2400">
              <a:latin typeface="Times New Roman" pitchFamily="18" charset="0"/>
            </a:endParaRPr>
          </a:p>
        </p:txBody>
      </p:sp>
      <p:pic>
        <p:nvPicPr>
          <p:cNvPr id="27653" name="Picture 5" descr="logo"/>
          <p:cNvPicPr>
            <a:picLocks noChangeAspect="1" noChangeArrowheads="1"/>
          </p:cNvPicPr>
          <p:nvPr/>
        </p:nvPicPr>
        <p:blipFill>
          <a:blip r:embed="rId2" cstate="print"/>
          <a:srcRect/>
          <a:stretch>
            <a:fillRect/>
          </a:stretch>
        </p:blipFill>
        <p:spPr bwMode="auto">
          <a:xfrm>
            <a:off x="228600" y="381000"/>
            <a:ext cx="5410200" cy="1617663"/>
          </a:xfrm>
          <a:prstGeom prst="rect">
            <a:avLst/>
          </a:prstGeom>
          <a:noFill/>
          <a:ln w="9525">
            <a:noFill/>
            <a:miter lim="800000"/>
            <a:headEnd/>
            <a:tailEnd/>
          </a:ln>
        </p:spPr>
      </p:pic>
      <p:pic>
        <p:nvPicPr>
          <p:cNvPr id="27654" name="Picture 6" descr="1b"/>
          <p:cNvPicPr>
            <a:picLocks noChangeAspect="1" noChangeArrowheads="1"/>
          </p:cNvPicPr>
          <p:nvPr/>
        </p:nvPicPr>
        <p:blipFill>
          <a:blip r:embed="rId3" cstate="print"/>
          <a:srcRect/>
          <a:stretch>
            <a:fillRect/>
          </a:stretch>
        </p:blipFill>
        <p:spPr bwMode="auto">
          <a:xfrm>
            <a:off x="5181600" y="2362200"/>
            <a:ext cx="2590800" cy="2051050"/>
          </a:xfrm>
          <a:prstGeom prst="rect">
            <a:avLst/>
          </a:prstGeom>
          <a:noFill/>
          <a:ln w="9525">
            <a:noFill/>
            <a:miter lim="800000"/>
            <a:headEnd/>
            <a:tailEnd/>
          </a:ln>
        </p:spPr>
      </p:pic>
      <p:pic>
        <p:nvPicPr>
          <p:cNvPr id="27655" name="Picture 7" descr="CP-65T"/>
          <p:cNvPicPr>
            <a:picLocks noChangeAspect="1" noChangeArrowheads="1"/>
          </p:cNvPicPr>
          <p:nvPr/>
        </p:nvPicPr>
        <p:blipFill>
          <a:blip r:embed="rId4" cstate="print"/>
          <a:srcRect/>
          <a:stretch>
            <a:fillRect/>
          </a:stretch>
        </p:blipFill>
        <p:spPr bwMode="auto">
          <a:xfrm>
            <a:off x="1447800" y="2286000"/>
            <a:ext cx="2438400" cy="2112963"/>
          </a:xfrm>
          <a:prstGeom prst="rect">
            <a:avLst/>
          </a:prstGeom>
          <a:noFill/>
          <a:ln w="9525">
            <a:noFill/>
            <a:miter lim="800000"/>
            <a:headEnd/>
            <a:tailEnd/>
          </a:ln>
        </p:spPr>
      </p:pic>
      <p:pic>
        <p:nvPicPr>
          <p:cNvPr id="27656" name="Picture 8"/>
          <p:cNvPicPr>
            <a:picLocks noChangeAspect="1" noChangeArrowheads="1"/>
          </p:cNvPicPr>
          <p:nvPr/>
        </p:nvPicPr>
        <p:blipFill>
          <a:blip r:embed="rId5" cstate="print"/>
          <a:srcRect/>
          <a:stretch>
            <a:fillRect/>
          </a:stretch>
        </p:blipFill>
        <p:spPr bwMode="auto">
          <a:xfrm>
            <a:off x="152400" y="5410200"/>
            <a:ext cx="8839200" cy="533400"/>
          </a:xfrm>
          <a:prstGeom prst="rect">
            <a:avLst/>
          </a:prstGeom>
          <a:noFill/>
          <a:ln w="12700">
            <a:noFill/>
            <a:miter lim="800000"/>
            <a:headEnd/>
            <a:tailEnd/>
          </a:ln>
        </p:spPr>
      </p:pic>
      <p:pic>
        <p:nvPicPr>
          <p:cNvPr id="27657" name="Picture 9"/>
          <p:cNvPicPr>
            <a:picLocks noChangeAspect="1" noChangeArrowheads="1"/>
          </p:cNvPicPr>
          <p:nvPr/>
        </p:nvPicPr>
        <p:blipFill>
          <a:blip r:embed="rId6" cstate="print"/>
          <a:srcRect t="11911" b="16626"/>
          <a:stretch>
            <a:fillRect/>
          </a:stretch>
        </p:blipFill>
        <p:spPr bwMode="auto">
          <a:xfrm>
            <a:off x="152400" y="4800600"/>
            <a:ext cx="8991600" cy="4572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t="31239" r="3943"/>
          <a:stretch>
            <a:fillRect/>
          </a:stretch>
        </p:blipFill>
        <p:spPr bwMode="auto">
          <a:xfrm>
            <a:off x="3962400" y="303213"/>
            <a:ext cx="4953000" cy="3354387"/>
          </a:xfrm>
          <a:prstGeom prst="rect">
            <a:avLst/>
          </a:prstGeom>
          <a:noFill/>
          <a:ln w="12700">
            <a:noFill/>
            <a:miter lim="800000"/>
            <a:headEnd/>
            <a:tailEnd/>
          </a:ln>
        </p:spPr>
      </p:pic>
      <p:pic>
        <p:nvPicPr>
          <p:cNvPr id="28675" name="Picture 3"/>
          <p:cNvPicPr>
            <a:picLocks noChangeAspect="1" noChangeArrowheads="1"/>
          </p:cNvPicPr>
          <p:nvPr/>
        </p:nvPicPr>
        <p:blipFill>
          <a:blip r:embed="rId2" cstate="print"/>
          <a:srcRect l="13300" r="30544" b="68761"/>
          <a:stretch>
            <a:fillRect/>
          </a:stretch>
        </p:blipFill>
        <p:spPr bwMode="auto">
          <a:xfrm>
            <a:off x="304800" y="533400"/>
            <a:ext cx="3581400" cy="1884363"/>
          </a:xfrm>
          <a:prstGeom prst="rect">
            <a:avLst/>
          </a:prstGeom>
          <a:noFill/>
          <a:ln w="12700">
            <a:noFill/>
            <a:miter lim="800000"/>
            <a:headEnd/>
            <a:tailEnd/>
          </a:ln>
        </p:spPr>
      </p:pic>
      <p:pic>
        <p:nvPicPr>
          <p:cNvPr id="28676" name="Picture 4"/>
          <p:cNvPicPr>
            <a:picLocks noChangeAspect="1" noChangeArrowheads="1"/>
          </p:cNvPicPr>
          <p:nvPr/>
        </p:nvPicPr>
        <p:blipFill>
          <a:blip r:embed="rId3" cstate="print"/>
          <a:srcRect b="3665"/>
          <a:stretch>
            <a:fillRect/>
          </a:stretch>
        </p:blipFill>
        <p:spPr bwMode="auto">
          <a:xfrm>
            <a:off x="1371600" y="4876800"/>
            <a:ext cx="6648450" cy="1752600"/>
          </a:xfrm>
          <a:prstGeom prst="rect">
            <a:avLst/>
          </a:prstGeom>
          <a:noFill/>
          <a:ln w="12700">
            <a:noFill/>
            <a:miter lim="800000"/>
            <a:headEnd/>
            <a:tailEnd/>
          </a:ln>
        </p:spPr>
      </p:pic>
      <p:pic>
        <p:nvPicPr>
          <p:cNvPr id="28677" name="Picture 5"/>
          <p:cNvPicPr>
            <a:picLocks noChangeAspect="1" noChangeArrowheads="1"/>
          </p:cNvPicPr>
          <p:nvPr/>
        </p:nvPicPr>
        <p:blipFill>
          <a:blip r:embed="rId4" cstate="print"/>
          <a:srcRect/>
          <a:stretch>
            <a:fillRect/>
          </a:stretch>
        </p:blipFill>
        <p:spPr bwMode="auto">
          <a:xfrm>
            <a:off x="304800" y="3200400"/>
            <a:ext cx="4076700" cy="159702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l="29286" t="9148" r="6429" b="63055"/>
          <a:stretch>
            <a:fillRect/>
          </a:stretch>
        </p:blipFill>
        <p:spPr bwMode="auto">
          <a:xfrm>
            <a:off x="152400" y="609600"/>
            <a:ext cx="8686800" cy="5638800"/>
          </a:xfrm>
          <a:prstGeom prst="rect">
            <a:avLst/>
          </a:prstGeom>
          <a:noFill/>
          <a:ln w="12700">
            <a:noFill/>
            <a:miter lim="800000"/>
            <a:headEnd/>
            <a:tailEnd/>
          </a:ln>
        </p:spPr>
      </p:pic>
      <p:pic>
        <p:nvPicPr>
          <p:cNvPr id="29699" name="Picture 3" descr="img_03"/>
          <p:cNvPicPr>
            <a:picLocks noChangeAspect="1" noChangeArrowheads="1"/>
          </p:cNvPicPr>
          <p:nvPr/>
        </p:nvPicPr>
        <p:blipFill>
          <a:blip r:embed="rId3" cstate="print"/>
          <a:srcRect/>
          <a:stretch>
            <a:fillRect/>
          </a:stretch>
        </p:blipFill>
        <p:spPr bwMode="auto">
          <a:xfrm>
            <a:off x="5791200" y="2057400"/>
            <a:ext cx="3048000" cy="2843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smtClean="0"/>
          </a:p>
        </p:txBody>
      </p:sp>
      <p:pic>
        <p:nvPicPr>
          <p:cNvPr id="30723" name="Picture 3"/>
          <p:cNvPicPr>
            <a:picLocks noChangeAspect="1" noChangeArrowheads="1"/>
          </p:cNvPicPr>
          <p:nvPr/>
        </p:nvPicPr>
        <p:blipFill>
          <a:blip r:embed="rId2" cstate="print"/>
          <a:srcRect/>
          <a:stretch>
            <a:fillRect/>
          </a:stretch>
        </p:blipFill>
        <p:spPr bwMode="auto">
          <a:xfrm>
            <a:off x="457200" y="152400"/>
            <a:ext cx="8382000" cy="644842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81000"/>
            <a:ext cx="7167563" cy="868362"/>
          </a:xfrm>
        </p:spPr>
        <p:txBody>
          <a:bodyPr>
            <a:normAutofit/>
          </a:bodyPr>
          <a:lstStyle/>
          <a:p>
            <a:r>
              <a:rPr lang="en-US" sz="4000" dirty="0" smtClean="0"/>
              <a:t>Drift Reduction Additives:</a:t>
            </a:r>
          </a:p>
        </p:txBody>
      </p:sp>
      <p:sp>
        <p:nvSpPr>
          <p:cNvPr id="13315" name="Rectangle 3"/>
          <p:cNvSpPr>
            <a:spLocks noGrp="1" noChangeArrowheads="1"/>
          </p:cNvSpPr>
          <p:nvPr>
            <p:ph idx="1"/>
          </p:nvPr>
        </p:nvSpPr>
        <p:spPr>
          <a:xfrm>
            <a:off x="152400" y="1600200"/>
            <a:ext cx="4419600" cy="3276600"/>
          </a:xfrm>
        </p:spPr>
        <p:txBody>
          <a:bodyPr>
            <a:normAutofit/>
          </a:bodyPr>
          <a:lstStyle/>
          <a:p>
            <a:pPr>
              <a:lnSpc>
                <a:spcPct val="80000"/>
              </a:lnSpc>
            </a:pPr>
            <a:r>
              <a:rPr lang="en-US" sz="2400" dirty="0" smtClean="0"/>
              <a:t>Many available!</a:t>
            </a:r>
          </a:p>
          <a:p>
            <a:pPr>
              <a:lnSpc>
                <a:spcPct val="80000"/>
              </a:lnSpc>
            </a:pPr>
            <a:r>
              <a:rPr lang="en-US" sz="2400" dirty="0" smtClean="0"/>
              <a:t>Not EPA regulated</a:t>
            </a:r>
          </a:p>
          <a:p>
            <a:pPr>
              <a:lnSpc>
                <a:spcPct val="80000"/>
              </a:lnSpc>
            </a:pPr>
            <a:r>
              <a:rPr lang="en-US" sz="2400" dirty="0" smtClean="0"/>
              <a:t>Long chain polymers</a:t>
            </a:r>
          </a:p>
          <a:p>
            <a:pPr>
              <a:lnSpc>
                <a:spcPct val="80000"/>
              </a:lnSpc>
            </a:pPr>
            <a:r>
              <a:rPr lang="en-US" sz="2400" dirty="0" smtClean="0"/>
              <a:t>Soluble powders</a:t>
            </a:r>
            <a:endParaRPr lang="en-US" sz="2800" dirty="0" smtClean="0"/>
          </a:p>
          <a:p>
            <a:pPr>
              <a:lnSpc>
                <a:spcPct val="80000"/>
              </a:lnSpc>
            </a:pPr>
            <a:r>
              <a:rPr lang="en-US" sz="2400" dirty="0" smtClean="0"/>
              <a:t>Reduction in off-target movement documented</a:t>
            </a:r>
          </a:p>
          <a:p>
            <a:pPr>
              <a:lnSpc>
                <a:spcPct val="80000"/>
              </a:lnSpc>
            </a:pPr>
            <a:r>
              <a:rPr lang="en-US" sz="2400" dirty="0" smtClean="0"/>
              <a:t>Not all will work!!!!</a:t>
            </a:r>
          </a:p>
          <a:p>
            <a:pPr>
              <a:lnSpc>
                <a:spcPct val="80000"/>
              </a:lnSpc>
            </a:pPr>
            <a:r>
              <a:rPr lang="en-US" sz="2400" dirty="0" smtClean="0"/>
              <a:t>Pump shear problems</a:t>
            </a:r>
          </a:p>
          <a:p>
            <a:pPr>
              <a:lnSpc>
                <a:spcPct val="80000"/>
              </a:lnSpc>
            </a:pPr>
            <a:r>
              <a:rPr lang="en-US" sz="2400" dirty="0" smtClean="0"/>
              <a:t>Effect on the pattern?</a:t>
            </a:r>
          </a:p>
        </p:txBody>
      </p:sp>
      <p:pic>
        <p:nvPicPr>
          <p:cNvPr id="47108" name="Picture 4" descr="snake"/>
          <p:cNvPicPr>
            <a:picLocks noChangeAspect="1" noChangeArrowheads="1"/>
          </p:cNvPicPr>
          <p:nvPr/>
        </p:nvPicPr>
        <p:blipFill>
          <a:blip r:embed="rId3" cstate="print"/>
          <a:srcRect/>
          <a:stretch>
            <a:fillRect/>
          </a:stretch>
        </p:blipFill>
        <p:spPr bwMode="auto">
          <a:xfrm>
            <a:off x="4572000" y="1828800"/>
            <a:ext cx="4125913" cy="4191000"/>
          </a:xfrm>
          <a:prstGeom prst="rect">
            <a:avLst/>
          </a:prstGeom>
          <a:noFill/>
          <a:ln w="9525">
            <a:noFill/>
            <a:miter lim="800000"/>
            <a:headEnd/>
            <a:tailEnd/>
          </a:ln>
        </p:spPr>
      </p:pic>
      <p:sp>
        <p:nvSpPr>
          <p:cNvPr id="47112" name="WordArt 8"/>
          <p:cNvSpPr>
            <a:spLocks noChangeArrowheads="1" noChangeShapeType="1" noTextEdit="1"/>
          </p:cNvSpPr>
          <p:nvPr/>
        </p:nvSpPr>
        <p:spPr bwMode="auto">
          <a:xfrm>
            <a:off x="838200" y="5105400"/>
            <a:ext cx="2943225" cy="1285875"/>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Deposition Aids</a:t>
            </a:r>
          </a:p>
        </p:txBody>
      </p:sp>
      <p:sp>
        <p:nvSpPr>
          <p:cNvPr id="13318" name="Oval 5"/>
          <p:cNvSpPr>
            <a:spLocks noChangeArrowheads="1"/>
          </p:cNvSpPr>
          <p:nvPr/>
        </p:nvSpPr>
        <p:spPr bwMode="auto">
          <a:xfrm>
            <a:off x="304800" y="1905000"/>
            <a:ext cx="3352800" cy="457200"/>
          </a:xfrm>
          <a:prstGeom prst="ellipse">
            <a:avLst/>
          </a:prstGeom>
          <a:noFill/>
          <a:ln w="12700" algn="ctr">
            <a:solidFill>
              <a:srgbClr val="FF0000"/>
            </a:solidFill>
            <a:round/>
            <a:headEnd/>
            <a:tailEnd/>
          </a:ln>
        </p:spPr>
        <p:txBody>
          <a:bodyPr/>
          <a:lstStyle/>
          <a:p>
            <a:endParaRPr lang="en-US">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100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1000" fill="hold"/>
                                        <p:tgtEl>
                                          <p:spTgt spid="47108"/>
                                        </p:tgtEl>
                                        <p:attrNameLst>
                                          <p:attrName>ppt_w</p:attrName>
                                        </p:attrNameLst>
                                      </p:cBhvr>
                                      <p:tavLst>
                                        <p:tav tm="0">
                                          <p:val>
                                            <p:fltVal val="0"/>
                                          </p:val>
                                        </p:tav>
                                        <p:tav tm="100000">
                                          <p:val>
                                            <p:strVal val="#ppt_w"/>
                                          </p:val>
                                        </p:tav>
                                      </p:tavLst>
                                    </p:anim>
                                    <p:anim calcmode="lin" valueType="num">
                                      <p:cBhvr>
                                        <p:cTn id="8" dur="1000" fill="hold"/>
                                        <p:tgtEl>
                                          <p:spTgt spid="47108"/>
                                        </p:tgtEl>
                                        <p:attrNameLst>
                                          <p:attrName>ppt_h</p:attrName>
                                        </p:attrNameLst>
                                      </p:cBhvr>
                                      <p:tavLst>
                                        <p:tav tm="0">
                                          <p:val>
                                            <p:fltVal val="0"/>
                                          </p:val>
                                        </p:tav>
                                        <p:tav tm="100000">
                                          <p:val>
                                            <p:strVal val="#ppt_h"/>
                                          </p:val>
                                        </p:tav>
                                      </p:tavLst>
                                    </p:anim>
                                    <p:anim calcmode="lin" valueType="num">
                                      <p:cBhvr>
                                        <p:cTn id="9" dur="1000" fill="hold"/>
                                        <p:tgtEl>
                                          <p:spTgt spid="471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0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DRIVEBY.WAV"/>
                                        </p:tgtEl>
                                      </p:cMediaNode>
                                    </p:audio>
                                  </p:subTnLst>
                                </p:cTn>
                              </p:par>
                            </p:childTnLst>
                          </p:cTn>
                        </p:par>
                        <p:par>
                          <p:cTn id="11" fill="hold">
                            <p:stCondLst>
                              <p:cond delay="2000"/>
                            </p:stCondLst>
                            <p:childTnLst>
                              <p:par>
                                <p:cTn id="12" presetID="3" presetClass="entr" presetSubtype="0" fill="hold" grpId="0" nodeType="afterEffect">
                                  <p:stCondLst>
                                    <p:cond delay="6000"/>
                                  </p:stCondLst>
                                  <p:childTnLst>
                                    <p:set>
                                      <p:cBhvr>
                                        <p:cTn id="13" dur="1" fill="hold">
                                          <p:stCondLst>
                                            <p:cond delay="0"/>
                                          </p:stCondLst>
                                        </p:cTn>
                                        <p:tgtEl>
                                          <p:spTgt spid="47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cstate="print"/>
          <a:srcRect b="25926"/>
          <a:stretch>
            <a:fillRect/>
          </a:stretch>
        </p:blipFill>
        <p:spPr bwMode="auto">
          <a:xfrm>
            <a:off x="304800" y="76200"/>
            <a:ext cx="8229600" cy="3505200"/>
          </a:xfrm>
          <a:prstGeom prst="rect">
            <a:avLst/>
          </a:prstGeom>
          <a:noFill/>
          <a:ln w="12700">
            <a:noFill/>
            <a:miter lim="800000"/>
            <a:headEnd/>
            <a:tailEnd/>
          </a:ln>
        </p:spPr>
      </p:pic>
      <p:pic>
        <p:nvPicPr>
          <p:cNvPr id="14339" name="Picture 2"/>
          <p:cNvPicPr>
            <a:picLocks noChangeAspect="1" noChangeArrowheads="1"/>
          </p:cNvPicPr>
          <p:nvPr/>
        </p:nvPicPr>
        <p:blipFill>
          <a:blip r:embed="rId3" cstate="print"/>
          <a:srcRect/>
          <a:stretch>
            <a:fillRect/>
          </a:stretch>
        </p:blipFill>
        <p:spPr bwMode="auto">
          <a:xfrm>
            <a:off x="152400" y="4906963"/>
            <a:ext cx="8839200" cy="1874837"/>
          </a:xfrm>
          <a:prstGeom prst="rect">
            <a:avLst/>
          </a:prstGeom>
          <a:noFill/>
          <a:ln w="12700">
            <a:noFill/>
            <a:miter lim="800000"/>
            <a:headEnd/>
            <a:tailEnd/>
          </a:ln>
        </p:spPr>
      </p:pic>
      <p:sp>
        <p:nvSpPr>
          <p:cNvPr id="5" name="Rectangle 4"/>
          <p:cNvSpPr/>
          <p:nvPr/>
        </p:nvSpPr>
        <p:spPr>
          <a:xfrm>
            <a:off x="914400" y="3429000"/>
            <a:ext cx="7086600" cy="1446550"/>
          </a:xfrm>
          <a:prstGeom prst="rect">
            <a:avLst/>
          </a:prstGeom>
          <a:noFill/>
        </p:spPr>
        <p:txBody>
          <a:bodyPr wrap="squar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Chemical Producers &amp; Distributors Association</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Drift Ranked:</a:t>
            </a:r>
            <a:endParaRPr lang="en-US" dirty="0"/>
          </a:p>
        </p:txBody>
      </p:sp>
      <p:graphicFrame>
        <p:nvGraphicFramePr>
          <p:cNvPr id="4" name="Content Placeholder 3"/>
          <p:cNvGraphicFramePr>
            <a:graphicFrameLocks noGrp="1"/>
          </p:cNvGraphicFramePr>
          <p:nvPr>
            <p:ph idx="1"/>
          </p:nvPr>
        </p:nvGraphicFramePr>
        <p:xfrm>
          <a:off x="152400" y="1600200"/>
          <a:ext cx="87630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76400" y="3395246"/>
            <a:ext cx="228600" cy="338554"/>
          </a:xfrm>
          <a:prstGeom prst="rect">
            <a:avLst/>
          </a:prstGeom>
          <a:noFill/>
        </p:spPr>
        <p:txBody>
          <a:bodyPr wrap="square" rtlCol="0">
            <a:spAutoFit/>
          </a:bodyPr>
          <a:lstStyle/>
          <a:p>
            <a:r>
              <a:rPr lang="en-US" sz="1600" dirty="0" smtClean="0"/>
              <a:t>a</a:t>
            </a:r>
            <a:endParaRPr lang="en-US" sz="1600" dirty="0"/>
          </a:p>
        </p:txBody>
      </p:sp>
      <p:sp>
        <p:nvSpPr>
          <p:cNvPr id="6" name="TextBox 5"/>
          <p:cNvSpPr txBox="1"/>
          <p:nvPr/>
        </p:nvSpPr>
        <p:spPr>
          <a:xfrm>
            <a:off x="5181600" y="2785646"/>
            <a:ext cx="533400" cy="338554"/>
          </a:xfrm>
          <a:prstGeom prst="rect">
            <a:avLst/>
          </a:prstGeom>
          <a:noFill/>
        </p:spPr>
        <p:txBody>
          <a:bodyPr wrap="square" rtlCol="0">
            <a:spAutoFit/>
          </a:bodyPr>
          <a:lstStyle/>
          <a:p>
            <a:r>
              <a:rPr lang="en-US" sz="1600" dirty="0" err="1" smtClean="0">
                <a:solidFill>
                  <a:schemeClr val="bg1"/>
                </a:solidFill>
              </a:rPr>
              <a:t>cde</a:t>
            </a:r>
            <a:endParaRPr lang="en-US" sz="1600" dirty="0">
              <a:solidFill>
                <a:schemeClr val="bg1"/>
              </a:solidFill>
            </a:endParaRPr>
          </a:p>
        </p:txBody>
      </p:sp>
      <p:sp>
        <p:nvSpPr>
          <p:cNvPr id="7" name="TextBox 6"/>
          <p:cNvSpPr txBox="1"/>
          <p:nvPr/>
        </p:nvSpPr>
        <p:spPr>
          <a:xfrm>
            <a:off x="5867400" y="2785646"/>
            <a:ext cx="381000" cy="338554"/>
          </a:xfrm>
          <a:prstGeom prst="rect">
            <a:avLst/>
          </a:prstGeom>
          <a:noFill/>
        </p:spPr>
        <p:txBody>
          <a:bodyPr wrap="square" rtlCol="0">
            <a:spAutoFit/>
          </a:bodyPr>
          <a:lstStyle/>
          <a:p>
            <a:r>
              <a:rPr lang="en-US" sz="1600" dirty="0" smtClean="0"/>
              <a:t>de</a:t>
            </a:r>
            <a:endParaRPr lang="en-US" sz="1600" dirty="0"/>
          </a:p>
        </p:txBody>
      </p:sp>
      <p:sp>
        <p:nvSpPr>
          <p:cNvPr id="8" name="TextBox 7"/>
          <p:cNvSpPr txBox="1"/>
          <p:nvPr/>
        </p:nvSpPr>
        <p:spPr>
          <a:xfrm>
            <a:off x="6477000" y="2438400"/>
            <a:ext cx="381000" cy="338554"/>
          </a:xfrm>
          <a:prstGeom prst="rect">
            <a:avLst/>
          </a:prstGeom>
          <a:noFill/>
        </p:spPr>
        <p:txBody>
          <a:bodyPr wrap="square" rtlCol="0">
            <a:spAutoFit/>
          </a:bodyPr>
          <a:lstStyle/>
          <a:p>
            <a:r>
              <a:rPr lang="en-US" sz="1600" dirty="0" err="1" smtClean="0">
                <a:solidFill>
                  <a:schemeClr val="bg1"/>
                </a:solidFill>
              </a:rPr>
              <a:t>ef</a:t>
            </a:r>
            <a:endParaRPr lang="en-US" sz="1600" dirty="0">
              <a:solidFill>
                <a:schemeClr val="bg1"/>
              </a:solidFill>
            </a:endParaRPr>
          </a:p>
        </p:txBody>
      </p:sp>
      <p:sp>
        <p:nvSpPr>
          <p:cNvPr id="9" name="TextBox 8"/>
          <p:cNvSpPr txBox="1"/>
          <p:nvPr/>
        </p:nvSpPr>
        <p:spPr>
          <a:xfrm>
            <a:off x="7086600" y="2438400"/>
            <a:ext cx="381000" cy="338554"/>
          </a:xfrm>
          <a:prstGeom prst="rect">
            <a:avLst/>
          </a:prstGeom>
          <a:noFill/>
        </p:spPr>
        <p:txBody>
          <a:bodyPr wrap="square" rtlCol="0">
            <a:spAutoFit/>
          </a:bodyPr>
          <a:lstStyle/>
          <a:p>
            <a:r>
              <a:rPr lang="en-US" sz="1600" dirty="0" err="1" smtClean="0"/>
              <a:t>ef</a:t>
            </a:r>
            <a:endParaRPr lang="en-US" sz="1600" dirty="0"/>
          </a:p>
        </p:txBody>
      </p:sp>
      <p:sp>
        <p:nvSpPr>
          <p:cNvPr id="10" name="TextBox 9"/>
          <p:cNvSpPr txBox="1"/>
          <p:nvPr/>
        </p:nvSpPr>
        <p:spPr>
          <a:xfrm>
            <a:off x="7696200" y="2252246"/>
            <a:ext cx="381000" cy="338554"/>
          </a:xfrm>
          <a:prstGeom prst="rect">
            <a:avLst/>
          </a:prstGeom>
          <a:noFill/>
        </p:spPr>
        <p:txBody>
          <a:bodyPr wrap="square" rtlCol="0">
            <a:spAutoFit/>
          </a:bodyPr>
          <a:lstStyle/>
          <a:p>
            <a:r>
              <a:rPr lang="en-US" sz="1600" dirty="0" err="1" smtClean="0"/>
              <a:t>fg</a:t>
            </a:r>
            <a:endParaRPr lang="en-US" sz="1600" dirty="0"/>
          </a:p>
        </p:txBody>
      </p:sp>
      <p:sp>
        <p:nvSpPr>
          <p:cNvPr id="11" name="TextBox 10"/>
          <p:cNvSpPr txBox="1"/>
          <p:nvPr/>
        </p:nvSpPr>
        <p:spPr>
          <a:xfrm>
            <a:off x="8305800" y="2057400"/>
            <a:ext cx="228600" cy="338554"/>
          </a:xfrm>
          <a:prstGeom prst="rect">
            <a:avLst/>
          </a:prstGeom>
          <a:noFill/>
        </p:spPr>
        <p:txBody>
          <a:bodyPr wrap="square" rtlCol="0">
            <a:spAutoFit/>
          </a:bodyPr>
          <a:lstStyle/>
          <a:p>
            <a:r>
              <a:rPr lang="en-US" sz="1600" dirty="0" smtClean="0"/>
              <a:t>g</a:t>
            </a:r>
            <a:endParaRPr lang="en-US" sz="1600" dirty="0"/>
          </a:p>
        </p:txBody>
      </p:sp>
      <p:sp>
        <p:nvSpPr>
          <p:cNvPr id="12" name="TextBox 11"/>
          <p:cNvSpPr txBox="1"/>
          <p:nvPr/>
        </p:nvSpPr>
        <p:spPr>
          <a:xfrm>
            <a:off x="22860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3" name="TextBox 12"/>
          <p:cNvSpPr txBox="1"/>
          <p:nvPr/>
        </p:nvSpPr>
        <p:spPr>
          <a:xfrm>
            <a:off x="9906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4" name="TextBox 13"/>
          <p:cNvSpPr txBox="1"/>
          <p:nvPr/>
        </p:nvSpPr>
        <p:spPr>
          <a:xfrm>
            <a:off x="3352800" y="3090446"/>
            <a:ext cx="533400" cy="338554"/>
          </a:xfrm>
          <a:prstGeom prst="rect">
            <a:avLst/>
          </a:prstGeom>
          <a:noFill/>
        </p:spPr>
        <p:txBody>
          <a:bodyPr wrap="square" rtlCol="0">
            <a:spAutoFit/>
          </a:bodyPr>
          <a:lstStyle/>
          <a:p>
            <a:r>
              <a:rPr lang="en-US" sz="1600" dirty="0" err="1" smtClean="0"/>
              <a:t>abc</a:t>
            </a:r>
            <a:endParaRPr lang="en-US" sz="1600" dirty="0"/>
          </a:p>
        </p:txBody>
      </p:sp>
      <p:sp>
        <p:nvSpPr>
          <p:cNvPr id="15" name="TextBox 14"/>
          <p:cNvSpPr txBox="1"/>
          <p:nvPr/>
        </p:nvSpPr>
        <p:spPr>
          <a:xfrm>
            <a:off x="2819400" y="3242846"/>
            <a:ext cx="381000" cy="338554"/>
          </a:xfrm>
          <a:prstGeom prst="rect">
            <a:avLst/>
          </a:prstGeom>
          <a:noFill/>
        </p:spPr>
        <p:txBody>
          <a:bodyPr wrap="square" rtlCol="0">
            <a:spAutoFit/>
          </a:bodyPr>
          <a:lstStyle/>
          <a:p>
            <a:r>
              <a:rPr lang="en-US" sz="1600" dirty="0" err="1" smtClean="0"/>
              <a:t>ab</a:t>
            </a:r>
            <a:endParaRPr lang="en-US" sz="1600" dirty="0"/>
          </a:p>
        </p:txBody>
      </p:sp>
      <p:sp>
        <p:nvSpPr>
          <p:cNvPr id="16" name="TextBox 15"/>
          <p:cNvSpPr txBox="1"/>
          <p:nvPr/>
        </p:nvSpPr>
        <p:spPr>
          <a:xfrm>
            <a:off x="3962400" y="2861846"/>
            <a:ext cx="533400" cy="338554"/>
          </a:xfrm>
          <a:prstGeom prst="rect">
            <a:avLst/>
          </a:prstGeom>
          <a:noFill/>
        </p:spPr>
        <p:txBody>
          <a:bodyPr wrap="square" rtlCol="0">
            <a:spAutoFit/>
          </a:bodyPr>
          <a:lstStyle/>
          <a:p>
            <a:r>
              <a:rPr lang="en-US" sz="1600" dirty="0" err="1" smtClean="0"/>
              <a:t>bcd</a:t>
            </a:r>
            <a:endParaRPr lang="en-US" sz="1600" dirty="0"/>
          </a:p>
        </p:txBody>
      </p:sp>
      <p:sp>
        <p:nvSpPr>
          <p:cNvPr id="17" name="TextBox 16"/>
          <p:cNvSpPr txBox="1"/>
          <p:nvPr/>
        </p:nvSpPr>
        <p:spPr>
          <a:xfrm>
            <a:off x="4572000" y="2785646"/>
            <a:ext cx="533400" cy="338554"/>
          </a:xfrm>
          <a:prstGeom prst="rect">
            <a:avLst/>
          </a:prstGeom>
          <a:noFill/>
        </p:spPr>
        <p:txBody>
          <a:bodyPr wrap="square" rtlCol="0">
            <a:spAutoFit/>
          </a:bodyPr>
          <a:lstStyle/>
          <a:p>
            <a:r>
              <a:rPr lang="en-US" sz="1600" dirty="0" err="1" smtClean="0"/>
              <a:t>cde</a:t>
            </a:r>
            <a:endParaRPr lang="en-US" sz="1600" dirty="0"/>
          </a:p>
        </p:txBody>
      </p:sp>
      <p:sp>
        <p:nvSpPr>
          <p:cNvPr id="18" name="TextBox 17"/>
          <p:cNvSpPr txBox="1"/>
          <p:nvPr/>
        </p:nvSpPr>
        <p:spPr>
          <a:xfrm>
            <a:off x="1676400" y="1905000"/>
            <a:ext cx="1981200" cy="461665"/>
          </a:xfrm>
          <a:prstGeom prst="rect">
            <a:avLst/>
          </a:prstGeom>
          <a:solidFill>
            <a:schemeClr val="bg1"/>
          </a:solidFill>
          <a:ln>
            <a:solidFill>
              <a:schemeClr val="tx2"/>
            </a:solidFill>
          </a:ln>
        </p:spPr>
        <p:txBody>
          <a:bodyPr wrap="square" rtlCol="0">
            <a:spAutoFit/>
          </a:bodyPr>
          <a:lstStyle/>
          <a:p>
            <a:r>
              <a:rPr lang="en-US" dirty="0" smtClean="0">
                <a:solidFill>
                  <a:schemeClr val="tx2"/>
                </a:solidFill>
              </a:rPr>
              <a:t>water average</a:t>
            </a:r>
            <a:endParaRPr lang="en-US" dirty="0">
              <a:solidFill>
                <a:schemeClr val="tx2"/>
              </a:solidFill>
            </a:endParaRPr>
          </a:p>
        </p:txBody>
      </p:sp>
      <p:cxnSp>
        <p:nvCxnSpPr>
          <p:cNvPr id="20" name="Straight Arrow Connector 19"/>
          <p:cNvCxnSpPr/>
          <p:nvPr/>
        </p:nvCxnSpPr>
        <p:spPr>
          <a:xfrm rot="5400000">
            <a:off x="2324100" y="25527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457200" y="1295400"/>
            <a:ext cx="8382000" cy="381000"/>
          </a:xfrm>
          <a:prstGeom prst="rect">
            <a:avLst/>
          </a:prstGeom>
          <a:solidFill>
            <a:schemeClr val="bg1"/>
          </a:solidFill>
          <a:ln w="12700">
            <a:noFill/>
            <a:miter lim="800000"/>
            <a:headEnd/>
            <a:tailEnd/>
          </a:ln>
        </p:spPr>
        <p:txBody>
          <a:bodyPr wrap="none" anchor="ctr"/>
          <a:lstStyle/>
          <a:p>
            <a:endParaRPr lang="en-US"/>
          </a:p>
        </p:txBody>
      </p:sp>
      <p:sp>
        <p:nvSpPr>
          <p:cNvPr id="3076" name="Rectangle 3"/>
          <p:cNvSpPr>
            <a:spLocks noChangeArrowheads="1"/>
          </p:cNvSpPr>
          <p:nvPr/>
        </p:nvSpPr>
        <p:spPr bwMode="auto">
          <a:xfrm>
            <a:off x="76200" y="90488"/>
            <a:ext cx="9067800" cy="747712"/>
          </a:xfrm>
          <a:prstGeom prst="rect">
            <a:avLst/>
          </a:prstGeom>
          <a:noFill/>
          <a:ln w="9525">
            <a:noFill/>
            <a:miter lim="800000"/>
            <a:headEnd/>
            <a:tailEnd/>
          </a:ln>
        </p:spPr>
        <p:txBody>
          <a:bodyPr>
            <a:spAutoFit/>
          </a:bodyPr>
          <a:lstStyle/>
          <a:p>
            <a:pPr algn="ctr"/>
            <a:r>
              <a:rPr lang="en-US" sz="4300" b="1">
                <a:solidFill>
                  <a:schemeClr val="tx2"/>
                </a:solidFill>
                <a:latin typeface="Times New Roman" pitchFamily="18" charset="0"/>
              </a:rPr>
              <a:t>Volume Median Diameter   (VMD)</a:t>
            </a:r>
          </a:p>
        </p:txBody>
      </p:sp>
      <p:graphicFrame>
        <p:nvGraphicFramePr>
          <p:cNvPr id="3074" name="Object 4"/>
          <p:cNvGraphicFramePr>
            <a:graphicFrameLocks noChangeAspect="1"/>
          </p:cNvGraphicFramePr>
          <p:nvPr/>
        </p:nvGraphicFramePr>
        <p:xfrm>
          <a:off x="76200" y="612775"/>
          <a:ext cx="8978900" cy="5330825"/>
        </p:xfrm>
        <a:graphic>
          <a:graphicData uri="http://schemas.openxmlformats.org/presentationml/2006/ole">
            <p:oleObj spid="_x0000_s3074" name="Chart" r:id="rId4" imgW="8953548" imgH="5219795" progId="MSGraph.Chart.8">
              <p:embed followColorScheme="full"/>
            </p:oleObj>
          </a:graphicData>
        </a:graphic>
      </p:graphicFrame>
      <p:sp>
        <p:nvSpPr>
          <p:cNvPr id="3077" name="Text Box 5"/>
          <p:cNvSpPr txBox="1">
            <a:spLocks noChangeArrowheads="1"/>
          </p:cNvSpPr>
          <p:nvPr/>
        </p:nvSpPr>
        <p:spPr bwMode="auto">
          <a:xfrm>
            <a:off x="1289050" y="5562600"/>
            <a:ext cx="7626350" cy="457200"/>
          </a:xfrm>
          <a:prstGeom prst="rect">
            <a:avLst/>
          </a:prstGeom>
          <a:noFill/>
          <a:ln w="12700">
            <a:noFill/>
            <a:miter lim="800000"/>
            <a:headEnd type="none" w="sm" len="sm"/>
            <a:tailEnd type="none" w="sm" len="sm"/>
          </a:ln>
        </p:spPr>
        <p:txBody>
          <a:bodyPr lIns="91439" tIns="45719" rIns="91439" bIns="45719">
            <a:spAutoFit/>
          </a:bodyPr>
          <a:lstStyle/>
          <a:p>
            <a:r>
              <a:rPr lang="en-US" sz="2400" b="1">
                <a:latin typeface="Times New Roman" pitchFamily="18" charset="0"/>
              </a:rPr>
              <a:t>     40 psi                40 psi               40 psi                70 psi</a:t>
            </a:r>
          </a:p>
        </p:txBody>
      </p:sp>
      <p:sp>
        <p:nvSpPr>
          <p:cNvPr id="3078" name="Rectangle 6" descr="Wide downward diagonal"/>
          <p:cNvSpPr>
            <a:spLocks noChangeArrowheads="1"/>
          </p:cNvSpPr>
          <p:nvPr/>
        </p:nvSpPr>
        <p:spPr bwMode="auto">
          <a:xfrm>
            <a:off x="1684338" y="4408488"/>
            <a:ext cx="265112" cy="533400"/>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3079" name="Rectangle 7" descr="Wide downward diagonal"/>
          <p:cNvSpPr>
            <a:spLocks noChangeArrowheads="1"/>
          </p:cNvSpPr>
          <p:nvPr/>
        </p:nvSpPr>
        <p:spPr bwMode="auto">
          <a:xfrm>
            <a:off x="1989138" y="4318000"/>
            <a:ext cx="265112" cy="630238"/>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3080" name="Rectangle 8" descr="Wide downward diagonal"/>
          <p:cNvSpPr>
            <a:spLocks noChangeArrowheads="1"/>
          </p:cNvSpPr>
          <p:nvPr/>
        </p:nvSpPr>
        <p:spPr bwMode="auto">
          <a:xfrm>
            <a:off x="2274888" y="4335463"/>
            <a:ext cx="265112" cy="612775"/>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3081" name="Rectangle 9" descr="Wide downward diagonal"/>
          <p:cNvSpPr>
            <a:spLocks noChangeArrowheads="1"/>
          </p:cNvSpPr>
          <p:nvPr/>
        </p:nvSpPr>
        <p:spPr bwMode="auto">
          <a:xfrm>
            <a:off x="2566988" y="4381500"/>
            <a:ext cx="265112" cy="566738"/>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3082" name="Rectangle 10" descr="Wide downward diagonal"/>
          <p:cNvSpPr>
            <a:spLocks noChangeArrowheads="1"/>
          </p:cNvSpPr>
          <p:nvPr/>
        </p:nvSpPr>
        <p:spPr bwMode="auto">
          <a:xfrm>
            <a:off x="2859088" y="4344988"/>
            <a:ext cx="265112" cy="603250"/>
          </a:xfrm>
          <a:prstGeom prst="rect">
            <a:avLst/>
          </a:prstGeom>
          <a:pattFill prst="wdDnDiag">
            <a:fgClr>
              <a:schemeClr val="bg2"/>
            </a:fgClr>
            <a:bgClr>
              <a:srgbClr val="B5F6A6"/>
            </a:bgClr>
          </a:pattFill>
          <a:ln w="9525">
            <a:noFill/>
            <a:miter lim="800000"/>
            <a:headEnd/>
            <a:tailEnd/>
          </a:ln>
        </p:spPr>
        <p:txBody>
          <a:bodyPr wrap="none" anchor="ctr"/>
          <a:lstStyle/>
          <a:p>
            <a:endParaRPr lang="en-US"/>
          </a:p>
        </p:txBody>
      </p:sp>
      <p:sp>
        <p:nvSpPr>
          <p:cNvPr id="3083" name="Rectangle 11" descr="Wide downward diagonal"/>
          <p:cNvSpPr>
            <a:spLocks noChangeArrowheads="1"/>
          </p:cNvSpPr>
          <p:nvPr/>
        </p:nvSpPr>
        <p:spPr bwMode="auto">
          <a:xfrm>
            <a:off x="3525838" y="4437063"/>
            <a:ext cx="265112" cy="503237"/>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3084" name="Rectangle 12" descr="Wide downward diagonal"/>
          <p:cNvSpPr>
            <a:spLocks noChangeArrowheads="1"/>
          </p:cNvSpPr>
          <p:nvPr/>
        </p:nvSpPr>
        <p:spPr bwMode="auto">
          <a:xfrm>
            <a:off x="3827463" y="4400550"/>
            <a:ext cx="265112" cy="539750"/>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3085" name="Rectangle 13" descr="Wide downward diagonal"/>
          <p:cNvSpPr>
            <a:spLocks noChangeArrowheads="1"/>
          </p:cNvSpPr>
          <p:nvPr/>
        </p:nvSpPr>
        <p:spPr bwMode="auto">
          <a:xfrm>
            <a:off x="4111625" y="4573588"/>
            <a:ext cx="265113" cy="365125"/>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3086" name="Rectangle 14" descr="Wide downward diagonal"/>
          <p:cNvSpPr>
            <a:spLocks noChangeArrowheads="1"/>
          </p:cNvSpPr>
          <p:nvPr/>
        </p:nvSpPr>
        <p:spPr bwMode="auto">
          <a:xfrm>
            <a:off x="4403725" y="4556125"/>
            <a:ext cx="265113" cy="384175"/>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3087" name="Rectangle 15" descr="Wide downward diagonal"/>
          <p:cNvSpPr>
            <a:spLocks noChangeArrowheads="1"/>
          </p:cNvSpPr>
          <p:nvPr/>
        </p:nvSpPr>
        <p:spPr bwMode="auto">
          <a:xfrm>
            <a:off x="4687888" y="4427538"/>
            <a:ext cx="265112" cy="520700"/>
          </a:xfrm>
          <a:prstGeom prst="rect">
            <a:avLst/>
          </a:prstGeom>
          <a:pattFill prst="wdDnDiag">
            <a:fgClr>
              <a:schemeClr val="bg2"/>
            </a:fgClr>
            <a:bgClr>
              <a:srgbClr val="C5F3B5"/>
            </a:bgClr>
          </a:pattFill>
          <a:ln w="9525">
            <a:noFill/>
            <a:miter lim="800000"/>
            <a:headEnd/>
            <a:tailEnd/>
          </a:ln>
        </p:spPr>
        <p:txBody>
          <a:bodyPr wrap="none" anchor="ctr"/>
          <a:lstStyle/>
          <a:p>
            <a:endParaRPr lang="en-US"/>
          </a:p>
        </p:txBody>
      </p:sp>
      <p:sp>
        <p:nvSpPr>
          <p:cNvPr id="3088" name="Rectangle 16" descr="Wide downward diagonal"/>
          <p:cNvSpPr>
            <a:spLocks noChangeArrowheads="1"/>
          </p:cNvSpPr>
          <p:nvPr/>
        </p:nvSpPr>
        <p:spPr bwMode="auto">
          <a:xfrm>
            <a:off x="5422900" y="4437063"/>
            <a:ext cx="265113" cy="511175"/>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3089" name="Rectangle 17" descr="Wide downward diagonal"/>
          <p:cNvSpPr>
            <a:spLocks noChangeArrowheads="1"/>
          </p:cNvSpPr>
          <p:nvPr/>
        </p:nvSpPr>
        <p:spPr bwMode="auto">
          <a:xfrm>
            <a:off x="5724525" y="4408488"/>
            <a:ext cx="265113" cy="539750"/>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3090" name="Rectangle 18" descr="Wide downward diagonal"/>
          <p:cNvSpPr>
            <a:spLocks noChangeArrowheads="1"/>
          </p:cNvSpPr>
          <p:nvPr/>
        </p:nvSpPr>
        <p:spPr bwMode="auto">
          <a:xfrm>
            <a:off x="6008688" y="4576763"/>
            <a:ext cx="265112" cy="365125"/>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3091" name="Rectangle 19" descr="Wide downward diagonal"/>
          <p:cNvSpPr>
            <a:spLocks noChangeArrowheads="1"/>
          </p:cNvSpPr>
          <p:nvPr/>
        </p:nvSpPr>
        <p:spPr bwMode="auto">
          <a:xfrm>
            <a:off x="6300788" y="4556125"/>
            <a:ext cx="265112" cy="384175"/>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3092" name="Rectangle 20" descr="Wide downward diagonal"/>
          <p:cNvSpPr>
            <a:spLocks noChangeArrowheads="1"/>
          </p:cNvSpPr>
          <p:nvPr/>
        </p:nvSpPr>
        <p:spPr bwMode="auto">
          <a:xfrm>
            <a:off x="6592888" y="4430713"/>
            <a:ext cx="265112" cy="511175"/>
          </a:xfrm>
          <a:prstGeom prst="rect">
            <a:avLst/>
          </a:prstGeom>
          <a:pattFill prst="wdDnDiag">
            <a:fgClr>
              <a:schemeClr val="bg2"/>
            </a:fgClr>
            <a:bgClr>
              <a:srgbClr val="BDFFBD"/>
            </a:bgClr>
          </a:pattFill>
          <a:ln w="9525">
            <a:noFill/>
            <a:miter lim="800000"/>
            <a:headEnd/>
            <a:tailEnd/>
          </a:ln>
        </p:spPr>
        <p:txBody>
          <a:bodyPr wrap="none" anchor="ctr"/>
          <a:lstStyle/>
          <a:p>
            <a:endParaRPr lang="en-US"/>
          </a:p>
        </p:txBody>
      </p:sp>
      <p:sp>
        <p:nvSpPr>
          <p:cNvPr id="3093" name="Rectangle 21" descr="Wide downward diagonal"/>
          <p:cNvSpPr>
            <a:spLocks noChangeArrowheads="1"/>
          </p:cNvSpPr>
          <p:nvPr/>
        </p:nvSpPr>
        <p:spPr bwMode="auto">
          <a:xfrm>
            <a:off x="7269163" y="4665663"/>
            <a:ext cx="265112" cy="274637"/>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3094" name="Rectangle 22" descr="Wide downward diagonal"/>
          <p:cNvSpPr>
            <a:spLocks noChangeArrowheads="1"/>
          </p:cNvSpPr>
          <p:nvPr/>
        </p:nvSpPr>
        <p:spPr bwMode="auto">
          <a:xfrm>
            <a:off x="7550150" y="4576763"/>
            <a:ext cx="265113" cy="365125"/>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3095" name="Rectangle 23" descr="Wide downward diagonal"/>
          <p:cNvSpPr>
            <a:spLocks noChangeArrowheads="1"/>
          </p:cNvSpPr>
          <p:nvPr/>
        </p:nvSpPr>
        <p:spPr bwMode="auto">
          <a:xfrm>
            <a:off x="7845425" y="4371975"/>
            <a:ext cx="265113" cy="566738"/>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3096" name="Rectangle 24" descr="Wide downward diagonal"/>
          <p:cNvSpPr>
            <a:spLocks noChangeArrowheads="1"/>
          </p:cNvSpPr>
          <p:nvPr/>
        </p:nvSpPr>
        <p:spPr bwMode="auto">
          <a:xfrm>
            <a:off x="8137525" y="4344988"/>
            <a:ext cx="265113" cy="603250"/>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3097" name="Rectangle 25" descr="Wide downward diagonal"/>
          <p:cNvSpPr>
            <a:spLocks noChangeArrowheads="1"/>
          </p:cNvSpPr>
          <p:nvPr/>
        </p:nvSpPr>
        <p:spPr bwMode="auto">
          <a:xfrm>
            <a:off x="8421688" y="4592638"/>
            <a:ext cx="265112" cy="357187"/>
          </a:xfrm>
          <a:prstGeom prst="rect">
            <a:avLst/>
          </a:prstGeom>
          <a:pattFill prst="wdDnDiag">
            <a:fgClr>
              <a:schemeClr val="bg2"/>
            </a:fgClr>
            <a:bgClr>
              <a:srgbClr val="C1FFC1"/>
            </a:bgClr>
          </a:pattFill>
          <a:ln w="9525">
            <a:noFill/>
            <a:miter lim="800000"/>
            <a:headEnd/>
            <a:tailEnd/>
          </a:ln>
        </p:spPr>
        <p:txBody>
          <a:bodyPr wrap="none" anchor="ctr"/>
          <a:lstStyle/>
          <a:p>
            <a:endParaRPr lang="en-US"/>
          </a:p>
        </p:txBody>
      </p:sp>
      <p:sp>
        <p:nvSpPr>
          <p:cNvPr id="3098" name="Rectangle 26" descr="Wide downward diagonal"/>
          <p:cNvSpPr>
            <a:spLocks noChangeArrowheads="1"/>
          </p:cNvSpPr>
          <p:nvPr/>
        </p:nvSpPr>
        <p:spPr bwMode="auto">
          <a:xfrm>
            <a:off x="5257800" y="1357313"/>
            <a:ext cx="152400" cy="152400"/>
          </a:xfrm>
          <a:prstGeom prst="rect">
            <a:avLst/>
          </a:prstGeom>
          <a:pattFill prst="wdDnDiag">
            <a:fgClr>
              <a:schemeClr val="bg2"/>
            </a:fgClr>
            <a:bgClr>
              <a:schemeClr val="tx1"/>
            </a:bgClr>
          </a:pattFill>
          <a:ln w="9525">
            <a:noFill/>
            <a:miter lim="800000"/>
            <a:headEnd/>
            <a:tailEnd/>
          </a:ln>
        </p:spPr>
        <p:txBody>
          <a:bodyPr wrap="none" anchor="ctr"/>
          <a:lstStyle/>
          <a:p>
            <a:endParaRPr lang="en-US"/>
          </a:p>
        </p:txBody>
      </p:sp>
      <p:sp>
        <p:nvSpPr>
          <p:cNvPr id="3099" name="Text Box 27"/>
          <p:cNvSpPr txBox="1">
            <a:spLocks noChangeArrowheads="1"/>
          </p:cNvSpPr>
          <p:nvPr/>
        </p:nvSpPr>
        <p:spPr bwMode="auto">
          <a:xfrm>
            <a:off x="5416550" y="1219200"/>
            <a:ext cx="2584450" cy="366713"/>
          </a:xfrm>
          <a:prstGeom prst="rect">
            <a:avLst/>
          </a:prstGeom>
          <a:noFill/>
          <a:ln w="9525">
            <a:noFill/>
            <a:miter lim="800000"/>
            <a:headEnd/>
            <a:tailEnd/>
          </a:ln>
        </p:spPr>
        <p:txBody>
          <a:bodyPr wrap="none">
            <a:spAutoFit/>
          </a:bodyPr>
          <a:lstStyle/>
          <a:p>
            <a:r>
              <a:rPr lang="en-US" b="1">
                <a:latin typeface="Times New Roman" pitchFamily="18" charset="0"/>
              </a:rPr>
              <a:t>% less than 210 Microns</a:t>
            </a:r>
          </a:p>
        </p:txBody>
      </p:sp>
      <p:sp>
        <p:nvSpPr>
          <p:cNvPr id="3100" name="Text Box 28"/>
          <p:cNvSpPr txBox="1">
            <a:spLocks noChangeArrowheads="1"/>
          </p:cNvSpPr>
          <p:nvPr/>
        </p:nvSpPr>
        <p:spPr bwMode="auto">
          <a:xfrm>
            <a:off x="1638300" y="40640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37</a:t>
            </a:r>
          </a:p>
        </p:txBody>
      </p:sp>
      <p:sp>
        <p:nvSpPr>
          <p:cNvPr id="3101" name="Text Box 29"/>
          <p:cNvSpPr txBox="1">
            <a:spLocks noChangeArrowheads="1"/>
          </p:cNvSpPr>
          <p:nvPr/>
        </p:nvSpPr>
        <p:spPr bwMode="auto">
          <a:xfrm>
            <a:off x="1933575" y="399891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51</a:t>
            </a:r>
          </a:p>
        </p:txBody>
      </p:sp>
      <p:sp>
        <p:nvSpPr>
          <p:cNvPr id="3102" name="Text Box 30"/>
          <p:cNvSpPr txBox="1">
            <a:spLocks noChangeArrowheads="1"/>
          </p:cNvSpPr>
          <p:nvPr/>
        </p:nvSpPr>
        <p:spPr bwMode="auto">
          <a:xfrm>
            <a:off x="2219325" y="40640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36</a:t>
            </a:r>
          </a:p>
        </p:txBody>
      </p:sp>
      <p:sp>
        <p:nvSpPr>
          <p:cNvPr id="3103" name="Text Box 31"/>
          <p:cNvSpPr txBox="1">
            <a:spLocks noChangeArrowheads="1"/>
          </p:cNvSpPr>
          <p:nvPr/>
        </p:nvSpPr>
        <p:spPr bwMode="auto">
          <a:xfrm>
            <a:off x="2505075" y="399891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35</a:t>
            </a:r>
          </a:p>
        </p:txBody>
      </p:sp>
      <p:sp>
        <p:nvSpPr>
          <p:cNvPr id="3104" name="Text Box 32"/>
          <p:cNvSpPr txBox="1">
            <a:spLocks noChangeArrowheads="1"/>
          </p:cNvSpPr>
          <p:nvPr/>
        </p:nvSpPr>
        <p:spPr bwMode="auto">
          <a:xfrm>
            <a:off x="2800350" y="40640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45</a:t>
            </a:r>
          </a:p>
        </p:txBody>
      </p:sp>
      <p:sp>
        <p:nvSpPr>
          <p:cNvPr id="3105" name="Text Box 33"/>
          <p:cNvSpPr txBox="1">
            <a:spLocks noChangeArrowheads="1"/>
          </p:cNvSpPr>
          <p:nvPr/>
        </p:nvSpPr>
        <p:spPr bwMode="auto">
          <a:xfrm>
            <a:off x="346075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23</a:t>
            </a:r>
          </a:p>
        </p:txBody>
      </p:sp>
      <p:sp>
        <p:nvSpPr>
          <p:cNvPr id="3106" name="Text Box 34"/>
          <p:cNvSpPr txBox="1">
            <a:spLocks noChangeArrowheads="1"/>
          </p:cNvSpPr>
          <p:nvPr/>
        </p:nvSpPr>
        <p:spPr bwMode="auto">
          <a:xfrm>
            <a:off x="3746500" y="4016375"/>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30</a:t>
            </a:r>
          </a:p>
        </p:txBody>
      </p:sp>
      <p:sp>
        <p:nvSpPr>
          <p:cNvPr id="3107" name="Text Box 35"/>
          <p:cNvSpPr txBox="1">
            <a:spLocks noChangeArrowheads="1"/>
          </p:cNvSpPr>
          <p:nvPr/>
        </p:nvSpPr>
        <p:spPr bwMode="auto">
          <a:xfrm>
            <a:off x="403225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14</a:t>
            </a:r>
          </a:p>
        </p:txBody>
      </p:sp>
      <p:sp>
        <p:nvSpPr>
          <p:cNvPr id="3108" name="Text Box 36"/>
          <p:cNvSpPr txBox="1">
            <a:spLocks noChangeArrowheads="1"/>
          </p:cNvSpPr>
          <p:nvPr/>
        </p:nvSpPr>
        <p:spPr bwMode="auto">
          <a:xfrm>
            <a:off x="4327525" y="398621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15</a:t>
            </a:r>
          </a:p>
        </p:txBody>
      </p:sp>
      <p:sp>
        <p:nvSpPr>
          <p:cNvPr id="3109" name="Text Box 37"/>
          <p:cNvSpPr txBox="1">
            <a:spLocks noChangeArrowheads="1"/>
          </p:cNvSpPr>
          <p:nvPr/>
        </p:nvSpPr>
        <p:spPr bwMode="auto">
          <a:xfrm>
            <a:off x="462915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26</a:t>
            </a:r>
          </a:p>
        </p:txBody>
      </p:sp>
      <p:sp>
        <p:nvSpPr>
          <p:cNvPr id="3110" name="Text Box 38"/>
          <p:cNvSpPr txBox="1">
            <a:spLocks noChangeArrowheads="1"/>
          </p:cNvSpPr>
          <p:nvPr/>
        </p:nvSpPr>
        <p:spPr bwMode="auto">
          <a:xfrm>
            <a:off x="533400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19</a:t>
            </a:r>
          </a:p>
        </p:txBody>
      </p:sp>
      <p:sp>
        <p:nvSpPr>
          <p:cNvPr id="3111" name="Text Box 39"/>
          <p:cNvSpPr txBox="1">
            <a:spLocks noChangeArrowheads="1"/>
          </p:cNvSpPr>
          <p:nvPr/>
        </p:nvSpPr>
        <p:spPr bwMode="auto">
          <a:xfrm>
            <a:off x="5619750" y="400526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22</a:t>
            </a:r>
          </a:p>
        </p:txBody>
      </p:sp>
      <p:sp>
        <p:nvSpPr>
          <p:cNvPr id="3112" name="Text Box 40"/>
          <p:cNvSpPr txBox="1">
            <a:spLocks noChangeArrowheads="1"/>
          </p:cNvSpPr>
          <p:nvPr/>
        </p:nvSpPr>
        <p:spPr bwMode="auto">
          <a:xfrm>
            <a:off x="590550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14</a:t>
            </a:r>
          </a:p>
        </p:txBody>
      </p:sp>
      <p:sp>
        <p:nvSpPr>
          <p:cNvPr id="3113" name="Text Box 41"/>
          <p:cNvSpPr txBox="1">
            <a:spLocks noChangeArrowheads="1"/>
          </p:cNvSpPr>
          <p:nvPr/>
        </p:nvSpPr>
        <p:spPr bwMode="auto">
          <a:xfrm>
            <a:off x="6191250" y="400526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13</a:t>
            </a:r>
          </a:p>
        </p:txBody>
      </p:sp>
      <p:sp>
        <p:nvSpPr>
          <p:cNvPr id="3114" name="Text Box 42"/>
          <p:cNvSpPr txBox="1">
            <a:spLocks noChangeArrowheads="1"/>
          </p:cNvSpPr>
          <p:nvPr/>
        </p:nvSpPr>
        <p:spPr bwMode="auto">
          <a:xfrm>
            <a:off x="6486525"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22</a:t>
            </a:r>
          </a:p>
        </p:txBody>
      </p:sp>
      <p:sp>
        <p:nvSpPr>
          <p:cNvPr id="3115" name="Text Box 43"/>
          <p:cNvSpPr txBox="1">
            <a:spLocks noChangeArrowheads="1"/>
          </p:cNvSpPr>
          <p:nvPr/>
        </p:nvSpPr>
        <p:spPr bwMode="auto">
          <a:xfrm>
            <a:off x="7216775"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10</a:t>
            </a:r>
          </a:p>
        </p:txBody>
      </p:sp>
      <p:sp>
        <p:nvSpPr>
          <p:cNvPr id="3116" name="Text Box 44"/>
          <p:cNvSpPr txBox="1">
            <a:spLocks noChangeArrowheads="1"/>
          </p:cNvSpPr>
          <p:nvPr/>
        </p:nvSpPr>
        <p:spPr bwMode="auto">
          <a:xfrm>
            <a:off x="7502525" y="3995738"/>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17</a:t>
            </a:r>
          </a:p>
        </p:txBody>
      </p:sp>
      <p:sp>
        <p:nvSpPr>
          <p:cNvPr id="3117" name="Text Box 45"/>
          <p:cNvSpPr txBox="1">
            <a:spLocks noChangeArrowheads="1"/>
          </p:cNvSpPr>
          <p:nvPr/>
        </p:nvSpPr>
        <p:spPr bwMode="auto">
          <a:xfrm>
            <a:off x="779780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29</a:t>
            </a:r>
          </a:p>
        </p:txBody>
      </p:sp>
      <p:sp>
        <p:nvSpPr>
          <p:cNvPr id="3118" name="Text Box 46"/>
          <p:cNvSpPr txBox="1">
            <a:spLocks noChangeArrowheads="1"/>
          </p:cNvSpPr>
          <p:nvPr/>
        </p:nvSpPr>
        <p:spPr bwMode="auto">
          <a:xfrm>
            <a:off x="8083550" y="398621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29</a:t>
            </a:r>
          </a:p>
        </p:txBody>
      </p:sp>
      <p:sp>
        <p:nvSpPr>
          <p:cNvPr id="3119" name="Text Box 47"/>
          <p:cNvSpPr txBox="1">
            <a:spLocks noChangeArrowheads="1"/>
          </p:cNvSpPr>
          <p:nvPr/>
        </p:nvSpPr>
        <p:spPr bwMode="auto">
          <a:xfrm>
            <a:off x="836295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15</a:t>
            </a:r>
          </a:p>
        </p:txBody>
      </p:sp>
      <p:pic>
        <p:nvPicPr>
          <p:cNvPr id="3120" name="Picture 48" descr="XR11004VK-1"/>
          <p:cNvPicPr>
            <a:picLocks noChangeAspect="1" noChangeArrowheads="1"/>
          </p:cNvPicPr>
          <p:nvPr/>
        </p:nvPicPr>
        <p:blipFill>
          <a:blip r:embed="rId5" cstate="print"/>
          <a:srcRect/>
          <a:stretch>
            <a:fillRect/>
          </a:stretch>
        </p:blipFill>
        <p:spPr bwMode="auto">
          <a:xfrm>
            <a:off x="2133600" y="6019800"/>
            <a:ext cx="465138" cy="533400"/>
          </a:xfrm>
          <a:prstGeom prst="rect">
            <a:avLst/>
          </a:prstGeom>
          <a:noFill/>
          <a:ln w="9525">
            <a:noFill/>
            <a:miter lim="800000"/>
            <a:headEnd/>
            <a:tailEnd/>
          </a:ln>
        </p:spPr>
      </p:pic>
      <p:pic>
        <p:nvPicPr>
          <p:cNvPr id="3121" name="Picture 49" descr="TT11004"/>
          <p:cNvPicPr>
            <a:picLocks noChangeAspect="1" noChangeArrowheads="1"/>
          </p:cNvPicPr>
          <p:nvPr/>
        </p:nvPicPr>
        <p:blipFill>
          <a:blip r:embed="rId6" cstate="print"/>
          <a:srcRect/>
          <a:stretch>
            <a:fillRect/>
          </a:stretch>
        </p:blipFill>
        <p:spPr bwMode="auto">
          <a:xfrm>
            <a:off x="4114800" y="6019800"/>
            <a:ext cx="422275" cy="533400"/>
          </a:xfrm>
          <a:prstGeom prst="rect">
            <a:avLst/>
          </a:prstGeom>
          <a:noFill/>
          <a:ln w="9525">
            <a:noFill/>
            <a:miter lim="800000"/>
            <a:headEnd/>
            <a:tailEnd/>
          </a:ln>
        </p:spPr>
      </p:pic>
      <p:pic>
        <p:nvPicPr>
          <p:cNvPr id="3122" name="Picture 50" descr="TFVS2"/>
          <p:cNvPicPr>
            <a:picLocks noChangeAspect="1" noChangeArrowheads="1"/>
          </p:cNvPicPr>
          <p:nvPr/>
        </p:nvPicPr>
        <p:blipFill>
          <a:blip r:embed="rId7" cstate="print"/>
          <a:srcRect/>
          <a:stretch>
            <a:fillRect/>
          </a:stretch>
        </p:blipFill>
        <p:spPr bwMode="auto">
          <a:xfrm>
            <a:off x="5791200" y="6016625"/>
            <a:ext cx="347663" cy="612775"/>
          </a:xfrm>
          <a:prstGeom prst="rect">
            <a:avLst/>
          </a:prstGeom>
          <a:noFill/>
          <a:ln w="9525">
            <a:noFill/>
            <a:miter lim="800000"/>
            <a:headEnd/>
            <a:tailEnd/>
          </a:ln>
        </p:spPr>
      </p:pic>
      <p:pic>
        <p:nvPicPr>
          <p:cNvPr id="3123" name="Picture 51" descr="ai11003_t"/>
          <p:cNvPicPr>
            <a:picLocks noChangeAspect="1" noChangeArrowheads="1"/>
          </p:cNvPicPr>
          <p:nvPr/>
        </p:nvPicPr>
        <p:blipFill>
          <a:blip r:embed="rId8" cstate="print"/>
          <a:srcRect l="22800" r="22800"/>
          <a:stretch>
            <a:fillRect/>
          </a:stretch>
        </p:blipFill>
        <p:spPr bwMode="auto">
          <a:xfrm>
            <a:off x="7696200" y="6019800"/>
            <a:ext cx="331788" cy="609600"/>
          </a:xfrm>
          <a:prstGeom prst="rect">
            <a:avLst/>
          </a:prstGeom>
          <a:noFill/>
          <a:ln w="9525">
            <a:noFill/>
            <a:miter lim="800000"/>
            <a:headEnd/>
            <a:tailEnd/>
          </a:ln>
        </p:spPr>
      </p:pic>
      <p:sp>
        <p:nvSpPr>
          <p:cNvPr id="3124" name="Text Box 52"/>
          <p:cNvSpPr txBox="1">
            <a:spLocks noChangeArrowheads="1"/>
          </p:cNvSpPr>
          <p:nvPr/>
        </p:nvSpPr>
        <p:spPr bwMode="auto">
          <a:xfrm>
            <a:off x="136525" y="6289675"/>
            <a:ext cx="1857375" cy="457200"/>
          </a:xfrm>
          <a:prstGeom prst="rect">
            <a:avLst/>
          </a:prstGeom>
          <a:noFill/>
          <a:ln w="12700">
            <a:noFill/>
            <a:miter lim="800000"/>
            <a:headEnd/>
            <a:tailEnd/>
          </a:ln>
        </p:spPr>
        <p:txBody>
          <a:bodyPr wrap="none">
            <a:spAutoFit/>
          </a:bodyPr>
          <a:lstStyle/>
          <a:p>
            <a:pPr eaLnBrk="0" hangingPunct="0"/>
            <a:r>
              <a:rPr lang="en-US" sz="2400">
                <a:latin typeface="Times New Roman" pitchFamily="18" charset="0"/>
              </a:rPr>
              <a:t> </a:t>
            </a:r>
            <a:r>
              <a:rPr lang="en-US" sz="1200">
                <a:latin typeface="Times New Roman" pitchFamily="18" charset="0"/>
              </a:rPr>
              <a:t>Bob Klein, U of Nebraska</a:t>
            </a:r>
          </a:p>
        </p:txBody>
      </p:sp>
      <p:sp>
        <p:nvSpPr>
          <p:cNvPr id="3125" name="Line 53"/>
          <p:cNvSpPr>
            <a:spLocks noChangeShapeType="1"/>
          </p:cNvSpPr>
          <p:nvPr/>
        </p:nvSpPr>
        <p:spPr bwMode="auto">
          <a:xfrm>
            <a:off x="1828800" y="2438400"/>
            <a:ext cx="0" cy="914400"/>
          </a:xfrm>
          <a:prstGeom prst="line">
            <a:avLst/>
          </a:prstGeom>
          <a:noFill/>
          <a:ln w="38100">
            <a:solidFill>
              <a:srgbClr val="FF0000"/>
            </a:solidFill>
            <a:prstDash val="dash"/>
            <a:round/>
            <a:headEnd/>
            <a:tailEnd type="triangle" w="med" len="med"/>
          </a:ln>
        </p:spPr>
        <p:txBody>
          <a:bodyPr/>
          <a:lstStyle/>
          <a:p>
            <a:endParaRPr lang="en-US"/>
          </a:p>
        </p:txBody>
      </p:sp>
      <p:sp>
        <p:nvSpPr>
          <p:cNvPr id="3126" name="Line 54"/>
          <p:cNvSpPr>
            <a:spLocks noChangeShapeType="1"/>
          </p:cNvSpPr>
          <p:nvPr/>
        </p:nvSpPr>
        <p:spPr bwMode="auto">
          <a:xfrm flipV="1">
            <a:off x="838200" y="914400"/>
            <a:ext cx="914400" cy="152400"/>
          </a:xfrm>
          <a:prstGeom prst="line">
            <a:avLst/>
          </a:prstGeom>
          <a:noFill/>
          <a:ln w="38100">
            <a:solidFill>
              <a:srgbClr val="FF0000"/>
            </a:solidFill>
            <a:prstDash val="dash"/>
            <a:round/>
            <a:headEnd/>
            <a:tailEnd type="triangle" w="med" len="med"/>
          </a:ln>
        </p:spPr>
        <p:txBody>
          <a:bodyPr/>
          <a:lstStyle/>
          <a:p>
            <a:endParaRPr lang="en-US"/>
          </a:p>
        </p:txBody>
      </p:sp>
      <p:sp>
        <p:nvSpPr>
          <p:cNvPr id="3127" name="Line 55"/>
          <p:cNvSpPr>
            <a:spLocks noChangeShapeType="1"/>
          </p:cNvSpPr>
          <p:nvPr/>
        </p:nvSpPr>
        <p:spPr bwMode="auto">
          <a:xfrm>
            <a:off x="2133600" y="2590800"/>
            <a:ext cx="0" cy="914400"/>
          </a:xfrm>
          <a:prstGeom prst="line">
            <a:avLst/>
          </a:prstGeom>
          <a:noFill/>
          <a:ln w="38100">
            <a:solidFill>
              <a:srgbClr val="3333FF"/>
            </a:solidFill>
            <a:prstDash val="dash"/>
            <a:round/>
            <a:headEnd/>
            <a:tailEnd type="triangle" w="med" len="med"/>
          </a:ln>
        </p:spPr>
        <p:txBody>
          <a:bodyPr/>
          <a:lstStyle/>
          <a:p>
            <a:endParaRPr lang="en-US"/>
          </a:p>
        </p:txBody>
      </p:sp>
      <p:sp>
        <p:nvSpPr>
          <p:cNvPr id="3128" name="Line 56"/>
          <p:cNvSpPr>
            <a:spLocks noChangeShapeType="1"/>
          </p:cNvSpPr>
          <p:nvPr/>
        </p:nvSpPr>
        <p:spPr bwMode="auto">
          <a:xfrm flipV="1">
            <a:off x="4267200" y="914400"/>
            <a:ext cx="914400" cy="0"/>
          </a:xfrm>
          <a:prstGeom prst="line">
            <a:avLst/>
          </a:prstGeom>
          <a:noFill/>
          <a:ln w="38100">
            <a:solidFill>
              <a:srgbClr val="3333FF"/>
            </a:solidFill>
            <a:prstDash val="dash"/>
            <a:round/>
            <a:headEnd/>
            <a:tailEnd type="triangle" w="med" len="med"/>
          </a:ln>
        </p:spPr>
        <p:txBody>
          <a:bodyPr/>
          <a:lstStyle/>
          <a:p>
            <a:endParaRPr lang="en-US"/>
          </a:p>
        </p:txBody>
      </p:sp>
      <p:sp>
        <p:nvSpPr>
          <p:cNvPr id="3129" name="Oval 57"/>
          <p:cNvSpPr>
            <a:spLocks noChangeArrowheads="1"/>
          </p:cNvSpPr>
          <p:nvPr/>
        </p:nvSpPr>
        <p:spPr bwMode="auto">
          <a:xfrm>
            <a:off x="685800" y="3352800"/>
            <a:ext cx="762000" cy="304800"/>
          </a:xfrm>
          <a:prstGeom prst="ellipse">
            <a:avLst/>
          </a:prstGeom>
          <a:noFill/>
          <a:ln w="12700">
            <a:solidFill>
              <a:srgbClr val="FF0000"/>
            </a:solidFill>
            <a:round/>
            <a:headEnd/>
            <a:tailEnd/>
          </a:ln>
        </p:spPr>
        <p:txBody>
          <a:bodyPr wrap="none" anchor="ctr"/>
          <a:lstStyle/>
          <a:p>
            <a:endParaRPr lang="en-US"/>
          </a:p>
        </p:txBody>
      </p:sp>
      <p:sp>
        <p:nvSpPr>
          <p:cNvPr id="3130" name="Line 58"/>
          <p:cNvSpPr>
            <a:spLocks noChangeShapeType="1"/>
          </p:cNvSpPr>
          <p:nvPr/>
        </p:nvSpPr>
        <p:spPr bwMode="auto">
          <a:xfrm flipV="1">
            <a:off x="1143000" y="4343400"/>
            <a:ext cx="609600" cy="1295400"/>
          </a:xfrm>
          <a:prstGeom prst="line">
            <a:avLst/>
          </a:prstGeom>
          <a:noFill/>
          <a:ln w="12700">
            <a:solidFill>
              <a:srgbClr val="FF0000"/>
            </a:solidFill>
            <a:round/>
            <a:headEnd/>
            <a:tailEnd type="triangle" w="med" len="med"/>
          </a:ln>
        </p:spPr>
        <p:txBody>
          <a:bodyPr/>
          <a:lstStyle/>
          <a:p>
            <a:endParaRPr lang="en-US"/>
          </a:p>
        </p:txBody>
      </p:sp>
      <p:sp>
        <p:nvSpPr>
          <p:cNvPr id="3131" name="Text Box 59"/>
          <p:cNvSpPr txBox="1">
            <a:spLocks noChangeArrowheads="1"/>
          </p:cNvSpPr>
          <p:nvPr/>
        </p:nvSpPr>
        <p:spPr bwMode="auto">
          <a:xfrm>
            <a:off x="152400" y="5638800"/>
            <a:ext cx="1371600" cy="469900"/>
          </a:xfrm>
          <a:prstGeom prst="rect">
            <a:avLst/>
          </a:prstGeom>
          <a:noFill/>
          <a:ln w="12700">
            <a:solidFill>
              <a:srgbClr val="FF0000"/>
            </a:solidFill>
            <a:miter lim="800000"/>
            <a:headEnd/>
            <a:tailEnd/>
          </a:ln>
        </p:spPr>
        <p:txBody>
          <a:bodyPr>
            <a:spAutoFit/>
          </a:bodyPr>
          <a:lstStyle/>
          <a:p>
            <a:pPr eaLnBrk="0" hangingPunct="0"/>
            <a:r>
              <a:rPr lang="en-US" sz="2400">
                <a:latin typeface="Times New Roman" pitchFamily="18" charset="0"/>
              </a:rPr>
              <a:t> </a:t>
            </a:r>
            <a:r>
              <a:rPr lang="en-US" sz="1600">
                <a:latin typeface="Times New Roman" pitchFamily="18" charset="0"/>
              </a:rPr>
              <a:t>Percent fines</a:t>
            </a:r>
            <a:endParaRPr lang="en-US" sz="800">
              <a:latin typeface="Times New Roman" pitchFamily="18" charset="0"/>
            </a:endParaRPr>
          </a:p>
        </p:txBody>
      </p:sp>
    </p:spTree>
    <p:custDataLst>
      <p:tags r:id="rId2"/>
    </p:custDataLst>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Disclaimer:</a:t>
            </a:r>
          </a:p>
        </p:txBody>
      </p:sp>
      <p:sp>
        <p:nvSpPr>
          <p:cNvPr id="33795" name="Rectangle 3"/>
          <p:cNvSpPr>
            <a:spLocks noGrp="1" noChangeArrowheads="1"/>
          </p:cNvSpPr>
          <p:nvPr>
            <p:ph idx="1"/>
          </p:nvPr>
        </p:nvSpPr>
        <p:spPr/>
        <p:txBody>
          <a:bodyPr/>
          <a:lstStyle/>
          <a:p>
            <a:pPr eaLnBrk="1" hangingPunct="1"/>
            <a:r>
              <a:rPr lang="en-US" smtClean="0"/>
              <a:t>Brand names appearing in this presentation are for identification and illustration purposes only.</a:t>
            </a:r>
          </a:p>
          <a:p>
            <a:pPr eaLnBrk="1" hangingPunct="1"/>
            <a:r>
              <a:rPr lang="en-US" smtClean="0"/>
              <a:t>No endorsement is intended, nor is criticism implied of similar products not mentioned. </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IMG_129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3555" name="Rectangle 4"/>
          <p:cNvSpPr>
            <a:spLocks noChangeArrowheads="1"/>
          </p:cNvSpPr>
          <p:nvPr/>
        </p:nvSpPr>
        <p:spPr bwMode="auto">
          <a:xfrm>
            <a:off x="474663" y="6096000"/>
            <a:ext cx="8288337" cy="762000"/>
          </a:xfrm>
          <a:prstGeom prst="rect">
            <a:avLst/>
          </a:prstGeom>
          <a:noFill/>
          <a:ln w="12700">
            <a:noFill/>
            <a:miter lim="800000"/>
            <a:headEnd/>
            <a:tailEnd/>
          </a:ln>
        </p:spPr>
        <p:txBody>
          <a:bodyPr wrap="none">
            <a:spAutoFit/>
          </a:bodyPr>
          <a:lstStyle/>
          <a:p>
            <a:r>
              <a:rPr lang="en-US" sz="4400">
                <a:solidFill>
                  <a:schemeClr val="bg1"/>
                </a:solidFill>
                <a:latin typeface="Comic Sans MS" pitchFamily="66" charset="0"/>
              </a:rPr>
              <a:t>www.bae.ksu.edu/faculty/wolf/</a:t>
            </a:r>
          </a:p>
        </p:txBody>
      </p:sp>
      <p:sp>
        <p:nvSpPr>
          <p:cNvPr id="889861" name="Rectangle 5"/>
          <p:cNvSpPr>
            <a:spLocks noChangeArrowheads="1"/>
          </p:cNvSpPr>
          <p:nvPr/>
        </p:nvSpPr>
        <p:spPr bwMode="auto">
          <a:xfrm rot="-1194350">
            <a:off x="2611014" y="4191000"/>
            <a:ext cx="3581400" cy="1404938"/>
          </a:xfrm>
          <a:prstGeom prst="rect">
            <a:avLst/>
          </a:prstGeom>
          <a:noFill/>
          <a:ln w="9525">
            <a:noFill/>
            <a:miter lim="800000"/>
            <a:headEnd/>
            <a:tailEnd/>
          </a:ln>
        </p:spPr>
        <p:txBody>
          <a:bodyPr anchor="ctr"/>
          <a:lstStyle/>
          <a:p>
            <a:r>
              <a:rPr kumimoji="1" lang="en-US" sz="6700" dirty="0">
                <a:solidFill>
                  <a:srgbClr val="FFFF00"/>
                </a:solidFill>
                <a:latin typeface="Comic Sans MS" pitchFamily="66" charset="0"/>
              </a:rPr>
              <a:t>T</a:t>
            </a:r>
            <a:r>
              <a:rPr kumimoji="1" lang="en-US" sz="6100" dirty="0">
                <a:solidFill>
                  <a:srgbClr val="FFFF00"/>
                </a:solidFill>
                <a:latin typeface="Comic Sans MS" pitchFamily="66" charset="0"/>
              </a:rPr>
              <a:t>hanks!</a:t>
            </a:r>
          </a:p>
        </p:txBody>
      </p:sp>
      <p:sp>
        <p:nvSpPr>
          <p:cNvPr id="23557" name="Rectangle 6"/>
          <p:cNvSpPr>
            <a:spLocks noChangeArrowheads="1"/>
          </p:cNvSpPr>
          <p:nvPr/>
        </p:nvSpPr>
        <p:spPr bwMode="auto">
          <a:xfrm>
            <a:off x="76200" y="228600"/>
            <a:ext cx="5689600" cy="520700"/>
          </a:xfrm>
          <a:prstGeom prst="rect">
            <a:avLst/>
          </a:prstGeom>
          <a:noFill/>
          <a:ln w="9525">
            <a:noFill/>
            <a:miter lim="800000"/>
            <a:headEnd/>
            <a:tailEnd/>
          </a:ln>
        </p:spPr>
        <p:txBody>
          <a:bodyPr lIns="91425" tIns="45713" rIns="91425" bIns="45713" anchor="b"/>
          <a:lstStyle/>
          <a:p>
            <a:r>
              <a:rPr kumimoji="1" lang="en-US">
                <a:solidFill>
                  <a:schemeClr val="bg1"/>
                </a:solidFill>
                <a:latin typeface="Comic Sans MS" pitchFamily="66" charset="0"/>
              </a:rPr>
              <a:t>For more information contact:</a:t>
            </a:r>
          </a:p>
        </p:txBody>
      </p:sp>
      <p:sp>
        <p:nvSpPr>
          <p:cNvPr id="23558" name="Text Box 7"/>
          <p:cNvSpPr txBox="1">
            <a:spLocks noChangeArrowheads="1"/>
          </p:cNvSpPr>
          <p:nvPr/>
        </p:nvSpPr>
        <p:spPr bwMode="auto">
          <a:xfrm>
            <a:off x="5791200" y="0"/>
            <a:ext cx="3190875" cy="579438"/>
          </a:xfrm>
          <a:prstGeom prst="rect">
            <a:avLst/>
          </a:prstGeom>
          <a:noFill/>
          <a:ln w="9525">
            <a:noFill/>
            <a:miter lim="800000"/>
            <a:headEnd type="none" w="sm" len="sm"/>
            <a:tailEnd type="none" w="sm" len="sm"/>
          </a:ln>
        </p:spPr>
        <p:txBody>
          <a:bodyPr wrap="none">
            <a:spAutoFit/>
          </a:bodyPr>
          <a:lstStyle/>
          <a:p>
            <a:r>
              <a:rPr lang="en-US" sz="3200">
                <a:latin typeface="Comic Sans MS" pitchFamily="66" charset="0"/>
              </a:rPr>
              <a:t>rewolf@ksu.edu</a:t>
            </a:r>
          </a:p>
        </p:txBody>
      </p:sp>
      <p:pic>
        <p:nvPicPr>
          <p:cNvPr id="23559" name="Picture 7" descr="IMG_0298"/>
          <p:cNvPicPr>
            <a:picLocks noChangeAspect="1" noChangeArrowheads="1"/>
          </p:cNvPicPr>
          <p:nvPr/>
        </p:nvPicPr>
        <p:blipFill>
          <a:blip r:embed="rId3" cstate="print"/>
          <a:srcRect/>
          <a:stretch>
            <a:fillRect/>
          </a:stretch>
        </p:blipFill>
        <p:spPr bwMode="auto">
          <a:xfrm>
            <a:off x="5638800" y="3962400"/>
            <a:ext cx="3276600" cy="2184400"/>
          </a:xfrm>
          <a:prstGeom prst="snip2DiagRect">
            <a:avLst>
              <a:gd name="adj1" fmla="val 21927"/>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IMG_0214.JPG"/>
          <p:cNvPicPr>
            <a:picLocks noChangeAspect="1"/>
          </p:cNvPicPr>
          <p:nvPr/>
        </p:nvPicPr>
        <p:blipFill>
          <a:blip r:embed="rId4" cstate="print"/>
          <a:srcRect l="34166" t="28750" r="33334" b="22500"/>
          <a:stretch>
            <a:fillRect/>
          </a:stretch>
        </p:blipFill>
        <p:spPr>
          <a:xfrm>
            <a:off x="228600" y="4343400"/>
            <a:ext cx="1981200" cy="19812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89861"/>
                                        </p:tgtEl>
                                        <p:attrNameLst>
                                          <p:attrName>style.visibility</p:attrName>
                                        </p:attrNameLst>
                                      </p:cBhvr>
                                      <p:to>
                                        <p:strVal val="visible"/>
                                      </p:to>
                                    </p:set>
                                    <p:anim calcmode="lin" valueType="num">
                                      <p:cBhvr additive="base">
                                        <p:cTn id="7" dur="3000" fill="hold"/>
                                        <p:tgtEl>
                                          <p:spTgt spid="889861"/>
                                        </p:tgtEl>
                                        <p:attrNameLst>
                                          <p:attrName>ppt_x</p:attrName>
                                        </p:attrNameLst>
                                      </p:cBhvr>
                                      <p:tavLst>
                                        <p:tav tm="0">
                                          <p:val>
                                            <p:strVal val="#ppt_x"/>
                                          </p:val>
                                        </p:tav>
                                        <p:tav tm="100000">
                                          <p:val>
                                            <p:strVal val="#ppt_x"/>
                                          </p:val>
                                        </p:tav>
                                      </p:tavLst>
                                    </p:anim>
                                    <p:anim calcmode="lin" valueType="num">
                                      <p:cBhvr additive="base">
                                        <p:cTn id="8" dur="3000" fill="hold"/>
                                        <p:tgtEl>
                                          <p:spTgt spid="8898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356_cutaway_1"/>
          <p:cNvPicPr>
            <a:picLocks noChangeAspect="1" noChangeArrowheads="1"/>
          </p:cNvPicPr>
          <p:nvPr/>
        </p:nvPicPr>
        <p:blipFill>
          <a:blip r:embed="rId2" cstate="print"/>
          <a:srcRect/>
          <a:stretch>
            <a:fillRect/>
          </a:stretch>
        </p:blipFill>
        <p:spPr bwMode="auto">
          <a:xfrm>
            <a:off x="4800600" y="838200"/>
            <a:ext cx="3733800" cy="5410200"/>
          </a:xfrm>
          <a:prstGeom prst="rect">
            <a:avLst/>
          </a:prstGeom>
          <a:noFill/>
          <a:ln w="9525">
            <a:noFill/>
            <a:miter lim="800000"/>
            <a:headEnd/>
            <a:tailEnd/>
          </a:ln>
        </p:spPr>
      </p:pic>
      <p:pic>
        <p:nvPicPr>
          <p:cNvPr id="20483" name="Picture 6"/>
          <p:cNvPicPr>
            <a:picLocks noChangeAspect="1" noChangeArrowheads="1"/>
          </p:cNvPicPr>
          <p:nvPr/>
        </p:nvPicPr>
        <p:blipFill>
          <a:blip r:embed="rId3" cstate="print"/>
          <a:srcRect/>
          <a:stretch>
            <a:fillRect/>
          </a:stretch>
        </p:blipFill>
        <p:spPr bwMode="auto">
          <a:xfrm>
            <a:off x="685800" y="1600200"/>
            <a:ext cx="3314700" cy="4419600"/>
          </a:xfrm>
          <a:prstGeom prst="rect">
            <a:avLst/>
          </a:prstGeom>
          <a:noFill/>
          <a:ln w="12700">
            <a:noFill/>
            <a:miter lim="800000"/>
            <a:headEnd type="none" w="sm" len="sm"/>
            <a:tailEnd type="none" w="sm" len="sm"/>
          </a:ln>
        </p:spPr>
      </p:pic>
      <p:sp>
        <p:nvSpPr>
          <p:cNvPr id="20484" name="Rectangle 8"/>
          <p:cNvSpPr>
            <a:spLocks noGrp="1" noChangeArrowheads="1"/>
          </p:cNvSpPr>
          <p:nvPr>
            <p:ph type="title"/>
          </p:nvPr>
        </p:nvSpPr>
        <p:spPr>
          <a:xfrm>
            <a:off x="228600" y="304800"/>
            <a:ext cx="8229600" cy="1143000"/>
          </a:xfrm>
          <a:noFill/>
        </p:spPr>
        <p:txBody>
          <a:bodyPr/>
          <a:lstStyle/>
          <a:p>
            <a:pPr algn="l"/>
            <a:r>
              <a:rPr lang="en-US" smtClean="0"/>
              <a:t>Flow Back Control:</a:t>
            </a:r>
          </a:p>
        </p:txBody>
      </p:sp>
      <p:sp>
        <p:nvSpPr>
          <p:cNvPr id="20485" name="Oval 9"/>
          <p:cNvSpPr>
            <a:spLocks noChangeArrowheads="1"/>
          </p:cNvSpPr>
          <p:nvPr/>
        </p:nvSpPr>
        <p:spPr bwMode="auto">
          <a:xfrm>
            <a:off x="1219200" y="304800"/>
            <a:ext cx="1676400" cy="1143000"/>
          </a:xfrm>
          <a:prstGeom prst="ellipse">
            <a:avLst/>
          </a:prstGeom>
          <a:noFill/>
          <a:ln w="127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cstate="print"/>
          <a:srcRect/>
          <a:stretch>
            <a:fillRect/>
          </a:stretch>
        </p:blipFill>
        <p:spPr bwMode="auto">
          <a:xfrm>
            <a:off x="838200" y="533400"/>
            <a:ext cx="3486150" cy="3000375"/>
          </a:xfrm>
          <a:prstGeom prst="rect">
            <a:avLst/>
          </a:prstGeom>
          <a:noFill/>
          <a:ln w="12700">
            <a:noFill/>
            <a:miter lim="800000"/>
            <a:headEnd/>
            <a:tailEnd/>
          </a:ln>
        </p:spPr>
      </p:pic>
      <p:pic>
        <p:nvPicPr>
          <p:cNvPr id="21507" name="Picture 5"/>
          <p:cNvPicPr>
            <a:picLocks noChangeAspect="1" noChangeArrowheads="1"/>
          </p:cNvPicPr>
          <p:nvPr/>
        </p:nvPicPr>
        <p:blipFill>
          <a:blip r:embed="rId3" cstate="print"/>
          <a:srcRect/>
          <a:stretch>
            <a:fillRect/>
          </a:stretch>
        </p:blipFill>
        <p:spPr bwMode="auto">
          <a:xfrm>
            <a:off x="4953000" y="228600"/>
            <a:ext cx="3505200" cy="2870200"/>
          </a:xfrm>
          <a:prstGeom prst="rect">
            <a:avLst/>
          </a:prstGeom>
          <a:noFill/>
          <a:ln w="12700">
            <a:noFill/>
            <a:miter lim="800000"/>
            <a:headEnd/>
            <a:tailEnd/>
          </a:ln>
        </p:spPr>
      </p:pic>
      <p:pic>
        <p:nvPicPr>
          <p:cNvPr id="21508" name="Picture 6"/>
          <p:cNvPicPr>
            <a:picLocks noChangeAspect="1" noChangeArrowheads="1"/>
          </p:cNvPicPr>
          <p:nvPr/>
        </p:nvPicPr>
        <p:blipFill>
          <a:blip r:embed="rId4" cstate="print"/>
          <a:srcRect/>
          <a:stretch>
            <a:fillRect/>
          </a:stretch>
        </p:blipFill>
        <p:spPr bwMode="auto">
          <a:xfrm>
            <a:off x="4953000" y="3200400"/>
            <a:ext cx="3962400" cy="3376613"/>
          </a:xfrm>
          <a:prstGeom prst="rect">
            <a:avLst/>
          </a:prstGeom>
          <a:noFill/>
          <a:ln w="12700">
            <a:noFill/>
            <a:miter lim="800000"/>
            <a:headEnd/>
            <a:tailEnd/>
          </a:ln>
        </p:spPr>
      </p:pic>
      <p:pic>
        <p:nvPicPr>
          <p:cNvPr id="21509" name="Picture 7"/>
          <p:cNvPicPr>
            <a:picLocks noChangeAspect="1" noChangeArrowheads="1"/>
          </p:cNvPicPr>
          <p:nvPr/>
        </p:nvPicPr>
        <p:blipFill>
          <a:blip r:embed="rId5" cstate="print"/>
          <a:srcRect/>
          <a:stretch>
            <a:fillRect/>
          </a:stretch>
        </p:blipFill>
        <p:spPr bwMode="auto">
          <a:xfrm>
            <a:off x="457200" y="3429000"/>
            <a:ext cx="4286250" cy="3281363"/>
          </a:xfrm>
          <a:prstGeom prst="rect">
            <a:avLst/>
          </a:prstGeom>
          <a:noFill/>
          <a:ln w="12700">
            <a:noFill/>
            <a:miter lim="800000"/>
            <a:headEnd/>
            <a:tailEnd/>
          </a:ln>
        </p:spPr>
      </p:pic>
      <p:sp>
        <p:nvSpPr>
          <p:cNvPr id="21510" name="Text Box 8"/>
          <p:cNvSpPr txBox="1">
            <a:spLocks noChangeArrowheads="1"/>
          </p:cNvSpPr>
          <p:nvPr/>
        </p:nvSpPr>
        <p:spPr bwMode="auto">
          <a:xfrm>
            <a:off x="457200" y="152400"/>
            <a:ext cx="2590800" cy="396875"/>
          </a:xfrm>
          <a:prstGeom prst="rect">
            <a:avLst/>
          </a:prstGeom>
          <a:noFill/>
          <a:ln w="12700">
            <a:noFill/>
            <a:miter lim="800000"/>
            <a:headEnd/>
            <a:tailEnd/>
          </a:ln>
        </p:spPr>
        <p:txBody>
          <a:bodyPr>
            <a:spAutoFit/>
          </a:bodyPr>
          <a:lstStyle/>
          <a:p>
            <a:pPr>
              <a:spcBef>
                <a:spcPct val="50000"/>
              </a:spcBef>
            </a:pPr>
            <a:r>
              <a:rPr lang="en-US" sz="2000"/>
              <a:t>Flow Back Manifolds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Flow Back Function</a:t>
            </a:r>
          </a:p>
        </p:txBody>
      </p:sp>
      <p:pic>
        <p:nvPicPr>
          <p:cNvPr id="22531" name="Picture 3" descr="Ball Section View 2"/>
          <p:cNvPicPr>
            <a:picLocks noChangeAspect="1" noChangeArrowheads="1"/>
          </p:cNvPicPr>
          <p:nvPr/>
        </p:nvPicPr>
        <p:blipFill>
          <a:blip r:embed="rId3" cstate="print">
            <a:clrChange>
              <a:clrFrom>
                <a:srgbClr val="FFFFFF"/>
              </a:clrFrom>
              <a:clrTo>
                <a:srgbClr val="FFFFFF">
                  <a:alpha val="0"/>
                </a:srgbClr>
              </a:clrTo>
            </a:clrChange>
          </a:blip>
          <a:srcRect l="27481" t="17061" r="27481" b="36398"/>
          <a:stretch>
            <a:fillRect/>
          </a:stretch>
        </p:blipFill>
        <p:spPr bwMode="auto">
          <a:xfrm>
            <a:off x="457200" y="2133600"/>
            <a:ext cx="3581400" cy="2979738"/>
          </a:xfrm>
          <a:prstGeom prst="rect">
            <a:avLst/>
          </a:prstGeom>
          <a:noFill/>
          <a:ln w="9525">
            <a:noFill/>
            <a:miter lim="800000"/>
            <a:headEnd/>
            <a:tailEnd/>
          </a:ln>
        </p:spPr>
      </p:pic>
      <p:pic>
        <p:nvPicPr>
          <p:cNvPr id="22532" name="Picture 4" descr="Ball Section View 1"/>
          <p:cNvPicPr>
            <a:picLocks noChangeAspect="1" noChangeArrowheads="1"/>
          </p:cNvPicPr>
          <p:nvPr/>
        </p:nvPicPr>
        <p:blipFill>
          <a:blip r:embed="rId4" cstate="print">
            <a:clrChange>
              <a:clrFrom>
                <a:srgbClr val="FFFFFF"/>
              </a:clrFrom>
              <a:clrTo>
                <a:srgbClr val="FFFFFF">
                  <a:alpha val="0"/>
                </a:srgbClr>
              </a:clrTo>
            </a:clrChange>
          </a:blip>
          <a:srcRect l="20152" t="13649" r="22900" b="11374"/>
          <a:stretch>
            <a:fillRect/>
          </a:stretch>
        </p:blipFill>
        <p:spPr bwMode="auto">
          <a:xfrm>
            <a:off x="4953000" y="2133600"/>
            <a:ext cx="3087688" cy="3276600"/>
          </a:xfrm>
          <a:prstGeom prst="rect">
            <a:avLst/>
          </a:prstGeom>
          <a:noFill/>
          <a:ln w="9525">
            <a:noFill/>
            <a:miter lim="800000"/>
            <a:headEnd/>
            <a:tailEnd/>
          </a:ln>
        </p:spPr>
      </p:pic>
      <p:sp>
        <p:nvSpPr>
          <p:cNvPr id="22533" name="Text Box 5"/>
          <p:cNvSpPr txBox="1">
            <a:spLocks noChangeArrowheads="1"/>
          </p:cNvSpPr>
          <p:nvPr/>
        </p:nvSpPr>
        <p:spPr bwMode="auto">
          <a:xfrm>
            <a:off x="1447800" y="5257800"/>
            <a:ext cx="1600200" cy="701675"/>
          </a:xfrm>
          <a:prstGeom prst="rect">
            <a:avLst/>
          </a:prstGeom>
          <a:noFill/>
          <a:ln w="9525">
            <a:noFill/>
            <a:miter lim="800000"/>
            <a:headEnd/>
            <a:tailEnd/>
          </a:ln>
        </p:spPr>
        <p:txBody>
          <a:bodyPr>
            <a:spAutoFit/>
          </a:bodyPr>
          <a:lstStyle/>
          <a:p>
            <a:pPr algn="ctr">
              <a:spcBef>
                <a:spcPct val="50000"/>
              </a:spcBef>
            </a:pPr>
            <a:r>
              <a:rPr lang="en-US" sz="2000">
                <a:cs typeface="Arial" pitchFamily="34" charset="0"/>
              </a:rPr>
              <a:t>BY-PASS PORT</a:t>
            </a:r>
          </a:p>
        </p:txBody>
      </p:sp>
      <p:sp>
        <p:nvSpPr>
          <p:cNvPr id="22534" name="Text Box 6"/>
          <p:cNvSpPr txBox="1">
            <a:spLocks noChangeArrowheads="1"/>
          </p:cNvSpPr>
          <p:nvPr/>
        </p:nvSpPr>
        <p:spPr bwMode="auto">
          <a:xfrm>
            <a:off x="5867400" y="5181600"/>
            <a:ext cx="1524000" cy="701675"/>
          </a:xfrm>
          <a:prstGeom prst="rect">
            <a:avLst/>
          </a:prstGeom>
          <a:noFill/>
          <a:ln w="9525">
            <a:noFill/>
            <a:miter lim="800000"/>
            <a:headEnd/>
            <a:tailEnd/>
          </a:ln>
        </p:spPr>
        <p:txBody>
          <a:bodyPr>
            <a:spAutoFit/>
          </a:bodyPr>
          <a:lstStyle/>
          <a:p>
            <a:pPr algn="ctr">
              <a:spcBef>
                <a:spcPct val="50000"/>
              </a:spcBef>
            </a:pPr>
            <a:r>
              <a:rPr lang="en-US" sz="2000">
                <a:cs typeface="Arial" pitchFamily="34" charset="0"/>
              </a:rPr>
              <a:t>BY-PASS PORT</a:t>
            </a:r>
          </a:p>
        </p:txBody>
      </p:sp>
      <p:sp>
        <p:nvSpPr>
          <p:cNvPr id="22535" name="Text Box 7"/>
          <p:cNvSpPr txBox="1">
            <a:spLocks noChangeArrowheads="1"/>
          </p:cNvSpPr>
          <p:nvPr/>
        </p:nvSpPr>
        <p:spPr bwMode="auto">
          <a:xfrm>
            <a:off x="1371600" y="1846263"/>
            <a:ext cx="2133600" cy="396875"/>
          </a:xfrm>
          <a:prstGeom prst="rect">
            <a:avLst/>
          </a:prstGeom>
          <a:noFill/>
          <a:ln w="9525">
            <a:noFill/>
            <a:miter lim="800000"/>
            <a:headEnd/>
            <a:tailEnd/>
          </a:ln>
        </p:spPr>
        <p:txBody>
          <a:bodyPr>
            <a:spAutoFit/>
          </a:bodyPr>
          <a:lstStyle/>
          <a:p>
            <a:pPr>
              <a:spcBef>
                <a:spcPct val="50000"/>
              </a:spcBef>
            </a:pPr>
            <a:r>
              <a:rPr lang="en-US" sz="2000" b="1">
                <a:cs typeface="Arial" pitchFamily="34" charset="0"/>
              </a:rPr>
              <a:t>Spray Position</a:t>
            </a:r>
          </a:p>
        </p:txBody>
      </p:sp>
      <p:sp>
        <p:nvSpPr>
          <p:cNvPr id="22536" name="Text Box 8"/>
          <p:cNvSpPr txBox="1">
            <a:spLocks noChangeArrowheads="1"/>
          </p:cNvSpPr>
          <p:nvPr/>
        </p:nvSpPr>
        <p:spPr bwMode="auto">
          <a:xfrm>
            <a:off x="5715000" y="1905000"/>
            <a:ext cx="1676400" cy="396875"/>
          </a:xfrm>
          <a:prstGeom prst="rect">
            <a:avLst/>
          </a:prstGeom>
          <a:noFill/>
          <a:ln w="9525">
            <a:noFill/>
            <a:miter lim="800000"/>
            <a:headEnd/>
            <a:tailEnd/>
          </a:ln>
        </p:spPr>
        <p:txBody>
          <a:bodyPr>
            <a:spAutoFit/>
          </a:bodyPr>
          <a:lstStyle/>
          <a:p>
            <a:pPr>
              <a:spcBef>
                <a:spcPct val="50000"/>
              </a:spcBef>
            </a:pPr>
            <a:r>
              <a:rPr lang="en-US" sz="2000" b="1">
                <a:cs typeface="Arial" pitchFamily="34" charset="0"/>
              </a:rPr>
              <a:t>Off Position</a:t>
            </a:r>
          </a:p>
        </p:txBody>
      </p:sp>
      <p:sp>
        <p:nvSpPr>
          <p:cNvPr id="22537" name="AutoShape 9"/>
          <p:cNvSpPr>
            <a:spLocks noChangeArrowheads="1"/>
          </p:cNvSpPr>
          <p:nvPr/>
        </p:nvSpPr>
        <p:spPr bwMode="auto">
          <a:xfrm>
            <a:off x="1828800" y="3505200"/>
            <a:ext cx="976313" cy="485775"/>
          </a:xfrm>
          <a:prstGeom prst="rightArrow">
            <a:avLst>
              <a:gd name="adj1" fmla="val 50000"/>
              <a:gd name="adj2" fmla="val 50245"/>
            </a:avLst>
          </a:prstGeom>
          <a:solidFill>
            <a:schemeClr val="tx1"/>
          </a:solidFill>
          <a:ln w="9525">
            <a:solidFill>
              <a:schemeClr val="tx1"/>
            </a:solidFill>
            <a:miter lim="800000"/>
            <a:headEnd/>
            <a:tailEnd/>
          </a:ln>
        </p:spPr>
        <p:txBody>
          <a:bodyPr wrap="none" anchor="ctr"/>
          <a:lstStyle/>
          <a:p>
            <a:endParaRPr lang="en-US"/>
          </a:p>
        </p:txBody>
      </p:sp>
      <p:sp>
        <p:nvSpPr>
          <p:cNvPr id="22538" name="Text Box 10"/>
          <p:cNvSpPr txBox="1">
            <a:spLocks noChangeArrowheads="1"/>
          </p:cNvSpPr>
          <p:nvPr/>
        </p:nvSpPr>
        <p:spPr bwMode="auto">
          <a:xfrm>
            <a:off x="8153400" y="3505200"/>
            <a:ext cx="990600" cy="641350"/>
          </a:xfrm>
          <a:prstGeom prst="rect">
            <a:avLst/>
          </a:prstGeom>
          <a:noFill/>
          <a:ln w="9525">
            <a:noFill/>
            <a:miter lim="800000"/>
            <a:headEnd/>
            <a:tailEnd/>
          </a:ln>
        </p:spPr>
        <p:txBody>
          <a:bodyPr>
            <a:spAutoFit/>
          </a:bodyPr>
          <a:lstStyle/>
          <a:p>
            <a:pPr algn="ctr"/>
            <a:r>
              <a:rPr lang="en-US">
                <a:cs typeface="Arial" pitchFamily="34" charset="0"/>
              </a:rPr>
              <a:t>FROM BOOM</a:t>
            </a:r>
          </a:p>
        </p:txBody>
      </p:sp>
      <p:sp>
        <p:nvSpPr>
          <p:cNvPr id="22539" name="AutoShape 11"/>
          <p:cNvSpPr>
            <a:spLocks noChangeArrowheads="1"/>
          </p:cNvSpPr>
          <p:nvPr/>
        </p:nvSpPr>
        <p:spPr bwMode="auto">
          <a:xfrm rot="8299205">
            <a:off x="6477000" y="4495800"/>
            <a:ext cx="755650" cy="333375"/>
          </a:xfrm>
          <a:prstGeom prst="rightArrow">
            <a:avLst>
              <a:gd name="adj1" fmla="val 43278"/>
              <a:gd name="adj2" fmla="val 35784"/>
            </a:avLst>
          </a:prstGeom>
          <a:solidFill>
            <a:schemeClr val="tx1"/>
          </a:solidFill>
          <a:ln w="9525">
            <a:solidFill>
              <a:schemeClr val="tx1"/>
            </a:solidFill>
            <a:miter lim="800000"/>
            <a:headEnd/>
            <a:tailEnd/>
          </a:ln>
        </p:spPr>
        <p:txBody>
          <a:bodyPr wrap="none" anchor="ctr"/>
          <a:lstStyle/>
          <a:p>
            <a:endParaRPr lang="en-US"/>
          </a:p>
        </p:txBody>
      </p:sp>
      <p:sp>
        <p:nvSpPr>
          <p:cNvPr id="22540" name="Text Box 12"/>
          <p:cNvSpPr txBox="1">
            <a:spLocks noChangeArrowheads="1"/>
          </p:cNvSpPr>
          <p:nvPr/>
        </p:nvSpPr>
        <p:spPr bwMode="auto">
          <a:xfrm>
            <a:off x="228600" y="3429000"/>
            <a:ext cx="831850" cy="366713"/>
          </a:xfrm>
          <a:prstGeom prst="rect">
            <a:avLst/>
          </a:prstGeom>
          <a:noFill/>
          <a:ln w="9525">
            <a:noFill/>
            <a:miter lim="800000"/>
            <a:headEnd/>
            <a:tailEnd/>
          </a:ln>
        </p:spPr>
        <p:txBody>
          <a:bodyPr wrap="none">
            <a:spAutoFit/>
          </a:bodyPr>
          <a:lstStyle/>
          <a:p>
            <a:r>
              <a:rPr lang="en-US">
                <a:cs typeface="Arial" pitchFamily="34" charset="0"/>
              </a:rPr>
              <a:t>INLET</a:t>
            </a:r>
          </a:p>
        </p:txBody>
      </p:sp>
      <p:sp>
        <p:nvSpPr>
          <p:cNvPr id="22541" name="AutoShape 13"/>
          <p:cNvSpPr>
            <a:spLocks noChangeArrowheads="1"/>
          </p:cNvSpPr>
          <p:nvPr/>
        </p:nvSpPr>
        <p:spPr bwMode="auto">
          <a:xfrm>
            <a:off x="7848600" y="3657600"/>
            <a:ext cx="442913" cy="333375"/>
          </a:xfrm>
          <a:prstGeom prst="leftArrow">
            <a:avLst>
              <a:gd name="adj1" fmla="val 50000"/>
              <a:gd name="adj2" fmla="val 33214"/>
            </a:avLst>
          </a:prstGeom>
          <a:solidFill>
            <a:schemeClr val="tx1"/>
          </a:solidFill>
          <a:ln w="9525">
            <a:solidFill>
              <a:schemeClr val="tx1"/>
            </a:solidFill>
            <a:miter lim="800000"/>
            <a:headEnd/>
            <a:tailEnd/>
          </a:ln>
        </p:spPr>
        <p:txBody>
          <a:bodyPr wrap="none" anchor="ctr"/>
          <a:lstStyle/>
          <a:p>
            <a:endParaRPr lang="en-US"/>
          </a:p>
        </p:txBody>
      </p:sp>
      <p:sp>
        <p:nvSpPr>
          <p:cNvPr id="22542" name="Text Box 14"/>
          <p:cNvSpPr txBox="1">
            <a:spLocks noChangeArrowheads="1"/>
          </p:cNvSpPr>
          <p:nvPr/>
        </p:nvSpPr>
        <p:spPr bwMode="auto">
          <a:xfrm>
            <a:off x="3429000" y="3276600"/>
            <a:ext cx="882650" cy="696913"/>
          </a:xfrm>
          <a:prstGeom prst="rect">
            <a:avLst/>
          </a:prstGeom>
          <a:noFill/>
          <a:ln w="9525" algn="ctr">
            <a:noFill/>
            <a:miter lim="800000"/>
            <a:headEnd/>
            <a:tailEnd/>
          </a:ln>
        </p:spPr>
        <p:txBody>
          <a:bodyPr wrap="none">
            <a:spAutoFit/>
          </a:bodyPr>
          <a:lstStyle/>
          <a:p>
            <a:pPr marL="342900" indent="-342900" algn="ctr" eaLnBrk="0" hangingPunct="0">
              <a:spcBef>
                <a:spcPct val="20000"/>
              </a:spcBef>
              <a:buSzPct val="75000"/>
              <a:buFont typeface="Wingdings 3" pitchFamily="18" charset="2"/>
              <a:buNone/>
            </a:pPr>
            <a:r>
              <a:rPr lang="en-US">
                <a:cs typeface="Arial" pitchFamily="34" charset="0"/>
              </a:rPr>
              <a:t>TO</a:t>
            </a:r>
          </a:p>
          <a:p>
            <a:pPr marL="342900" indent="-342900" algn="ctr" eaLnBrk="0" hangingPunct="0">
              <a:spcBef>
                <a:spcPct val="20000"/>
              </a:spcBef>
              <a:buSzPct val="75000"/>
              <a:buFont typeface="Wingdings 3" pitchFamily="18" charset="2"/>
              <a:buNone/>
            </a:pPr>
            <a:r>
              <a:rPr lang="en-US">
                <a:cs typeface="Arial" pitchFamily="34" charset="0"/>
              </a:rPr>
              <a:t>BOOM</a:t>
            </a:r>
          </a:p>
        </p:txBody>
      </p:sp>
      <p:sp>
        <p:nvSpPr>
          <p:cNvPr id="22543" name="Line 15"/>
          <p:cNvSpPr>
            <a:spLocks noChangeShapeType="1"/>
          </p:cNvSpPr>
          <p:nvPr/>
        </p:nvSpPr>
        <p:spPr bwMode="auto">
          <a:xfrm>
            <a:off x="4343400" y="1828800"/>
            <a:ext cx="0" cy="4191000"/>
          </a:xfrm>
          <a:prstGeom prst="line">
            <a:avLst/>
          </a:prstGeom>
          <a:noFill/>
          <a:ln w="28575">
            <a:solidFill>
              <a:srgbClr val="000000"/>
            </a:solidFill>
            <a:round/>
            <a:headEnd/>
            <a:tailEnd/>
          </a:ln>
        </p:spPr>
        <p:txBody>
          <a:bodyPr/>
          <a:lstStyle/>
          <a:p>
            <a:endParaRPr lang="en-US"/>
          </a:p>
        </p:txBody>
      </p:sp>
      <p:sp>
        <p:nvSpPr>
          <p:cNvPr id="22544" name="Text Box 16"/>
          <p:cNvSpPr txBox="1">
            <a:spLocks noChangeArrowheads="1"/>
          </p:cNvSpPr>
          <p:nvPr/>
        </p:nvSpPr>
        <p:spPr bwMode="auto">
          <a:xfrm>
            <a:off x="4419600" y="3505200"/>
            <a:ext cx="831850" cy="366713"/>
          </a:xfrm>
          <a:prstGeom prst="rect">
            <a:avLst/>
          </a:prstGeom>
          <a:noFill/>
          <a:ln w="9525" algn="ctr">
            <a:noFill/>
            <a:miter lim="800000"/>
            <a:headEnd/>
            <a:tailEnd/>
          </a:ln>
        </p:spPr>
        <p:txBody>
          <a:bodyPr wrap="none">
            <a:spAutoFit/>
          </a:bodyPr>
          <a:lstStyle/>
          <a:p>
            <a:pPr marL="342900" indent="-342900" eaLnBrk="0" hangingPunct="0">
              <a:spcBef>
                <a:spcPct val="20000"/>
              </a:spcBef>
              <a:buSzPct val="75000"/>
              <a:buFont typeface="Wingdings 3" pitchFamily="18" charset="2"/>
              <a:buNone/>
            </a:pPr>
            <a:r>
              <a:rPr lang="en-US">
                <a:cs typeface="Arial" pitchFamily="34" charset="0"/>
              </a:rPr>
              <a:t>INLET</a:t>
            </a:r>
          </a:p>
        </p:txBody>
      </p:sp>
      <p:sp>
        <p:nvSpPr>
          <p:cNvPr id="22545" name="Rectangle 17"/>
          <p:cNvSpPr>
            <a:spLocks noChangeArrowheads="1"/>
          </p:cNvSpPr>
          <p:nvPr/>
        </p:nvSpPr>
        <p:spPr bwMode="auto">
          <a:xfrm>
            <a:off x="609600" y="6172200"/>
            <a:ext cx="8077200" cy="533400"/>
          </a:xfrm>
          <a:prstGeom prst="rect">
            <a:avLst/>
          </a:prstGeom>
          <a:noFill/>
          <a:ln w="9525">
            <a:noFill/>
            <a:miter lim="800000"/>
            <a:headEnd/>
            <a:tailEnd/>
          </a:ln>
        </p:spPr>
        <p:txBody>
          <a:bodyPr/>
          <a:lstStyle/>
          <a:p>
            <a:pPr marL="342900" indent="-342900" algn="ctr">
              <a:spcBef>
                <a:spcPct val="20000"/>
              </a:spcBef>
            </a:pPr>
            <a:r>
              <a:rPr lang="en-US" sz="2800"/>
              <a:t>0.6 second shutoff with a 32 gpm flow rate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8600" y="76200"/>
            <a:ext cx="8305800" cy="719138"/>
          </a:xfrm>
          <a:noFill/>
        </p:spPr>
        <p:txBody>
          <a:bodyPr lIns="90488" tIns="44450" rIns="90488" bIns="44450" anchor="t">
            <a:normAutofit fontScale="90000"/>
          </a:bodyPr>
          <a:lstStyle/>
          <a:p>
            <a:pPr eaLnBrk="1" hangingPunct="1"/>
            <a:r>
              <a:rPr lang="en-US" sz="4800" smtClean="0"/>
              <a:t>Parallel Swathing – light bars:</a:t>
            </a:r>
            <a:endParaRPr lang="en-US" smtClean="0"/>
          </a:p>
        </p:txBody>
      </p:sp>
      <p:grpSp>
        <p:nvGrpSpPr>
          <p:cNvPr id="2" name="Group 3"/>
          <p:cNvGrpSpPr>
            <a:grpSpLocks/>
          </p:cNvGrpSpPr>
          <p:nvPr/>
        </p:nvGrpSpPr>
        <p:grpSpPr bwMode="auto">
          <a:xfrm>
            <a:off x="2386013" y="2895600"/>
            <a:ext cx="4371975" cy="1066800"/>
            <a:chOff x="0" y="0"/>
            <a:chExt cx="2754" cy="672"/>
          </a:xfrm>
        </p:grpSpPr>
        <p:sp>
          <p:nvSpPr>
            <p:cNvPr id="26632" name="Rectangle 4"/>
            <p:cNvSpPr>
              <a:spLocks noChangeArrowheads="1"/>
            </p:cNvSpPr>
            <p:nvPr/>
          </p:nvSpPr>
          <p:spPr bwMode="auto">
            <a:xfrm>
              <a:off x="0" y="0"/>
              <a:ext cx="2754" cy="0"/>
            </a:xfrm>
            <a:prstGeom prst="rect">
              <a:avLst/>
            </a:prstGeom>
            <a:noFill/>
            <a:ln w="12700">
              <a:noFill/>
              <a:miter lim="800000"/>
              <a:headEnd type="none" w="sm" len="sm"/>
              <a:tailEnd type="none" w="sm" len="sm"/>
            </a:ln>
          </p:spPr>
          <p:txBody>
            <a:bodyPr>
              <a:spAutoFit/>
            </a:bodyPr>
            <a:lstStyle/>
            <a:p>
              <a:endParaRPr lang="en-US"/>
            </a:p>
          </p:txBody>
        </p:sp>
        <p:grpSp>
          <p:nvGrpSpPr>
            <p:cNvPr id="3" name="Group 5"/>
            <p:cNvGrpSpPr>
              <a:grpSpLocks/>
            </p:cNvGrpSpPr>
            <p:nvPr/>
          </p:nvGrpSpPr>
          <p:grpSpPr bwMode="auto">
            <a:xfrm>
              <a:off x="0" y="0"/>
              <a:ext cx="828" cy="672"/>
              <a:chOff x="0" y="4"/>
              <a:chExt cx="828" cy="672"/>
            </a:xfrm>
          </p:grpSpPr>
          <p:sp>
            <p:nvSpPr>
              <p:cNvPr id="26634" name="Rectangle 6"/>
              <p:cNvSpPr>
                <a:spLocks noChangeArrowheads="1"/>
              </p:cNvSpPr>
              <p:nvPr/>
            </p:nvSpPr>
            <p:spPr bwMode="auto">
              <a:xfrm>
                <a:off x="0" y="4"/>
                <a:ext cx="828" cy="4"/>
              </a:xfrm>
              <a:prstGeom prst="rect">
                <a:avLst/>
              </a:prstGeom>
              <a:noFill/>
              <a:ln w="12700">
                <a:noFill/>
                <a:miter lim="800000"/>
                <a:headEnd type="none" w="sm" len="sm"/>
                <a:tailEnd type="none" w="sm" len="sm"/>
              </a:ln>
            </p:spPr>
            <p:txBody>
              <a:bodyPr>
                <a:spAutoFit/>
              </a:bodyPr>
              <a:lstStyle/>
              <a:p>
                <a:endParaRPr lang="en-US"/>
              </a:p>
            </p:txBody>
          </p:sp>
          <p:sp>
            <p:nvSpPr>
              <p:cNvPr id="26635" name="Rectangle 7"/>
              <p:cNvSpPr>
                <a:spLocks noChangeArrowheads="1"/>
              </p:cNvSpPr>
              <p:nvPr/>
            </p:nvSpPr>
            <p:spPr bwMode="auto">
              <a:xfrm>
                <a:off x="0" y="4"/>
                <a:ext cx="828" cy="672"/>
              </a:xfrm>
              <a:prstGeom prst="rect">
                <a:avLst/>
              </a:prstGeom>
              <a:noFill/>
              <a:ln w="12700">
                <a:noFill/>
                <a:miter lim="800000"/>
                <a:headEnd type="none" w="sm" len="sm"/>
                <a:tailEnd type="none" w="sm" len="sm"/>
              </a:ln>
            </p:spPr>
            <p:txBody>
              <a:bodyPr/>
              <a:lstStyle/>
              <a:p>
                <a:pPr eaLnBrk="0" hangingPunct="0"/>
                <a:r>
                  <a:rPr lang="en-US" sz="2400">
                    <a:latin typeface="Times New Roman" pitchFamily="18" charset="0"/>
                  </a:rPr>
                  <a:t>  </a:t>
                </a:r>
                <a:r>
                  <a:rPr lang="en-US" sz="4000">
                    <a:latin typeface="Times New Roman" pitchFamily="18" charset="0"/>
                  </a:rPr>
                  <a:t> </a:t>
                </a:r>
                <a:r>
                  <a:rPr lang="en-US" sz="2400">
                    <a:latin typeface="Times New Roman" pitchFamily="18" charset="0"/>
                  </a:rPr>
                  <a:t>                         </a:t>
                </a:r>
              </a:p>
            </p:txBody>
          </p:sp>
        </p:grpSp>
      </p:grpSp>
      <p:pic>
        <p:nvPicPr>
          <p:cNvPr id="26628" name="Picture 8" descr="swath_ani_rk2"/>
          <p:cNvPicPr>
            <a:picLocks noChangeAspect="1" noChangeArrowheads="1" noCrop="1"/>
          </p:cNvPicPr>
          <p:nvPr/>
        </p:nvPicPr>
        <p:blipFill>
          <a:blip r:embed="rId3" cstate="print"/>
          <a:srcRect/>
          <a:stretch>
            <a:fillRect/>
          </a:stretch>
        </p:blipFill>
        <p:spPr bwMode="auto">
          <a:xfrm>
            <a:off x="1219200" y="914400"/>
            <a:ext cx="6629400" cy="2073275"/>
          </a:xfrm>
          <a:prstGeom prst="rect">
            <a:avLst/>
          </a:prstGeom>
          <a:noFill/>
          <a:ln w="9525">
            <a:noFill/>
            <a:miter lim="800000"/>
            <a:headEnd/>
            <a:tailEnd/>
          </a:ln>
        </p:spPr>
      </p:pic>
      <p:pic>
        <p:nvPicPr>
          <p:cNvPr id="26629" name="Picture 9" descr="Trimble EZ-Guide SL Lightbar gps guidance system for farmers"/>
          <p:cNvPicPr>
            <a:picLocks noChangeAspect="1" noChangeArrowheads="1"/>
          </p:cNvPicPr>
          <p:nvPr/>
        </p:nvPicPr>
        <p:blipFill>
          <a:blip r:embed="rId4" cstate="print"/>
          <a:srcRect/>
          <a:stretch>
            <a:fillRect/>
          </a:stretch>
        </p:blipFill>
        <p:spPr bwMode="auto">
          <a:xfrm>
            <a:off x="4981575" y="3048000"/>
            <a:ext cx="3933825" cy="1790700"/>
          </a:xfrm>
          <a:prstGeom prst="rect">
            <a:avLst/>
          </a:prstGeom>
          <a:noFill/>
          <a:ln w="9525">
            <a:noFill/>
            <a:miter lim="800000"/>
            <a:headEnd/>
            <a:tailEnd/>
          </a:ln>
        </p:spPr>
      </p:pic>
      <p:pic>
        <p:nvPicPr>
          <p:cNvPr id="26630" name="Picture 10"/>
          <p:cNvPicPr>
            <a:picLocks noChangeAspect="1" noChangeArrowheads="1"/>
          </p:cNvPicPr>
          <p:nvPr/>
        </p:nvPicPr>
        <p:blipFill>
          <a:blip r:embed="rId5" cstate="print"/>
          <a:srcRect/>
          <a:stretch>
            <a:fillRect/>
          </a:stretch>
        </p:blipFill>
        <p:spPr bwMode="auto">
          <a:xfrm>
            <a:off x="152400" y="3352800"/>
            <a:ext cx="4448175" cy="3238500"/>
          </a:xfrm>
          <a:prstGeom prst="rect">
            <a:avLst/>
          </a:prstGeom>
          <a:noFill/>
          <a:ln w="12700">
            <a:noFill/>
            <a:miter lim="800000"/>
            <a:headEnd/>
            <a:tailEnd/>
          </a:ln>
        </p:spPr>
      </p:pic>
      <p:pic>
        <p:nvPicPr>
          <p:cNvPr id="26631" name="Picture 11" descr="teejet-centerline-gps-147630"/>
          <p:cNvPicPr>
            <a:picLocks noChangeAspect="1" noChangeArrowheads="1"/>
          </p:cNvPicPr>
          <p:nvPr/>
        </p:nvPicPr>
        <p:blipFill>
          <a:blip r:embed="rId6" cstate="print"/>
          <a:srcRect/>
          <a:stretch>
            <a:fillRect/>
          </a:stretch>
        </p:blipFill>
        <p:spPr bwMode="auto">
          <a:xfrm>
            <a:off x="5486400" y="4829175"/>
            <a:ext cx="2381250" cy="20288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6472</TotalTime>
  <Pages>29</Pages>
  <Words>1277</Words>
  <Application>Microsoft Office PowerPoint</Application>
  <PresentationFormat>Overhead</PresentationFormat>
  <Paragraphs>264</Paragraphs>
  <Slides>59</Slides>
  <Notes>13</Notes>
  <HiddenSlides>3</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59</vt:i4>
      </vt:variant>
    </vt:vector>
  </HeadingPairs>
  <TitlesOfParts>
    <vt:vector size="63" baseType="lpstr">
      <vt:lpstr>Office Theme</vt:lpstr>
      <vt:lpstr>Photo Editor Photo</vt:lpstr>
      <vt:lpstr>Document</vt:lpstr>
      <vt:lpstr>Chart</vt:lpstr>
      <vt:lpstr> Application Technology Update Focus on Nozzles</vt:lpstr>
      <vt:lpstr>Slide 2</vt:lpstr>
      <vt:lpstr>Slide 3</vt:lpstr>
      <vt:lpstr>Slide 4</vt:lpstr>
      <vt:lpstr>Slide 5</vt:lpstr>
      <vt:lpstr>Flow Back Control:</vt:lpstr>
      <vt:lpstr>Slide 7</vt:lpstr>
      <vt:lpstr>Flow Back Function</vt:lpstr>
      <vt:lpstr>Parallel Swathing – light bars:</vt:lpstr>
      <vt:lpstr>Auto Steering:</vt:lpstr>
      <vt:lpstr>Slide 11</vt:lpstr>
      <vt:lpstr>Slide 12</vt:lpstr>
      <vt:lpstr>Slide 13</vt:lpstr>
      <vt:lpstr>Slide 14</vt:lpstr>
      <vt:lpstr>Load Command Spray Coupler</vt:lpstr>
      <vt:lpstr>Accurate and efficient applications: Increase Efficacy – Minimize Drift</vt:lpstr>
      <vt:lpstr>Slide 17</vt:lpstr>
      <vt:lpstr>Nozzle Technology……</vt:lpstr>
      <vt:lpstr>Spray Characteristics are Important</vt:lpstr>
      <vt:lpstr>Nozzle Efficacy/Drift Slope</vt:lpstr>
      <vt:lpstr>New Nozzles</vt:lpstr>
      <vt:lpstr>New Nozzles</vt:lpstr>
      <vt:lpstr>Slide 23</vt:lpstr>
      <vt:lpstr>Nozzles for fertilizer on wheat:</vt:lpstr>
      <vt:lpstr>VariTarget:</vt:lpstr>
      <vt:lpstr>Slide 26</vt:lpstr>
      <vt:lpstr>Variable Rate Nozzles</vt:lpstr>
      <vt:lpstr>Slide 28</vt:lpstr>
      <vt:lpstr>Slide 29</vt:lpstr>
      <vt:lpstr>Materials and Methods</vt:lpstr>
      <vt:lpstr>Slide 31</vt:lpstr>
      <vt:lpstr>Slide 32</vt:lpstr>
      <vt:lpstr>Calibration!!!!</vt:lpstr>
      <vt:lpstr>Calibration/Nozzle Selection:</vt:lpstr>
      <vt:lpstr>Slide 35</vt:lpstr>
      <vt:lpstr>Improving Coverage?</vt:lpstr>
      <vt:lpstr>Slide 37</vt:lpstr>
      <vt:lpstr>Calibration!!!! The next phase!</vt:lpstr>
      <vt:lpstr>ASABE S-572 Droplet Size Standard </vt:lpstr>
      <vt:lpstr>Slide 40</vt:lpstr>
      <vt:lpstr>Slide 41</vt:lpstr>
      <vt:lpstr>Slide 42</vt:lpstr>
      <vt:lpstr>Slide 43</vt:lpstr>
      <vt:lpstr>Slide 44</vt:lpstr>
      <vt:lpstr>Slide 45</vt:lpstr>
      <vt:lpstr>Droplet Selection/Calibration:</vt:lpstr>
      <vt:lpstr>Slide 47</vt:lpstr>
      <vt:lpstr>Slide 48</vt:lpstr>
      <vt:lpstr>Greenleaf Droplet chart:</vt:lpstr>
      <vt:lpstr>Slide 50</vt:lpstr>
      <vt:lpstr>Slide 51</vt:lpstr>
      <vt:lpstr>Slide 52</vt:lpstr>
      <vt:lpstr>Slide 53</vt:lpstr>
      <vt:lpstr>Drift Reduction Additives:</vt:lpstr>
      <vt:lpstr>Slide 55</vt:lpstr>
      <vt:lpstr>Total Drift Ranked:</vt:lpstr>
      <vt:lpstr>Slide 57</vt:lpstr>
      <vt:lpstr>Disclaimer:</vt:lpstr>
      <vt:lpstr>Slide 59</vt:lpstr>
    </vt:vector>
  </TitlesOfParts>
  <Company>AgEng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Coalition on Drift Minimization</dc:title>
  <dc:subject/>
  <dc:creator>Robert E. Wolf</dc:creator>
  <cp:keywords/>
  <dc:description/>
  <cp:lastModifiedBy>Robert Wolf</cp:lastModifiedBy>
  <cp:revision>212</cp:revision>
  <cp:lastPrinted>1999-07-01T14:34:41Z</cp:lastPrinted>
  <dcterms:created xsi:type="dcterms:W3CDTF">1998-05-05T03:49:06Z</dcterms:created>
  <dcterms:modified xsi:type="dcterms:W3CDTF">2009-12-15T16:15:28Z</dcterms:modified>
</cp:coreProperties>
</file>