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41.xml" ContentType="application/vnd.openxmlformats-officedocument.presentationml.tags+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tags/tag68.xml" ContentType="application/vnd.openxmlformats-officedocument.presentationml.tags+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notesSlides/notesSlide24.xml" ContentType="application/vnd.openxmlformats-officedocument.presentationml.notesSlide+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ags/tag17.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notesSlides/notesSlide31.xml" ContentType="application/vnd.openxmlformats-officedocument.presentationml.notesSlide+xml"/>
  <Override PartName="/ppt/slides/slide89.xml" ContentType="application/vnd.openxmlformats-officedocument.presentationml.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notesSlides/notesSlide25.xml" ContentType="application/vnd.openxmlformats-officedocument.presentationml.notesSlide+xml"/>
  <Override PartName="/ppt/tags/tag76.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notesSlides/notesSlide21.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tags/tag77.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notesSlides/notesSlide26.xml" ContentType="application/vnd.openxmlformats-officedocument.presentationml.notesSlide+xml"/>
  <Override PartName="/ppt/tags/tag66.xml" ContentType="application/vnd.openxmlformats-officedocument.presentationml.tags+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tags/tag45.xml" ContentType="application/vnd.openxmlformats-officedocument.presentationml.tag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98"/>
  </p:notesMasterIdLst>
  <p:handoutMasterIdLst>
    <p:handoutMasterId r:id="rId99"/>
  </p:handoutMasterIdLst>
  <p:sldIdLst>
    <p:sldId id="1242" r:id="rId2"/>
    <p:sldId id="980" r:id="rId3"/>
    <p:sldId id="1137" r:id="rId4"/>
    <p:sldId id="987" r:id="rId5"/>
    <p:sldId id="1084" r:id="rId6"/>
    <p:sldId id="988" r:id="rId7"/>
    <p:sldId id="989" r:id="rId8"/>
    <p:sldId id="990" r:id="rId9"/>
    <p:sldId id="991" r:id="rId10"/>
    <p:sldId id="1087" r:id="rId11"/>
    <p:sldId id="992" r:id="rId12"/>
    <p:sldId id="1088" r:id="rId13"/>
    <p:sldId id="995" r:id="rId14"/>
    <p:sldId id="1089" r:id="rId15"/>
    <p:sldId id="994" r:id="rId16"/>
    <p:sldId id="997" r:id="rId17"/>
    <p:sldId id="999" r:id="rId18"/>
    <p:sldId id="1000" r:id="rId19"/>
    <p:sldId id="1001" r:id="rId20"/>
    <p:sldId id="1243" r:id="rId21"/>
    <p:sldId id="1244" r:id="rId22"/>
    <p:sldId id="1245" r:id="rId23"/>
    <p:sldId id="1246" r:id="rId24"/>
    <p:sldId id="1002" r:id="rId25"/>
    <p:sldId id="1237" r:id="rId26"/>
    <p:sldId id="1003" r:id="rId27"/>
    <p:sldId id="1055" r:id="rId28"/>
    <p:sldId id="1004" r:id="rId29"/>
    <p:sldId id="1241" r:id="rId30"/>
    <p:sldId id="1007" r:id="rId31"/>
    <p:sldId id="1008" r:id="rId32"/>
    <p:sldId id="1009" r:id="rId33"/>
    <p:sldId id="1010" r:id="rId34"/>
    <p:sldId id="1138" r:id="rId35"/>
    <p:sldId id="1139" r:id="rId36"/>
    <p:sldId id="1140" r:id="rId37"/>
    <p:sldId id="1141" r:id="rId38"/>
    <p:sldId id="1143" r:id="rId39"/>
    <p:sldId id="1202" r:id="rId40"/>
    <p:sldId id="1145" r:id="rId41"/>
    <p:sldId id="1146" r:id="rId42"/>
    <p:sldId id="1203" r:id="rId43"/>
    <p:sldId id="1208" r:id="rId44"/>
    <p:sldId id="1147" r:id="rId45"/>
    <p:sldId id="1210" r:id="rId46"/>
    <p:sldId id="1211" r:id="rId47"/>
    <p:sldId id="1236" r:id="rId48"/>
    <p:sldId id="1214" r:id="rId49"/>
    <p:sldId id="1151" r:id="rId50"/>
    <p:sldId id="1153" r:id="rId51"/>
    <p:sldId id="1222" r:id="rId52"/>
    <p:sldId id="1227" r:id="rId53"/>
    <p:sldId id="1228" r:id="rId54"/>
    <p:sldId id="1156" r:id="rId55"/>
    <p:sldId id="1157" r:id="rId56"/>
    <p:sldId id="1158" r:id="rId57"/>
    <p:sldId id="1159" r:id="rId58"/>
    <p:sldId id="1233" r:id="rId59"/>
    <p:sldId id="1234" r:id="rId60"/>
    <p:sldId id="1235" r:id="rId61"/>
    <p:sldId id="1167" r:id="rId62"/>
    <p:sldId id="1168" r:id="rId63"/>
    <p:sldId id="1169" r:id="rId64"/>
    <p:sldId id="1170" r:id="rId65"/>
    <p:sldId id="1171" r:id="rId66"/>
    <p:sldId id="1172" r:id="rId67"/>
    <p:sldId id="1173" r:id="rId68"/>
    <p:sldId id="1175" r:id="rId69"/>
    <p:sldId id="1174" r:id="rId70"/>
    <p:sldId id="1176" r:id="rId71"/>
    <p:sldId id="1177" r:id="rId72"/>
    <p:sldId id="1178" r:id="rId73"/>
    <p:sldId id="1179" r:id="rId74"/>
    <p:sldId id="1180" r:id="rId75"/>
    <p:sldId id="1181" r:id="rId76"/>
    <p:sldId id="1247" r:id="rId77"/>
    <p:sldId id="1182" r:id="rId78"/>
    <p:sldId id="1183" r:id="rId79"/>
    <p:sldId id="1184" r:id="rId80"/>
    <p:sldId id="1185" r:id="rId81"/>
    <p:sldId id="1186" r:id="rId82"/>
    <p:sldId id="1187" r:id="rId83"/>
    <p:sldId id="1188" r:id="rId84"/>
    <p:sldId id="1189" r:id="rId85"/>
    <p:sldId id="1190" r:id="rId86"/>
    <p:sldId id="1193" r:id="rId87"/>
    <p:sldId id="1194" r:id="rId88"/>
    <p:sldId id="1195" r:id="rId89"/>
    <p:sldId id="1196" r:id="rId90"/>
    <p:sldId id="1238" r:id="rId91"/>
    <p:sldId id="1239" r:id="rId92"/>
    <p:sldId id="1240" r:id="rId93"/>
    <p:sldId id="1197" r:id="rId94"/>
    <p:sldId id="1198" r:id="rId95"/>
    <p:sldId id="1199" r:id="rId96"/>
    <p:sldId id="1200" r:id="rId97"/>
  </p:sldIdLst>
  <p:sldSz cx="9144000" cy="6858000" type="overhead"/>
  <p:notesSz cx="6858000" cy="9144000"/>
  <p:custDataLst>
    <p:tags r:id="rId100"/>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6600CC"/>
    <a:srgbClr val="3333FF"/>
    <a:srgbClr val="FF0000"/>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64" autoAdjust="0"/>
    <p:restoredTop sz="94694" autoAdjust="0"/>
  </p:normalViewPr>
  <p:slideViewPr>
    <p:cSldViewPr>
      <p:cViewPr varScale="1">
        <p:scale>
          <a:sx n="87" d="100"/>
          <a:sy n="87" d="100"/>
        </p:scale>
        <p:origin x="-1062"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72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41.xml"/><Relationship Id="rId3" Type="http://schemas.openxmlformats.org/officeDocument/2006/relationships/slide" Target="slides/slide23.xml"/><Relationship Id="rId7" Type="http://schemas.openxmlformats.org/officeDocument/2006/relationships/slide" Target="slides/slide40.xml"/><Relationship Id="rId12" Type="http://schemas.openxmlformats.org/officeDocument/2006/relationships/slide" Target="slides/slide61.xml"/><Relationship Id="rId2" Type="http://schemas.openxmlformats.org/officeDocument/2006/relationships/slide" Target="slides/slide11.xml"/><Relationship Id="rId1" Type="http://schemas.openxmlformats.org/officeDocument/2006/relationships/slide" Target="slides/slide2.xml"/><Relationship Id="rId6" Type="http://schemas.openxmlformats.org/officeDocument/2006/relationships/slide" Target="slides/slide38.xml"/><Relationship Id="rId11" Type="http://schemas.openxmlformats.org/officeDocument/2006/relationships/slide" Target="slides/slide49.xml"/><Relationship Id="rId5" Type="http://schemas.openxmlformats.org/officeDocument/2006/relationships/slide" Target="slides/slide33.xml"/><Relationship Id="rId10" Type="http://schemas.openxmlformats.org/officeDocument/2006/relationships/slide" Target="slides/slide46.xml"/><Relationship Id="rId4" Type="http://schemas.openxmlformats.org/officeDocument/2006/relationships/slide" Target="slides/slide27.xml"/><Relationship Id="rId9" Type="http://schemas.openxmlformats.org/officeDocument/2006/relationships/slide" Target="slides/slide4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2007_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varyColors val="1"/>
        <c:ser>
          <c:idx val="0"/>
          <c:order val="0"/>
          <c:tx>
            <c:strRef>
              <c:f>Sheet1!$B$1</c:f>
              <c:strCache>
                <c:ptCount val="1"/>
                <c:pt idx="0">
                  <c:v>Series 1</c:v>
                </c:pt>
              </c:strCache>
            </c:strRef>
          </c:tx>
          <c:dPt>
            <c:idx val="0"/>
            <c:spPr>
              <a:solidFill>
                <a:schemeClr val="accent5"/>
              </a:solidFill>
            </c:spPr>
          </c:dPt>
          <c:dPt>
            <c:idx val="1"/>
            <c:spPr>
              <a:solidFill>
                <a:srgbClr val="FF0000"/>
              </a:solidFill>
            </c:spPr>
          </c:dPt>
          <c:dPt>
            <c:idx val="3"/>
            <c:spPr>
              <a:solidFill>
                <a:srgbClr val="FFFF00"/>
              </a:solidFill>
            </c:spPr>
          </c:dPt>
          <c:dPt>
            <c:idx val="4"/>
            <c:spPr>
              <a:solidFill>
                <a:srgbClr val="3333FF"/>
              </a:solidFill>
            </c:spPr>
          </c:dPt>
          <c:dPt>
            <c:idx val="5"/>
            <c:spPr>
              <a:solidFill>
                <a:srgbClr val="3333FF"/>
              </a:solidFill>
            </c:spPr>
          </c:dPt>
          <c:dPt>
            <c:idx val="7"/>
            <c:spPr>
              <a:solidFill>
                <a:srgbClr val="7030A0"/>
              </a:solidFill>
            </c:spPr>
          </c:dPt>
          <c:dPt>
            <c:idx val="8"/>
            <c:spPr>
              <a:solidFill>
                <a:srgbClr val="3333FF"/>
              </a:solidFill>
            </c:spPr>
          </c:dPt>
          <c:dPt>
            <c:idx val="10"/>
            <c:spPr>
              <a:solidFill>
                <a:schemeClr val="tx2">
                  <a:lumMod val="50000"/>
                  <a:lumOff val="50000"/>
                </a:schemeClr>
              </a:solidFill>
            </c:spPr>
          </c:dPt>
          <c:dPt>
            <c:idx val="12"/>
            <c:spPr>
              <a:solidFill>
                <a:srgbClr val="00B050"/>
              </a:solidFill>
            </c:spPr>
          </c:dPt>
          <c:dLbls>
            <c:dLbl>
              <c:idx val="9"/>
              <c:layout/>
              <c:tx>
                <c:rich>
                  <a:bodyPr/>
                  <a:lstStyle/>
                  <a:p>
                    <a:r>
                      <a:rPr lang="en-US" dirty="0">
                        <a:solidFill>
                          <a:schemeClr val="bg1"/>
                        </a:solidFill>
                      </a:rPr>
                      <a:t>61.5</a:t>
                    </a:r>
                  </a:p>
                </c:rich>
              </c:tx>
              <c:dLblPos val="ctr"/>
              <c:showVal val="1"/>
            </c:dLbl>
            <c:dLblPos val="ctr"/>
            <c:showVal val="1"/>
          </c:dLbls>
          <c:cat>
            <c:strRef>
              <c:f>Sheet1!$A$2:$A$14</c:f>
              <c:strCache>
                <c:ptCount val="13"/>
                <c:pt idx="0">
                  <c:v>INT 908</c:v>
                </c:pt>
                <c:pt idx="1">
                  <c:v>Control</c:v>
                </c:pt>
                <c:pt idx="2">
                  <c:v>Interlock 0.8</c:v>
                </c:pt>
                <c:pt idx="3">
                  <c:v>Tap Water + oil</c:v>
                </c:pt>
                <c:pt idx="4">
                  <c:v>Tap Water 3</c:v>
                </c:pt>
                <c:pt idx="5">
                  <c:v>Tap Water 1</c:v>
                </c:pt>
                <c:pt idx="6">
                  <c:v>Formula 1</c:v>
                </c:pt>
                <c:pt idx="7">
                  <c:v>Interlock 1.25</c:v>
                </c:pt>
                <c:pt idx="8">
                  <c:v>Tap Water 2</c:v>
                </c:pt>
                <c:pt idx="9">
                  <c:v>Superb HC + Interlock</c:v>
                </c:pt>
                <c:pt idx="10">
                  <c:v>#PX056-Z</c:v>
                </c:pt>
                <c:pt idx="11">
                  <c:v>AG 06037</c:v>
                </c:pt>
                <c:pt idx="12">
                  <c:v>AG 08050</c:v>
                </c:pt>
              </c:strCache>
            </c:strRef>
          </c:cat>
          <c:val>
            <c:numRef>
              <c:f>Sheet1!$B$2:$B$14</c:f>
              <c:numCache>
                <c:formatCode>0.0</c:formatCode>
                <c:ptCount val="13"/>
                <c:pt idx="0">
                  <c:v>36.520660888888912</c:v>
                </c:pt>
                <c:pt idx="1">
                  <c:v>37.738705839358055</c:v>
                </c:pt>
                <c:pt idx="2">
                  <c:v>37.769279241666645</c:v>
                </c:pt>
                <c:pt idx="3">
                  <c:v>41.604023592156857</c:v>
                </c:pt>
                <c:pt idx="4">
                  <c:v>44.052739100000011</c:v>
                </c:pt>
                <c:pt idx="5">
                  <c:v>50.069896920634932</c:v>
                </c:pt>
                <c:pt idx="6">
                  <c:v>53.335308026666645</c:v>
                </c:pt>
                <c:pt idx="7">
                  <c:v>53.904483534135998</c:v>
                </c:pt>
                <c:pt idx="8">
                  <c:v>57.667353484848455</c:v>
                </c:pt>
                <c:pt idx="9">
                  <c:v>61.489266799999996</c:v>
                </c:pt>
                <c:pt idx="10">
                  <c:v>63.486677212121208</c:v>
                </c:pt>
                <c:pt idx="11">
                  <c:v>71.420839777777772</c:v>
                </c:pt>
                <c:pt idx="12">
                  <c:v>74.617713214611868</c:v>
                </c:pt>
              </c:numCache>
            </c:numRef>
          </c:val>
        </c:ser>
        <c:dLbls>
          <c:showVal val="1"/>
        </c:dLbls>
        <c:gapWidth val="10"/>
        <c:axId val="113251072"/>
        <c:axId val="113252608"/>
      </c:barChart>
      <c:catAx>
        <c:axId val="113251072"/>
        <c:scaling>
          <c:orientation val="minMax"/>
        </c:scaling>
        <c:axPos val="b"/>
        <c:tickLblPos val="nextTo"/>
        <c:crossAx val="113252608"/>
        <c:crosses val="autoZero"/>
        <c:auto val="1"/>
        <c:lblAlgn val="ctr"/>
        <c:lblOffset val="100"/>
      </c:catAx>
      <c:valAx>
        <c:axId val="113252608"/>
        <c:scaling>
          <c:orientation val="minMax"/>
        </c:scaling>
        <c:axPos val="l"/>
        <c:majorGridlines/>
        <c:numFmt formatCode="0.0" sourceLinked="1"/>
        <c:tickLblPos val="nextTo"/>
        <c:crossAx val="113251072"/>
        <c:crosses val="autoZero"/>
        <c:crossBetween val="between"/>
      </c:valAx>
      <c:spPr>
        <a:solidFill>
          <a:schemeClr val="bg1"/>
        </a:solidFill>
      </c:spPr>
    </c:plotArea>
    <c:plotVisOnly val="1"/>
  </c:chart>
  <c:txPr>
    <a:bodyPr/>
    <a:lstStyle/>
    <a:p>
      <a:pPr>
        <a:defRPr sz="1600"/>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8.png"/></Relationships>
</file>

<file path=ppt/drawings/drawing1.xml><?xml version="1.0" encoding="utf-8"?>
<c:userShapes xmlns:c="http://schemas.openxmlformats.org/drawingml/2006/chart">
  <cdr:relSizeAnchor xmlns:cdr="http://schemas.openxmlformats.org/drawingml/2006/chartDrawing">
    <cdr:from>
      <cdr:x>0.07826</cdr:x>
      <cdr:y>0.25</cdr:y>
    </cdr:from>
    <cdr:to>
      <cdr:x>0.97391</cdr:x>
      <cdr:y>0.25</cdr:y>
    </cdr:to>
    <cdr:sp macro="" textlink="">
      <cdr:nvSpPr>
        <cdr:cNvPr id="3" name="Straight Connector 2"/>
        <cdr:cNvSpPr/>
      </cdr:nvSpPr>
      <cdr:spPr>
        <a:xfrm xmlns:a="http://schemas.openxmlformats.org/drawingml/2006/main">
          <a:off x="685800" y="1219200"/>
          <a:ext cx="7848600" cy="0"/>
        </a:xfrm>
        <a:prstGeom xmlns:a="http://schemas.openxmlformats.org/drawingml/2006/main" prst="line">
          <a:avLst/>
        </a:prstGeom>
        <a:ln xmlns:a="http://schemas.openxmlformats.org/drawingml/2006/main" w="38100">
          <a:solidFill>
            <a:srgbClr val="FF000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9850" y="8750300"/>
            <a:ext cx="723900" cy="301625"/>
          </a:xfrm>
          <a:prstGeom prst="rect">
            <a:avLst/>
          </a:prstGeom>
          <a:noFill/>
          <a:ln w="12700">
            <a:noFill/>
            <a:miter lim="800000"/>
            <a:headEnd/>
            <a:tailEnd/>
          </a:ln>
          <a:effectLst/>
        </p:spPr>
        <p:txBody>
          <a:bodyPr wrap="none" lIns="90488" tIns="44450" rIns="90488" bIns="44450" anchor="ctr">
            <a:spAutoFit/>
          </a:bodyPr>
          <a:lstStyle/>
          <a:p>
            <a:pPr eaLnBrk="0" hangingPunct="0"/>
            <a:fld id="{10E2E95A-671B-4386-90FA-0016B041A625}" type="datetime1">
              <a:rPr lang="en-US" sz="1400">
                <a:latin typeface="Times New Roman" pitchFamily="18" charset="0"/>
              </a:rPr>
              <a:pPr eaLnBrk="0" hangingPunct="0"/>
              <a:t>9/21/2010</a:t>
            </a:fld>
            <a:endParaRPr lang="en-US" sz="1400">
              <a:latin typeface="Times New Roman" pitchFamily="18" charset="0"/>
            </a:endParaRPr>
          </a:p>
        </p:txBody>
      </p:sp>
      <p:sp>
        <p:nvSpPr>
          <p:cNvPr id="3075" name="Rectangle 3"/>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8" tIns="44450" rIns="90488" bIns="44450" anchor="ctr">
            <a:spAutoFit/>
          </a:bodyPr>
          <a:lstStyle/>
          <a:p>
            <a:pPr algn="r" eaLnBrk="0" hangingPunct="0"/>
            <a:fld id="{9E3539E9-9778-423E-B335-59403DDB01C8}" type="slidenum">
              <a:rPr lang="en-US" sz="1400">
                <a:latin typeface="Times New Roman" pitchFamily="18" charset="0"/>
              </a:rPr>
              <a:pPr algn="r" eaLnBrk="0" hangingPunct="0"/>
              <a:t>‹#›</a:t>
            </a:fld>
            <a:endParaRPr lang="en-US" sz="1400">
              <a:latin typeface="Times New Roman"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44588" y="687388"/>
            <a:ext cx="4568825" cy="3425825"/>
          </a:xfrm>
          <a:prstGeom prst="rect">
            <a:avLst/>
          </a:prstGeom>
          <a:noFill/>
          <a:ln w="12700">
            <a:solidFill>
              <a:schemeClr val="tx1"/>
            </a:solidFill>
            <a:miter lim="800000"/>
            <a:headEnd/>
            <a:tailEnd/>
          </a:ln>
          <a:effec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notes styles</a:t>
            </a:r>
          </a:p>
          <a:p>
            <a:pPr lvl="0"/>
            <a:r>
              <a:rPr lang="en-US" smtClean="0"/>
              <a:t>Second Level</a:t>
            </a:r>
          </a:p>
          <a:p>
            <a:pPr lvl="0"/>
            <a:r>
              <a:rPr lang="en-US" smtClean="0"/>
              <a:t>Third Level</a:t>
            </a:r>
          </a:p>
          <a:p>
            <a:pPr lvl="0"/>
            <a:r>
              <a:rPr lang="en-US" smtClean="0"/>
              <a:t>Fourth Level</a:t>
            </a:r>
          </a:p>
          <a:p>
            <a:pPr lvl="0"/>
            <a:r>
              <a:rPr lang="en-US"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r>
              <a:rPr lang="en-US" smtClean="0"/>
              <a:t>Use either title slide.  Hide the one you do not want to use.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994" name="Rectangle 2"/>
          <p:cNvSpPr>
            <a:spLocks noGrp="1" noRot="1" noChangeAspect="1" noChangeArrowheads="1" noTextEdit="1"/>
          </p:cNvSpPr>
          <p:nvPr>
            <p:ph type="sldImg"/>
          </p:nvPr>
        </p:nvSpPr>
        <p:spPr>
          <a:ln/>
        </p:spPr>
      </p:sp>
      <p:sp>
        <p:nvSpPr>
          <p:cNvPr id="1236995" name="Rectangle 3"/>
          <p:cNvSpPr>
            <a:spLocks noGrp="1" noChangeArrowheads="1"/>
          </p:cNvSpPr>
          <p:nvPr>
            <p:ph type="body" idx="1"/>
          </p:nvPr>
        </p:nvSpPr>
        <p:spPr/>
        <p:txBody>
          <a:bodyPr/>
          <a:lstStyle/>
          <a:p>
            <a:r>
              <a:rPr lang="en-US"/>
              <a:t>This nozzle has been built for the task.  Developed at the U of TN, sold to Delevan (Patent Squabble rumored), AgCo selling it. They are pushing on new sprayers.  Most buyers have no idea about it.  It has also been marketed in aerial applications and some problems are reported.  The varialble orifices (flexible rubber parts) may not hold up to acres and acres of use.  Some adjustments have been made to the gaskets but….  I have proposed a study with the KS Corn Board and am in the final screening for a go.  There are no research trials showing efficacy and durability of this nozzle.  Time will tell but is sorely needed.  Priced at $65-85 per nozzle.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4" name="Rectangle 2"/>
          <p:cNvSpPr>
            <a:spLocks noGrp="1" noRot="1" noChangeAspect="1" noChangeArrowheads="1" noTextEdit="1"/>
          </p:cNvSpPr>
          <p:nvPr>
            <p:ph type="sldImg"/>
          </p:nvPr>
        </p:nvSpPr>
        <p:spPr>
          <a:xfrm>
            <a:off x="1154113" y="692150"/>
            <a:ext cx="4554537" cy="3416300"/>
          </a:xfrm>
          <a:ln/>
        </p:spPr>
      </p:sp>
      <p:sp>
        <p:nvSpPr>
          <p:cNvPr id="1242115" name="Rectangle 3"/>
          <p:cNvSpPr>
            <a:spLocks noGrp="1" noChangeArrowheads="1"/>
          </p:cNvSpPr>
          <p:nvPr>
            <p:ph type="body" idx="1"/>
          </p:nvPr>
        </p:nvSpPr>
        <p:spPr>
          <a:xfrm>
            <a:off x="915988" y="4344988"/>
            <a:ext cx="5026025" cy="4113212"/>
          </a:xfrm>
        </p:spPr>
        <p:txBody>
          <a:bodyPr/>
          <a:lstStyle/>
          <a:p>
            <a:r>
              <a:rPr lang="en-US"/>
              <a:t>Many technological changes have occurred in the spray industry in recent years.  Much attention has been given to application equipment to increase efficiency and minimize spray drift.  This presentation is designed for you to share some of these application technologies in ground application with your applicator audiences.  Equipment design changes have occurred in all forms of ground application.  Much of the improvements has been directed at the reduction of spray drift.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Rot="1" noChangeAspect="1" noChangeArrowheads="1" noTextEdit="1"/>
          </p:cNvSpPr>
          <p:nvPr>
            <p:ph type="sldImg"/>
          </p:nvPr>
        </p:nvSpPr>
        <p:spPr>
          <a:ln/>
        </p:spPr>
      </p:sp>
      <p:sp>
        <p:nvSpPr>
          <p:cNvPr id="1323011" name="Rectangle 3"/>
          <p:cNvSpPr>
            <a:spLocks noGrp="1" noChangeArrowheads="1"/>
          </p:cNvSpPr>
          <p:nvPr>
            <p:ph type="body" idx="1"/>
          </p:nvPr>
        </p:nvSpPr>
        <p:spPr/>
        <p:txBody>
          <a:bodyPr/>
          <a:lstStyle/>
          <a:p>
            <a:r>
              <a:rPr lang="en-US"/>
              <a:t>These are my points to emphasize the nozzles importance.  The next several slides will explain or highlight each point in more detail.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Rot="1" noChangeAspect="1" noChangeArrowheads="1" noTextEdit="1"/>
          </p:cNvSpPr>
          <p:nvPr>
            <p:ph type="sldImg"/>
          </p:nvPr>
        </p:nvSpPr>
        <p:spPr>
          <a:ln/>
        </p:spPr>
      </p:sp>
      <p:sp>
        <p:nvSpPr>
          <p:cNvPr id="1248259" name="Rectangle 3"/>
          <p:cNvSpPr>
            <a:spLocks noGrp="1" noChangeArrowheads="1"/>
          </p:cNvSpPr>
          <p:nvPr>
            <p:ph type="body" idx="1"/>
          </p:nvPr>
        </p:nvSpPr>
        <p:spPr/>
        <p:txBody>
          <a:bodyPr/>
          <a:lstStyle/>
          <a:p>
            <a:r>
              <a:rPr lang="en-US"/>
              <a:t>This emphasizes my philosophy on calibration and leads into selecting the correct nozzle size.  Begins with the label (the law), then based on travel speed.  Nozzle spacing is used but typically does not change – usually 20-inches.  Formula on next slides with example of a calculation.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6" name="Rectangle 2"/>
          <p:cNvSpPr>
            <a:spLocks noGrp="1" noRot="1" noChangeAspect="1" noChangeArrowheads="1" noTextEdit="1"/>
          </p:cNvSpPr>
          <p:nvPr>
            <p:ph type="sldImg"/>
          </p:nvPr>
        </p:nvSpPr>
        <p:spPr>
          <a:xfrm>
            <a:off x="1166813" y="687388"/>
            <a:ext cx="4529137" cy="3397250"/>
          </a:xfrm>
          <a:ln cap="flat"/>
        </p:spPr>
      </p:sp>
      <p:sp>
        <p:nvSpPr>
          <p:cNvPr id="1250307" name="Rectangle 3"/>
          <p:cNvSpPr>
            <a:spLocks noGrp="1" noChangeArrowheads="1"/>
          </p:cNvSpPr>
          <p:nvPr>
            <p:ph type="body" idx="1"/>
          </p:nvPr>
        </p:nvSpPr>
        <p:spPr>
          <a:noFill/>
          <a:ln/>
        </p:spPr>
        <p:txBody>
          <a:bodyPr lIns="92075" tIns="46038" rIns="92075" bIns="46038"/>
          <a:lstStyle/>
          <a:p>
            <a:r>
              <a:rPr lang="en-US"/>
              <a:t>This is the key formula.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Rectangle 2"/>
          <p:cNvSpPr>
            <a:spLocks noGrp="1" noRot="1" noChangeAspect="1" noChangeArrowheads="1" noTextEdit="1"/>
          </p:cNvSpPr>
          <p:nvPr>
            <p:ph type="sldImg"/>
          </p:nvPr>
        </p:nvSpPr>
        <p:spPr>
          <a:ln/>
        </p:spPr>
      </p:sp>
      <p:sp>
        <p:nvSpPr>
          <p:cNvPr id="1252355" name="Rectangle 3"/>
          <p:cNvSpPr>
            <a:spLocks noGrp="1" noChangeArrowheads="1"/>
          </p:cNvSpPr>
          <p:nvPr>
            <p:ph type="body" idx="1"/>
          </p:nvPr>
        </p:nvSpPr>
        <p:spPr/>
        <p:txBody>
          <a:bodyPr/>
          <a:lstStyle/>
          <a:p>
            <a:r>
              <a:rPr lang="en-US"/>
              <a:t>Example of 12 gpa at 12 MPH.  Will need an orifice to deliver 0.48 gpm.  Pressure to be determined on following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noFill/>
          <a:ln w="9525"/>
        </p:spPr>
        <p:txBody>
          <a:bodyPr lIns="90677" tIns="44544" rIns="90677" bIns="44544"/>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89091" name="Rectangle 3"/>
          <p:cNvSpPr>
            <a:spLocks noGrp="1" noRot="1" noChangeAspect="1" noChangeArrowheads="1" noTextEdit="1"/>
          </p:cNvSpPr>
          <p:nvPr>
            <p:ph type="sldImg"/>
          </p:nvPr>
        </p:nvSpPr>
        <p:spPr>
          <a:xfrm>
            <a:off x="1154113" y="690563"/>
            <a:ext cx="4554537" cy="3417887"/>
          </a:xfrm>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1259523"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6051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Grp="1" noRot="1" noChangeAspect="1" noChangeArrowheads="1" noTextEdit="1"/>
          </p:cNvSpPr>
          <p:nvPr>
            <p:ph type="sldImg"/>
          </p:nvPr>
        </p:nvSpPr>
        <p:spPr>
          <a:ln/>
        </p:spPr>
      </p:sp>
      <p:sp>
        <p:nvSpPr>
          <p:cNvPr id="1209347" name="Rectangle 3"/>
          <p:cNvSpPr>
            <a:spLocks noGrp="1" noChangeArrowheads="1"/>
          </p:cNvSpPr>
          <p:nvPr>
            <p:ph type="body" idx="1"/>
          </p:nvPr>
        </p:nvSpPr>
        <p:spPr/>
        <p:txBody>
          <a:bodyPr/>
          <a:lstStyle/>
          <a:p>
            <a:r>
              <a:rPr lang="en-US"/>
              <a:t>Cost range from $10K – $30K for farmer, golf course, and road side sprayers.  Obviously will very greatly dependant on how set up.</a:t>
            </a:r>
          </a:p>
          <a:p>
            <a:r>
              <a:rPr lang="en-US"/>
              <a:t>Commercial sprayers will range from $50 to $250K.  Really some variation with these systems from Spra-Coupe and Appache types all the way to the Rogator, Case-IH, and John Deere systems.  New 800 gallon turbine powered Air Tractor (150 MPH spray speed) could run close to $1.5 million today.  The above picture is a 600 gallon version.  AT is building a new 1025 gallon version.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6563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lstStyle/>
          <a:p>
            <a:endParaRPr lang="en-US"/>
          </a:p>
        </p:txBody>
      </p:sp>
      <p:sp>
        <p:nvSpPr>
          <p:cNvPr id="1261571"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19050" tIns="0" rIns="19050" bIns="0" anchor="b"/>
          <a:lstStyle/>
          <a:p>
            <a:pPr algn="r" eaLnBrk="0" hangingPunct="0"/>
            <a:r>
              <a:rPr lang="en-US" sz="1000" i="1">
                <a:latin typeface="Times New Roman" pitchFamily="18" charset="0"/>
              </a:rPr>
              <a:t>18</a:t>
            </a:r>
          </a:p>
        </p:txBody>
      </p:sp>
      <p:sp>
        <p:nvSpPr>
          <p:cNvPr id="1261572"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lstStyle/>
          <a:p>
            <a:endParaRPr lang="en-US"/>
          </a:p>
        </p:txBody>
      </p:sp>
      <p:sp>
        <p:nvSpPr>
          <p:cNvPr id="1261573"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lstStyle/>
          <a:p>
            <a:endParaRPr lang="en-US"/>
          </a:p>
        </p:txBody>
      </p:sp>
      <p:sp>
        <p:nvSpPr>
          <p:cNvPr id="1261574" name="Rectangle 6"/>
          <p:cNvSpPr>
            <a:spLocks noGrp="1" noRot="1" noChangeAspect="1" noChangeArrowheads="1" noTextEdit="1"/>
          </p:cNvSpPr>
          <p:nvPr>
            <p:ph type="sldImg"/>
          </p:nvPr>
        </p:nvSpPr>
        <p:spPr>
          <a:xfrm>
            <a:off x="1146175" y="685800"/>
            <a:ext cx="4570413" cy="3427413"/>
          </a:xfrm>
          <a:ln cap="flat"/>
        </p:spPr>
      </p:sp>
      <p:sp>
        <p:nvSpPr>
          <p:cNvPr id="1261575" name="Rectangle 7"/>
          <p:cNvSpPr>
            <a:spLocks noGrp="1" noChangeArrowheads="1"/>
          </p:cNvSpPr>
          <p:nvPr>
            <p:ph type="body" idx="1"/>
          </p:nvPr>
        </p:nvSpPr>
        <p:spPr>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noFill/>
          <a:ln w="9525"/>
        </p:spPr>
        <p:txBody>
          <a:bodyPr/>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523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58" name="Rectangle 2"/>
          <p:cNvSpPr>
            <a:spLocks noGrp="1" noRot="1" noChangeAspect="1" noChangeArrowheads="1" noTextEdit="1"/>
          </p:cNvSpPr>
          <p:nvPr>
            <p:ph type="sldImg"/>
          </p:nvPr>
        </p:nvSpPr>
        <p:spPr>
          <a:ln/>
        </p:spPr>
      </p:sp>
      <p:sp>
        <p:nvSpPr>
          <p:cNvPr id="1273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906" name="Rectangle 2"/>
          <p:cNvSpPr>
            <a:spLocks noGrp="1" noRot="1" noChangeAspect="1" noChangeArrowheads="1" noTextEdit="1"/>
          </p:cNvSpPr>
          <p:nvPr>
            <p:ph type="sldImg"/>
          </p:nvPr>
        </p:nvSpPr>
        <p:spPr>
          <a:ln/>
        </p:spPr>
      </p:sp>
      <p:sp>
        <p:nvSpPr>
          <p:cNvPr id="1275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194" name="Rectangle 2"/>
          <p:cNvSpPr>
            <a:spLocks noGrp="1" noChangeArrowheads="1"/>
          </p:cNvSpPr>
          <p:nvPr>
            <p:ph type="body" idx="1"/>
          </p:nvPr>
        </p:nvSpPr>
        <p:spPr>
          <a:noFill/>
          <a:ln/>
        </p:spPr>
        <p:txBody>
          <a:bodyPr/>
          <a:lstStyle/>
          <a:p>
            <a:r>
              <a:rPr lang="en-US"/>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128819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r>
              <a:rPr lang="en-US" smtClean="0"/>
              <a:t>Summary chart with descriptions and approximate droplet sizes recommended.  Important to mention the relative size so they can keep it in perspective.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54113" y="692150"/>
            <a:ext cx="4554537" cy="3416300"/>
          </a:xfrm>
          <a:ln/>
        </p:spPr>
      </p:sp>
      <p:sp>
        <p:nvSpPr>
          <p:cNvPr id="37891" name="Rectangle 3"/>
          <p:cNvSpPr>
            <a:spLocks noGrp="1" noChangeArrowheads="1"/>
          </p:cNvSpPr>
          <p:nvPr>
            <p:ph type="body" idx="1"/>
          </p:nvPr>
        </p:nvSpPr>
        <p:spPr>
          <a:xfrm>
            <a:off x="915989" y="4344988"/>
            <a:ext cx="5026025" cy="4113212"/>
          </a:xfrm>
          <a:noFill/>
          <a:ln w="9525"/>
        </p:spPr>
        <p:txBody>
          <a:bodyPr/>
          <a:lstStyle/>
          <a:p>
            <a:r>
              <a:rPr lang="en-US" smtClean="0"/>
              <a:t>Many technological changes have occurred in the spray industry in recent years.  Much attention has been given to application equipment to increase efficiency and minimize spray drift.  This presentation is designed for you to share some of these application technologies in ground application with your applicator audiences.  Equipment design changes have occurred in all forms of ground application.  Much of the improvements has been directed at the reduction of spray drift.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02" name="Rectangle 2"/>
          <p:cNvSpPr>
            <a:spLocks noGrp="1" noRot="1" noChangeAspect="1" noChangeArrowheads="1" noTextEdit="1"/>
          </p:cNvSpPr>
          <p:nvPr>
            <p:ph type="sldImg"/>
          </p:nvPr>
        </p:nvSpPr>
        <p:spPr>
          <a:xfrm>
            <a:off x="1143000" y="685800"/>
            <a:ext cx="4572000" cy="3429000"/>
          </a:xfrm>
          <a:ln/>
        </p:spPr>
      </p:sp>
      <p:sp>
        <p:nvSpPr>
          <p:cNvPr id="1331203" name="Rectangle 3"/>
          <p:cNvSpPr>
            <a:spLocks noGrp="1" noChangeArrowheads="1"/>
          </p:cNvSpPr>
          <p:nvPr>
            <p:ph type="body" idx="1"/>
          </p:nvPr>
        </p:nvSpPr>
        <p:spPr/>
        <p:txBody>
          <a:bodyPr/>
          <a:lstStyle/>
          <a:p>
            <a:r>
              <a:rPr lang="en-US"/>
              <a:t>This list of ways to reduce drift is designed to encourage applicators to include as many of the strategies as possible into their daily application routine.  One item alone may not prove successful.  Many have thought the addition of drift control additives alone would be the cure all.   Technological advancements are occurring that are showing promise in reducing drift.  Encourage operators to be open minded regarding adoption even though many are coming with hefty price tags.  The price of a drift claim as a comparison should always be kept in mind.</a:t>
            </a:r>
          </a:p>
          <a:p>
            <a:endParaRPr lang="en-US"/>
          </a:p>
          <a:p>
            <a:r>
              <a:rPr lang="en-US"/>
              <a:t>We can not eliminate drift, but by using good management and adopting spray practices with drift reduction in mind, improvements will occur.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Rectangle 2"/>
          <p:cNvSpPr>
            <a:spLocks noGrp="1" noRot="1" noChangeAspect="1" noChangeArrowheads="1" noTextEdit="1"/>
          </p:cNvSpPr>
          <p:nvPr>
            <p:ph type="sldImg"/>
          </p:nvPr>
        </p:nvSpPr>
        <p:spPr>
          <a:ln/>
        </p:spPr>
      </p:sp>
      <p:sp>
        <p:nvSpPr>
          <p:cNvPr id="1219587" name="Rectangle 3"/>
          <p:cNvSpPr>
            <a:spLocks noGrp="1" noChangeArrowheads="1"/>
          </p:cNvSpPr>
          <p:nvPr>
            <p:ph type="body" idx="1"/>
          </p:nvPr>
        </p:nvSpPr>
        <p:spPr/>
        <p:txBody>
          <a:bodyPr/>
          <a:lstStyle/>
          <a:p>
            <a:r>
              <a:rPr lang="en-US"/>
              <a:t>Regardless of how much it cost most spray systems will have similar components.  Some may be fancier but all doing the basic functions.  Go to next slide at bullet #2.  This slide reappears to continue discussion.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2" name="Rectangle 2"/>
          <p:cNvSpPr>
            <a:spLocks noGrp="1" noRot="1" noChangeAspect="1" noChangeArrowheads="1" noTextEdit="1"/>
          </p:cNvSpPr>
          <p:nvPr>
            <p:ph type="sldImg"/>
          </p:nvPr>
        </p:nvSpPr>
        <p:spPr>
          <a:xfrm>
            <a:off x="1144588" y="687388"/>
            <a:ext cx="4570412" cy="3427412"/>
          </a:xfrm>
          <a:ln/>
        </p:spPr>
      </p:sp>
      <p:sp>
        <p:nvSpPr>
          <p:cNvPr id="1223683" name="Rectangle 3"/>
          <p:cNvSpPr>
            <a:spLocks noGrp="1" noChangeArrowheads="1"/>
          </p:cNvSpPr>
          <p:nvPr>
            <p:ph type="body" idx="1"/>
          </p:nvPr>
        </p:nvSpPr>
        <p:spPr>
          <a:xfrm>
            <a:off x="685800" y="4343400"/>
            <a:ext cx="5486400" cy="4113213"/>
          </a:xfrm>
        </p:spPr>
        <p:txBody>
          <a:bodyPr lIns="90361" tIns="45180" rIns="90361" bIns="45180"/>
          <a:lstStyle/>
          <a:p>
            <a:pPr>
              <a:buFontTx/>
              <a:buChar char="•"/>
            </a:pPr>
            <a:r>
              <a:rPr lang="en-US"/>
              <a:t>This illustrates the 450FB ball. 460FB has similar function.</a:t>
            </a:r>
          </a:p>
          <a:p>
            <a:pPr>
              <a:buFontTx/>
              <a:buChar char="•"/>
            </a:pPr>
            <a:r>
              <a:rPr lang="en-US"/>
              <a:t>Normal flow in spray position</a:t>
            </a:r>
          </a:p>
          <a:p>
            <a:pPr>
              <a:buFontTx/>
              <a:buChar char="•"/>
            </a:pPr>
            <a:r>
              <a:rPr lang="en-US"/>
              <a:t>In off position the second hole is exposed to boom pressure.</a:t>
            </a:r>
          </a:p>
          <a:p>
            <a:pPr>
              <a:buFontTx/>
              <a:buChar char="•"/>
            </a:pPr>
            <a:r>
              <a:rPr lang="en-US"/>
              <a:t>Pressure trapped after boom valves shut off is relieved.</a:t>
            </a:r>
          </a:p>
          <a:p>
            <a:pPr>
              <a:buFontTx/>
              <a:buChar char="•"/>
            </a:pPr>
            <a:r>
              <a:rPr lang="en-US"/>
              <a:t>DCVs shut off fast instead of waiting for pressure decay or “bleed down”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50938" y="692150"/>
            <a:ext cx="4556125" cy="3416300"/>
          </a:xfrm>
          <a:ln cap="flat"/>
        </p:spPr>
      </p:sp>
      <p:sp>
        <p:nvSpPr>
          <p:cNvPr id="83971" name="Rectangle 3"/>
          <p:cNvSpPr>
            <a:spLocks noGrp="1" noChangeArrowheads="1"/>
          </p:cNvSpPr>
          <p:nvPr>
            <p:ph type="body" idx="1"/>
          </p:nvPr>
        </p:nvSpPr>
        <p:spPr>
          <a:noFill/>
          <a:ln w="9525"/>
        </p:spPr>
        <p:txBody>
          <a:bodyPr lIns="92075" tIns="46038" rIns="92075" bIns="46038"/>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54" name="Rectangle 2"/>
          <p:cNvSpPr>
            <a:spLocks noGrp="1" noRot="1" noChangeAspect="1" noChangeArrowheads="1" noTextEdit="1"/>
          </p:cNvSpPr>
          <p:nvPr>
            <p:ph type="sldImg"/>
          </p:nvPr>
        </p:nvSpPr>
        <p:spPr>
          <a:xfrm>
            <a:off x="1154113" y="692150"/>
            <a:ext cx="4554537" cy="3416300"/>
          </a:xfrm>
          <a:ln/>
        </p:spPr>
      </p:sp>
      <p:sp>
        <p:nvSpPr>
          <p:cNvPr id="1226755" name="Rectangle 3"/>
          <p:cNvSpPr>
            <a:spLocks noGrp="1" noChangeArrowheads="1"/>
          </p:cNvSpPr>
          <p:nvPr>
            <p:ph type="body" idx="1"/>
          </p:nvPr>
        </p:nvSpPr>
        <p:spPr>
          <a:xfrm>
            <a:off x="915988" y="4344988"/>
            <a:ext cx="5026025" cy="4113212"/>
          </a:xfrm>
        </p:spPr>
        <p:txBody>
          <a:bodyPr/>
          <a:lstStyle/>
          <a:p>
            <a:r>
              <a:rPr lang="en-US"/>
              <a:t>Swath marking in becoming a widely used practice today.  GPS is used to position the spray vehicles in the field.  The straight-line A-B tracking line will guide the sprayer back and forth through the field in parallel swaths to match the programmed boom width.  Light bars aide the driver in the guidance process.   The photo in the lower left illustrates the system being used in the aerial application industry.  The red lines are when the sprayer is working and the yellow lines show the turning paths.  As this presentation was being developed advancements in using the parallel tracking devices to follow curves and work in circles are being perfected.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2"/>
          <p:cNvSpPr>
            <a:spLocks noGrp="1" noRot="1" noChangeAspect="1" noChangeArrowheads="1" noTextEdit="1"/>
          </p:cNvSpPr>
          <p:nvPr>
            <p:ph type="sldImg"/>
          </p:nvPr>
        </p:nvSpPr>
        <p:spPr>
          <a:xfrm>
            <a:off x="1143000" y="685800"/>
            <a:ext cx="4572000" cy="3429000"/>
          </a:xfrm>
          <a:ln/>
        </p:spPr>
      </p:sp>
      <p:sp>
        <p:nvSpPr>
          <p:cNvPr id="123187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6" name="Rectangle 2"/>
          <p:cNvSpPr>
            <a:spLocks noGrp="1" noRot="1" noChangeAspect="1" noChangeArrowheads="1" noTextEdit="1"/>
          </p:cNvSpPr>
          <p:nvPr>
            <p:ph type="sldImg"/>
          </p:nvPr>
        </p:nvSpPr>
        <p:spPr>
          <a:xfrm>
            <a:off x="1143000" y="685800"/>
            <a:ext cx="4572000" cy="3429000"/>
          </a:xfrm>
          <a:ln/>
        </p:spPr>
      </p:sp>
      <p:sp>
        <p:nvSpPr>
          <p:cNvPr id="122982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520071-F84B-4506-970F-FFAEBE0D30F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97079A-0B4A-4A78-8DB9-358409317C3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348B1D6-DCBF-477C-9001-CF9501E73DE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7C1DCEC-6A7B-49B9-94DD-06865B3811A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08642FD-48F1-48B9-B81A-D5A723B9398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E7F5677-465F-4C6F-94D8-6BB0205EA5BD}"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68EB1FC-5E47-4096-8A21-4261A50FEB6D}"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863B70-A1DD-4485-ADA5-DC37BEE8D1D4}"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09B65A2-85C4-43B0-8C1F-B2E9BC1FE63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D56E9ACC-23F2-4447-9D47-2B3FDFA42110}"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1C88349-AC03-4D3C-8238-8EA7EC58E5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FD08BEA-0760-40E6-A229-A3FBCF10C592}"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297E60-8F95-40B7-8A30-2DAC1D9A61E7}"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5D76C9C-3384-4DA3-8847-2AF85B8CEBA3}"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5B495AD-F981-4DE7-B787-CA7DC31529A3}"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022F27-7610-4253-8090-2FA8E4C99C1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6C35EA-5397-4AD4-92AD-CA97532BBE6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673D08-6203-4031-95DF-3CA6357EE33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FA20BAF-3993-4121-B2B0-CE287A599D1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2605819-C08F-4DB0-A22F-57B23ABF1A7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564C8D7-6B34-4439-8094-286777B6BAD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6393EB-7785-4484-A959-B4DABB32B7E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C072A7C-01FE-4F41-AA50-46D7E68D490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315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15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1315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1315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205CDD9-CA0A-4DBD-9DDD-1A67441641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http://www.oznet.ksu.edu/edtech/TeamServices/Images/LOGOS/72dpi/Pcat.gif"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6.xml"/><Relationship Id="rId7" Type="http://schemas.openxmlformats.org/officeDocument/2006/relationships/image" Target="../media/image39.jpeg"/><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5.jpeg"/><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gif"/></Relationships>
</file>

<file path=ppt/slides/_rels/slide12.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1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1.xml"/><Relationship Id="rId7" Type="http://schemas.openxmlformats.org/officeDocument/2006/relationships/image" Target="../media/image59.png"/><Relationship Id="rId2" Type="http://schemas.openxmlformats.org/officeDocument/2006/relationships/tags" Target="../tags/tag1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8.jpeg"/><Relationship Id="rId10" Type="http://schemas.openxmlformats.org/officeDocument/2006/relationships/image" Target="../media/image61.jpeg"/><Relationship Id="rId4" Type="http://schemas.openxmlformats.org/officeDocument/2006/relationships/notesSlide" Target="../notesSlides/notesSlide8.xml"/><Relationship Id="rId9" Type="http://schemas.openxmlformats.org/officeDocument/2006/relationships/hyperlink" Target="http://www.agleader.com/products.php?Product=ezboo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Documents%20and%20Settings\rewolf\My%20Documents\Presentations\2010\swathControlProVid.wmv" TargetMode="External"/><Relationship Id="rId1" Type="http://schemas.openxmlformats.org/officeDocument/2006/relationships/tags" Target="../tags/tag15.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9.xml"/><Relationship Id="rId7" Type="http://schemas.openxmlformats.org/officeDocument/2006/relationships/image" Target="../media/image66.jpe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5.xml"/><Relationship Id="rId1" Type="http://schemas.openxmlformats.org/officeDocument/2006/relationships/tags" Target="../tags/tag17.xml"/><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6.jpeg"/><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1.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video" Target="file:///C:\Documents%20and%20Settings\rewolf\My%20Documents\My%20Videos\Movie%20clips\Video\PWM.mpg" TargetMode="External"/><Relationship Id="rId2" Type="http://schemas.openxmlformats.org/officeDocument/2006/relationships/video" Target="file:///C:\Documents%20and%20Settings\rewolf\My%20Documents\My%20Videos\Movie%20clips\Video\XR.mpg" TargetMode="External"/><Relationship Id="rId1" Type="http://schemas.openxmlformats.org/officeDocument/2006/relationships/tags" Target="../tags/tag2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9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8.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29.xml"/><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32.xml"/><Relationship Id="rId5" Type="http://schemas.openxmlformats.org/officeDocument/2006/relationships/image" Target="../media/image103.pn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107.jpeg"/></Relationships>
</file>

<file path=ppt/slides/_rels/slide37.xml.rels><?xml version="1.0" encoding="UTF-8" standalone="yes"?>
<Relationships xmlns="http://schemas.openxmlformats.org/package/2006/relationships"><Relationship Id="rId8" Type="http://schemas.openxmlformats.org/officeDocument/2006/relationships/image" Target="../media/image111.jpe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slideLayout" Target="../slideLayouts/slideLayout15.xml"/><Relationship Id="rId7" Type="http://schemas.openxmlformats.org/officeDocument/2006/relationships/image" Target="../media/image110.png"/><Relationship Id="rId12" Type="http://schemas.openxmlformats.org/officeDocument/2006/relationships/image" Target="../media/image115.jpeg"/><Relationship Id="rId17" Type="http://schemas.openxmlformats.org/officeDocument/2006/relationships/image" Target="../media/image120.png"/><Relationship Id="rId2" Type="http://schemas.openxmlformats.org/officeDocument/2006/relationships/tags" Target="../tags/tag36.xml"/><Relationship Id="rId16" Type="http://schemas.openxmlformats.org/officeDocument/2006/relationships/image" Target="../media/image119.png"/><Relationship Id="rId1" Type="http://schemas.openxmlformats.org/officeDocument/2006/relationships/vmlDrawing" Target="../drawings/vmlDrawing4.v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oleObject" Target="../embeddings/oleObject5.bin"/><Relationship Id="rId15" Type="http://schemas.openxmlformats.org/officeDocument/2006/relationships/image" Target="../media/image118.png"/><Relationship Id="rId10" Type="http://schemas.openxmlformats.org/officeDocument/2006/relationships/image" Target="../media/image113.jpeg"/><Relationship Id="rId19" Type="http://schemas.openxmlformats.org/officeDocument/2006/relationships/image" Target="../media/image122.png"/><Relationship Id="rId4" Type="http://schemas.openxmlformats.org/officeDocument/2006/relationships/notesSlide" Target="../notesSlides/notesSlide17.xml"/><Relationship Id="rId9" Type="http://schemas.openxmlformats.org/officeDocument/2006/relationships/image" Target="../media/image112.jpeg"/><Relationship Id="rId1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rewolf\My%20Documents\My%20Videos\Movie%20clips\Movies\25.avi" TargetMode="External"/><Relationship Id="rId1" Type="http://schemas.openxmlformats.org/officeDocument/2006/relationships/tags" Target="../tags/tag37.xml"/><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slideLayout" Target="../slideLayouts/slideLayout4.xml"/><Relationship Id="rId7" Type="http://schemas.openxmlformats.org/officeDocument/2006/relationships/image" Target="../media/image125.jpeg"/><Relationship Id="rId2" Type="http://schemas.openxmlformats.org/officeDocument/2006/relationships/tags" Target="../tags/tag38.xml"/><Relationship Id="rId1" Type="http://schemas.openxmlformats.org/officeDocument/2006/relationships/vmlDrawing" Target="../drawings/vmlDrawing5.vml"/><Relationship Id="rId6" Type="http://schemas.openxmlformats.org/officeDocument/2006/relationships/image" Target="../media/image124.png"/><Relationship Id="rId5" Type="http://schemas.openxmlformats.org/officeDocument/2006/relationships/oleObject" Target="../embeddings/oleObject6.bin"/><Relationship Id="rId10" Type="http://schemas.openxmlformats.org/officeDocument/2006/relationships/image" Target="../media/image128.jpeg"/><Relationship Id="rId4" Type="http://schemas.openxmlformats.org/officeDocument/2006/relationships/notesSlide" Target="../notesSlides/notesSlide18.xml"/><Relationship Id="rId9" Type="http://schemas.openxmlformats.org/officeDocument/2006/relationships/image" Target="../media/image127.jpeg"/></Relationships>
</file>

<file path=ppt/slides/_rels/slide41.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slideLayout" Target="../slideLayouts/slideLayout2.xml"/><Relationship Id="rId7" Type="http://schemas.openxmlformats.org/officeDocument/2006/relationships/image" Target="../media/image129.jpeg"/><Relationship Id="rId2" Type="http://schemas.openxmlformats.org/officeDocument/2006/relationships/tags" Target="../tags/tag39.xml"/><Relationship Id="rId1" Type="http://schemas.openxmlformats.org/officeDocument/2006/relationships/vmlDrawing" Target="../drawings/vmlDrawing6.vml"/><Relationship Id="rId6" Type="http://schemas.openxmlformats.org/officeDocument/2006/relationships/image" Target="../media/image124.png"/><Relationship Id="rId5" Type="http://schemas.openxmlformats.org/officeDocument/2006/relationships/oleObject" Target="../embeddings/oleObject7.bin"/><Relationship Id="rId4"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4.xml"/><Relationship Id="rId1" Type="http://schemas.openxmlformats.org/officeDocument/2006/relationships/vmlDrawing" Target="../drawings/vmlDrawing7.vml"/><Relationship Id="rId4" Type="http://schemas.openxmlformats.org/officeDocument/2006/relationships/image" Target="../media/image128.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5.jpeg"/><Relationship Id="rId2" Type="http://schemas.openxmlformats.org/officeDocument/2006/relationships/tags" Target="../tags/tag42.xml"/><Relationship Id="rId1" Type="http://schemas.openxmlformats.org/officeDocument/2006/relationships/vmlDrawing" Target="../drawings/vmlDrawing8.vml"/><Relationship Id="rId6" Type="http://schemas.openxmlformats.org/officeDocument/2006/relationships/image" Target="../media/image124.png"/><Relationship Id="rId5" Type="http://schemas.openxmlformats.org/officeDocument/2006/relationships/oleObject" Target="../embeddings/oleObject9.bin"/><Relationship Id="rId4"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43.xml"/><Relationship Id="rId6" Type="http://schemas.openxmlformats.org/officeDocument/2006/relationships/image" Target="../media/image124.png"/><Relationship Id="rId5" Type="http://schemas.openxmlformats.org/officeDocument/2006/relationships/image" Target="../media/image131.jpeg"/><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44.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49.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slideLayout" Target="../slideLayouts/slideLayout2.xml"/><Relationship Id="rId7" Type="http://schemas.openxmlformats.org/officeDocument/2006/relationships/image" Target="../media/image124.png"/><Relationship Id="rId2" Type="http://schemas.openxmlformats.org/officeDocument/2006/relationships/tags" Target="../tags/tag46.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image" Target="../media/image135.jpeg"/><Relationship Id="rId4"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png"/><Relationship Id="rId9" Type="http://schemas.openxmlformats.org/officeDocument/2006/relationships/image" Target="../media/image142.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49.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4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52.xml"/><Relationship Id="rId5" Type="http://schemas.openxmlformats.org/officeDocument/2006/relationships/image" Target="../media/image149.png"/><Relationship Id="rId4" Type="http://schemas.openxmlformats.org/officeDocument/2006/relationships/image" Target="../media/image148.png"/></Relationships>
</file>

<file path=ppt/slides/_rels/slide5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notesSlide" Target="../notesSlides/notesSlide26.xml"/><Relationship Id="rId7" Type="http://schemas.openxmlformats.org/officeDocument/2006/relationships/image" Target="../media/image153.png"/><Relationship Id="rId2" Type="http://schemas.openxmlformats.org/officeDocument/2006/relationships/slideLayout" Target="../slideLayouts/slideLayout15.xml"/><Relationship Id="rId1" Type="http://schemas.openxmlformats.org/officeDocument/2006/relationships/tags" Target="../tags/tag53.xml"/><Relationship Id="rId6" Type="http://schemas.openxmlformats.org/officeDocument/2006/relationships/image" Target="../media/image152.wmf"/><Relationship Id="rId5" Type="http://schemas.openxmlformats.org/officeDocument/2006/relationships/image" Target="../media/image151.jpeg"/><Relationship Id="rId4" Type="http://schemas.openxmlformats.org/officeDocument/2006/relationships/image" Target="../media/image150.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jpeg"/><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61.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slideLayout" Target="../slideLayouts/slideLayout4.xml"/><Relationship Id="rId7" Type="http://schemas.openxmlformats.org/officeDocument/2006/relationships/image" Target="../media/image162.jpeg"/><Relationship Id="rId2" Type="http://schemas.openxmlformats.org/officeDocument/2006/relationships/tags" Target="../tags/tag57.xml"/><Relationship Id="rId1" Type="http://schemas.openxmlformats.org/officeDocument/2006/relationships/vmlDrawing" Target="../drawings/vmlDrawing10.vml"/><Relationship Id="rId6" Type="http://schemas.openxmlformats.org/officeDocument/2006/relationships/image" Target="../media/image161.png"/><Relationship Id="rId5" Type="http://schemas.openxmlformats.org/officeDocument/2006/relationships/oleObject" Target="../embeddings/oleObject11.bin"/><Relationship Id="rId4" Type="http://schemas.openxmlformats.org/officeDocument/2006/relationships/notesSlide" Target="../notesSlides/notesSlide27.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6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165.jpeg"/></Relationships>
</file>

<file path=ppt/slides/_rels/slide6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6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6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69.png"/></Relationships>
</file>

<file path=ppt/slides/_rels/slide6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169.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172.png"/></Relationships>
</file>

<file path=ppt/slides/_rels/slide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7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68.xml"/><Relationship Id="rId5" Type="http://schemas.openxmlformats.org/officeDocument/2006/relationships/image" Target="../media/image103.png"/><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slideLayout" Target="../slideLayouts/slideLayout4.xml"/><Relationship Id="rId1" Type="http://schemas.openxmlformats.org/officeDocument/2006/relationships/tags" Target="../tags/tag69.xml"/><Relationship Id="rId4" Type="http://schemas.openxmlformats.org/officeDocument/2006/relationships/image" Target="../media/image182.png"/></Relationships>
</file>

<file path=ppt/slides/_rels/slide7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87.png"/></Relationships>
</file>

<file path=ppt/slides/_rels/slide79.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image" Target="../media/image189.jpeg"/><Relationship Id="rId7" Type="http://schemas.openxmlformats.org/officeDocument/2006/relationships/image" Target="../media/image192.png"/><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191.png"/><Relationship Id="rId5" Type="http://schemas.openxmlformats.org/officeDocument/2006/relationships/image" Target="../media/image16.jpeg"/><Relationship Id="rId4" Type="http://schemas.openxmlformats.org/officeDocument/2006/relationships/image" Target="../media/image19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30.jpeg"/><Relationship Id="rId4" Type="http://schemas.openxmlformats.org/officeDocument/2006/relationships/image" Target="../media/image29.jpeg"/></Relationships>
</file>

<file path=ppt/slides/_rels/slide8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8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42.png"/></Relationships>
</file>

<file path=ppt/slides/_rels/slide8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203.jpeg"/></Relationships>
</file>

<file path=ppt/slides/_rels/slide8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205.png"/></Relationships>
</file>

<file path=ppt/slides/_rels/slide8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206.png"/></Relationships>
</file>

<file path=ppt/slides/_rels/slide8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7.xml"/><Relationship Id="rId1" Type="http://schemas.openxmlformats.org/officeDocument/2006/relationships/tags" Target="../tags/tag76.xml"/><Relationship Id="rId4" Type="http://schemas.openxmlformats.org/officeDocument/2006/relationships/image" Target="../media/image208.png"/></Relationships>
</file>

<file path=ppt/slides/_rels/slide8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 Id="rId5" Type="http://schemas.openxmlformats.org/officeDocument/2006/relationships/image" Target="../media/image212.jpeg"/><Relationship Id="rId4" Type="http://schemas.openxmlformats.org/officeDocument/2006/relationships/image" Target="../media/image211.jpeg"/></Relationships>
</file>

<file path=ppt/slides/_rels/slide92.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slideLayout" Target="../slideLayouts/slideLayout12.xml"/><Relationship Id="rId7" Type="http://schemas.openxmlformats.org/officeDocument/2006/relationships/image" Target="../media/image215.jpeg"/><Relationship Id="rId2" Type="http://schemas.openxmlformats.org/officeDocument/2006/relationships/video" Target="file:///c:\Documents%20and%20Settings\rewolf\My%20Documents\Research\College%20Station\Images-College%20Station\MVI_4425.AVI" TargetMode="External"/><Relationship Id="rId1" Type="http://schemas.openxmlformats.org/officeDocument/2006/relationships/video" Target="file:///c:\Documents%20and%20Settings\rewolf\My%20Documents\Research\College%20Station\Images-College%20Station\MVI_4376.AVI" TargetMode="Externa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notesSlide" Target="../notesSlides/notesSlide31.xml"/><Relationship Id="rId9" Type="http://schemas.openxmlformats.org/officeDocument/2006/relationships/image" Target="../media/image217.jpeg"/></Relationships>
</file>

<file path=ppt/slides/_rels/slide93.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slideLayout" Target="../slideLayouts/slideLayout6.xml"/><Relationship Id="rId7" Type="http://schemas.openxmlformats.org/officeDocument/2006/relationships/image" Target="../media/image221.jpeg"/><Relationship Id="rId2" Type="http://schemas.openxmlformats.org/officeDocument/2006/relationships/tags" Target="../tags/tag78.xml"/><Relationship Id="rId1" Type="http://schemas.openxmlformats.org/officeDocument/2006/relationships/vmlDrawing" Target="../drawings/vmlDrawing11.v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oleObject" Target="../embeddings/oleObject12.bin"/></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rewolf\My%20Documents\My%20Videos\Winfield%20Solutions\Wolf\Compspraywind_AI_herbvsILock_82+88i.wmv" TargetMode="External"/><Relationship Id="rId1" Type="http://schemas.openxmlformats.org/officeDocument/2006/relationships/tags" Target="../tags/tag79.xml"/><Relationship Id="rId4" Type="http://schemas.openxmlformats.org/officeDocument/2006/relationships/image" Target="../media/image223.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9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slideLayout" Target="../slideLayouts/slideLayout7.xml"/><Relationship Id="rId1" Type="http://schemas.openxmlformats.org/officeDocument/2006/relationships/tags" Target="../tags/tag81.xml"/><Relationship Id="rId5" Type="http://schemas.openxmlformats.org/officeDocument/2006/relationships/image" Target="../media/image226.jpeg"/><Relationship Id="rId4" Type="http://schemas.openxmlformats.org/officeDocument/2006/relationships/image" Target="../media/image2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ctrTitle"/>
          </p:nvPr>
        </p:nvSpPr>
        <p:spPr>
          <a:xfrm>
            <a:off x="381000" y="304800"/>
            <a:ext cx="8534400" cy="1143000"/>
          </a:xfrm>
        </p:spPr>
        <p:txBody>
          <a:bodyPr>
            <a:normAutofit fontScale="90000"/>
          </a:bodyPr>
          <a:lstStyle/>
          <a:p>
            <a:pPr eaLnBrk="1" hangingPunct="1"/>
            <a:r>
              <a:rPr lang="en-US" sz="4000" dirty="0" smtClean="0">
                <a:solidFill>
                  <a:srgbClr val="6600CC"/>
                </a:solidFill>
              </a:rPr>
              <a:t/>
            </a:r>
            <a:br>
              <a:rPr lang="en-US" sz="4000" dirty="0" smtClean="0">
                <a:solidFill>
                  <a:srgbClr val="6600CC"/>
                </a:solidFill>
              </a:rPr>
            </a:br>
            <a:r>
              <a:rPr lang="en-US" sz="4900" dirty="0" smtClean="0">
                <a:solidFill>
                  <a:srgbClr val="6600CC"/>
                </a:solidFill>
              </a:rPr>
              <a:t>Nozzle Design Update</a:t>
            </a:r>
            <a:br>
              <a:rPr lang="en-US" sz="4900" dirty="0" smtClean="0">
                <a:solidFill>
                  <a:srgbClr val="6600CC"/>
                </a:solidFill>
              </a:rPr>
            </a:br>
            <a:r>
              <a:rPr lang="en-US" sz="4900" dirty="0" smtClean="0">
                <a:solidFill>
                  <a:srgbClr val="6600CC"/>
                </a:solidFill>
              </a:rPr>
              <a:t>and</a:t>
            </a:r>
            <a:br>
              <a:rPr lang="en-US" sz="4900" dirty="0" smtClean="0">
                <a:solidFill>
                  <a:srgbClr val="6600CC"/>
                </a:solidFill>
              </a:rPr>
            </a:br>
            <a:r>
              <a:rPr lang="en-US" sz="4900" dirty="0" smtClean="0">
                <a:solidFill>
                  <a:srgbClr val="6600CC"/>
                </a:solidFill>
              </a:rPr>
              <a:t>Application Technology Update</a:t>
            </a:r>
            <a:endParaRPr lang="en-US" sz="3600" dirty="0" smtClean="0">
              <a:solidFill>
                <a:srgbClr val="6600CC"/>
              </a:solidFill>
            </a:endParaRPr>
          </a:p>
        </p:txBody>
      </p:sp>
      <p:sp>
        <p:nvSpPr>
          <p:cNvPr id="14339" name="Rectangle 4"/>
          <p:cNvSpPr>
            <a:spLocks noGrp="1" noChangeArrowheads="1"/>
          </p:cNvSpPr>
          <p:nvPr>
            <p:ph type="subTitle" idx="1"/>
          </p:nvPr>
        </p:nvSpPr>
        <p:spPr>
          <a:xfrm>
            <a:off x="457200" y="2514600"/>
            <a:ext cx="8077200" cy="1295400"/>
          </a:xfrm>
        </p:spPr>
        <p:txBody>
          <a:bodyPr/>
          <a:lstStyle/>
          <a:p>
            <a:pPr eaLnBrk="1" hangingPunct="1"/>
            <a:r>
              <a:rPr lang="en-US" sz="3600" dirty="0" smtClean="0"/>
              <a:t>Robert E. Wolf </a:t>
            </a:r>
          </a:p>
          <a:p>
            <a:pPr eaLnBrk="1" hangingPunct="1"/>
            <a:r>
              <a:rPr lang="en-US" sz="2800" dirty="0" smtClean="0"/>
              <a:t>Extension Specialist Application Technology</a:t>
            </a:r>
            <a:endParaRPr lang="en-US" sz="4000" dirty="0" smtClean="0"/>
          </a:p>
        </p:txBody>
      </p:sp>
      <p:sp>
        <p:nvSpPr>
          <p:cNvPr id="14340" name="Rectangle 5"/>
          <p:cNvSpPr>
            <a:spLocks noChangeArrowheads="1"/>
          </p:cNvSpPr>
          <p:nvPr/>
        </p:nvSpPr>
        <p:spPr bwMode="auto">
          <a:xfrm>
            <a:off x="152400" y="5105400"/>
            <a:ext cx="4648200" cy="1600200"/>
          </a:xfrm>
          <a:prstGeom prst="rect">
            <a:avLst/>
          </a:prstGeom>
          <a:noFill/>
          <a:ln w="9525">
            <a:noFill/>
            <a:miter lim="800000"/>
            <a:headEnd/>
            <a:tailEnd/>
          </a:ln>
        </p:spPr>
        <p:txBody>
          <a:bodyPr wrap="none" anchor="ctr"/>
          <a:lstStyle/>
          <a:p>
            <a:endParaRPr lang="en-US"/>
          </a:p>
        </p:txBody>
      </p:sp>
      <p:sp>
        <p:nvSpPr>
          <p:cNvPr id="14341" name="Text Box 6"/>
          <p:cNvSpPr txBox="1">
            <a:spLocks noChangeArrowheads="1"/>
          </p:cNvSpPr>
          <p:nvPr/>
        </p:nvSpPr>
        <p:spPr bwMode="auto">
          <a:xfrm>
            <a:off x="762000" y="3886200"/>
            <a:ext cx="7246938" cy="457200"/>
          </a:xfrm>
          <a:prstGeom prst="rect">
            <a:avLst/>
          </a:prstGeom>
          <a:noFill/>
          <a:ln w="9525">
            <a:noFill/>
            <a:miter lim="800000"/>
            <a:headEnd/>
            <a:tailEnd/>
          </a:ln>
        </p:spPr>
        <p:txBody>
          <a:bodyPr>
            <a:spAutoFit/>
          </a:bodyPr>
          <a:lstStyle/>
          <a:p>
            <a:pPr algn="ctr">
              <a:spcBef>
                <a:spcPct val="20000"/>
              </a:spcBef>
            </a:pPr>
            <a:r>
              <a:rPr lang="en-US" sz="2400">
                <a:solidFill>
                  <a:srgbClr val="6600CC"/>
                </a:solidFill>
                <a:latin typeface="Times New Roman" pitchFamily="18" charset="0"/>
              </a:rPr>
              <a:t>Biological and Agricultural Engineering</a:t>
            </a:r>
          </a:p>
        </p:txBody>
      </p:sp>
      <p:pic>
        <p:nvPicPr>
          <p:cNvPr id="14342" name="Picture 9"/>
          <p:cNvPicPr>
            <a:picLocks noChangeAspect="1" noChangeArrowheads="1"/>
          </p:cNvPicPr>
          <p:nvPr/>
        </p:nvPicPr>
        <p:blipFill>
          <a:blip r:embed="rId4" cstate="email"/>
          <a:srcRect r="-7359"/>
          <a:stretch>
            <a:fillRect/>
          </a:stretch>
        </p:blipFill>
        <p:spPr bwMode="auto">
          <a:xfrm>
            <a:off x="2667000" y="4789488"/>
            <a:ext cx="6334125" cy="1916112"/>
          </a:xfrm>
          <a:prstGeom prst="rect">
            <a:avLst/>
          </a:prstGeom>
          <a:noFill/>
          <a:ln w="12700">
            <a:noFill/>
            <a:miter lim="800000"/>
            <a:headEnd/>
            <a:tailEnd/>
          </a:ln>
        </p:spPr>
      </p:pic>
      <p:pic>
        <p:nvPicPr>
          <p:cNvPr id="14343" name="Picture 10" descr="http://www.oznet.ksu.edu/edtech/TeamServices/Images/LOGOS/72dpi/Pcat.gif"/>
          <p:cNvPicPr>
            <a:picLocks noChangeAspect="1" noChangeArrowheads="1"/>
          </p:cNvPicPr>
          <p:nvPr/>
        </p:nvPicPr>
        <p:blipFill>
          <a:blip r:embed="rId5" r:link="rId6" cstate="email"/>
          <a:srcRect/>
          <a:stretch>
            <a:fillRect/>
          </a:stretch>
        </p:blipFill>
        <p:spPr bwMode="auto">
          <a:xfrm>
            <a:off x="228600" y="4702175"/>
            <a:ext cx="2362200" cy="1916113"/>
          </a:xfrm>
          <a:prstGeom prst="rect">
            <a:avLst/>
          </a:prstGeom>
          <a:noFill/>
          <a:ln w="9525">
            <a:noFill/>
            <a:miter lim="800000"/>
            <a:headEnd/>
            <a:tailEnd/>
          </a:ln>
        </p:spPr>
      </p:pic>
    </p:spTree>
    <p:custDataLst>
      <p:tags r:id="rId1"/>
    </p:custData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Leg 6000 front dummy display"/>
          <p:cNvPicPr>
            <a:picLocks noGrp="1" noChangeAspect="1" noChangeArrowheads="1"/>
          </p:cNvPicPr>
          <p:nvPr>
            <p:ph sz="quarter" idx="2"/>
          </p:nvPr>
        </p:nvPicPr>
        <p:blipFill>
          <a:blip r:embed="rId4" cstate="email"/>
          <a:srcRect/>
          <a:stretch>
            <a:fillRect/>
          </a:stretch>
        </p:blipFill>
        <p:spPr>
          <a:xfrm>
            <a:off x="2971800" y="1143000"/>
            <a:ext cx="2587625" cy="2667000"/>
          </a:xfrm>
          <a:noFill/>
        </p:spPr>
      </p:pic>
      <p:pic>
        <p:nvPicPr>
          <p:cNvPr id="25605" name="Picture 8" descr="EM_Flowmeter_w_ftg"/>
          <p:cNvPicPr>
            <a:picLocks noGrp="1" noChangeAspect="1" noChangeArrowheads="1"/>
          </p:cNvPicPr>
          <p:nvPr>
            <p:ph sz="quarter" idx="3"/>
          </p:nvPr>
        </p:nvPicPr>
        <p:blipFill>
          <a:blip r:embed="rId5" cstate="email"/>
          <a:srcRect/>
          <a:stretch>
            <a:fillRect/>
          </a:stretch>
        </p:blipFill>
        <p:spPr>
          <a:xfrm>
            <a:off x="6400800" y="381000"/>
            <a:ext cx="2178050" cy="2009775"/>
          </a:xfrm>
          <a:noFill/>
        </p:spPr>
      </p:pic>
      <p:sp>
        <p:nvSpPr>
          <p:cNvPr id="1382405" name="Rectangle 5"/>
          <p:cNvSpPr>
            <a:spLocks noChangeArrowheads="1"/>
          </p:cNvSpPr>
          <p:nvPr/>
        </p:nvSpPr>
        <p:spPr bwMode="auto">
          <a:xfrm>
            <a:off x="381000" y="76200"/>
            <a:ext cx="8364538" cy="1143000"/>
          </a:xfrm>
          <a:prstGeom prst="rect">
            <a:avLst/>
          </a:prstGeom>
          <a:noFill/>
          <a:ln w="9525">
            <a:noFill/>
            <a:miter lim="800000"/>
            <a:headEnd/>
            <a:tailEnd/>
          </a:ln>
          <a:effectLst/>
        </p:spPr>
        <p:txBody>
          <a:bodyPr lIns="92075" tIns="46038" rIns="92075" bIns="46038" anchor="ctr"/>
          <a:lstStyle/>
          <a:p>
            <a:pPr eaLnBrk="0" hangingPunct="0">
              <a:defRPr/>
            </a:pPr>
            <a:r>
              <a:rPr lang="en-US" sz="3600">
                <a:effectLst>
                  <a:outerShdw blurRad="38100" dist="38100" dir="2700000" algn="tl">
                    <a:srgbClr val="C0C0C0"/>
                  </a:outerShdw>
                </a:effectLst>
                <a:latin typeface="Comic Sans MS" pitchFamily="66" charset="0"/>
              </a:rPr>
              <a:t>Rate Controllers:</a:t>
            </a:r>
          </a:p>
        </p:txBody>
      </p:sp>
      <p:pic>
        <p:nvPicPr>
          <p:cNvPr id="25604" name="Picture 7" descr="tstar"/>
          <p:cNvPicPr>
            <a:picLocks noChangeAspect="1" noChangeArrowheads="1"/>
          </p:cNvPicPr>
          <p:nvPr/>
        </p:nvPicPr>
        <p:blipFill>
          <a:blip r:embed="rId6" cstate="email"/>
          <a:srcRect/>
          <a:stretch>
            <a:fillRect/>
          </a:stretch>
        </p:blipFill>
        <p:spPr bwMode="auto">
          <a:xfrm>
            <a:off x="609600" y="1219200"/>
            <a:ext cx="1676400" cy="1425575"/>
          </a:xfrm>
          <a:prstGeom prst="rect">
            <a:avLst/>
          </a:prstGeom>
          <a:noFill/>
          <a:ln w="9525">
            <a:noFill/>
            <a:miter lim="800000"/>
            <a:headEnd/>
            <a:tailEnd/>
          </a:ln>
        </p:spPr>
      </p:pic>
      <p:pic>
        <p:nvPicPr>
          <p:cNvPr id="25606" name="Picture 9" descr="356_cutaway_1"/>
          <p:cNvPicPr>
            <a:picLocks noChangeAspect="1" noChangeArrowheads="1"/>
          </p:cNvPicPr>
          <p:nvPr/>
        </p:nvPicPr>
        <p:blipFill>
          <a:blip r:embed="rId7" cstate="email"/>
          <a:srcRect/>
          <a:stretch>
            <a:fillRect/>
          </a:stretch>
        </p:blipFill>
        <p:spPr bwMode="auto">
          <a:xfrm>
            <a:off x="6781800" y="2895600"/>
            <a:ext cx="1946275" cy="2819400"/>
          </a:xfrm>
          <a:prstGeom prst="rect">
            <a:avLst/>
          </a:prstGeom>
          <a:noFill/>
          <a:ln w="9525">
            <a:noFill/>
            <a:miter lim="800000"/>
            <a:headEnd/>
            <a:tailEnd/>
          </a:ln>
        </p:spPr>
      </p:pic>
      <p:pic>
        <p:nvPicPr>
          <p:cNvPr id="25607" name="Picture 12"/>
          <p:cNvPicPr>
            <a:picLocks noChangeAspect="1" noChangeArrowheads="1"/>
          </p:cNvPicPr>
          <p:nvPr/>
        </p:nvPicPr>
        <p:blipFill>
          <a:blip r:embed="rId8" cstate="email"/>
          <a:srcRect/>
          <a:stretch>
            <a:fillRect/>
          </a:stretch>
        </p:blipFill>
        <p:spPr bwMode="auto">
          <a:xfrm>
            <a:off x="152400" y="3352800"/>
            <a:ext cx="3581400" cy="2857500"/>
          </a:xfrm>
          <a:prstGeom prst="rect">
            <a:avLst/>
          </a:prstGeom>
          <a:noFill/>
          <a:ln w="12700">
            <a:noFill/>
            <a:miter lim="800000"/>
            <a:headEnd/>
            <a:tailEnd/>
          </a:ln>
        </p:spPr>
      </p:pic>
      <p:pic>
        <p:nvPicPr>
          <p:cNvPr id="25608" name="Picture 13"/>
          <p:cNvPicPr>
            <a:picLocks noChangeAspect="1" noChangeArrowheads="1"/>
          </p:cNvPicPr>
          <p:nvPr/>
        </p:nvPicPr>
        <p:blipFill>
          <a:blip r:embed="rId9" cstate="email"/>
          <a:srcRect/>
          <a:stretch>
            <a:fillRect/>
          </a:stretch>
        </p:blipFill>
        <p:spPr bwMode="auto">
          <a:xfrm>
            <a:off x="4343400" y="3886200"/>
            <a:ext cx="2005013" cy="2667000"/>
          </a:xfrm>
          <a:prstGeom prst="rect">
            <a:avLst/>
          </a:prstGeom>
          <a:noFill/>
          <a:ln w="12700">
            <a:noFill/>
            <a:miter lim="800000"/>
            <a:headEnd/>
            <a:tailEnd/>
          </a:ln>
        </p:spPr>
      </p:pic>
    </p:spTree>
    <p:custDataLst>
      <p:tags r:id="rId1"/>
    </p:custData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Rectangle 2"/>
          <p:cNvSpPr>
            <a:spLocks noGrp="1" noChangeArrowheads="1"/>
          </p:cNvSpPr>
          <p:nvPr>
            <p:ph type="title"/>
          </p:nvPr>
        </p:nvSpPr>
        <p:spPr>
          <a:xfrm>
            <a:off x="228600" y="76200"/>
            <a:ext cx="8305800" cy="719138"/>
          </a:xfrm>
          <a:noFill/>
          <a:ln/>
        </p:spPr>
        <p:txBody>
          <a:bodyPr lIns="90488" tIns="44450" rIns="90488" bIns="44450" anchor="t"/>
          <a:lstStyle/>
          <a:p>
            <a:r>
              <a:rPr lang="en-US" sz="4800"/>
              <a:t>Parallel Swathing – light bars:</a:t>
            </a:r>
            <a:endParaRPr lang="en-US"/>
          </a:p>
        </p:txBody>
      </p:sp>
      <p:grpSp>
        <p:nvGrpSpPr>
          <p:cNvPr id="1225731" name="Group 3"/>
          <p:cNvGrpSpPr>
            <a:grpSpLocks/>
          </p:cNvGrpSpPr>
          <p:nvPr/>
        </p:nvGrpSpPr>
        <p:grpSpPr bwMode="auto">
          <a:xfrm>
            <a:off x="2386013" y="2895600"/>
            <a:ext cx="4371975" cy="1066800"/>
            <a:chOff x="0" y="0"/>
            <a:chExt cx="2754" cy="672"/>
          </a:xfrm>
        </p:grpSpPr>
        <p:sp>
          <p:nvSpPr>
            <p:cNvPr id="1225732" name="Rectangle 4"/>
            <p:cNvSpPr>
              <a:spLocks noChangeArrowheads="1"/>
            </p:cNvSpPr>
            <p:nvPr/>
          </p:nvSpPr>
          <p:spPr bwMode="auto">
            <a:xfrm>
              <a:off x="0" y="0"/>
              <a:ext cx="2754" cy="0"/>
            </a:xfrm>
            <a:prstGeom prst="rect">
              <a:avLst/>
            </a:prstGeom>
            <a:noFill/>
            <a:ln w="12700">
              <a:noFill/>
              <a:miter lim="800000"/>
              <a:headEnd type="none" w="sm" len="sm"/>
              <a:tailEnd type="none" w="sm" len="sm"/>
            </a:ln>
            <a:effectLst/>
          </p:spPr>
          <p:txBody>
            <a:bodyPr>
              <a:spAutoFit/>
            </a:bodyPr>
            <a:lstStyle/>
            <a:p>
              <a:endParaRPr lang="en-US"/>
            </a:p>
          </p:txBody>
        </p:sp>
        <p:grpSp>
          <p:nvGrpSpPr>
            <p:cNvPr id="1225733" name="Group 5"/>
            <p:cNvGrpSpPr>
              <a:grpSpLocks/>
            </p:cNvGrpSpPr>
            <p:nvPr/>
          </p:nvGrpSpPr>
          <p:grpSpPr bwMode="auto">
            <a:xfrm>
              <a:off x="0" y="0"/>
              <a:ext cx="828" cy="672"/>
              <a:chOff x="0" y="4"/>
              <a:chExt cx="828" cy="672"/>
            </a:xfrm>
          </p:grpSpPr>
          <p:sp>
            <p:nvSpPr>
              <p:cNvPr id="1225734" name="Rectangle 6"/>
              <p:cNvSpPr>
                <a:spLocks noChangeArrowheads="1"/>
              </p:cNvSpPr>
              <p:nvPr/>
            </p:nvSpPr>
            <p:spPr bwMode="auto">
              <a:xfrm>
                <a:off x="0" y="4"/>
                <a:ext cx="828" cy="4"/>
              </a:xfrm>
              <a:prstGeom prst="rect">
                <a:avLst/>
              </a:prstGeom>
              <a:noFill/>
              <a:ln w="12700">
                <a:noFill/>
                <a:miter lim="800000"/>
                <a:headEnd type="none" w="sm" len="sm"/>
                <a:tailEnd type="none" w="sm" len="sm"/>
              </a:ln>
              <a:effectLst/>
            </p:spPr>
            <p:txBody>
              <a:bodyPr>
                <a:spAutoFit/>
              </a:bodyPr>
              <a:lstStyle/>
              <a:p>
                <a:endParaRPr lang="en-US"/>
              </a:p>
            </p:txBody>
          </p:sp>
          <p:sp>
            <p:nvSpPr>
              <p:cNvPr id="1225735" name="Rectangle 7"/>
              <p:cNvSpPr>
                <a:spLocks noChangeArrowheads="1"/>
              </p:cNvSpPr>
              <p:nvPr/>
            </p:nvSpPr>
            <p:spPr bwMode="auto">
              <a:xfrm>
                <a:off x="0" y="4"/>
                <a:ext cx="828" cy="672"/>
              </a:xfrm>
              <a:prstGeom prst="rect">
                <a:avLst/>
              </a:prstGeom>
              <a:noFill/>
              <a:ln w="12700">
                <a:noFill/>
                <a:miter lim="800000"/>
                <a:headEnd type="none" w="sm" len="sm"/>
                <a:tailEnd type="none" w="sm" len="sm"/>
              </a:ln>
              <a:effectLst/>
            </p:spPr>
            <p:txBody>
              <a:bodyPr/>
              <a:lstStyle/>
              <a:p>
                <a:pPr eaLnBrk="0" hangingPunct="0"/>
                <a:r>
                  <a:rPr lang="en-US" sz="2400">
                    <a:latin typeface="Times New Roman" pitchFamily="18" charset="0"/>
                  </a:rPr>
                  <a:t>  </a:t>
                </a:r>
                <a:r>
                  <a:rPr lang="en-US" sz="4000">
                    <a:latin typeface="Times New Roman" pitchFamily="18" charset="0"/>
                  </a:rPr>
                  <a:t> </a:t>
                </a:r>
                <a:r>
                  <a:rPr lang="en-US" sz="2400">
                    <a:latin typeface="Times New Roman" pitchFamily="18" charset="0"/>
                  </a:rPr>
                  <a:t>                         </a:t>
                </a:r>
              </a:p>
            </p:txBody>
          </p:sp>
        </p:grpSp>
      </p:grpSp>
      <p:pic>
        <p:nvPicPr>
          <p:cNvPr id="1225736" name="Picture 8" descr="swath_ani_rk2"/>
          <p:cNvPicPr>
            <a:picLocks noChangeAspect="1" noChangeArrowheads="1" noCrop="1"/>
          </p:cNvPicPr>
          <p:nvPr/>
        </p:nvPicPr>
        <p:blipFill>
          <a:blip r:embed="rId4" cstate="email"/>
          <a:srcRect/>
          <a:stretch>
            <a:fillRect/>
          </a:stretch>
        </p:blipFill>
        <p:spPr bwMode="auto">
          <a:xfrm>
            <a:off x="1219200" y="914400"/>
            <a:ext cx="6629400" cy="2073275"/>
          </a:xfrm>
          <a:prstGeom prst="rect">
            <a:avLst/>
          </a:prstGeom>
          <a:noFill/>
        </p:spPr>
      </p:pic>
      <p:pic>
        <p:nvPicPr>
          <p:cNvPr id="1225737" name="Picture 9" descr="Trimble EZ-Guide SL Lightbar gps guidance system for farmers"/>
          <p:cNvPicPr>
            <a:picLocks noChangeAspect="1" noChangeArrowheads="1"/>
          </p:cNvPicPr>
          <p:nvPr/>
        </p:nvPicPr>
        <p:blipFill>
          <a:blip r:embed="rId5" cstate="email"/>
          <a:srcRect/>
          <a:stretch>
            <a:fillRect/>
          </a:stretch>
        </p:blipFill>
        <p:spPr bwMode="auto">
          <a:xfrm>
            <a:off x="4981575" y="3048000"/>
            <a:ext cx="3933825" cy="1790700"/>
          </a:xfrm>
          <a:prstGeom prst="rect">
            <a:avLst/>
          </a:prstGeom>
          <a:noFill/>
        </p:spPr>
      </p:pic>
      <p:pic>
        <p:nvPicPr>
          <p:cNvPr id="1225738" name="Picture 10"/>
          <p:cNvPicPr>
            <a:picLocks noChangeAspect="1" noChangeArrowheads="1"/>
          </p:cNvPicPr>
          <p:nvPr/>
        </p:nvPicPr>
        <p:blipFill>
          <a:blip r:embed="rId6" cstate="email"/>
          <a:srcRect/>
          <a:stretch>
            <a:fillRect/>
          </a:stretch>
        </p:blipFill>
        <p:spPr bwMode="auto">
          <a:xfrm>
            <a:off x="152400" y="3352800"/>
            <a:ext cx="4448175" cy="3238500"/>
          </a:xfrm>
          <a:prstGeom prst="rect">
            <a:avLst/>
          </a:prstGeom>
          <a:noFill/>
          <a:ln w="12700">
            <a:noFill/>
            <a:miter lim="800000"/>
            <a:headEnd/>
            <a:tailEnd/>
          </a:ln>
          <a:effectLst/>
        </p:spPr>
      </p:pic>
      <p:pic>
        <p:nvPicPr>
          <p:cNvPr id="1225739" name="Picture 11" descr="teejet-centerline-gps-147630"/>
          <p:cNvPicPr>
            <a:picLocks noChangeAspect="1" noChangeArrowheads="1"/>
          </p:cNvPicPr>
          <p:nvPr/>
        </p:nvPicPr>
        <p:blipFill>
          <a:blip r:embed="rId7" cstate="email"/>
          <a:srcRect/>
          <a:stretch>
            <a:fillRect/>
          </a:stretch>
        </p:blipFill>
        <p:spPr bwMode="auto">
          <a:xfrm>
            <a:off x="5486400" y="4829175"/>
            <a:ext cx="2381250" cy="2028825"/>
          </a:xfrm>
          <a:prstGeom prst="rect">
            <a:avLst/>
          </a:prstGeom>
          <a:noFill/>
        </p:spPr>
      </p:pic>
    </p:spTree>
    <p:custDataLst>
      <p:tags r:id="rId1"/>
    </p:custData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28600"/>
            <a:ext cx="3657600" cy="914400"/>
          </a:xfrm>
        </p:spPr>
        <p:txBody>
          <a:bodyPr/>
          <a:lstStyle/>
          <a:p>
            <a:pPr algn="l" eaLnBrk="1" hangingPunct="1"/>
            <a:r>
              <a:rPr lang="en-US" sz="4000" smtClean="0"/>
              <a:t>Auto Steering:</a:t>
            </a:r>
          </a:p>
        </p:txBody>
      </p:sp>
      <p:pic>
        <p:nvPicPr>
          <p:cNvPr id="27651" name="Picture 3" descr="driverless"/>
          <p:cNvPicPr>
            <a:picLocks noGrp="1" noChangeAspect="1" noChangeArrowheads="1"/>
          </p:cNvPicPr>
          <p:nvPr>
            <p:ph sz="quarter" idx="2"/>
          </p:nvPr>
        </p:nvPicPr>
        <p:blipFill>
          <a:blip r:embed="rId3" cstate="email"/>
          <a:srcRect/>
          <a:stretch>
            <a:fillRect/>
          </a:stretch>
        </p:blipFill>
        <p:spPr>
          <a:xfrm>
            <a:off x="4495800" y="113467"/>
            <a:ext cx="4191000" cy="2553533"/>
          </a:xfrm>
          <a:noFill/>
        </p:spPr>
      </p:pic>
      <p:pic>
        <p:nvPicPr>
          <p:cNvPr id="27652" name="Picture 4"/>
          <p:cNvPicPr>
            <a:picLocks noChangeAspect="1" noChangeArrowheads="1"/>
          </p:cNvPicPr>
          <p:nvPr/>
        </p:nvPicPr>
        <p:blipFill>
          <a:blip r:embed="rId4" cstate="email"/>
          <a:srcRect/>
          <a:stretch>
            <a:fillRect/>
          </a:stretch>
        </p:blipFill>
        <p:spPr bwMode="auto">
          <a:xfrm>
            <a:off x="152400" y="1219200"/>
            <a:ext cx="1600200" cy="1565275"/>
          </a:xfrm>
          <a:prstGeom prst="rect">
            <a:avLst/>
          </a:prstGeom>
          <a:noFill/>
          <a:ln w="12700">
            <a:noFill/>
            <a:miter lim="800000"/>
            <a:headEnd/>
            <a:tailEnd/>
          </a:ln>
        </p:spPr>
      </p:pic>
      <p:pic>
        <p:nvPicPr>
          <p:cNvPr id="27653" name="Picture 5"/>
          <p:cNvPicPr>
            <a:picLocks noChangeAspect="1" noChangeArrowheads="1"/>
          </p:cNvPicPr>
          <p:nvPr/>
        </p:nvPicPr>
        <p:blipFill>
          <a:blip r:embed="rId5" cstate="email"/>
          <a:srcRect/>
          <a:stretch>
            <a:fillRect/>
          </a:stretch>
        </p:blipFill>
        <p:spPr bwMode="auto">
          <a:xfrm>
            <a:off x="76200" y="4114800"/>
            <a:ext cx="1322388" cy="2590800"/>
          </a:xfrm>
          <a:prstGeom prst="rect">
            <a:avLst/>
          </a:prstGeom>
          <a:noFill/>
          <a:ln w="12700">
            <a:noFill/>
            <a:miter lim="800000"/>
            <a:headEnd/>
            <a:tailEnd/>
          </a:ln>
        </p:spPr>
      </p:pic>
      <p:pic>
        <p:nvPicPr>
          <p:cNvPr id="27654" name="Picture 6" descr="iTEC Pro™"/>
          <p:cNvPicPr>
            <a:picLocks noChangeAspect="1" noChangeArrowheads="1"/>
          </p:cNvPicPr>
          <p:nvPr/>
        </p:nvPicPr>
        <p:blipFill>
          <a:blip r:embed="rId6" cstate="email"/>
          <a:srcRect/>
          <a:stretch>
            <a:fillRect/>
          </a:stretch>
        </p:blipFill>
        <p:spPr bwMode="auto">
          <a:xfrm>
            <a:off x="3962400" y="2971800"/>
            <a:ext cx="2438400" cy="1752600"/>
          </a:xfrm>
          <a:prstGeom prst="rect">
            <a:avLst/>
          </a:prstGeom>
          <a:ln w="228600" cap="sq" cmpd="thickThin">
            <a:solidFill>
              <a:srgbClr val="000000"/>
            </a:solidFill>
            <a:prstDash val="solid"/>
            <a:miter lim="800000"/>
          </a:ln>
          <a:effectLst>
            <a:innerShdw blurRad="76200">
              <a:srgbClr val="000000"/>
            </a:innerShdw>
          </a:effectLst>
        </p:spPr>
      </p:pic>
      <p:pic>
        <p:nvPicPr>
          <p:cNvPr id="27655" name="Picture 7"/>
          <p:cNvPicPr>
            <a:picLocks noChangeAspect="1" noChangeArrowheads="1"/>
          </p:cNvPicPr>
          <p:nvPr/>
        </p:nvPicPr>
        <p:blipFill>
          <a:blip r:embed="rId7" cstate="email"/>
          <a:srcRect/>
          <a:stretch>
            <a:fillRect/>
          </a:stretch>
        </p:blipFill>
        <p:spPr bwMode="auto">
          <a:xfrm>
            <a:off x="3962400" y="5073650"/>
            <a:ext cx="2395538" cy="1631950"/>
          </a:xfrm>
          <a:prstGeom prst="rect">
            <a:avLst/>
          </a:prstGeom>
          <a:noFill/>
          <a:ln w="12700">
            <a:noFill/>
            <a:miter lim="800000"/>
            <a:headEnd/>
            <a:tailEnd/>
          </a:ln>
        </p:spPr>
      </p:pic>
      <p:pic>
        <p:nvPicPr>
          <p:cNvPr id="27656" name="Picture 8"/>
          <p:cNvPicPr>
            <a:picLocks noChangeAspect="1" noChangeArrowheads="1"/>
          </p:cNvPicPr>
          <p:nvPr/>
        </p:nvPicPr>
        <p:blipFill>
          <a:blip r:embed="rId8" cstate="email"/>
          <a:srcRect/>
          <a:stretch>
            <a:fillRect/>
          </a:stretch>
        </p:blipFill>
        <p:spPr bwMode="auto">
          <a:xfrm>
            <a:off x="6686550" y="4540250"/>
            <a:ext cx="2381250" cy="2127250"/>
          </a:xfrm>
          <a:prstGeom prst="rect">
            <a:avLst/>
          </a:prstGeom>
          <a:noFill/>
          <a:ln w="12700">
            <a:noFill/>
            <a:miter lim="800000"/>
            <a:headEnd/>
            <a:tailEnd/>
          </a:ln>
        </p:spPr>
      </p:pic>
      <p:pic>
        <p:nvPicPr>
          <p:cNvPr id="27657" name="Picture 9"/>
          <p:cNvPicPr>
            <a:picLocks noChangeAspect="1" noChangeArrowheads="1"/>
          </p:cNvPicPr>
          <p:nvPr/>
        </p:nvPicPr>
        <p:blipFill>
          <a:blip r:embed="rId9" cstate="email"/>
          <a:srcRect/>
          <a:stretch>
            <a:fillRect/>
          </a:stretch>
        </p:blipFill>
        <p:spPr bwMode="auto">
          <a:xfrm>
            <a:off x="609600" y="2819400"/>
            <a:ext cx="2867025" cy="1028700"/>
          </a:xfrm>
          <a:prstGeom prst="rect">
            <a:avLst/>
          </a:prstGeom>
          <a:noFill/>
          <a:ln w="12700">
            <a:noFill/>
            <a:miter lim="800000"/>
            <a:headEnd/>
            <a:tailEnd/>
          </a:ln>
        </p:spPr>
      </p:pic>
      <p:pic>
        <p:nvPicPr>
          <p:cNvPr id="27658" name="Picture 10"/>
          <p:cNvPicPr>
            <a:picLocks noChangeAspect="1" noChangeArrowheads="1"/>
          </p:cNvPicPr>
          <p:nvPr/>
        </p:nvPicPr>
        <p:blipFill>
          <a:blip r:embed="rId10" cstate="email"/>
          <a:srcRect/>
          <a:stretch>
            <a:fillRect/>
          </a:stretch>
        </p:blipFill>
        <p:spPr bwMode="auto">
          <a:xfrm>
            <a:off x="7086600" y="3048000"/>
            <a:ext cx="1209675" cy="1323975"/>
          </a:xfrm>
          <a:prstGeom prst="rect">
            <a:avLst/>
          </a:prstGeom>
          <a:noFill/>
          <a:ln w="12700">
            <a:noFill/>
            <a:miter lim="800000"/>
            <a:headEnd/>
            <a:tailEnd/>
          </a:ln>
        </p:spPr>
      </p:pic>
      <p:pic>
        <p:nvPicPr>
          <p:cNvPr id="27659" name="Picture 11" descr="AutoFarm OnTrac"/>
          <p:cNvPicPr>
            <a:picLocks noChangeAspect="1" noChangeArrowheads="1"/>
          </p:cNvPicPr>
          <p:nvPr/>
        </p:nvPicPr>
        <p:blipFill>
          <a:blip r:embed="rId11" cstate="email"/>
          <a:srcRect/>
          <a:stretch>
            <a:fillRect/>
          </a:stretch>
        </p:blipFill>
        <p:spPr bwMode="auto">
          <a:xfrm>
            <a:off x="1828800" y="1066800"/>
            <a:ext cx="2124075" cy="1666875"/>
          </a:xfrm>
          <a:prstGeom prst="rect">
            <a:avLst/>
          </a:prstGeom>
          <a:noFill/>
          <a:ln w="9525">
            <a:noFill/>
            <a:miter lim="800000"/>
            <a:headEnd/>
            <a:tailEnd/>
          </a:ln>
        </p:spPr>
      </p:pic>
      <p:pic>
        <p:nvPicPr>
          <p:cNvPr id="27660" name="Picture 12" descr="Patriot_4420-002-01"/>
          <p:cNvPicPr>
            <a:picLocks noChangeAspect="1" noChangeArrowheads="1"/>
          </p:cNvPicPr>
          <p:nvPr/>
        </p:nvPicPr>
        <p:blipFill>
          <a:blip r:embed="rId12" cstate="email"/>
          <a:srcRect/>
          <a:stretch>
            <a:fillRect/>
          </a:stretch>
        </p:blipFill>
        <p:spPr bwMode="auto">
          <a:xfrm>
            <a:off x="1066800" y="3962400"/>
            <a:ext cx="2571750" cy="1212850"/>
          </a:xfrm>
          <a:prstGeom prst="rect">
            <a:avLst/>
          </a:prstGeom>
          <a:noFill/>
          <a:ln w="9525">
            <a:noFill/>
            <a:miter lim="800000"/>
            <a:headEnd/>
            <a:tailEnd/>
          </a:ln>
        </p:spPr>
      </p:pic>
      <p:pic>
        <p:nvPicPr>
          <p:cNvPr id="27661" name="Picture 13"/>
          <p:cNvPicPr>
            <a:picLocks noChangeAspect="1" noChangeArrowheads="1"/>
          </p:cNvPicPr>
          <p:nvPr/>
        </p:nvPicPr>
        <p:blipFill>
          <a:blip r:embed="rId13" cstate="email"/>
          <a:srcRect/>
          <a:stretch>
            <a:fillRect/>
          </a:stretch>
        </p:blipFill>
        <p:spPr bwMode="auto">
          <a:xfrm>
            <a:off x="1905000" y="5257800"/>
            <a:ext cx="1447800" cy="1504950"/>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Text Box 2"/>
          <p:cNvSpPr txBox="1">
            <a:spLocks noChangeArrowheads="1"/>
          </p:cNvSpPr>
          <p:nvPr/>
        </p:nvSpPr>
        <p:spPr bwMode="auto">
          <a:xfrm>
            <a:off x="228600" y="152400"/>
            <a:ext cx="8458200" cy="823913"/>
          </a:xfrm>
          <a:prstGeom prst="rect">
            <a:avLst/>
          </a:prstGeom>
          <a:noFill/>
          <a:ln w="9525">
            <a:noFill/>
            <a:miter lim="800000"/>
            <a:headEnd/>
            <a:tailEnd/>
          </a:ln>
          <a:effectLst/>
        </p:spPr>
        <p:txBody>
          <a:bodyPr>
            <a:spAutoFit/>
          </a:bodyPr>
          <a:lstStyle/>
          <a:p>
            <a:pPr algn="ctr"/>
            <a:r>
              <a:rPr lang="en-US" sz="4800">
                <a:latin typeface="Times New Roman" pitchFamily="18" charset="0"/>
                <a:cs typeface="Times New Roman" pitchFamily="18" charset="0"/>
              </a:rPr>
              <a:t>Automatic Boom Section Control</a:t>
            </a:r>
          </a:p>
        </p:txBody>
      </p:sp>
      <p:pic>
        <p:nvPicPr>
          <p:cNvPr id="1230851" name="Picture 3" descr="ez-boom"/>
          <p:cNvPicPr>
            <a:picLocks noChangeAspect="1" noChangeArrowheads="1"/>
          </p:cNvPicPr>
          <p:nvPr/>
        </p:nvPicPr>
        <p:blipFill>
          <a:blip r:embed="rId5" cstate="email"/>
          <a:srcRect/>
          <a:stretch>
            <a:fillRect/>
          </a:stretch>
        </p:blipFill>
        <p:spPr bwMode="auto">
          <a:xfrm>
            <a:off x="3124200" y="4419600"/>
            <a:ext cx="2895600" cy="2243138"/>
          </a:xfrm>
          <a:prstGeom prst="rect">
            <a:avLst/>
          </a:prstGeom>
          <a:noFill/>
        </p:spPr>
      </p:pic>
      <p:graphicFrame>
        <p:nvGraphicFramePr>
          <p:cNvPr id="1230852" name="Object 4"/>
          <p:cNvGraphicFramePr>
            <a:graphicFrameLocks noChangeAspect="1"/>
          </p:cNvGraphicFramePr>
          <p:nvPr/>
        </p:nvGraphicFramePr>
        <p:xfrm>
          <a:off x="5105400" y="1066800"/>
          <a:ext cx="3886200" cy="3817938"/>
        </p:xfrm>
        <a:graphic>
          <a:graphicData uri="http://schemas.openxmlformats.org/presentationml/2006/ole">
            <p:oleObj spid="_x0000_s1230852" name="Photo Editor Photo" r:id="rId6" imgW="12676190" imgH="13133333" progId="">
              <p:embed/>
            </p:oleObj>
          </a:graphicData>
        </a:graphic>
      </p:graphicFrame>
      <p:pic>
        <p:nvPicPr>
          <p:cNvPr id="1230853" name="Picture 5"/>
          <p:cNvPicPr>
            <a:picLocks noChangeAspect="1" noChangeArrowheads="1"/>
          </p:cNvPicPr>
          <p:nvPr/>
        </p:nvPicPr>
        <p:blipFill>
          <a:blip r:embed="rId7" cstate="email"/>
          <a:srcRect/>
          <a:stretch>
            <a:fillRect/>
          </a:stretch>
        </p:blipFill>
        <p:spPr bwMode="auto">
          <a:xfrm>
            <a:off x="304800" y="3838575"/>
            <a:ext cx="2781300" cy="3019425"/>
          </a:xfrm>
          <a:prstGeom prst="rect">
            <a:avLst/>
          </a:prstGeom>
          <a:noFill/>
          <a:ln w="12700">
            <a:noFill/>
            <a:miter lim="800000"/>
            <a:headEnd/>
            <a:tailEnd/>
          </a:ln>
          <a:effectLst/>
        </p:spPr>
      </p:pic>
      <p:pic>
        <p:nvPicPr>
          <p:cNvPr id="1230854" name="Picture 6" descr="SprayerIllust"/>
          <p:cNvPicPr>
            <a:picLocks noChangeAspect="1" noChangeArrowheads="1"/>
          </p:cNvPicPr>
          <p:nvPr/>
        </p:nvPicPr>
        <p:blipFill>
          <a:blip r:embed="rId8" cstate="email"/>
          <a:srcRect/>
          <a:stretch>
            <a:fillRect/>
          </a:stretch>
        </p:blipFill>
        <p:spPr bwMode="auto">
          <a:xfrm>
            <a:off x="609600" y="1143000"/>
            <a:ext cx="3962400" cy="2697163"/>
          </a:xfrm>
          <a:prstGeom prst="rect">
            <a:avLst/>
          </a:prstGeom>
          <a:noFill/>
        </p:spPr>
      </p:pic>
      <p:pic>
        <p:nvPicPr>
          <p:cNvPr id="1230855" name="Picture 7" descr="EZ-Boom">
            <a:hlinkClick r:id="rId9"/>
          </p:cNvPr>
          <p:cNvPicPr>
            <a:picLocks noChangeAspect="1" noChangeArrowheads="1"/>
          </p:cNvPicPr>
          <p:nvPr/>
        </p:nvPicPr>
        <p:blipFill>
          <a:blip r:embed="rId10" cstate="email"/>
          <a:srcRect/>
          <a:stretch>
            <a:fillRect/>
          </a:stretch>
        </p:blipFill>
        <p:spPr bwMode="auto">
          <a:xfrm>
            <a:off x="6248400" y="5257800"/>
            <a:ext cx="2743200" cy="1193800"/>
          </a:xfrm>
          <a:prstGeom prst="rect">
            <a:avLst/>
          </a:prstGeom>
          <a:noFill/>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subTitle" idx="1"/>
          </p:nvPr>
        </p:nvSpPr>
        <p:spPr>
          <a:xfrm>
            <a:off x="1143000" y="533400"/>
            <a:ext cx="6400800" cy="1371600"/>
          </a:xfrm>
        </p:spPr>
        <p:txBody>
          <a:bodyPr/>
          <a:lstStyle/>
          <a:p>
            <a:r>
              <a:rPr lang="en-US" smtClean="0"/>
              <a:t>Swath Control Pro</a:t>
            </a:r>
          </a:p>
          <a:p>
            <a:r>
              <a:rPr lang="en-US" smtClean="0"/>
              <a:t>John Deere - Animation</a:t>
            </a:r>
          </a:p>
        </p:txBody>
      </p:sp>
      <p:pic>
        <p:nvPicPr>
          <p:cNvPr id="2055" name="swathControlProVid.wmv">
            <a:hlinkClick r:id="" action="ppaction://media"/>
          </p:cNvPr>
          <p:cNvPicPr>
            <a:picLocks noRot="1" noChangeAspect="1" noChangeArrowheads="1"/>
          </p:cNvPicPr>
          <p:nvPr>
            <a:videoFile r:link="rId2"/>
          </p:nvPr>
        </p:nvPicPr>
        <p:blipFill>
          <a:blip r:embed="rId4" cstate="email"/>
          <a:srcRect/>
          <a:stretch>
            <a:fillRect/>
          </a:stretch>
        </p:blipFill>
        <p:spPr bwMode="auto">
          <a:xfrm>
            <a:off x="152400" y="2419350"/>
            <a:ext cx="8839200" cy="33147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87" fill="hold"/>
                                        <p:tgtEl>
                                          <p:spTgt spid="20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55"/>
                </p:tgtEl>
              </p:cMediaNode>
            </p:video>
            <p:seq concurrent="1" nextAc="seek">
              <p:cTn id="8" restart="whenNotActive" fill="hold" evtFilter="cancelBubble" nodeType="interactiveSeq">
                <p:stCondLst>
                  <p:cond evt="onClick" delay="0">
                    <p:tgtEl>
                      <p:spTgt spid="20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55"/>
                                        </p:tgtEl>
                                      </p:cBhvr>
                                    </p:cmd>
                                  </p:childTnLst>
                                </p:cTn>
                              </p:par>
                            </p:childTnLst>
                          </p:cTn>
                        </p:par>
                      </p:childTnLst>
                    </p:cTn>
                  </p:par>
                </p:childTnLst>
              </p:cTn>
              <p:nextCondLst>
                <p:cond evt="onClick" delay="0">
                  <p:tgtEl>
                    <p:spTgt spid="205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2" name="Picture 2" descr="Picture 105"/>
          <p:cNvPicPr>
            <a:picLocks noChangeAspect="1" noChangeArrowheads="1"/>
          </p:cNvPicPr>
          <p:nvPr/>
        </p:nvPicPr>
        <p:blipFill>
          <a:blip r:embed="rId4" cstate="email"/>
          <a:srcRect/>
          <a:stretch>
            <a:fillRect/>
          </a:stretch>
        </p:blipFill>
        <p:spPr bwMode="auto">
          <a:xfrm>
            <a:off x="228600" y="990600"/>
            <a:ext cx="5334000" cy="3556000"/>
          </a:xfrm>
          <a:prstGeom prst="rect">
            <a:avLst/>
          </a:prstGeom>
          <a:noFill/>
        </p:spPr>
      </p:pic>
      <p:sp>
        <p:nvSpPr>
          <p:cNvPr id="1228803" name="Text Box 3"/>
          <p:cNvSpPr txBox="1">
            <a:spLocks noChangeArrowheads="1"/>
          </p:cNvSpPr>
          <p:nvPr/>
        </p:nvSpPr>
        <p:spPr bwMode="auto">
          <a:xfrm>
            <a:off x="304800" y="90488"/>
            <a:ext cx="8382000" cy="823912"/>
          </a:xfrm>
          <a:prstGeom prst="rect">
            <a:avLst/>
          </a:prstGeom>
          <a:noFill/>
          <a:ln w="9525">
            <a:noFill/>
            <a:miter lim="800000"/>
            <a:headEnd/>
            <a:tailEnd/>
          </a:ln>
          <a:effectLst/>
        </p:spPr>
        <p:txBody>
          <a:bodyPr>
            <a:spAutoFit/>
          </a:bodyPr>
          <a:lstStyle/>
          <a:p>
            <a:pPr algn="ctr"/>
            <a:r>
              <a:rPr lang="en-US" sz="4800">
                <a:latin typeface="Times New Roman" pitchFamily="18" charset="0"/>
                <a:cs typeface="Times New Roman" pitchFamily="18" charset="0"/>
              </a:rPr>
              <a:t>Automatic Boom Height Control</a:t>
            </a:r>
          </a:p>
        </p:txBody>
      </p:sp>
      <p:pic>
        <p:nvPicPr>
          <p:cNvPr id="1228804" name="Picture 4" descr="uc4-bracket"/>
          <p:cNvPicPr>
            <a:picLocks noChangeAspect="1" noChangeArrowheads="1"/>
          </p:cNvPicPr>
          <p:nvPr/>
        </p:nvPicPr>
        <p:blipFill>
          <a:blip r:embed="rId5" cstate="email"/>
          <a:srcRect/>
          <a:stretch>
            <a:fillRect/>
          </a:stretch>
        </p:blipFill>
        <p:spPr bwMode="auto">
          <a:xfrm>
            <a:off x="6934200" y="3505200"/>
            <a:ext cx="1725613" cy="2057400"/>
          </a:xfrm>
          <a:prstGeom prst="rect">
            <a:avLst/>
          </a:prstGeom>
          <a:noFill/>
        </p:spPr>
      </p:pic>
      <p:pic>
        <p:nvPicPr>
          <p:cNvPr id="1228805" name="Picture 5" descr="uc44s"/>
          <p:cNvPicPr>
            <a:picLocks noChangeAspect="1" noChangeArrowheads="1"/>
          </p:cNvPicPr>
          <p:nvPr/>
        </p:nvPicPr>
        <p:blipFill>
          <a:blip r:embed="rId6" cstate="email"/>
          <a:srcRect/>
          <a:stretch>
            <a:fillRect/>
          </a:stretch>
        </p:blipFill>
        <p:spPr bwMode="auto">
          <a:xfrm>
            <a:off x="5562600" y="3429000"/>
            <a:ext cx="1219200" cy="1927358"/>
          </a:xfrm>
          <a:prstGeom prst="rect">
            <a:avLst/>
          </a:prstGeom>
          <a:noFill/>
        </p:spPr>
      </p:pic>
      <p:pic>
        <p:nvPicPr>
          <p:cNvPr id="1228806" name="Picture 6" descr="banner"/>
          <p:cNvPicPr>
            <a:picLocks noChangeAspect="1" noChangeArrowheads="1"/>
          </p:cNvPicPr>
          <p:nvPr/>
        </p:nvPicPr>
        <p:blipFill>
          <a:blip r:embed="rId7" cstate="email"/>
          <a:srcRect/>
          <a:stretch>
            <a:fillRect/>
          </a:stretch>
        </p:blipFill>
        <p:spPr bwMode="auto">
          <a:xfrm>
            <a:off x="762000" y="1143000"/>
            <a:ext cx="4038600" cy="838200"/>
          </a:xfrm>
          <a:prstGeom prst="rect">
            <a:avLst/>
          </a:prstGeom>
          <a:noFill/>
        </p:spPr>
      </p:pic>
      <p:pic>
        <p:nvPicPr>
          <p:cNvPr id="1228807" name="Picture 7"/>
          <p:cNvPicPr>
            <a:picLocks noChangeAspect="1" noChangeArrowheads="1"/>
          </p:cNvPicPr>
          <p:nvPr/>
        </p:nvPicPr>
        <p:blipFill>
          <a:blip r:embed="rId8" cstate="email"/>
          <a:srcRect/>
          <a:stretch>
            <a:fillRect/>
          </a:stretch>
        </p:blipFill>
        <p:spPr bwMode="auto">
          <a:xfrm>
            <a:off x="5181600" y="1143000"/>
            <a:ext cx="3648075" cy="2224088"/>
          </a:xfrm>
          <a:prstGeom prst="rect">
            <a:avLst/>
          </a:prstGeom>
          <a:noFill/>
          <a:ln w="12700">
            <a:noFill/>
            <a:miter lim="800000"/>
            <a:headEnd/>
            <a:tailEnd/>
          </a:ln>
          <a:effectLst/>
        </p:spPr>
      </p:pic>
      <p:sp>
        <p:nvSpPr>
          <p:cNvPr id="1228808" name="WordArt 8"/>
          <p:cNvSpPr>
            <a:spLocks noChangeArrowheads="1" noChangeShapeType="1" noTextEdit="1"/>
          </p:cNvSpPr>
          <p:nvPr/>
        </p:nvSpPr>
        <p:spPr bwMode="auto">
          <a:xfrm>
            <a:off x="152400" y="4724400"/>
            <a:ext cx="752475" cy="5715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UC5</a:t>
            </a:r>
          </a:p>
        </p:txBody>
      </p:sp>
      <p:sp>
        <p:nvSpPr>
          <p:cNvPr id="1228809" name="Line 9"/>
          <p:cNvSpPr>
            <a:spLocks noChangeShapeType="1"/>
          </p:cNvSpPr>
          <p:nvPr/>
        </p:nvSpPr>
        <p:spPr bwMode="auto">
          <a:xfrm>
            <a:off x="990600" y="5029200"/>
            <a:ext cx="457200" cy="0"/>
          </a:xfrm>
          <a:prstGeom prst="line">
            <a:avLst/>
          </a:prstGeom>
          <a:noFill/>
          <a:ln w="76200">
            <a:solidFill>
              <a:srgbClr val="FF0000"/>
            </a:solidFill>
            <a:round/>
            <a:headEnd/>
            <a:tailEnd type="triangle" w="med" len="med"/>
          </a:ln>
          <a:effectLst/>
        </p:spPr>
        <p:txBody>
          <a:bodyPr/>
          <a:lstStyle/>
          <a:p>
            <a:endParaRPr lang="en-US"/>
          </a:p>
        </p:txBody>
      </p:sp>
      <p:pic>
        <p:nvPicPr>
          <p:cNvPr id="1228810" name="Picture 10" descr="insight"/>
          <p:cNvPicPr>
            <a:picLocks noChangeAspect="1" noChangeArrowheads="1"/>
          </p:cNvPicPr>
          <p:nvPr/>
        </p:nvPicPr>
        <p:blipFill>
          <a:blip r:embed="rId9" cstate="email"/>
          <a:srcRect/>
          <a:stretch>
            <a:fillRect/>
          </a:stretch>
        </p:blipFill>
        <p:spPr bwMode="auto">
          <a:xfrm>
            <a:off x="1524000" y="3505200"/>
            <a:ext cx="2511729" cy="2095500"/>
          </a:xfrm>
          <a:prstGeom prst="rect">
            <a:avLst/>
          </a:prstGeom>
          <a:noFill/>
        </p:spPr>
      </p:pic>
      <p:sp>
        <p:nvSpPr>
          <p:cNvPr id="12" name="WordArt 8"/>
          <p:cNvSpPr>
            <a:spLocks noChangeArrowheads="1" noChangeShapeType="1" noTextEdit="1"/>
          </p:cNvSpPr>
          <p:nvPr/>
        </p:nvSpPr>
        <p:spPr bwMode="auto">
          <a:xfrm>
            <a:off x="152400" y="5791200"/>
            <a:ext cx="2514600" cy="57150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JD GS2 Panel</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sp>
        <p:nvSpPr>
          <p:cNvPr id="13" name="Line 9"/>
          <p:cNvSpPr>
            <a:spLocks noChangeShapeType="1"/>
          </p:cNvSpPr>
          <p:nvPr/>
        </p:nvSpPr>
        <p:spPr bwMode="auto">
          <a:xfrm>
            <a:off x="2971800" y="6096000"/>
            <a:ext cx="457200" cy="0"/>
          </a:xfrm>
          <a:prstGeom prst="line">
            <a:avLst/>
          </a:prstGeom>
          <a:noFill/>
          <a:ln w="76200">
            <a:solidFill>
              <a:srgbClr val="FF0000"/>
            </a:solidFill>
            <a:round/>
            <a:headEnd/>
            <a:tailEnd type="triangle" w="med" len="med"/>
          </a:ln>
          <a:effectLst/>
        </p:spPr>
        <p:txBody>
          <a:bodyPr/>
          <a:lstStyle/>
          <a:p>
            <a:endParaRPr lang="en-US"/>
          </a:p>
        </p:txBody>
      </p:sp>
      <p:pic>
        <p:nvPicPr>
          <p:cNvPr id="14" name="Picture 13" descr="gs2.jpg"/>
          <p:cNvPicPr>
            <a:picLocks noChangeAspect="1"/>
          </p:cNvPicPr>
          <p:nvPr/>
        </p:nvPicPr>
        <p:blipFill>
          <a:blip r:embed="rId10" cstate="email"/>
          <a:stretch>
            <a:fillRect/>
          </a:stretch>
        </p:blipFill>
        <p:spPr>
          <a:xfrm>
            <a:off x="3657600" y="5334000"/>
            <a:ext cx="1943100" cy="1384300"/>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2" name="Rectangle 2"/>
          <p:cNvSpPr>
            <a:spLocks noGrp="1" noChangeArrowheads="1"/>
          </p:cNvSpPr>
          <p:nvPr>
            <p:ph type="title"/>
          </p:nvPr>
        </p:nvSpPr>
        <p:spPr>
          <a:xfrm>
            <a:off x="152400" y="304800"/>
            <a:ext cx="8229600" cy="685800"/>
          </a:xfrm>
        </p:spPr>
        <p:txBody>
          <a:bodyPr/>
          <a:lstStyle/>
          <a:p>
            <a:r>
              <a:rPr lang="en-US" sz="4000"/>
              <a:t>Variable Rate/Mapped Applications</a:t>
            </a:r>
          </a:p>
        </p:txBody>
      </p:sp>
      <p:sp>
        <p:nvSpPr>
          <p:cNvPr id="1233923" name="Rectangle 3"/>
          <p:cNvSpPr>
            <a:spLocks noGrp="1" noChangeArrowheads="1"/>
          </p:cNvSpPr>
          <p:nvPr>
            <p:ph type="body" sz="half" idx="1"/>
          </p:nvPr>
        </p:nvSpPr>
        <p:spPr>
          <a:xfrm>
            <a:off x="304800" y="1143000"/>
            <a:ext cx="7086600" cy="1828800"/>
          </a:xfrm>
        </p:spPr>
        <p:txBody>
          <a:bodyPr/>
          <a:lstStyle/>
          <a:p>
            <a:pPr>
              <a:lnSpc>
                <a:spcPct val="90000"/>
              </a:lnSpc>
            </a:pPr>
            <a:r>
              <a:rPr lang="en-US" sz="2800"/>
              <a:t>Predeveloped variable rate maps</a:t>
            </a:r>
          </a:p>
          <a:p>
            <a:pPr>
              <a:lnSpc>
                <a:spcPct val="90000"/>
              </a:lnSpc>
            </a:pPr>
            <a:r>
              <a:rPr lang="en-US" sz="2800"/>
              <a:t>Dependent on target variables</a:t>
            </a:r>
          </a:p>
          <a:p>
            <a:pPr lvl="1">
              <a:lnSpc>
                <a:spcPct val="90000"/>
              </a:lnSpc>
            </a:pPr>
            <a:r>
              <a:rPr lang="en-US" sz="2400"/>
              <a:t>weed pressures, species, size</a:t>
            </a:r>
          </a:p>
          <a:p>
            <a:pPr>
              <a:lnSpc>
                <a:spcPct val="90000"/>
              </a:lnSpc>
            </a:pPr>
            <a:r>
              <a:rPr lang="en-US" sz="2800">
                <a:solidFill>
                  <a:srgbClr val="FF0000"/>
                </a:solidFill>
              </a:rPr>
              <a:t>Flow and droplet control issues</a:t>
            </a:r>
          </a:p>
        </p:txBody>
      </p:sp>
      <p:pic>
        <p:nvPicPr>
          <p:cNvPr id="1233924" name="Picture 4" descr="MVC-021F"/>
          <p:cNvPicPr>
            <a:picLocks noChangeAspect="1" noChangeArrowheads="1"/>
          </p:cNvPicPr>
          <p:nvPr/>
        </p:nvPicPr>
        <p:blipFill>
          <a:blip r:embed="rId3" cstate="email"/>
          <a:srcRect/>
          <a:stretch>
            <a:fillRect/>
          </a:stretch>
        </p:blipFill>
        <p:spPr bwMode="auto">
          <a:xfrm>
            <a:off x="5410200" y="3695700"/>
            <a:ext cx="3505200" cy="2628900"/>
          </a:xfrm>
          <a:prstGeom prst="rect">
            <a:avLst/>
          </a:prstGeom>
          <a:noFill/>
        </p:spPr>
      </p:pic>
      <p:pic>
        <p:nvPicPr>
          <p:cNvPr id="1233925" name="Picture 5" descr="fieldware"/>
          <p:cNvPicPr>
            <a:picLocks noChangeAspect="1" noChangeArrowheads="1"/>
          </p:cNvPicPr>
          <p:nvPr/>
        </p:nvPicPr>
        <p:blipFill>
          <a:blip r:embed="rId4" cstate="email"/>
          <a:srcRect l="43637"/>
          <a:stretch>
            <a:fillRect/>
          </a:stretch>
        </p:blipFill>
        <p:spPr bwMode="auto">
          <a:xfrm>
            <a:off x="228600" y="2895600"/>
            <a:ext cx="5105400" cy="3821113"/>
          </a:xfrm>
          <a:prstGeom prst="rect">
            <a:avLst/>
          </a:prstGeom>
          <a:noFill/>
        </p:spPr>
      </p:pic>
      <p:pic>
        <p:nvPicPr>
          <p:cNvPr id="1233926" name="Picture 6" descr="variable_rate"/>
          <p:cNvPicPr>
            <a:picLocks noChangeAspect="1" noChangeArrowheads="1"/>
          </p:cNvPicPr>
          <p:nvPr/>
        </p:nvPicPr>
        <p:blipFill>
          <a:blip r:embed="rId5" cstate="email"/>
          <a:srcRect/>
          <a:stretch>
            <a:fillRect/>
          </a:stretch>
        </p:blipFill>
        <p:spPr bwMode="auto">
          <a:xfrm>
            <a:off x="6096000" y="990600"/>
            <a:ext cx="2590800" cy="25908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0" name="Rectangle 2"/>
          <p:cNvSpPr>
            <a:spLocks noGrp="1" noChangeArrowheads="1"/>
          </p:cNvSpPr>
          <p:nvPr>
            <p:ph type="title"/>
          </p:nvPr>
        </p:nvSpPr>
        <p:spPr/>
        <p:txBody>
          <a:bodyPr/>
          <a:lstStyle/>
          <a:p>
            <a:pPr algn="l"/>
            <a:r>
              <a:rPr lang="en-US"/>
              <a:t>VariTarget:</a:t>
            </a:r>
          </a:p>
        </p:txBody>
      </p:sp>
      <p:sp>
        <p:nvSpPr>
          <p:cNvPr id="1235971" name="Rectangle 3"/>
          <p:cNvSpPr>
            <a:spLocks noGrp="1" noChangeArrowheads="1"/>
          </p:cNvSpPr>
          <p:nvPr>
            <p:ph type="body" sz="half" idx="1"/>
          </p:nvPr>
        </p:nvSpPr>
        <p:spPr>
          <a:xfrm>
            <a:off x="152400" y="1371600"/>
            <a:ext cx="5181600" cy="2286000"/>
          </a:xfrm>
        </p:spPr>
        <p:txBody>
          <a:bodyPr/>
          <a:lstStyle/>
          <a:p>
            <a:pPr>
              <a:lnSpc>
                <a:spcPct val="80000"/>
              </a:lnSpc>
            </a:pPr>
            <a:r>
              <a:rPr lang="en-US" sz="2000"/>
              <a:t>Speed variations from 2-20 MPH</a:t>
            </a:r>
          </a:p>
          <a:p>
            <a:pPr>
              <a:lnSpc>
                <a:spcPct val="80000"/>
              </a:lnSpc>
            </a:pPr>
            <a:r>
              <a:rPr lang="en-US" sz="2000"/>
              <a:t>Application rates of 5-40 GPA</a:t>
            </a:r>
          </a:p>
          <a:p>
            <a:pPr>
              <a:lnSpc>
                <a:spcPct val="80000"/>
              </a:lnSpc>
            </a:pPr>
            <a:r>
              <a:rPr lang="en-US" sz="2000"/>
              <a:t>Spring tension</a:t>
            </a:r>
          </a:p>
          <a:p>
            <a:pPr>
              <a:lnSpc>
                <a:spcPct val="80000"/>
              </a:lnSpc>
            </a:pPr>
            <a:r>
              <a:rPr lang="en-US" sz="2000"/>
              <a:t>Variable area pre orifice</a:t>
            </a:r>
          </a:p>
          <a:p>
            <a:pPr>
              <a:lnSpc>
                <a:spcPct val="80000"/>
              </a:lnSpc>
            </a:pPr>
            <a:r>
              <a:rPr lang="en-US" sz="2000"/>
              <a:t>Variable area spray orifice</a:t>
            </a:r>
          </a:p>
          <a:p>
            <a:pPr>
              <a:lnSpc>
                <a:spcPct val="80000"/>
              </a:lnSpc>
            </a:pPr>
            <a:r>
              <a:rPr lang="en-US" sz="2000"/>
              <a:t>Optimize spray droplet size</a:t>
            </a:r>
          </a:p>
          <a:p>
            <a:pPr>
              <a:lnSpc>
                <a:spcPct val="80000"/>
              </a:lnSpc>
            </a:pPr>
            <a:r>
              <a:rPr lang="en-US" sz="2000"/>
              <a:t>Maintain efficacy and minimize drift</a:t>
            </a:r>
            <a:endParaRPr lang="en-US"/>
          </a:p>
        </p:txBody>
      </p:sp>
      <p:pic>
        <p:nvPicPr>
          <p:cNvPr id="1235972" name="Picture 4" descr="VariTarget"/>
          <p:cNvPicPr>
            <a:picLocks noGrp="1" noChangeAspect="1" noChangeArrowheads="1"/>
          </p:cNvPicPr>
          <p:nvPr>
            <p:ph idx="4294967295"/>
          </p:nvPr>
        </p:nvPicPr>
        <p:blipFill>
          <a:blip r:embed="rId4" cstate="email"/>
          <a:srcRect/>
          <a:stretch>
            <a:fillRect/>
          </a:stretch>
        </p:blipFill>
        <p:spPr>
          <a:xfrm>
            <a:off x="4343400" y="228600"/>
            <a:ext cx="2836863" cy="2895600"/>
          </a:xfrm>
          <a:noFill/>
          <a:ln/>
        </p:spPr>
      </p:pic>
      <p:pic>
        <p:nvPicPr>
          <p:cNvPr id="1235973" name="Picture 5" descr="varitarget cut away"/>
          <p:cNvPicPr>
            <a:picLocks noGrp="1" noChangeAspect="1" noChangeArrowheads="1"/>
          </p:cNvPicPr>
          <p:nvPr>
            <p:ph sz="half" idx="2"/>
          </p:nvPr>
        </p:nvPicPr>
        <p:blipFill>
          <a:blip r:embed="rId5" cstate="email"/>
          <a:srcRect/>
          <a:stretch>
            <a:fillRect/>
          </a:stretch>
        </p:blipFill>
        <p:spPr>
          <a:xfrm>
            <a:off x="4876800" y="3095625"/>
            <a:ext cx="4267200" cy="3609975"/>
          </a:xfrm>
          <a:noFill/>
          <a:ln/>
        </p:spPr>
      </p:pic>
      <p:sp>
        <p:nvSpPr>
          <p:cNvPr id="1235974" name="Oval 6"/>
          <p:cNvSpPr>
            <a:spLocks noChangeArrowheads="1"/>
          </p:cNvSpPr>
          <p:nvPr/>
        </p:nvSpPr>
        <p:spPr bwMode="auto">
          <a:xfrm>
            <a:off x="7467600" y="4267200"/>
            <a:ext cx="762000" cy="1676400"/>
          </a:xfrm>
          <a:prstGeom prst="ellipse">
            <a:avLst/>
          </a:prstGeom>
          <a:noFill/>
          <a:ln w="38100">
            <a:solidFill>
              <a:srgbClr val="FF0000"/>
            </a:solidFill>
            <a:round/>
            <a:headEnd/>
            <a:tailEnd/>
          </a:ln>
          <a:effectLst/>
        </p:spPr>
        <p:txBody>
          <a:bodyPr wrap="none" anchor="ctr"/>
          <a:lstStyle/>
          <a:p>
            <a:endParaRPr lang="en-US"/>
          </a:p>
        </p:txBody>
      </p:sp>
      <p:sp>
        <p:nvSpPr>
          <p:cNvPr id="1235975" name="Oval 7"/>
          <p:cNvSpPr>
            <a:spLocks noChangeArrowheads="1"/>
          </p:cNvSpPr>
          <p:nvPr/>
        </p:nvSpPr>
        <p:spPr bwMode="auto">
          <a:xfrm rot="5400000">
            <a:off x="6172200" y="5105400"/>
            <a:ext cx="762000" cy="1676400"/>
          </a:xfrm>
          <a:prstGeom prst="ellipse">
            <a:avLst/>
          </a:prstGeom>
          <a:noFill/>
          <a:ln w="38100">
            <a:solidFill>
              <a:srgbClr val="FF0000"/>
            </a:solidFill>
            <a:round/>
            <a:headEnd/>
            <a:tailEnd/>
          </a:ln>
          <a:effectLst/>
        </p:spPr>
        <p:txBody>
          <a:bodyPr wrap="none" anchor="ctr"/>
          <a:lstStyle/>
          <a:p>
            <a:endParaRPr lang="en-US"/>
          </a:p>
        </p:txBody>
      </p:sp>
      <p:sp>
        <p:nvSpPr>
          <p:cNvPr id="1235976" name="Line 8"/>
          <p:cNvSpPr>
            <a:spLocks noChangeShapeType="1"/>
          </p:cNvSpPr>
          <p:nvPr/>
        </p:nvSpPr>
        <p:spPr bwMode="auto">
          <a:xfrm>
            <a:off x="3276600" y="2438400"/>
            <a:ext cx="4114800" cy="2209800"/>
          </a:xfrm>
          <a:prstGeom prst="line">
            <a:avLst/>
          </a:prstGeom>
          <a:noFill/>
          <a:ln w="12700">
            <a:solidFill>
              <a:srgbClr val="FF0000"/>
            </a:solidFill>
            <a:round/>
            <a:headEnd/>
            <a:tailEnd type="triangle" w="med" len="med"/>
          </a:ln>
          <a:effectLst/>
        </p:spPr>
        <p:txBody>
          <a:bodyPr/>
          <a:lstStyle/>
          <a:p>
            <a:endParaRPr lang="en-US"/>
          </a:p>
        </p:txBody>
      </p:sp>
      <p:sp>
        <p:nvSpPr>
          <p:cNvPr id="1235977" name="Line 9"/>
          <p:cNvSpPr>
            <a:spLocks noChangeShapeType="1"/>
          </p:cNvSpPr>
          <p:nvPr/>
        </p:nvSpPr>
        <p:spPr bwMode="auto">
          <a:xfrm>
            <a:off x="3581400" y="2819400"/>
            <a:ext cx="2133600" cy="2895600"/>
          </a:xfrm>
          <a:prstGeom prst="line">
            <a:avLst/>
          </a:prstGeom>
          <a:noFill/>
          <a:ln w="12700">
            <a:solidFill>
              <a:srgbClr val="FF0000"/>
            </a:solidFill>
            <a:round/>
            <a:headEnd/>
            <a:tailEnd type="triangle" w="med" len="med"/>
          </a:ln>
          <a:effectLst/>
        </p:spPr>
        <p:txBody>
          <a:bodyPr/>
          <a:lstStyle/>
          <a:p>
            <a:endParaRPr lang="en-US"/>
          </a:p>
        </p:txBody>
      </p:sp>
      <p:sp>
        <p:nvSpPr>
          <p:cNvPr id="1235978" name="Oval 10"/>
          <p:cNvSpPr>
            <a:spLocks noChangeArrowheads="1"/>
          </p:cNvSpPr>
          <p:nvPr/>
        </p:nvSpPr>
        <p:spPr bwMode="auto">
          <a:xfrm rot="5400000">
            <a:off x="5676900" y="2933700"/>
            <a:ext cx="228600" cy="914400"/>
          </a:xfrm>
          <a:prstGeom prst="ellipse">
            <a:avLst/>
          </a:prstGeom>
          <a:noFill/>
          <a:ln w="38100">
            <a:solidFill>
              <a:srgbClr val="FF0000"/>
            </a:solidFill>
            <a:round/>
            <a:headEnd/>
            <a:tailEnd/>
          </a:ln>
          <a:effectLst/>
        </p:spPr>
        <p:txBody>
          <a:bodyPr wrap="none" anchor="ctr"/>
          <a:lstStyle/>
          <a:p>
            <a:endParaRPr lang="en-US"/>
          </a:p>
        </p:txBody>
      </p:sp>
      <p:pic>
        <p:nvPicPr>
          <p:cNvPr id="1235979" name="Picture 11"/>
          <p:cNvPicPr>
            <a:picLocks noChangeAspect="1" noChangeArrowheads="1"/>
          </p:cNvPicPr>
          <p:nvPr/>
        </p:nvPicPr>
        <p:blipFill>
          <a:blip r:embed="rId6" cstate="email"/>
          <a:srcRect/>
          <a:stretch>
            <a:fillRect/>
          </a:stretch>
        </p:blipFill>
        <p:spPr bwMode="auto">
          <a:xfrm>
            <a:off x="152400" y="4724400"/>
            <a:ext cx="4648200" cy="925513"/>
          </a:xfrm>
          <a:prstGeom prst="rect">
            <a:avLst/>
          </a:prstGeom>
          <a:noFill/>
          <a:ln w="12700">
            <a:noFill/>
            <a:miter lim="800000"/>
            <a:headEnd/>
            <a:tailEnd/>
          </a:ln>
          <a:effectLst/>
        </p:spPr>
      </p:pic>
      <p:sp>
        <p:nvSpPr>
          <p:cNvPr id="1235980" name="Text Box 12"/>
          <p:cNvSpPr txBox="1">
            <a:spLocks noChangeArrowheads="1"/>
          </p:cNvSpPr>
          <p:nvPr/>
        </p:nvSpPr>
        <p:spPr bwMode="auto">
          <a:xfrm>
            <a:off x="76200" y="5745163"/>
            <a:ext cx="838200" cy="274637"/>
          </a:xfrm>
          <a:prstGeom prst="rect">
            <a:avLst/>
          </a:prstGeom>
          <a:noFill/>
          <a:ln w="12700">
            <a:noFill/>
            <a:miter lim="800000"/>
            <a:headEnd/>
            <a:tailEnd/>
          </a:ln>
          <a:effectLst/>
        </p:spPr>
        <p:txBody>
          <a:bodyPr>
            <a:spAutoFit/>
          </a:bodyPr>
          <a:lstStyle/>
          <a:p>
            <a:pPr algn="ctr">
              <a:spcBef>
                <a:spcPct val="50000"/>
              </a:spcBef>
            </a:pPr>
            <a:r>
              <a:rPr lang="en-US" sz="1200"/>
              <a:t>Very Fine</a:t>
            </a:r>
          </a:p>
        </p:txBody>
      </p:sp>
      <p:sp>
        <p:nvSpPr>
          <p:cNvPr id="1235981" name="Text Box 13"/>
          <p:cNvSpPr txBox="1">
            <a:spLocks noChangeArrowheads="1"/>
          </p:cNvSpPr>
          <p:nvPr/>
        </p:nvSpPr>
        <p:spPr bwMode="auto">
          <a:xfrm>
            <a:off x="1143000" y="5715000"/>
            <a:ext cx="533400" cy="274638"/>
          </a:xfrm>
          <a:prstGeom prst="rect">
            <a:avLst/>
          </a:prstGeom>
          <a:noFill/>
          <a:ln w="12700">
            <a:noFill/>
            <a:miter lim="800000"/>
            <a:headEnd/>
            <a:tailEnd/>
          </a:ln>
          <a:effectLst/>
        </p:spPr>
        <p:txBody>
          <a:bodyPr>
            <a:spAutoFit/>
          </a:bodyPr>
          <a:lstStyle/>
          <a:p>
            <a:pPr>
              <a:spcBef>
                <a:spcPct val="50000"/>
              </a:spcBef>
            </a:pPr>
            <a:r>
              <a:rPr lang="en-US" sz="1200"/>
              <a:t>Fine</a:t>
            </a:r>
          </a:p>
        </p:txBody>
      </p:sp>
      <p:sp>
        <p:nvSpPr>
          <p:cNvPr id="1235982" name="Text Box 14"/>
          <p:cNvSpPr txBox="1">
            <a:spLocks noChangeArrowheads="1"/>
          </p:cNvSpPr>
          <p:nvPr/>
        </p:nvSpPr>
        <p:spPr bwMode="auto">
          <a:xfrm>
            <a:off x="1905000" y="5715000"/>
            <a:ext cx="762000" cy="274638"/>
          </a:xfrm>
          <a:prstGeom prst="rect">
            <a:avLst/>
          </a:prstGeom>
          <a:noFill/>
          <a:ln w="12700">
            <a:noFill/>
            <a:miter lim="800000"/>
            <a:headEnd/>
            <a:tailEnd/>
          </a:ln>
          <a:effectLst/>
        </p:spPr>
        <p:txBody>
          <a:bodyPr>
            <a:spAutoFit/>
          </a:bodyPr>
          <a:lstStyle/>
          <a:p>
            <a:pPr>
              <a:spcBef>
                <a:spcPct val="50000"/>
              </a:spcBef>
            </a:pPr>
            <a:r>
              <a:rPr lang="en-US" sz="1200"/>
              <a:t>Medium</a:t>
            </a:r>
          </a:p>
        </p:txBody>
      </p:sp>
      <p:sp>
        <p:nvSpPr>
          <p:cNvPr id="1235983" name="Text Box 15"/>
          <p:cNvSpPr txBox="1">
            <a:spLocks noChangeArrowheads="1"/>
          </p:cNvSpPr>
          <p:nvPr/>
        </p:nvSpPr>
        <p:spPr bwMode="auto">
          <a:xfrm>
            <a:off x="2895600" y="5715000"/>
            <a:ext cx="762000" cy="274638"/>
          </a:xfrm>
          <a:prstGeom prst="rect">
            <a:avLst/>
          </a:prstGeom>
          <a:noFill/>
          <a:ln w="12700">
            <a:noFill/>
            <a:miter lim="800000"/>
            <a:headEnd/>
            <a:tailEnd/>
          </a:ln>
          <a:effectLst/>
        </p:spPr>
        <p:txBody>
          <a:bodyPr>
            <a:spAutoFit/>
          </a:bodyPr>
          <a:lstStyle/>
          <a:p>
            <a:pPr>
              <a:spcBef>
                <a:spcPct val="50000"/>
              </a:spcBef>
            </a:pPr>
            <a:r>
              <a:rPr lang="en-US" sz="1200"/>
              <a:t>Coarse</a:t>
            </a:r>
          </a:p>
        </p:txBody>
      </p:sp>
      <p:sp>
        <p:nvSpPr>
          <p:cNvPr id="1235984" name="Text Box 16"/>
          <p:cNvSpPr txBox="1">
            <a:spLocks noChangeArrowheads="1"/>
          </p:cNvSpPr>
          <p:nvPr/>
        </p:nvSpPr>
        <p:spPr bwMode="auto">
          <a:xfrm>
            <a:off x="3810000" y="5638800"/>
            <a:ext cx="762000" cy="457200"/>
          </a:xfrm>
          <a:prstGeom prst="rect">
            <a:avLst/>
          </a:prstGeom>
          <a:noFill/>
          <a:ln w="12700">
            <a:noFill/>
            <a:miter lim="800000"/>
            <a:headEnd/>
            <a:tailEnd/>
          </a:ln>
          <a:effectLst/>
        </p:spPr>
        <p:txBody>
          <a:bodyPr>
            <a:spAutoFit/>
          </a:bodyPr>
          <a:lstStyle/>
          <a:p>
            <a:pPr algn="ctr">
              <a:spcBef>
                <a:spcPct val="50000"/>
              </a:spcBef>
            </a:pPr>
            <a:r>
              <a:rPr lang="en-US" sz="1200"/>
              <a:t>Very Coarse</a:t>
            </a:r>
          </a:p>
        </p:txBody>
      </p:sp>
      <p:pic>
        <p:nvPicPr>
          <p:cNvPr id="1235985" name="Picture 17" descr="IMG_0865"/>
          <p:cNvPicPr>
            <a:picLocks noChangeAspect="1" noChangeArrowheads="1"/>
          </p:cNvPicPr>
          <p:nvPr/>
        </p:nvPicPr>
        <p:blipFill>
          <a:blip r:embed="rId7" cstate="email"/>
          <a:srcRect/>
          <a:stretch>
            <a:fillRect/>
          </a:stretch>
        </p:blipFill>
        <p:spPr bwMode="auto">
          <a:xfrm>
            <a:off x="7010400" y="1371600"/>
            <a:ext cx="2057400" cy="15430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a:lstStyle/>
          <a:p>
            <a:r>
              <a:rPr lang="en-US"/>
              <a:t>Variable Rate Nozzles</a:t>
            </a:r>
          </a:p>
        </p:txBody>
      </p:sp>
      <p:sp>
        <p:nvSpPr>
          <p:cNvPr id="1238019" name="Rectangle 3"/>
          <p:cNvSpPr>
            <a:spLocks noGrp="1" noChangeArrowheads="1"/>
          </p:cNvSpPr>
          <p:nvPr>
            <p:ph type="body" sz="half" idx="1"/>
          </p:nvPr>
        </p:nvSpPr>
        <p:spPr>
          <a:xfrm>
            <a:off x="457200" y="1600200"/>
            <a:ext cx="4724400" cy="4525963"/>
          </a:xfrm>
        </p:spPr>
        <p:txBody>
          <a:bodyPr/>
          <a:lstStyle/>
          <a:p>
            <a:r>
              <a:rPr lang="en-US"/>
              <a:t>TurboDrop Variable Rate – TDVR</a:t>
            </a:r>
          </a:p>
          <a:p>
            <a:r>
              <a:rPr lang="en-US"/>
              <a:t>30 – 120 PSI</a:t>
            </a:r>
          </a:p>
          <a:p>
            <a:r>
              <a:rPr lang="en-US"/>
              <a:t>Equals a 4X rate change</a:t>
            </a:r>
          </a:p>
          <a:p>
            <a:r>
              <a:rPr lang="en-US"/>
              <a:t>Allows for –</a:t>
            </a:r>
          </a:p>
          <a:p>
            <a:pPr lvl="1"/>
            <a:r>
              <a:rPr lang="en-US"/>
              <a:t>Greater application speed changes</a:t>
            </a:r>
          </a:p>
          <a:p>
            <a:pPr lvl="1"/>
            <a:r>
              <a:rPr lang="en-US"/>
              <a:t>Different application rates in different fields or in the same field</a:t>
            </a:r>
          </a:p>
          <a:p>
            <a:endParaRPr lang="en-US"/>
          </a:p>
        </p:txBody>
      </p:sp>
      <p:pic>
        <p:nvPicPr>
          <p:cNvPr id="1238020" name="Picture 4" descr="varatepr"/>
          <p:cNvPicPr>
            <a:picLocks noGrp="1" noChangeAspect="1" noChangeArrowheads="1"/>
          </p:cNvPicPr>
          <p:nvPr>
            <p:ph type="body" sz="half" idx="2"/>
          </p:nvPr>
        </p:nvPicPr>
        <p:blipFill>
          <a:blip r:embed="rId3" cstate="email"/>
          <a:srcRect/>
          <a:stretch>
            <a:fillRect/>
          </a:stretch>
        </p:blipFill>
        <p:spPr>
          <a:xfrm>
            <a:off x="5181600" y="1600200"/>
            <a:ext cx="3733800" cy="3435350"/>
          </a:xfrm>
          <a:noFill/>
          <a:ln/>
        </p:spPr>
      </p:pic>
      <p:pic>
        <p:nvPicPr>
          <p:cNvPr id="1238021" name="Picture 5"/>
          <p:cNvPicPr>
            <a:picLocks noChangeAspect="1" noChangeArrowheads="1"/>
          </p:cNvPicPr>
          <p:nvPr/>
        </p:nvPicPr>
        <p:blipFill>
          <a:blip r:embed="rId4" cstate="email"/>
          <a:srcRect/>
          <a:stretch>
            <a:fillRect/>
          </a:stretch>
        </p:blipFill>
        <p:spPr bwMode="auto">
          <a:xfrm>
            <a:off x="5257800" y="5410200"/>
            <a:ext cx="3352800" cy="1068388"/>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42" name="Picture 2"/>
          <p:cNvPicPr>
            <a:picLocks noChangeAspect="1" noChangeArrowheads="1"/>
          </p:cNvPicPr>
          <p:nvPr/>
        </p:nvPicPr>
        <p:blipFill>
          <a:blip r:embed="rId3" cstate="email"/>
          <a:srcRect/>
          <a:stretch>
            <a:fillRect/>
          </a:stretch>
        </p:blipFill>
        <p:spPr bwMode="auto">
          <a:xfrm>
            <a:off x="228600" y="676275"/>
            <a:ext cx="5257800" cy="3209925"/>
          </a:xfrm>
          <a:prstGeom prst="rect">
            <a:avLst/>
          </a:prstGeom>
          <a:noFill/>
          <a:ln w="12700">
            <a:noFill/>
            <a:miter lim="800000"/>
            <a:headEnd/>
            <a:tailEnd/>
          </a:ln>
          <a:effectLst/>
        </p:spPr>
      </p:pic>
      <p:pic>
        <p:nvPicPr>
          <p:cNvPr id="1239043" name="Picture 3"/>
          <p:cNvPicPr>
            <a:picLocks noChangeAspect="1" noChangeArrowheads="1"/>
          </p:cNvPicPr>
          <p:nvPr/>
        </p:nvPicPr>
        <p:blipFill>
          <a:blip r:embed="rId4" cstate="email"/>
          <a:srcRect/>
          <a:stretch>
            <a:fillRect/>
          </a:stretch>
        </p:blipFill>
        <p:spPr bwMode="auto">
          <a:xfrm>
            <a:off x="76200" y="152400"/>
            <a:ext cx="3366274" cy="1314450"/>
          </a:xfrm>
          <a:prstGeom prst="rect">
            <a:avLst/>
          </a:prstGeom>
          <a:noFill/>
          <a:ln w="12700">
            <a:noFill/>
            <a:miter lim="800000"/>
            <a:headEnd/>
            <a:tailEnd/>
          </a:ln>
          <a:effectLst/>
        </p:spPr>
      </p:pic>
      <p:pic>
        <p:nvPicPr>
          <p:cNvPr id="1239044" name="Picture 4"/>
          <p:cNvPicPr>
            <a:picLocks noChangeAspect="1" noChangeArrowheads="1"/>
          </p:cNvPicPr>
          <p:nvPr/>
        </p:nvPicPr>
        <p:blipFill>
          <a:blip r:embed="rId5" cstate="email"/>
          <a:srcRect/>
          <a:stretch>
            <a:fillRect/>
          </a:stretch>
        </p:blipFill>
        <p:spPr bwMode="auto">
          <a:xfrm>
            <a:off x="5943600" y="3962400"/>
            <a:ext cx="3124200" cy="1802110"/>
          </a:xfrm>
          <a:prstGeom prst="rect">
            <a:avLst/>
          </a:prstGeom>
          <a:noFill/>
          <a:ln w="9525">
            <a:noFill/>
            <a:miter lim="800000"/>
            <a:headEnd/>
            <a:tailEnd/>
          </a:ln>
          <a:effectLst/>
        </p:spPr>
      </p:pic>
      <p:sp>
        <p:nvSpPr>
          <p:cNvPr id="1239045" name="Rectangle 5"/>
          <p:cNvSpPr>
            <a:spLocks noChangeArrowheads="1"/>
          </p:cNvSpPr>
          <p:nvPr/>
        </p:nvSpPr>
        <p:spPr bwMode="auto">
          <a:xfrm>
            <a:off x="152400" y="4114800"/>
            <a:ext cx="8991600" cy="219075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2000" dirty="0"/>
              <a:t>Blended Pulse Technology</a:t>
            </a:r>
          </a:p>
          <a:p>
            <a:pPr marL="342900" indent="-342900">
              <a:spcBef>
                <a:spcPct val="20000"/>
              </a:spcBef>
              <a:buFontTx/>
              <a:buChar char="•"/>
            </a:pPr>
            <a:r>
              <a:rPr lang="en-US" sz="2000" dirty="0"/>
              <a:t>Independent Flow Control (1-8X)</a:t>
            </a:r>
          </a:p>
          <a:p>
            <a:pPr marL="342900" indent="-342900">
              <a:spcBef>
                <a:spcPct val="20000"/>
              </a:spcBef>
              <a:buFontTx/>
              <a:buChar char="•"/>
            </a:pPr>
            <a:r>
              <a:rPr lang="en-US" sz="2000" dirty="0"/>
              <a:t>Independent Drop Size Control</a:t>
            </a:r>
          </a:p>
          <a:p>
            <a:pPr marL="342900" indent="-342900">
              <a:spcBef>
                <a:spcPct val="20000"/>
              </a:spcBef>
              <a:buFontTx/>
              <a:buChar char="•"/>
            </a:pPr>
            <a:r>
              <a:rPr lang="en-US" sz="2000" dirty="0"/>
              <a:t>Separate boom section controls</a:t>
            </a:r>
          </a:p>
          <a:p>
            <a:pPr marL="342900" indent="-342900">
              <a:spcBef>
                <a:spcPct val="20000"/>
              </a:spcBef>
              <a:buFontTx/>
              <a:buChar char="•"/>
            </a:pPr>
            <a:r>
              <a:rPr lang="en-US" sz="2000" dirty="0" smtClean="0">
                <a:solidFill>
                  <a:srgbClr val="FF0000"/>
                </a:solidFill>
              </a:rPr>
              <a:t>NEW/Coming Soon! </a:t>
            </a:r>
            <a:r>
              <a:rPr lang="en-US" sz="2000" dirty="0">
                <a:solidFill>
                  <a:srgbClr val="FF0000"/>
                </a:solidFill>
              </a:rPr>
              <a:t>–</a:t>
            </a:r>
            <a:r>
              <a:rPr lang="en-US" sz="2000" dirty="0"/>
              <a:t> Individual nozzle </a:t>
            </a:r>
            <a:r>
              <a:rPr lang="en-US" sz="2000" dirty="0" smtClean="0"/>
              <a:t>control</a:t>
            </a:r>
          </a:p>
          <a:p>
            <a:pPr marL="800100" lvl="1" indent="-342900">
              <a:spcBef>
                <a:spcPct val="20000"/>
              </a:spcBef>
              <a:buFontTx/>
              <a:buChar char="•"/>
            </a:pPr>
            <a:r>
              <a:rPr lang="en-US" sz="2000" dirty="0" smtClean="0"/>
              <a:t>Individual On/off along the boom</a:t>
            </a:r>
          </a:p>
          <a:p>
            <a:pPr marL="800100" lvl="1" indent="-342900">
              <a:spcBef>
                <a:spcPct val="20000"/>
              </a:spcBef>
              <a:buFontTx/>
              <a:buChar char="•"/>
            </a:pPr>
            <a:r>
              <a:rPr lang="en-US" sz="2000" dirty="0" smtClean="0"/>
              <a:t>Flow control along the boom at individual nozzles for speed changes</a:t>
            </a:r>
            <a:endParaRPr lang="en-US" sz="2000" dirty="0"/>
          </a:p>
        </p:txBody>
      </p:sp>
      <p:pic>
        <p:nvPicPr>
          <p:cNvPr id="1239046" name="Picture 6" descr="SPX4260-02201"/>
          <p:cNvPicPr>
            <a:picLocks noChangeAspect="1" noChangeArrowheads="1"/>
          </p:cNvPicPr>
          <p:nvPr/>
        </p:nvPicPr>
        <p:blipFill>
          <a:blip r:embed="rId6" cstate="email"/>
          <a:srcRect/>
          <a:stretch>
            <a:fillRect/>
          </a:stretch>
        </p:blipFill>
        <p:spPr bwMode="auto">
          <a:xfrm>
            <a:off x="5715000" y="457200"/>
            <a:ext cx="3200400" cy="3200400"/>
          </a:xfrm>
          <a:prstGeom prst="rect">
            <a:avLst/>
          </a:prstGeom>
          <a:noFill/>
          <a:ln w="9525">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22" name="Picture 2" descr="MVC-078X"/>
          <p:cNvPicPr>
            <a:picLocks noGrp="1" noChangeAspect="1" noChangeArrowheads="1"/>
          </p:cNvPicPr>
          <p:nvPr>
            <p:ph sz="quarter" idx="2"/>
          </p:nvPr>
        </p:nvPicPr>
        <p:blipFill>
          <a:blip r:embed="rId4" cstate="email"/>
          <a:srcRect/>
          <a:stretch>
            <a:fillRect/>
          </a:stretch>
        </p:blipFill>
        <p:spPr>
          <a:xfrm>
            <a:off x="3048000" y="2438400"/>
            <a:ext cx="2514600" cy="1885950"/>
          </a:xfrm>
          <a:noFill/>
          <a:ln/>
        </p:spPr>
      </p:pic>
      <p:pic>
        <p:nvPicPr>
          <p:cNvPr id="1208323" name="Picture 3" descr="jd2"/>
          <p:cNvPicPr>
            <a:picLocks noChangeAspect="1" noChangeArrowheads="1"/>
          </p:cNvPicPr>
          <p:nvPr/>
        </p:nvPicPr>
        <p:blipFill>
          <a:blip r:embed="rId5" cstate="email"/>
          <a:srcRect/>
          <a:stretch>
            <a:fillRect/>
          </a:stretch>
        </p:blipFill>
        <p:spPr bwMode="auto">
          <a:xfrm>
            <a:off x="4724400" y="228600"/>
            <a:ext cx="4038600" cy="2038350"/>
          </a:xfrm>
          <a:prstGeom prst="rect">
            <a:avLst/>
          </a:prstGeom>
          <a:noFill/>
        </p:spPr>
      </p:pic>
      <p:pic>
        <p:nvPicPr>
          <p:cNvPr id="1208324" name="Picture 4" descr="602-dry"/>
          <p:cNvPicPr>
            <a:picLocks noChangeAspect="1" noChangeArrowheads="1"/>
          </p:cNvPicPr>
          <p:nvPr/>
        </p:nvPicPr>
        <p:blipFill>
          <a:blip r:embed="rId6" cstate="email"/>
          <a:srcRect/>
          <a:stretch>
            <a:fillRect/>
          </a:stretch>
        </p:blipFill>
        <p:spPr bwMode="auto">
          <a:xfrm>
            <a:off x="5105400" y="4572000"/>
            <a:ext cx="3657600" cy="2197100"/>
          </a:xfrm>
          <a:prstGeom prst="rect">
            <a:avLst/>
          </a:prstGeom>
          <a:noFill/>
        </p:spPr>
      </p:pic>
      <p:pic>
        <p:nvPicPr>
          <p:cNvPr id="1208325" name="Picture 5" descr="Bestway"/>
          <p:cNvPicPr>
            <a:picLocks noChangeAspect="1" noChangeArrowheads="1"/>
          </p:cNvPicPr>
          <p:nvPr/>
        </p:nvPicPr>
        <p:blipFill>
          <a:blip r:embed="rId7" cstate="email"/>
          <a:srcRect/>
          <a:stretch>
            <a:fillRect/>
          </a:stretch>
        </p:blipFill>
        <p:spPr bwMode="auto">
          <a:xfrm>
            <a:off x="304800" y="228600"/>
            <a:ext cx="3810000" cy="2103438"/>
          </a:xfrm>
          <a:prstGeom prst="rect">
            <a:avLst/>
          </a:prstGeom>
          <a:noFill/>
        </p:spPr>
      </p:pic>
      <p:pic>
        <p:nvPicPr>
          <p:cNvPr id="1208326" name="Picture 6" descr="backpack"/>
          <p:cNvPicPr>
            <a:picLocks noChangeAspect="1" noChangeArrowheads="1"/>
          </p:cNvPicPr>
          <p:nvPr/>
        </p:nvPicPr>
        <p:blipFill>
          <a:blip r:embed="rId8" cstate="email">
            <a:lum bright="-12000"/>
          </a:blip>
          <a:srcRect/>
          <a:stretch>
            <a:fillRect/>
          </a:stretch>
        </p:blipFill>
        <p:spPr bwMode="auto">
          <a:xfrm>
            <a:off x="228600" y="2438400"/>
            <a:ext cx="2514600" cy="1862138"/>
          </a:xfrm>
          <a:prstGeom prst="rect">
            <a:avLst/>
          </a:prstGeom>
          <a:noFill/>
        </p:spPr>
      </p:pic>
      <p:pic>
        <p:nvPicPr>
          <p:cNvPr id="1208327" name="Picture 7" descr="turf gun-2"/>
          <p:cNvPicPr>
            <a:picLocks noChangeAspect="1" noChangeArrowheads="1"/>
          </p:cNvPicPr>
          <p:nvPr/>
        </p:nvPicPr>
        <p:blipFill>
          <a:blip r:embed="rId9" cstate="email">
            <a:lum bright="-6000"/>
          </a:blip>
          <a:srcRect/>
          <a:stretch>
            <a:fillRect/>
          </a:stretch>
        </p:blipFill>
        <p:spPr bwMode="auto">
          <a:xfrm>
            <a:off x="5638800" y="2411413"/>
            <a:ext cx="3200400" cy="1931987"/>
          </a:xfrm>
          <a:prstGeom prst="rect">
            <a:avLst/>
          </a:prstGeom>
          <a:noFill/>
        </p:spPr>
      </p:pic>
      <p:pic>
        <p:nvPicPr>
          <p:cNvPr id="1208328" name="Picture 8" descr="IMG_3832"/>
          <p:cNvPicPr>
            <a:picLocks noChangeAspect="1" noChangeArrowheads="1"/>
          </p:cNvPicPr>
          <p:nvPr/>
        </p:nvPicPr>
        <p:blipFill>
          <a:blip r:embed="rId10" cstate="email"/>
          <a:srcRect/>
          <a:stretch>
            <a:fillRect/>
          </a:stretch>
        </p:blipFill>
        <p:spPr bwMode="auto">
          <a:xfrm>
            <a:off x="228600" y="4510088"/>
            <a:ext cx="4308475" cy="2347912"/>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a:xfrm>
            <a:off x="406400" y="457200"/>
            <a:ext cx="8356600" cy="762000"/>
          </a:xfrm>
        </p:spPr>
        <p:txBody>
          <a:bodyPr/>
          <a:lstStyle/>
          <a:p>
            <a:r>
              <a:rPr lang="en-US"/>
              <a:t>How it Works:  </a:t>
            </a:r>
          </a:p>
        </p:txBody>
      </p:sp>
      <p:sp>
        <p:nvSpPr>
          <p:cNvPr id="569347" name="Rectangle 3"/>
          <p:cNvSpPr>
            <a:spLocks noGrp="1" noChangeArrowheads="1"/>
          </p:cNvSpPr>
          <p:nvPr>
            <p:ph type="body" sz="half" idx="1"/>
          </p:nvPr>
        </p:nvSpPr>
        <p:spPr>
          <a:xfrm>
            <a:off x="152400" y="1981200"/>
            <a:ext cx="4038600" cy="4114800"/>
          </a:xfrm>
        </p:spPr>
        <p:txBody>
          <a:bodyPr/>
          <a:lstStyle/>
          <a:p>
            <a:r>
              <a:rPr lang="en-US" sz="2800"/>
              <a:t>Uses high speed solenoid valves to regulate flow</a:t>
            </a:r>
          </a:p>
          <a:p>
            <a:r>
              <a:rPr lang="en-US" sz="2800"/>
              <a:t>Varies application rate with duty cycle: independently of pressure </a:t>
            </a:r>
          </a:p>
          <a:p>
            <a:endParaRPr lang="en-US" sz="2800"/>
          </a:p>
        </p:txBody>
      </p:sp>
      <p:pic>
        <p:nvPicPr>
          <p:cNvPr id="569348" name="Picture 4" descr="spray2"/>
          <p:cNvPicPr>
            <a:picLocks noGrp="1" noChangeAspect="1" noChangeArrowheads="1"/>
          </p:cNvPicPr>
          <p:nvPr>
            <p:ph type="clipArt" sz="half" idx="2"/>
          </p:nvPr>
        </p:nvPicPr>
        <p:blipFill>
          <a:blip r:embed="rId3" cstate="email"/>
          <a:srcRect/>
          <a:stretch>
            <a:fillRect/>
          </a:stretch>
        </p:blipFill>
        <p:spPr>
          <a:xfrm>
            <a:off x="4079875" y="2057400"/>
            <a:ext cx="4835525" cy="3267075"/>
          </a:xfrm>
          <a:noFill/>
          <a:ln/>
        </p:spPr>
      </p:pic>
    </p:spTree>
    <p:custDataLst>
      <p:tags r:id="rId1"/>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p:txBody>
          <a:bodyPr/>
          <a:lstStyle/>
          <a:p>
            <a:r>
              <a:rPr lang="en-US" sz="4000" dirty="0"/>
              <a:t>Pulse compared to conventional:</a:t>
            </a:r>
          </a:p>
        </p:txBody>
      </p:sp>
      <p:pic>
        <p:nvPicPr>
          <p:cNvPr id="894983" name="XR.mpg">
            <a:hlinkClick r:id="" action="ppaction://media"/>
          </p:cNvPr>
          <p:cNvPicPr>
            <a:picLocks noGrp="1" noRot="1" noChangeAspect="1" noChangeArrowheads="1"/>
          </p:cNvPicPr>
          <p:nvPr>
            <p:ph sz="half" idx="1"/>
            <a:videoFile r:link="rId2"/>
          </p:nvPr>
        </p:nvPicPr>
        <p:blipFill>
          <a:blip r:embed="rId5" cstate="email"/>
          <a:srcRect/>
          <a:stretch>
            <a:fillRect/>
          </a:stretch>
        </p:blipFill>
        <p:spPr>
          <a:xfrm>
            <a:off x="0" y="3048000"/>
            <a:ext cx="4572000" cy="3116263"/>
          </a:xfrm>
          <a:ln/>
        </p:spPr>
      </p:pic>
      <p:sp>
        <p:nvSpPr>
          <p:cNvPr id="894981" name="WordArt 5"/>
          <p:cNvSpPr>
            <a:spLocks noChangeArrowheads="1" noChangeShapeType="1" noTextEdit="1"/>
          </p:cNvSpPr>
          <p:nvPr/>
        </p:nvSpPr>
        <p:spPr bwMode="auto">
          <a:xfrm>
            <a:off x="6172200" y="1981200"/>
            <a:ext cx="1143000" cy="8382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PWM</a:t>
            </a:r>
          </a:p>
        </p:txBody>
      </p:sp>
      <p:sp>
        <p:nvSpPr>
          <p:cNvPr id="894982" name="WordArt 6"/>
          <p:cNvSpPr>
            <a:spLocks noChangeArrowheads="1" noChangeShapeType="1" noTextEdit="1"/>
          </p:cNvSpPr>
          <p:nvPr/>
        </p:nvSpPr>
        <p:spPr bwMode="auto">
          <a:xfrm>
            <a:off x="838200" y="2057400"/>
            <a:ext cx="2743200" cy="8382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Conventional</a:t>
            </a:r>
          </a:p>
        </p:txBody>
      </p:sp>
      <p:pic>
        <p:nvPicPr>
          <p:cNvPr id="894987" name="PWM.mpg">
            <a:hlinkClick r:id="" action="ppaction://media"/>
          </p:cNvPr>
          <p:cNvPicPr>
            <a:picLocks noGrp="1" noRot="1" noChangeAspect="1" noChangeArrowheads="1"/>
          </p:cNvPicPr>
          <p:nvPr>
            <p:ph sz="half" idx="2"/>
            <a:videoFile r:link="rId3"/>
          </p:nvPr>
        </p:nvPicPr>
        <p:blipFill>
          <a:blip r:embed="rId6" cstate="email"/>
          <a:srcRect/>
          <a:stretch>
            <a:fillRect/>
          </a:stretch>
        </p:blipFill>
        <p:spPr>
          <a:xfrm>
            <a:off x="4648200" y="3048000"/>
            <a:ext cx="4495800" cy="3116263"/>
          </a:xfrm>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6" fill="hold"/>
                                        <p:tgtEl>
                                          <p:spTgt spid="894983"/>
                                        </p:tgtEl>
                                      </p:cBhvr>
                                    </p:cmd>
                                  </p:childTnLst>
                                </p:cTn>
                              </p:par>
                            </p:childTnLst>
                          </p:cTn>
                        </p:par>
                        <p:par>
                          <p:cTn id="7" fill="hold">
                            <p:stCondLst>
                              <p:cond delay="4646"/>
                            </p:stCondLst>
                            <p:childTnLst>
                              <p:par>
                                <p:cTn id="8" presetID="1" presetClass="mediacall" presetSubtype="0" fill="hold" nodeType="afterEffect">
                                  <p:stCondLst>
                                    <p:cond delay="0"/>
                                  </p:stCondLst>
                                  <p:childTnLst>
                                    <p:cmd type="call" cmd="playFrom(0.0)">
                                      <p:cBhvr>
                                        <p:cTn id="9" dur="6281" fill="hold"/>
                                        <p:tgtEl>
                                          <p:spTgt spid="89498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remove" display="0">
                  <p:stCondLst>
                    <p:cond delay="indefinite"/>
                  </p:stCondLst>
                  <p:endCondLst>
                    <p:cond evt="onNext" delay="0">
                      <p:tgtEl>
                        <p:sldTgt/>
                      </p:tgtEl>
                    </p:cond>
                    <p:cond evt="onPrev" delay="0">
                      <p:tgtEl>
                        <p:sldTgt/>
                      </p:tgtEl>
                    </p:cond>
                  </p:endCondLst>
                </p:cTn>
                <p:tgtEl>
                  <p:spTgt spid="894983"/>
                </p:tgtEl>
              </p:cMediaNode>
            </p:video>
            <p:seq concurrent="1" nextAc="seek">
              <p:cTn id="11" restart="whenNotActive" fill="hold" evtFilter="cancelBubble" nodeType="interactiveSeq">
                <p:stCondLst>
                  <p:cond evt="onClick" delay="0">
                    <p:tgtEl>
                      <p:spTgt spid="89498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94983"/>
                                        </p:tgtEl>
                                      </p:cBhvr>
                                    </p:cmd>
                                  </p:childTnLst>
                                </p:cTn>
                              </p:par>
                            </p:childTnLst>
                          </p:cTn>
                        </p:par>
                      </p:childTnLst>
                    </p:cTn>
                  </p:par>
                </p:childTnLst>
              </p:cTn>
              <p:nextCondLst>
                <p:cond evt="onClick" delay="0">
                  <p:tgtEl>
                    <p:spTgt spid="894983"/>
                  </p:tgtEl>
                </p:cond>
              </p:nextCondLst>
            </p:seq>
            <p:video>
              <p:cMediaNode>
                <p:cTn id="16" repeatCount="indefinite" fill="remove" display="0">
                  <p:stCondLst>
                    <p:cond delay="indefinite"/>
                  </p:stCondLst>
                  <p:endCondLst>
                    <p:cond evt="onNext" delay="0">
                      <p:tgtEl>
                        <p:sldTgt/>
                      </p:tgtEl>
                    </p:cond>
                    <p:cond evt="onPrev" delay="0">
                      <p:tgtEl>
                        <p:sldTgt/>
                      </p:tgtEl>
                    </p:cond>
                  </p:endCondLst>
                </p:cTn>
                <p:tgtEl>
                  <p:spTgt spid="894987"/>
                </p:tgtEl>
              </p:cMediaNode>
            </p:video>
            <p:seq concurrent="1" nextAc="seek">
              <p:cTn id="17" restart="whenNotActive" fill="hold" evtFilter="cancelBubble" nodeType="interactiveSeq">
                <p:stCondLst>
                  <p:cond evt="onClick" delay="0">
                    <p:tgtEl>
                      <p:spTgt spid="89498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94987"/>
                                        </p:tgtEl>
                                      </p:cBhvr>
                                    </p:cmd>
                                  </p:childTnLst>
                                </p:cTn>
                              </p:par>
                            </p:childTnLst>
                          </p:cTn>
                        </p:par>
                      </p:childTnLst>
                    </p:cTn>
                  </p:par>
                </p:childTnLst>
              </p:cTn>
              <p:nextCondLst>
                <p:cond evt="onClick" delay="0">
                  <p:tgtEl>
                    <p:spTgt spid="89498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r>
              <a:rPr lang="en-US"/>
              <a:t>What is Pulse Width?</a:t>
            </a:r>
          </a:p>
        </p:txBody>
      </p:sp>
      <p:sp>
        <p:nvSpPr>
          <p:cNvPr id="683011" name="Rectangle 3"/>
          <p:cNvSpPr>
            <a:spLocks noGrp="1" noChangeArrowheads="1"/>
          </p:cNvSpPr>
          <p:nvPr>
            <p:ph type="body" sz="half" idx="1"/>
          </p:nvPr>
        </p:nvSpPr>
        <p:spPr>
          <a:xfrm>
            <a:off x="457200" y="1524000"/>
            <a:ext cx="8178800" cy="617538"/>
          </a:xfrm>
        </p:spPr>
        <p:txBody>
          <a:bodyPr/>
          <a:lstStyle/>
          <a:p>
            <a:pPr>
              <a:lnSpc>
                <a:spcPct val="90000"/>
              </a:lnSpc>
            </a:pPr>
            <a:r>
              <a:rPr lang="en-US" sz="2400"/>
              <a:t>Type of control system</a:t>
            </a:r>
          </a:p>
          <a:p>
            <a:pPr>
              <a:lnSpc>
                <a:spcPct val="90000"/>
              </a:lnSpc>
            </a:pPr>
            <a:r>
              <a:rPr lang="en-US" sz="2400"/>
              <a:t>Modulates a DC square wave signal </a:t>
            </a:r>
          </a:p>
          <a:p>
            <a:pPr>
              <a:lnSpc>
                <a:spcPct val="90000"/>
              </a:lnSpc>
            </a:pPr>
            <a:endParaRPr lang="en-US" sz="2400"/>
          </a:p>
        </p:txBody>
      </p:sp>
      <p:pic>
        <p:nvPicPr>
          <p:cNvPr id="683012" name="Picture 4" descr="spray4"/>
          <p:cNvPicPr>
            <a:picLocks noGrp="1" noChangeAspect="1" noChangeArrowheads="1"/>
          </p:cNvPicPr>
          <p:nvPr>
            <p:ph sz="half" idx="2"/>
          </p:nvPr>
        </p:nvPicPr>
        <p:blipFill>
          <a:blip r:embed="rId3" cstate="email"/>
          <a:srcRect/>
          <a:stretch>
            <a:fillRect/>
          </a:stretch>
        </p:blipFill>
        <p:spPr>
          <a:xfrm>
            <a:off x="152400" y="2286000"/>
            <a:ext cx="8991600" cy="4494213"/>
          </a:xfrm>
          <a:noFill/>
          <a:ln/>
        </p:spPr>
      </p:pic>
    </p:spTree>
    <p:custDataLst>
      <p:tags r:id="rId1"/>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p:txBody>
          <a:bodyPr/>
          <a:lstStyle/>
          <a:p>
            <a:endParaRPr lang="en-US"/>
          </a:p>
        </p:txBody>
      </p:sp>
      <p:pic>
        <p:nvPicPr>
          <p:cNvPr id="575491" name="Picture 3" descr="speed-pressure-1"/>
          <p:cNvPicPr>
            <a:picLocks noChangeAspect="1" noChangeArrowheads="1"/>
          </p:cNvPicPr>
          <p:nvPr/>
        </p:nvPicPr>
        <p:blipFill>
          <a:blip r:embed="rId3" cstate="email"/>
          <a:srcRect/>
          <a:stretch>
            <a:fillRect/>
          </a:stretch>
        </p:blipFill>
        <p:spPr bwMode="auto">
          <a:xfrm>
            <a:off x="304800" y="228600"/>
            <a:ext cx="8534400" cy="6148388"/>
          </a:xfrm>
          <a:prstGeom prst="rect">
            <a:avLst/>
          </a:prstGeom>
          <a:noFill/>
        </p:spPr>
      </p:pic>
      <p:sp>
        <p:nvSpPr>
          <p:cNvPr id="575492" name="Text Box 4"/>
          <p:cNvSpPr txBox="1">
            <a:spLocks noChangeArrowheads="1"/>
          </p:cNvSpPr>
          <p:nvPr/>
        </p:nvSpPr>
        <p:spPr bwMode="auto">
          <a:xfrm>
            <a:off x="381000" y="6324600"/>
            <a:ext cx="5867400" cy="304800"/>
          </a:xfrm>
          <a:prstGeom prst="rect">
            <a:avLst/>
          </a:prstGeom>
          <a:noFill/>
          <a:ln w="12700">
            <a:noFill/>
            <a:miter lim="800000"/>
            <a:headEnd/>
            <a:tailEnd/>
          </a:ln>
          <a:effectLst/>
        </p:spPr>
        <p:txBody>
          <a:bodyPr>
            <a:spAutoFit/>
          </a:bodyPr>
          <a:lstStyle/>
          <a:p>
            <a:pPr eaLnBrk="0" hangingPunct="0">
              <a:spcBef>
                <a:spcPct val="50000"/>
              </a:spcBef>
            </a:pPr>
            <a:r>
              <a:rPr lang="en-US" sz="1400">
                <a:latin typeface="Times New Roman" pitchFamily="18" charset="0"/>
              </a:rPr>
              <a:t>Courtesy of Ken Giles,  U of California Davis</a:t>
            </a:r>
          </a:p>
        </p:txBody>
      </p:sp>
    </p:spTree>
    <p:custDataLst>
      <p:tags r:id="rId1"/>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body" idx="1"/>
          </p:nvPr>
        </p:nvSpPr>
        <p:spPr>
          <a:xfrm>
            <a:off x="304800" y="914400"/>
            <a:ext cx="8229600" cy="4343399"/>
          </a:xfrm>
        </p:spPr>
        <p:txBody>
          <a:bodyPr/>
          <a:lstStyle/>
          <a:p>
            <a:pPr>
              <a:lnSpc>
                <a:spcPct val="80000"/>
              </a:lnSpc>
            </a:pPr>
            <a:r>
              <a:rPr lang="en-US" sz="2800" dirty="0"/>
              <a:t>Uses GPS for location in field.</a:t>
            </a:r>
          </a:p>
          <a:p>
            <a:pPr>
              <a:lnSpc>
                <a:spcPct val="80000"/>
              </a:lnSpc>
            </a:pPr>
            <a:r>
              <a:rPr lang="en-US" sz="2800" dirty="0"/>
              <a:t>Smart </a:t>
            </a:r>
            <a:r>
              <a:rPr lang="en-US" sz="2800" dirty="0" smtClean="0"/>
              <a:t>Nozzle spray system </a:t>
            </a:r>
            <a:r>
              <a:rPr lang="en-US" sz="2800" dirty="0"/>
              <a:t>utilizes computer driven valves to control flow.</a:t>
            </a:r>
          </a:p>
          <a:p>
            <a:pPr>
              <a:lnSpc>
                <a:spcPct val="80000"/>
              </a:lnSpc>
            </a:pPr>
            <a:r>
              <a:rPr lang="en-US" sz="2800" dirty="0"/>
              <a:t>Flow based on an operator prepared map.</a:t>
            </a:r>
          </a:p>
          <a:p>
            <a:pPr>
              <a:lnSpc>
                <a:spcPct val="80000"/>
              </a:lnSpc>
            </a:pPr>
            <a:r>
              <a:rPr lang="en-US" sz="2800" dirty="0"/>
              <a:t>Computer controls flow at individual nozzles by - </a:t>
            </a:r>
          </a:p>
          <a:p>
            <a:pPr lvl="1">
              <a:lnSpc>
                <a:spcPct val="80000"/>
              </a:lnSpc>
            </a:pPr>
            <a:r>
              <a:rPr lang="en-US" sz="2400" dirty="0"/>
              <a:t>Interrupting flow on areas not intended for spray</a:t>
            </a:r>
          </a:p>
          <a:p>
            <a:pPr lvl="1">
              <a:lnSpc>
                <a:spcPct val="80000"/>
              </a:lnSpc>
            </a:pPr>
            <a:r>
              <a:rPr lang="en-US" sz="2400" dirty="0"/>
              <a:t>Terminating spray on areas previously sprayed to prevent overlap</a:t>
            </a:r>
          </a:p>
          <a:p>
            <a:pPr>
              <a:lnSpc>
                <a:spcPct val="80000"/>
              </a:lnSpc>
            </a:pPr>
            <a:r>
              <a:rPr lang="en-US" sz="2800" dirty="0"/>
              <a:t>Currently being developed for pesticide and fertilizer </a:t>
            </a:r>
            <a:r>
              <a:rPr lang="en-US" sz="2800" dirty="0" smtClean="0"/>
              <a:t>applications for sprayers </a:t>
            </a:r>
            <a:r>
              <a:rPr lang="en-US" sz="2800" dirty="0"/>
              <a:t>and planting </a:t>
            </a:r>
            <a:r>
              <a:rPr lang="en-US" sz="2800" dirty="0" smtClean="0"/>
              <a:t>equipment.</a:t>
            </a:r>
            <a:endParaRPr lang="en-US" sz="2400" dirty="0"/>
          </a:p>
          <a:p>
            <a:pPr>
              <a:lnSpc>
                <a:spcPct val="80000"/>
              </a:lnSpc>
            </a:pPr>
            <a:r>
              <a:rPr lang="en-US" dirty="0" smtClean="0">
                <a:solidFill>
                  <a:srgbClr val="6600CC"/>
                </a:solidFill>
              </a:rPr>
              <a:t>2010 - Announced release of </a:t>
            </a:r>
            <a:r>
              <a:rPr lang="en-US" dirty="0" err="1" smtClean="0">
                <a:solidFill>
                  <a:srgbClr val="6600CC"/>
                </a:solidFill>
              </a:rPr>
              <a:t>AutoSwath</a:t>
            </a:r>
            <a:r>
              <a:rPr lang="en-US" dirty="0" smtClean="0">
                <a:solidFill>
                  <a:srgbClr val="6600CC"/>
                </a:solidFill>
              </a:rPr>
              <a:t> Control/Dickey-john - Planters</a:t>
            </a:r>
            <a:endParaRPr lang="en-US" dirty="0">
              <a:solidFill>
                <a:srgbClr val="6600CC"/>
              </a:solidFill>
            </a:endParaRPr>
          </a:p>
        </p:txBody>
      </p:sp>
      <p:sp>
        <p:nvSpPr>
          <p:cNvPr id="1240067" name="Rectangle 3"/>
          <p:cNvSpPr>
            <a:spLocks noGrp="1" noChangeArrowheads="1"/>
          </p:cNvSpPr>
          <p:nvPr>
            <p:ph type="title"/>
          </p:nvPr>
        </p:nvSpPr>
        <p:spPr>
          <a:xfrm>
            <a:off x="457200" y="76200"/>
            <a:ext cx="8458200" cy="914400"/>
          </a:xfrm>
          <a:noFill/>
          <a:ln/>
        </p:spPr>
        <p:txBody>
          <a:bodyPr/>
          <a:lstStyle/>
          <a:p>
            <a:pPr algn="l"/>
            <a:r>
              <a:rPr lang="en-US" dirty="0"/>
              <a:t>Harrison Smart Nozzle</a:t>
            </a:r>
            <a:r>
              <a:rPr lang="en-US" dirty="0" smtClean="0"/>
              <a:t>: H-</a:t>
            </a:r>
            <a:r>
              <a:rPr lang="en-US" dirty="0" err="1" smtClean="0"/>
              <a:t>AgTec</a:t>
            </a:r>
            <a:endParaRPr lang="en-US" dirty="0"/>
          </a:p>
        </p:txBody>
      </p:sp>
      <p:sp>
        <p:nvSpPr>
          <p:cNvPr id="1240068" name="Text Box 4"/>
          <p:cNvSpPr txBox="1">
            <a:spLocks noChangeArrowheads="1"/>
          </p:cNvSpPr>
          <p:nvPr/>
        </p:nvSpPr>
        <p:spPr bwMode="auto">
          <a:xfrm>
            <a:off x="4191000" y="6019800"/>
            <a:ext cx="4572000" cy="579438"/>
          </a:xfrm>
          <a:prstGeom prst="rect">
            <a:avLst/>
          </a:prstGeom>
          <a:noFill/>
          <a:ln w="12700">
            <a:noFill/>
            <a:miter lim="800000"/>
            <a:headEnd/>
            <a:tailEnd/>
          </a:ln>
          <a:effectLst/>
        </p:spPr>
        <p:txBody>
          <a:bodyPr>
            <a:spAutoFit/>
          </a:bodyPr>
          <a:lstStyle/>
          <a:p>
            <a:pPr>
              <a:spcBef>
                <a:spcPct val="50000"/>
              </a:spcBef>
            </a:pPr>
            <a:r>
              <a:rPr lang="en-US" sz="3200" dirty="0">
                <a:solidFill>
                  <a:srgbClr val="3333FF"/>
                </a:solidFill>
              </a:rPr>
              <a:t>http://www.h-agtec.com/</a:t>
            </a:r>
          </a:p>
        </p:txBody>
      </p:sp>
    </p:spTree>
    <p:custDataLst>
      <p:tags r:id="rId1"/>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152400"/>
            <a:ext cx="8229600" cy="808038"/>
          </a:xfrm>
        </p:spPr>
        <p:txBody>
          <a:bodyPr/>
          <a:lstStyle/>
          <a:p>
            <a:r>
              <a:rPr lang="en-US" sz="3600" dirty="0" smtClean="0"/>
              <a:t>On board weather instrumentation:</a:t>
            </a:r>
          </a:p>
        </p:txBody>
      </p:sp>
      <p:pic>
        <p:nvPicPr>
          <p:cNvPr id="39939" name="Picture 7"/>
          <p:cNvPicPr>
            <a:picLocks noChangeAspect="1" noChangeArrowheads="1"/>
          </p:cNvPicPr>
          <p:nvPr/>
        </p:nvPicPr>
        <p:blipFill>
          <a:blip r:embed="rId2" cstate="email"/>
          <a:srcRect/>
          <a:stretch>
            <a:fillRect/>
          </a:stretch>
        </p:blipFill>
        <p:spPr bwMode="auto">
          <a:xfrm>
            <a:off x="228600" y="838200"/>
            <a:ext cx="6400800" cy="3363913"/>
          </a:xfrm>
          <a:prstGeom prst="rect">
            <a:avLst/>
          </a:prstGeom>
          <a:noFill/>
          <a:ln w="12700">
            <a:noFill/>
            <a:miter lim="800000"/>
            <a:headEnd/>
            <a:tailEnd/>
          </a:ln>
        </p:spPr>
      </p:pic>
      <p:pic>
        <p:nvPicPr>
          <p:cNvPr id="39940" name="Picture 8"/>
          <p:cNvPicPr>
            <a:picLocks noChangeAspect="1" noChangeArrowheads="1"/>
          </p:cNvPicPr>
          <p:nvPr/>
        </p:nvPicPr>
        <p:blipFill>
          <a:blip r:embed="rId3" cstate="email"/>
          <a:srcRect/>
          <a:stretch>
            <a:fillRect/>
          </a:stretch>
        </p:blipFill>
        <p:spPr bwMode="auto">
          <a:xfrm>
            <a:off x="6781800" y="762000"/>
            <a:ext cx="2362200" cy="3149600"/>
          </a:xfrm>
          <a:prstGeom prst="rect">
            <a:avLst/>
          </a:prstGeom>
          <a:noFill/>
          <a:ln w="12700">
            <a:noFill/>
            <a:miter lim="800000"/>
            <a:headEnd/>
            <a:tailEnd/>
          </a:ln>
        </p:spPr>
      </p:pic>
      <p:pic>
        <p:nvPicPr>
          <p:cNvPr id="7" name="Picture 6" descr="IMG_6124.JPG"/>
          <p:cNvPicPr>
            <a:picLocks noChangeAspect="1"/>
          </p:cNvPicPr>
          <p:nvPr/>
        </p:nvPicPr>
        <p:blipFill>
          <a:blip r:embed="rId4" cstate="email"/>
          <a:stretch>
            <a:fillRect/>
          </a:stretch>
        </p:blipFill>
        <p:spPr>
          <a:xfrm>
            <a:off x="3657600" y="4267200"/>
            <a:ext cx="2336800" cy="1752600"/>
          </a:xfrm>
          <a:prstGeom prst="rect">
            <a:avLst/>
          </a:prstGeom>
        </p:spPr>
      </p:pic>
      <p:pic>
        <p:nvPicPr>
          <p:cNvPr id="8" name="Picture 7" descr="IMG_6103.JPG"/>
          <p:cNvPicPr>
            <a:picLocks noChangeAspect="1"/>
          </p:cNvPicPr>
          <p:nvPr/>
        </p:nvPicPr>
        <p:blipFill>
          <a:blip r:embed="rId5" cstate="email"/>
          <a:stretch>
            <a:fillRect/>
          </a:stretch>
        </p:blipFill>
        <p:spPr>
          <a:xfrm>
            <a:off x="76200" y="4114800"/>
            <a:ext cx="3454400" cy="2590800"/>
          </a:xfrm>
          <a:prstGeom prst="rect">
            <a:avLst/>
          </a:prstGeom>
        </p:spPr>
      </p:pic>
      <p:pic>
        <p:nvPicPr>
          <p:cNvPr id="9" name="Picture 8" descr="IMG_6088.JPG"/>
          <p:cNvPicPr>
            <a:picLocks noChangeAspect="1"/>
          </p:cNvPicPr>
          <p:nvPr/>
        </p:nvPicPr>
        <p:blipFill>
          <a:blip r:embed="rId6" cstate="email"/>
          <a:stretch>
            <a:fillRect/>
          </a:stretch>
        </p:blipFill>
        <p:spPr>
          <a:xfrm>
            <a:off x="6096000" y="4191000"/>
            <a:ext cx="2946400" cy="22098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Rectangle 2"/>
          <p:cNvSpPr>
            <a:spLocks noGrp="1" noChangeArrowheads="1"/>
          </p:cNvSpPr>
          <p:nvPr>
            <p:ph type="title"/>
          </p:nvPr>
        </p:nvSpPr>
        <p:spPr>
          <a:xfrm>
            <a:off x="381000" y="762000"/>
            <a:ext cx="8534400" cy="762000"/>
          </a:xfrm>
          <a:noFill/>
          <a:ln/>
        </p:spPr>
        <p:txBody>
          <a:bodyPr/>
          <a:lstStyle/>
          <a:p>
            <a:r>
              <a:rPr lang="en-US" sz="4000"/>
              <a:t>Accurate and efficient applications:</a:t>
            </a:r>
            <a:br>
              <a:rPr lang="en-US" sz="4000"/>
            </a:br>
            <a:r>
              <a:rPr lang="en-US" sz="3600"/>
              <a:t>Increase Efficacy – Minimize Drift</a:t>
            </a:r>
            <a:endParaRPr lang="en-US" sz="4000"/>
          </a:p>
        </p:txBody>
      </p:sp>
      <p:pic>
        <p:nvPicPr>
          <p:cNvPr id="1241091" name="Picture 3" descr="MVC-015F"/>
          <p:cNvPicPr>
            <a:picLocks noGrp="1" noChangeAspect="1" noChangeArrowheads="1"/>
          </p:cNvPicPr>
          <p:nvPr>
            <p:ph idx="1"/>
          </p:nvPr>
        </p:nvPicPr>
        <p:blipFill>
          <a:blip r:embed="rId4" cstate="email"/>
          <a:srcRect/>
          <a:stretch>
            <a:fillRect/>
          </a:stretch>
        </p:blipFill>
        <p:spPr>
          <a:xfrm>
            <a:off x="228600" y="1982788"/>
            <a:ext cx="8763000" cy="3960812"/>
          </a:xfrm>
          <a:noFill/>
          <a:ln/>
        </p:spPr>
      </p:pic>
    </p:spTree>
    <p:custDataLst>
      <p:tags r:id="rId1"/>
    </p:custData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986" name="Rectangle 2"/>
          <p:cNvSpPr>
            <a:spLocks noGrp="1" noChangeArrowheads="1"/>
          </p:cNvSpPr>
          <p:nvPr>
            <p:ph type="title"/>
          </p:nvPr>
        </p:nvSpPr>
        <p:spPr>
          <a:xfrm>
            <a:off x="152400" y="914400"/>
            <a:ext cx="8686800" cy="1276350"/>
          </a:xfrm>
        </p:spPr>
        <p:txBody>
          <a:bodyPr/>
          <a:lstStyle/>
          <a:p>
            <a:r>
              <a:rPr lang="en-US"/>
              <a:t>Nozzles are important because:</a:t>
            </a:r>
          </a:p>
        </p:txBody>
      </p:sp>
      <p:sp>
        <p:nvSpPr>
          <p:cNvPr id="1321987" name="Rectangle 3"/>
          <p:cNvSpPr>
            <a:spLocks noGrp="1" noChangeArrowheads="1"/>
          </p:cNvSpPr>
          <p:nvPr>
            <p:ph type="body" idx="1"/>
          </p:nvPr>
        </p:nvSpPr>
        <p:spPr>
          <a:xfrm>
            <a:off x="838200" y="2362200"/>
            <a:ext cx="7239000" cy="2947988"/>
          </a:xfrm>
        </p:spPr>
        <p:txBody>
          <a:bodyPr/>
          <a:lstStyle/>
          <a:p>
            <a:r>
              <a:rPr lang="en-US"/>
              <a:t>Control the </a:t>
            </a:r>
            <a:r>
              <a:rPr lang="en-US" u="sng">
                <a:solidFill>
                  <a:srgbClr val="CC0000"/>
                </a:solidFill>
              </a:rPr>
              <a:t>amount</a:t>
            </a:r>
            <a:r>
              <a:rPr lang="en-US"/>
              <a:t> – GPA.</a:t>
            </a:r>
          </a:p>
          <a:p>
            <a:r>
              <a:rPr lang="en-US"/>
              <a:t>Determine </a:t>
            </a:r>
            <a:r>
              <a:rPr lang="en-US" u="sng">
                <a:solidFill>
                  <a:srgbClr val="CC0000"/>
                </a:solidFill>
              </a:rPr>
              <a:t>uniformity</a:t>
            </a:r>
            <a:r>
              <a:rPr lang="en-US"/>
              <a:t> of application.</a:t>
            </a:r>
          </a:p>
          <a:p>
            <a:r>
              <a:rPr lang="en-US"/>
              <a:t>Affects the </a:t>
            </a:r>
            <a:r>
              <a:rPr lang="en-US" u="sng">
                <a:solidFill>
                  <a:srgbClr val="CC0000"/>
                </a:solidFill>
              </a:rPr>
              <a:t>coverage</a:t>
            </a:r>
            <a:r>
              <a:rPr lang="en-US"/>
              <a:t>.</a:t>
            </a:r>
          </a:p>
          <a:p>
            <a:r>
              <a:rPr lang="en-US"/>
              <a:t>Influences the </a:t>
            </a:r>
            <a:r>
              <a:rPr lang="en-US" u="sng">
                <a:solidFill>
                  <a:srgbClr val="CC0000"/>
                </a:solidFill>
              </a:rPr>
              <a:t>drift</a:t>
            </a:r>
            <a:r>
              <a:rPr lang="en-US"/>
              <a:t> potential.</a:t>
            </a:r>
          </a:p>
        </p:txBody>
      </p:sp>
    </p:spTree>
    <p:custDataLst>
      <p:tags r:id="rId1"/>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138" name="Rectangle 2"/>
          <p:cNvSpPr>
            <a:spLocks noGrp="1" noChangeArrowheads="1"/>
          </p:cNvSpPr>
          <p:nvPr>
            <p:ph type="ctrTitle"/>
          </p:nvPr>
        </p:nvSpPr>
        <p:spPr>
          <a:xfrm>
            <a:off x="685800" y="685800"/>
            <a:ext cx="7772400" cy="1143000"/>
          </a:xfrm>
        </p:spPr>
        <p:txBody>
          <a:bodyPr/>
          <a:lstStyle/>
          <a:p>
            <a:r>
              <a:rPr lang="en-US" sz="8800"/>
              <a:t>Calibration!!!!</a:t>
            </a:r>
          </a:p>
        </p:txBody>
      </p:sp>
      <p:sp>
        <p:nvSpPr>
          <p:cNvPr id="1243139" name="Rectangle 3"/>
          <p:cNvSpPr>
            <a:spLocks noGrp="1" noChangeArrowheads="1"/>
          </p:cNvSpPr>
          <p:nvPr>
            <p:ph type="subTitle" idx="1"/>
          </p:nvPr>
        </p:nvSpPr>
        <p:spPr/>
        <p:txBody>
          <a:bodyPr/>
          <a:lstStyle/>
          <a:p>
            <a:r>
              <a:rPr lang="en-US"/>
              <a:t>Ensuring that the spray output is what it is supposed to be!</a:t>
            </a:r>
          </a:p>
        </p:txBody>
      </p:sp>
      <p:sp>
        <p:nvSpPr>
          <p:cNvPr id="1243140" name="WordArt 4"/>
          <p:cNvSpPr>
            <a:spLocks noChangeArrowheads="1" noChangeShapeType="1" noTextEdit="1"/>
          </p:cNvSpPr>
          <p:nvPr/>
        </p:nvSpPr>
        <p:spPr bwMode="auto">
          <a:xfrm>
            <a:off x="2895600" y="2133600"/>
            <a:ext cx="3276600" cy="16002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GPA</a:t>
            </a:r>
          </a:p>
        </p:txBody>
      </p:sp>
      <p:sp>
        <p:nvSpPr>
          <p:cNvPr id="6" name="Text Box 5"/>
          <p:cNvSpPr txBox="1">
            <a:spLocks noChangeArrowheads="1"/>
          </p:cNvSpPr>
          <p:nvPr/>
        </p:nvSpPr>
        <p:spPr bwMode="auto">
          <a:xfrm>
            <a:off x="609600" y="6172200"/>
            <a:ext cx="8229600" cy="457200"/>
          </a:xfrm>
          <a:prstGeom prst="rect">
            <a:avLst/>
          </a:prstGeom>
          <a:solidFill>
            <a:srgbClr val="6600CC"/>
          </a:solidFill>
          <a:ln w="12700">
            <a:noFill/>
            <a:miter lim="800000"/>
            <a:headEnd/>
            <a:tailEnd/>
          </a:ln>
          <a:effectLst/>
        </p:spPr>
        <p:txBody>
          <a:bodyPr>
            <a:spAutoFit/>
          </a:bodyPr>
          <a:lstStyle/>
          <a:p>
            <a:pPr algn="ctr">
              <a:spcBef>
                <a:spcPct val="50000"/>
              </a:spcBef>
            </a:pPr>
            <a:r>
              <a:rPr lang="en-US" sz="2400" dirty="0" smtClean="0">
                <a:solidFill>
                  <a:schemeClr val="bg1"/>
                </a:solidFill>
              </a:rPr>
              <a:t>Calibrating Boom Sprayers – MF2894</a:t>
            </a:r>
            <a:endParaRPr lang="en-US" sz="2400"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673100"/>
          </a:xfrm>
        </p:spPr>
        <p:txBody>
          <a:bodyPr/>
          <a:lstStyle/>
          <a:p>
            <a:r>
              <a:rPr lang="en-US" sz="4000" dirty="0" err="1" smtClean="0"/>
              <a:t>SpotOn</a:t>
            </a:r>
            <a:r>
              <a:rPr lang="en-US" sz="4000" dirty="0" smtClean="0"/>
              <a:t> Electronic Calibration Tool</a:t>
            </a:r>
            <a:endParaRPr lang="en-US" sz="4000" dirty="0"/>
          </a:p>
        </p:txBody>
      </p:sp>
      <p:pic>
        <p:nvPicPr>
          <p:cNvPr id="4" name="Content Placeholder 3" descr="IMG_5957.JPG"/>
          <p:cNvPicPr>
            <a:picLocks noGrp="1" noChangeAspect="1"/>
          </p:cNvPicPr>
          <p:nvPr>
            <p:ph idx="1"/>
          </p:nvPr>
        </p:nvPicPr>
        <p:blipFill>
          <a:blip r:embed="rId2" cstate="email"/>
          <a:srcRect/>
          <a:stretch>
            <a:fillRect/>
          </a:stretch>
        </p:blipFill>
        <p:spPr>
          <a:xfrm>
            <a:off x="4398363" y="990600"/>
            <a:ext cx="4621967" cy="2819400"/>
          </a:xfrm>
        </p:spPr>
      </p:pic>
      <p:sp>
        <p:nvSpPr>
          <p:cNvPr id="8" name="Text Placeholder 7"/>
          <p:cNvSpPr>
            <a:spLocks noGrp="1"/>
          </p:cNvSpPr>
          <p:nvPr>
            <p:ph type="body" sz="half" idx="2"/>
          </p:nvPr>
        </p:nvSpPr>
        <p:spPr>
          <a:xfrm>
            <a:off x="228600" y="990601"/>
            <a:ext cx="3962400" cy="2362200"/>
          </a:xfrm>
        </p:spPr>
        <p:txBody>
          <a:bodyPr/>
          <a:lstStyle/>
          <a:p>
            <a:r>
              <a:rPr lang="en-US" sz="1800" dirty="0" smtClean="0"/>
              <a:t>Successful Farming Sponsored and will publish findings.</a:t>
            </a:r>
          </a:p>
          <a:p>
            <a:endParaRPr lang="en-US" sz="1800" dirty="0" smtClean="0"/>
          </a:p>
          <a:p>
            <a:r>
              <a:rPr lang="en-US" sz="1800" dirty="0" smtClean="0"/>
              <a:t>Scott </a:t>
            </a:r>
            <a:r>
              <a:rPr lang="en-US" sz="1800" dirty="0" err="1" smtClean="0"/>
              <a:t>Bretthauer</a:t>
            </a:r>
            <a:r>
              <a:rPr lang="en-US" sz="1800" dirty="0" smtClean="0"/>
              <a:t> - U of I</a:t>
            </a:r>
          </a:p>
          <a:p>
            <a:r>
              <a:rPr lang="en-US" sz="1800" dirty="0" smtClean="0"/>
              <a:t>Jim Wilson - SDSU</a:t>
            </a:r>
          </a:p>
          <a:p>
            <a:r>
              <a:rPr lang="en-US" sz="1800" dirty="0" smtClean="0"/>
              <a:t>Randy Taylor - OSU</a:t>
            </a:r>
          </a:p>
          <a:p>
            <a:r>
              <a:rPr lang="en-US" sz="1800" dirty="0" smtClean="0"/>
              <a:t>Bobby </a:t>
            </a:r>
            <a:r>
              <a:rPr lang="en-US" sz="1800" dirty="0" err="1" smtClean="0"/>
              <a:t>Grisso</a:t>
            </a:r>
            <a:r>
              <a:rPr lang="en-US" sz="1800" dirty="0" smtClean="0"/>
              <a:t> &amp; Pat </a:t>
            </a:r>
            <a:r>
              <a:rPr lang="en-US" sz="1800" dirty="0" err="1" smtClean="0"/>
              <a:t>Hipkins</a:t>
            </a:r>
            <a:r>
              <a:rPr lang="en-US" sz="1800" dirty="0" smtClean="0"/>
              <a:t> - VTU</a:t>
            </a:r>
          </a:p>
          <a:p>
            <a:r>
              <a:rPr lang="en-US" sz="1800" dirty="0" smtClean="0"/>
              <a:t>Mark Hanna – ISU</a:t>
            </a:r>
          </a:p>
          <a:p>
            <a:r>
              <a:rPr lang="en-US" sz="1800" dirty="0" smtClean="0"/>
              <a:t>Bob Wolf – KSU</a:t>
            </a:r>
          </a:p>
          <a:p>
            <a:endParaRPr lang="en-US" sz="1800" dirty="0" smtClean="0"/>
          </a:p>
        </p:txBody>
      </p:sp>
      <p:pic>
        <p:nvPicPr>
          <p:cNvPr id="5" name="Picture 4" descr="IMG_5990.JPG"/>
          <p:cNvPicPr>
            <a:picLocks noChangeAspect="1"/>
          </p:cNvPicPr>
          <p:nvPr/>
        </p:nvPicPr>
        <p:blipFill>
          <a:blip r:embed="rId3" cstate="email"/>
          <a:stretch>
            <a:fillRect/>
          </a:stretch>
        </p:blipFill>
        <p:spPr>
          <a:xfrm rot="5400000">
            <a:off x="1574800" y="3911600"/>
            <a:ext cx="3251200" cy="2438400"/>
          </a:xfrm>
          <a:prstGeom prst="rect">
            <a:avLst/>
          </a:prstGeom>
          <a:ln>
            <a:noFill/>
          </a:ln>
          <a:effectLst>
            <a:softEdge rad="112500"/>
          </a:effectLst>
        </p:spPr>
      </p:pic>
      <p:pic>
        <p:nvPicPr>
          <p:cNvPr id="6" name="Picture 5" descr="IMG_6023.JPG"/>
          <p:cNvPicPr>
            <a:picLocks noChangeAspect="1"/>
          </p:cNvPicPr>
          <p:nvPr/>
        </p:nvPicPr>
        <p:blipFill>
          <a:blip r:embed="rId4" cstate="email"/>
          <a:stretch>
            <a:fillRect/>
          </a:stretch>
        </p:blipFill>
        <p:spPr>
          <a:xfrm rot="5400000">
            <a:off x="6934200" y="4343400"/>
            <a:ext cx="2438400" cy="1828800"/>
          </a:xfrm>
          <a:prstGeom prst="rect">
            <a:avLst/>
          </a:prstGeom>
        </p:spPr>
      </p:pic>
      <p:pic>
        <p:nvPicPr>
          <p:cNvPr id="7" name="Picture 6" descr="IMG_6035.JPG"/>
          <p:cNvPicPr>
            <a:picLocks noChangeAspect="1"/>
          </p:cNvPicPr>
          <p:nvPr/>
        </p:nvPicPr>
        <p:blipFill>
          <a:blip r:embed="rId5" cstate="email"/>
          <a:srcRect/>
          <a:stretch>
            <a:fillRect/>
          </a:stretch>
        </p:blipFill>
        <p:spPr>
          <a:xfrm rot="5400000">
            <a:off x="4659085" y="3951514"/>
            <a:ext cx="2286000" cy="2612571"/>
          </a:xfrm>
          <a:prstGeom prst="rect">
            <a:avLst/>
          </a:prstGeom>
        </p:spPr>
      </p:pic>
      <p:pic>
        <p:nvPicPr>
          <p:cNvPr id="9" name="Picture 8" descr="sprayer-calibrator.jpg"/>
          <p:cNvPicPr>
            <a:picLocks noChangeAspect="1"/>
          </p:cNvPicPr>
          <p:nvPr/>
        </p:nvPicPr>
        <p:blipFill>
          <a:blip r:embed="rId6" cstate="email"/>
          <a:stretch>
            <a:fillRect/>
          </a:stretch>
        </p:blipFill>
        <p:spPr>
          <a:xfrm>
            <a:off x="127761" y="3886200"/>
            <a:ext cx="1777239" cy="28956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MVC-015F"/>
          <p:cNvPicPr>
            <a:picLocks noGrp="1" noChangeAspect="1" noChangeArrowheads="1"/>
          </p:cNvPicPr>
          <p:nvPr>
            <p:ph idx="1"/>
          </p:nvPr>
        </p:nvPicPr>
        <p:blipFill>
          <a:blip r:embed="rId4" cstate="email"/>
          <a:stretch>
            <a:fillRect/>
          </a:stretch>
        </p:blipFill>
        <p:spPr>
          <a:xfrm>
            <a:off x="0" y="0"/>
            <a:ext cx="9144000" cy="6858000"/>
          </a:xfrm>
          <a:prstGeom prst="rect">
            <a:avLst/>
          </a:prstGeom>
          <a:noFill/>
        </p:spPr>
      </p:pic>
      <p:sp>
        <p:nvSpPr>
          <p:cNvPr id="6146" name="Rectangle 2"/>
          <p:cNvSpPr>
            <a:spLocks noGrp="1" noChangeArrowheads="1"/>
          </p:cNvSpPr>
          <p:nvPr>
            <p:ph type="title"/>
          </p:nvPr>
        </p:nvSpPr>
        <p:spPr>
          <a:xfrm>
            <a:off x="381000" y="609600"/>
            <a:ext cx="8534400" cy="457200"/>
          </a:xfrm>
          <a:noFill/>
        </p:spPr>
        <p:txBody>
          <a:bodyPr>
            <a:normAutofit fontScale="90000"/>
          </a:bodyPr>
          <a:lstStyle/>
          <a:p>
            <a:pPr eaLnBrk="1" hangingPunct="1"/>
            <a:r>
              <a:rPr lang="en-US" sz="4000" b="1" dirty="0" smtClean="0"/>
              <a:t/>
            </a:r>
            <a:br>
              <a:rPr lang="en-US" sz="4000" b="1" dirty="0" smtClean="0"/>
            </a:br>
            <a:r>
              <a:rPr lang="en-US" sz="4900" b="1" dirty="0" smtClean="0"/>
              <a:t>Accurate And Efficient Applications</a:t>
            </a:r>
            <a:r>
              <a:rPr lang="en-US" sz="4000" b="1" dirty="0" smtClean="0"/>
              <a:t/>
            </a:r>
            <a:br>
              <a:rPr lang="en-US" sz="4000" b="1" dirty="0" smtClean="0"/>
            </a:br>
            <a:endParaRPr lang="en-US" sz="4000" b="1" dirty="0" smtClean="0"/>
          </a:p>
        </p:txBody>
      </p:sp>
      <p:sp>
        <p:nvSpPr>
          <p:cNvPr id="4" name="Rectangle 3"/>
          <p:cNvSpPr/>
          <p:nvPr/>
        </p:nvSpPr>
        <p:spPr>
          <a:xfrm>
            <a:off x="1551340" y="4038600"/>
            <a:ext cx="5840060" cy="923330"/>
          </a:xfrm>
          <a:prstGeom prst="rect">
            <a:avLst/>
          </a:prstGeom>
          <a:noFill/>
        </p:spPr>
        <p:txBody>
          <a:bodyPr wrap="none" lIns="91440" tIns="45720" rIns="91440" bIns="45720">
            <a:spAutoFit/>
          </a:bodyPr>
          <a:lstStyle/>
          <a:p>
            <a:pPr algn="ctr"/>
            <a:r>
              <a:rPr lang="en-US" sz="54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Increase Efficacy</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Rectangle 4"/>
          <p:cNvSpPr/>
          <p:nvPr/>
        </p:nvSpPr>
        <p:spPr>
          <a:xfrm>
            <a:off x="2133600" y="4944070"/>
            <a:ext cx="472437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Minimize Drift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990600" y="5858470"/>
            <a:ext cx="7455887" cy="923330"/>
          </a:xfrm>
          <a:prstGeom prst="rect">
            <a:avLst/>
          </a:prstGeom>
          <a:noFill/>
          <a:ln>
            <a:noFill/>
          </a:ln>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0000"/>
                </a:solidFill>
                <a:effectLst>
                  <a:outerShdw blurRad="80000" dist="40000" dir="5040000" algn="tl">
                    <a:srgbClr val="000000">
                      <a:alpha val="30000"/>
                    </a:srgbClr>
                  </a:outerShdw>
                </a:effectLst>
              </a:rPr>
              <a:t>Maximize Productivity</a:t>
            </a:r>
            <a:endParaRPr lang="en-US" sz="5400" b="1" cap="none" spc="0" dirty="0">
              <a:ln w="11430"/>
              <a:solidFill>
                <a:srgbClr val="FF0000"/>
              </a:solidFill>
              <a:effectLst>
                <a:outerShdw blurRad="80000" dist="40000" dir="5040000" algn="tl">
                  <a:srgbClr val="000000">
                    <a:alpha val="30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p:txBody>
          <a:bodyPr/>
          <a:lstStyle/>
          <a:p>
            <a:r>
              <a:rPr lang="en-US"/>
              <a:t>Calibration/Nozzle Selection:</a:t>
            </a:r>
          </a:p>
        </p:txBody>
      </p:sp>
      <p:sp>
        <p:nvSpPr>
          <p:cNvPr id="1247235" name="Rectangle 3"/>
          <p:cNvSpPr>
            <a:spLocks noGrp="1" noChangeArrowheads="1"/>
          </p:cNvSpPr>
          <p:nvPr>
            <p:ph type="body" sz="half" idx="1"/>
          </p:nvPr>
        </p:nvSpPr>
        <p:spPr>
          <a:xfrm>
            <a:off x="152400" y="1828800"/>
            <a:ext cx="4419600" cy="4572000"/>
          </a:xfrm>
        </p:spPr>
        <p:txBody>
          <a:bodyPr/>
          <a:lstStyle/>
          <a:p>
            <a:pPr>
              <a:lnSpc>
                <a:spcPct val="90000"/>
              </a:lnSpc>
            </a:pPr>
            <a:r>
              <a:rPr lang="en-US" sz="2400"/>
              <a:t>What is the first step?</a:t>
            </a:r>
          </a:p>
          <a:p>
            <a:pPr>
              <a:lnSpc>
                <a:spcPct val="90000"/>
              </a:lnSpc>
            </a:pPr>
            <a:r>
              <a:rPr lang="en-US" sz="2400"/>
              <a:t>Use </a:t>
            </a:r>
            <a:r>
              <a:rPr lang="en-US" sz="2400">
                <a:solidFill>
                  <a:srgbClr val="FF0000"/>
                </a:solidFill>
              </a:rPr>
              <a:t>label</a:t>
            </a:r>
            <a:r>
              <a:rPr lang="en-US" sz="2400"/>
              <a:t> to select the </a:t>
            </a:r>
          </a:p>
          <a:p>
            <a:pPr lvl="1">
              <a:lnSpc>
                <a:spcPct val="90000"/>
              </a:lnSpc>
            </a:pPr>
            <a:r>
              <a:rPr lang="en-US" sz="2000" b="1">
                <a:solidFill>
                  <a:srgbClr val="3333FF"/>
                </a:solidFill>
              </a:rPr>
              <a:t>application volume</a:t>
            </a:r>
          </a:p>
          <a:p>
            <a:pPr lvl="1">
              <a:lnSpc>
                <a:spcPct val="90000"/>
              </a:lnSpc>
            </a:pPr>
            <a:r>
              <a:rPr lang="en-US" sz="2000"/>
              <a:t>product rate</a:t>
            </a:r>
          </a:p>
          <a:p>
            <a:pPr>
              <a:lnSpc>
                <a:spcPct val="90000"/>
              </a:lnSpc>
            </a:pPr>
            <a:r>
              <a:rPr lang="en-US" sz="2400"/>
              <a:t>Choose an </a:t>
            </a:r>
            <a:r>
              <a:rPr lang="en-US" sz="2400" u="sng">
                <a:solidFill>
                  <a:srgbClr val="FF0000"/>
                </a:solidFill>
              </a:rPr>
              <a:t>appropriate</a:t>
            </a:r>
            <a:r>
              <a:rPr lang="en-US" sz="2400"/>
              <a:t> travel speed - </a:t>
            </a:r>
            <a:r>
              <a:rPr lang="en-US" sz="2400">
                <a:solidFill>
                  <a:srgbClr val="3333FF"/>
                </a:solidFill>
              </a:rPr>
              <a:t>MPH</a:t>
            </a:r>
          </a:p>
          <a:p>
            <a:pPr>
              <a:lnSpc>
                <a:spcPct val="90000"/>
              </a:lnSpc>
            </a:pPr>
            <a:r>
              <a:rPr lang="en-US" sz="2400"/>
              <a:t>Effective width of application</a:t>
            </a:r>
          </a:p>
          <a:p>
            <a:pPr lvl="1">
              <a:lnSpc>
                <a:spcPct val="90000"/>
              </a:lnSpc>
            </a:pPr>
            <a:r>
              <a:rPr lang="en-US" sz="2000" b="1">
                <a:solidFill>
                  <a:srgbClr val="3333FF"/>
                </a:solidFill>
              </a:rPr>
              <a:t>nozzle spacing</a:t>
            </a:r>
          </a:p>
          <a:p>
            <a:pPr>
              <a:lnSpc>
                <a:spcPct val="90000"/>
              </a:lnSpc>
            </a:pPr>
            <a:r>
              <a:rPr lang="en-US" sz="2400"/>
              <a:t>Calculate GPM – </a:t>
            </a:r>
            <a:r>
              <a:rPr lang="en-US" sz="2400">
                <a:solidFill>
                  <a:srgbClr val="FF0000"/>
                </a:solidFill>
              </a:rPr>
              <a:t>Flow rate per nozzle</a:t>
            </a:r>
          </a:p>
          <a:p>
            <a:pPr>
              <a:lnSpc>
                <a:spcPct val="90000"/>
              </a:lnSpc>
            </a:pPr>
            <a:r>
              <a:rPr lang="en-US" sz="2400"/>
              <a:t>Select the correct size of nozzle!</a:t>
            </a:r>
          </a:p>
        </p:txBody>
      </p:sp>
      <p:pic>
        <p:nvPicPr>
          <p:cNvPr id="1247364" name="Picture 132"/>
          <p:cNvPicPr>
            <a:picLocks noGrp="1" noChangeAspect="1" noChangeArrowheads="1"/>
          </p:cNvPicPr>
          <p:nvPr>
            <p:ph sz="half" idx="2"/>
          </p:nvPr>
        </p:nvPicPr>
        <p:blipFill>
          <a:blip r:embed="rId4" cstate="email"/>
          <a:srcRect/>
          <a:stretch>
            <a:fillRect/>
          </a:stretch>
        </p:blipFill>
        <p:spPr>
          <a:xfrm>
            <a:off x="4537075" y="1219200"/>
            <a:ext cx="4378325" cy="5486400"/>
          </a:xfrm>
        </p:spPr>
      </p:pic>
    </p:spTree>
    <p:custDataLst>
      <p:tags r:id="rId1"/>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2" name="Rectangle 2"/>
          <p:cNvSpPr>
            <a:spLocks noChangeArrowheads="1"/>
          </p:cNvSpPr>
          <p:nvPr/>
        </p:nvSpPr>
        <p:spPr bwMode="auto">
          <a:xfrm>
            <a:off x="381000" y="1219200"/>
            <a:ext cx="8382000" cy="2016125"/>
          </a:xfrm>
          <a:prstGeom prst="rect">
            <a:avLst/>
          </a:prstGeom>
          <a:solidFill>
            <a:schemeClr val="bg1"/>
          </a:solidFill>
          <a:ln w="50800">
            <a:solidFill>
              <a:srgbClr val="000000"/>
            </a:solidFill>
            <a:miter lim="800000"/>
            <a:headEnd/>
            <a:tailEnd/>
          </a:ln>
          <a:effectLst/>
        </p:spPr>
        <p:txBody>
          <a:bodyPr wrap="none" anchor="ctr"/>
          <a:lstStyle/>
          <a:p>
            <a:endParaRPr lang="en-US"/>
          </a:p>
        </p:txBody>
      </p:sp>
      <p:sp>
        <p:nvSpPr>
          <p:cNvPr id="1249283" name="Oval 3"/>
          <p:cNvSpPr>
            <a:spLocks noChangeArrowheads="1"/>
          </p:cNvSpPr>
          <p:nvPr/>
        </p:nvSpPr>
        <p:spPr bwMode="auto">
          <a:xfrm>
            <a:off x="298450" y="2667000"/>
            <a:ext cx="3587750" cy="1625600"/>
          </a:xfrm>
          <a:prstGeom prst="ellipse">
            <a:avLst/>
          </a:prstGeom>
          <a:solidFill>
            <a:srgbClr val="00FF00"/>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1249284" name="Rectangle 4"/>
          <p:cNvSpPr>
            <a:spLocks noGrp="1" noChangeArrowheads="1"/>
          </p:cNvSpPr>
          <p:nvPr>
            <p:ph type="title"/>
          </p:nvPr>
        </p:nvSpPr>
        <p:spPr>
          <a:xfrm>
            <a:off x="460375" y="325438"/>
            <a:ext cx="7797800" cy="871537"/>
          </a:xfrm>
          <a:noFill/>
          <a:ln/>
        </p:spPr>
        <p:txBody>
          <a:bodyPr lIns="92075" tIns="46038" rIns="92075" bIns="46038"/>
          <a:lstStyle/>
          <a:p>
            <a:r>
              <a:rPr lang="en-US" sz="5400"/>
              <a:t>Flow Rate Equation:</a:t>
            </a:r>
          </a:p>
        </p:txBody>
      </p:sp>
      <p:graphicFrame>
        <p:nvGraphicFramePr>
          <p:cNvPr id="1249285" name="Object 5"/>
          <p:cNvGraphicFramePr>
            <a:graphicFrameLocks/>
          </p:cNvGraphicFramePr>
          <p:nvPr/>
        </p:nvGraphicFramePr>
        <p:xfrm>
          <a:off x="533400" y="1524000"/>
          <a:ext cx="8008938" cy="1636713"/>
        </p:xfrm>
        <a:graphic>
          <a:graphicData uri="http://schemas.openxmlformats.org/presentationml/2006/ole">
            <p:oleObj spid="_x0000_s1249285" name="Equation" r:id="rId5" imgW="3808080" imgH="630000" progId="Equation.2">
              <p:embed/>
            </p:oleObj>
          </a:graphicData>
        </a:graphic>
      </p:graphicFrame>
      <p:sp>
        <p:nvSpPr>
          <p:cNvPr id="1249286" name="Rectangle 6"/>
          <p:cNvSpPr>
            <a:spLocks noChangeArrowheads="1"/>
          </p:cNvSpPr>
          <p:nvPr/>
        </p:nvSpPr>
        <p:spPr bwMode="auto">
          <a:xfrm>
            <a:off x="974725" y="3092450"/>
            <a:ext cx="2149475" cy="641350"/>
          </a:xfrm>
          <a:prstGeom prst="rect">
            <a:avLst/>
          </a:prstGeom>
          <a:noFill/>
          <a:ln w="9525">
            <a:noFill/>
            <a:miter lim="800000"/>
            <a:headEnd/>
            <a:tailEnd/>
          </a:ln>
          <a:effectLst/>
        </p:spPr>
        <p:txBody>
          <a:bodyPr lIns="92075" tIns="46038" rIns="92075" bIns="46038">
            <a:spAutoFit/>
          </a:bodyPr>
          <a:lstStyle/>
          <a:p>
            <a:pPr eaLnBrk="0" hangingPunct="0"/>
            <a:r>
              <a:rPr lang="en-US" sz="3600" b="1">
                <a:solidFill>
                  <a:schemeClr val="bg1"/>
                </a:solidFill>
              </a:rPr>
              <a:t>Equation</a:t>
            </a:r>
          </a:p>
        </p:txBody>
      </p:sp>
      <p:sp>
        <p:nvSpPr>
          <p:cNvPr id="1249287" name="Rectangle 7"/>
          <p:cNvSpPr>
            <a:spLocks noGrp="1" noChangeArrowheads="1"/>
          </p:cNvSpPr>
          <p:nvPr>
            <p:ph type="body" idx="1"/>
          </p:nvPr>
        </p:nvSpPr>
        <p:spPr>
          <a:xfrm>
            <a:off x="838200" y="4432300"/>
            <a:ext cx="7835900" cy="2197100"/>
          </a:xfrm>
          <a:noFill/>
          <a:ln/>
        </p:spPr>
        <p:txBody>
          <a:bodyPr lIns="92075" tIns="46038" rIns="92075" bIns="46038"/>
          <a:lstStyle/>
          <a:p>
            <a:pPr>
              <a:lnSpc>
                <a:spcPct val="90000"/>
              </a:lnSpc>
            </a:pPr>
            <a:r>
              <a:rPr lang="en-US" sz="3600">
                <a:solidFill>
                  <a:srgbClr val="3333FF"/>
                </a:solidFill>
              </a:rPr>
              <a:t>Calculates for amount of flow from one nozzle</a:t>
            </a:r>
          </a:p>
          <a:p>
            <a:pPr>
              <a:lnSpc>
                <a:spcPct val="90000"/>
              </a:lnSpc>
            </a:pPr>
            <a:r>
              <a:rPr lang="en-US" sz="3600">
                <a:solidFill>
                  <a:srgbClr val="3333FF"/>
                </a:solidFill>
              </a:rPr>
              <a:t>Represents the size of nozzle to put on the sprayer</a:t>
            </a:r>
          </a:p>
        </p:txBody>
      </p:sp>
      <p:sp>
        <p:nvSpPr>
          <p:cNvPr id="1249288" name="Text Box 8"/>
          <p:cNvSpPr txBox="1">
            <a:spLocks noChangeArrowheads="1"/>
          </p:cNvSpPr>
          <p:nvPr/>
        </p:nvSpPr>
        <p:spPr bwMode="auto">
          <a:xfrm>
            <a:off x="4572000" y="3657600"/>
            <a:ext cx="44196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173, TeeJet Catalog 50A</a:t>
            </a:r>
          </a:p>
        </p:txBody>
      </p:sp>
    </p:spTree>
    <p:custDataLst>
      <p:tags r:id="rId2"/>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ChangeArrowheads="1"/>
          </p:cNvSpPr>
          <p:nvPr/>
        </p:nvSpPr>
        <p:spPr bwMode="auto">
          <a:xfrm>
            <a:off x="533400" y="457200"/>
            <a:ext cx="7077075" cy="825500"/>
          </a:xfrm>
          <a:prstGeom prst="rect">
            <a:avLst/>
          </a:prstGeom>
          <a:noFill/>
          <a:ln w="50800">
            <a:noFill/>
            <a:miter lim="800000"/>
            <a:headEnd/>
            <a:tailEnd/>
          </a:ln>
          <a:effectLst/>
        </p:spPr>
        <p:txBody>
          <a:bodyPr lIns="92075" tIns="46038" rIns="92075" bIns="46038" anchor="ctr"/>
          <a:lstStyle/>
          <a:p>
            <a:pPr eaLnBrk="0" hangingPunct="0">
              <a:lnSpc>
                <a:spcPct val="90000"/>
              </a:lnSpc>
            </a:pPr>
            <a:r>
              <a:rPr lang="en-US" sz="4400">
                <a:latin typeface="Times New Roman" pitchFamily="18" charset="0"/>
              </a:rPr>
              <a:t>GPM Example Solution:</a:t>
            </a:r>
            <a:endParaRPr lang="en-US" sz="4400" b="1"/>
          </a:p>
        </p:txBody>
      </p:sp>
      <p:sp>
        <p:nvSpPr>
          <p:cNvPr id="1251331" name="Rectangle 3"/>
          <p:cNvSpPr>
            <a:spLocks noChangeArrowheads="1"/>
          </p:cNvSpPr>
          <p:nvPr/>
        </p:nvSpPr>
        <p:spPr bwMode="auto">
          <a:xfrm>
            <a:off x="479425" y="1336675"/>
            <a:ext cx="8207375" cy="2016125"/>
          </a:xfrm>
          <a:prstGeom prst="rect">
            <a:avLst/>
          </a:prstGeom>
          <a:solidFill>
            <a:schemeClr val="bg1"/>
          </a:solidFill>
          <a:ln w="50800">
            <a:solidFill>
              <a:srgbClr val="000000"/>
            </a:solidFill>
            <a:miter lim="800000"/>
            <a:headEnd/>
            <a:tailEnd/>
          </a:ln>
          <a:effectLst/>
        </p:spPr>
        <p:txBody>
          <a:bodyPr wrap="none" anchor="ctr"/>
          <a:lstStyle/>
          <a:p>
            <a:endParaRPr lang="en-US"/>
          </a:p>
        </p:txBody>
      </p:sp>
      <p:graphicFrame>
        <p:nvGraphicFramePr>
          <p:cNvPr id="1251332" name="Object 4"/>
          <p:cNvGraphicFramePr>
            <a:graphicFrameLocks/>
          </p:cNvGraphicFramePr>
          <p:nvPr/>
        </p:nvGraphicFramePr>
        <p:xfrm>
          <a:off x="601663" y="1524000"/>
          <a:ext cx="8008937" cy="1636713"/>
        </p:xfrm>
        <a:graphic>
          <a:graphicData uri="http://schemas.openxmlformats.org/presentationml/2006/ole">
            <p:oleObj spid="_x0000_s1251332" name="Equation" r:id="rId5" imgW="3808080" imgH="630000" progId="Equation.2">
              <p:embed/>
            </p:oleObj>
          </a:graphicData>
        </a:graphic>
      </p:graphicFrame>
      <p:sp>
        <p:nvSpPr>
          <p:cNvPr id="1251333" name="Rectangle 5"/>
          <p:cNvSpPr>
            <a:spLocks noChangeArrowheads="1"/>
          </p:cNvSpPr>
          <p:nvPr/>
        </p:nvSpPr>
        <p:spPr bwMode="auto">
          <a:xfrm>
            <a:off x="539750" y="3556000"/>
            <a:ext cx="7969250" cy="1930400"/>
          </a:xfrm>
          <a:prstGeom prst="rect">
            <a:avLst/>
          </a:prstGeom>
          <a:solidFill>
            <a:schemeClr val="bg1"/>
          </a:solidFill>
          <a:ln w="50800">
            <a:solidFill>
              <a:srgbClr val="000000"/>
            </a:solidFill>
            <a:miter lim="800000"/>
            <a:headEnd/>
            <a:tailEnd/>
          </a:ln>
          <a:effectLst/>
        </p:spPr>
        <p:txBody>
          <a:bodyPr wrap="none" anchor="ctr"/>
          <a:lstStyle/>
          <a:p>
            <a:endParaRPr lang="en-US"/>
          </a:p>
        </p:txBody>
      </p:sp>
      <p:graphicFrame>
        <p:nvGraphicFramePr>
          <p:cNvPr id="1251334" name="Object 6"/>
          <p:cNvGraphicFramePr>
            <a:graphicFrameLocks/>
          </p:cNvGraphicFramePr>
          <p:nvPr/>
        </p:nvGraphicFramePr>
        <p:xfrm>
          <a:off x="496888" y="3657600"/>
          <a:ext cx="7923212" cy="1676400"/>
        </p:xfrm>
        <a:graphic>
          <a:graphicData uri="http://schemas.openxmlformats.org/presentationml/2006/ole">
            <p:oleObj spid="_x0000_s1251334" name="Equation" r:id="rId6" imgW="1777680" imgH="393480" progId="Equation.3">
              <p:embed/>
            </p:oleObj>
          </a:graphicData>
        </a:graphic>
      </p:graphicFrame>
      <p:sp>
        <p:nvSpPr>
          <p:cNvPr id="1251335" name="Rectangle 7"/>
          <p:cNvSpPr>
            <a:spLocks noChangeArrowheads="1"/>
          </p:cNvSpPr>
          <p:nvPr/>
        </p:nvSpPr>
        <p:spPr bwMode="auto">
          <a:xfrm>
            <a:off x="1676400" y="5562600"/>
            <a:ext cx="1835150" cy="641350"/>
          </a:xfrm>
          <a:prstGeom prst="rect">
            <a:avLst/>
          </a:prstGeom>
          <a:noFill/>
          <a:ln w="50800">
            <a:noFill/>
            <a:miter lim="800000"/>
            <a:headEnd/>
            <a:tailEnd/>
          </a:ln>
          <a:effectLst/>
        </p:spPr>
        <p:txBody>
          <a:bodyPr wrap="none" lIns="92075" tIns="46038" rIns="92075" bIns="46038">
            <a:spAutoFit/>
          </a:bodyPr>
          <a:lstStyle/>
          <a:p>
            <a:pPr eaLnBrk="0" hangingPunct="0"/>
            <a:r>
              <a:rPr lang="en-US" sz="3600" b="1">
                <a:solidFill>
                  <a:srgbClr val="FC0128"/>
                </a:solidFill>
              </a:rPr>
              <a:t>Answer</a:t>
            </a:r>
            <a:endParaRPr lang="en-US" sz="3600" b="1">
              <a:solidFill>
                <a:schemeClr val="accent1"/>
              </a:solidFill>
            </a:endParaRPr>
          </a:p>
        </p:txBody>
      </p:sp>
      <p:sp>
        <p:nvSpPr>
          <p:cNvPr id="1251336" name="AutoShape 8"/>
          <p:cNvSpPr>
            <a:spLocks noChangeArrowheads="1"/>
          </p:cNvSpPr>
          <p:nvPr/>
        </p:nvSpPr>
        <p:spPr bwMode="auto">
          <a:xfrm>
            <a:off x="3810000" y="5410200"/>
            <a:ext cx="236220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.30gpm</a:t>
            </a:r>
            <a:endParaRPr lang="en-US" sz="4000" b="1">
              <a:solidFill>
                <a:schemeClr val="accent1"/>
              </a:solidFill>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13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1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5" grpId="0"/>
      <p:bldP spid="125133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381000" y="152400"/>
            <a:ext cx="7772400" cy="762000"/>
          </a:xfrm>
          <a:noFill/>
          <a:ln/>
        </p:spPr>
        <p:txBody>
          <a:bodyPr lIns="92075" tIns="46038" rIns="92075" bIns="46038"/>
          <a:lstStyle/>
          <a:p>
            <a:r>
              <a:rPr lang="en-US" sz="3600"/>
              <a:t>Selecting the proper nozzle….</a:t>
            </a:r>
          </a:p>
        </p:txBody>
      </p:sp>
      <p:sp>
        <p:nvSpPr>
          <p:cNvPr id="1253379" name="Rectangle 3"/>
          <p:cNvSpPr>
            <a:spLocks noGrp="1" noChangeArrowheads="1"/>
          </p:cNvSpPr>
          <p:nvPr>
            <p:ph type="body" sz="half" idx="1"/>
          </p:nvPr>
        </p:nvSpPr>
        <p:spPr>
          <a:xfrm>
            <a:off x="76200" y="2457450"/>
            <a:ext cx="3429000" cy="3562350"/>
          </a:xfrm>
        </p:spPr>
        <p:txBody>
          <a:bodyPr/>
          <a:lstStyle/>
          <a:p>
            <a:pPr>
              <a:lnSpc>
                <a:spcPct val="90000"/>
              </a:lnSpc>
            </a:pPr>
            <a:r>
              <a:rPr lang="en-US" sz="2000"/>
              <a:t>Calculate GPM (formula)</a:t>
            </a:r>
          </a:p>
          <a:p>
            <a:pPr>
              <a:lnSpc>
                <a:spcPct val="90000"/>
              </a:lnSpc>
            </a:pPr>
            <a:r>
              <a:rPr lang="en-US" sz="2000"/>
              <a:t>Look under GPM column</a:t>
            </a:r>
          </a:p>
          <a:p>
            <a:pPr>
              <a:lnSpc>
                <a:spcPct val="90000"/>
              </a:lnSpc>
            </a:pPr>
            <a:r>
              <a:rPr lang="en-US" sz="2000"/>
              <a:t>Match to pressure-psi</a:t>
            </a:r>
          </a:p>
          <a:p>
            <a:pPr>
              <a:lnSpc>
                <a:spcPct val="90000"/>
              </a:lnSpc>
            </a:pPr>
            <a:r>
              <a:rPr lang="en-US" sz="2000"/>
              <a:t>Choose the size needed</a:t>
            </a:r>
          </a:p>
          <a:p>
            <a:pPr>
              <a:lnSpc>
                <a:spcPct val="90000"/>
              </a:lnSpc>
            </a:pPr>
            <a:r>
              <a:rPr lang="en-US" sz="2000"/>
              <a:t>Operate at given pressure and speed used in formula to achieve GPA</a:t>
            </a:r>
          </a:p>
        </p:txBody>
      </p:sp>
      <p:sp>
        <p:nvSpPr>
          <p:cNvPr id="1253380" name="AutoShape 4"/>
          <p:cNvSpPr>
            <a:spLocks noChangeArrowheads="1"/>
          </p:cNvSpPr>
          <p:nvPr/>
        </p:nvSpPr>
        <p:spPr bwMode="auto">
          <a:xfrm>
            <a:off x="5715000" y="8382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3381" name="AutoShape 5"/>
          <p:cNvSpPr>
            <a:spLocks noChangeArrowheads="1"/>
          </p:cNvSpPr>
          <p:nvPr/>
        </p:nvSpPr>
        <p:spPr bwMode="auto">
          <a:xfrm>
            <a:off x="1295400" y="5181600"/>
            <a:ext cx="164465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a:t>
            </a:r>
            <a:endParaRPr lang="en-US" sz="4000" b="1">
              <a:solidFill>
                <a:schemeClr val="accent1"/>
              </a:solidFill>
            </a:endParaRPr>
          </a:p>
        </p:txBody>
      </p:sp>
      <p:sp>
        <p:nvSpPr>
          <p:cNvPr id="1253382" name="Text Box 6"/>
          <p:cNvSpPr txBox="1">
            <a:spLocks noChangeArrowheads="1"/>
          </p:cNvSpPr>
          <p:nvPr/>
        </p:nvSpPr>
        <p:spPr bwMode="auto">
          <a:xfrm>
            <a:off x="76200" y="1371600"/>
            <a:ext cx="3657600" cy="6413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600">
                <a:solidFill>
                  <a:srgbClr val="3333FF"/>
                </a:solidFill>
                <a:latin typeface="Times New Roman" pitchFamily="18" charset="0"/>
              </a:rPr>
              <a:t>Page 9, 12, 14, 15</a:t>
            </a:r>
          </a:p>
        </p:txBody>
      </p:sp>
      <p:sp>
        <p:nvSpPr>
          <p:cNvPr id="1253383" name="Oval 7"/>
          <p:cNvSpPr>
            <a:spLocks noChangeArrowheads="1"/>
          </p:cNvSpPr>
          <p:nvPr/>
        </p:nvSpPr>
        <p:spPr bwMode="auto">
          <a:xfrm>
            <a:off x="5638800" y="5029200"/>
            <a:ext cx="457200" cy="304800"/>
          </a:xfrm>
          <a:prstGeom prst="ellipse">
            <a:avLst/>
          </a:prstGeom>
          <a:noFill/>
          <a:ln w="12700">
            <a:solidFill>
              <a:srgbClr val="FF0000"/>
            </a:solidFill>
            <a:round/>
            <a:headEnd/>
            <a:tailEnd/>
          </a:ln>
          <a:effectLst/>
        </p:spPr>
        <p:txBody>
          <a:bodyPr wrap="none" anchor="ctr"/>
          <a:lstStyle/>
          <a:p>
            <a:endParaRPr lang="en-US"/>
          </a:p>
        </p:txBody>
      </p:sp>
      <p:pic>
        <p:nvPicPr>
          <p:cNvPr id="1253384" name="Picture 8"/>
          <p:cNvPicPr>
            <a:picLocks noChangeAspect="1" noChangeArrowheads="1"/>
          </p:cNvPicPr>
          <p:nvPr/>
        </p:nvPicPr>
        <p:blipFill>
          <a:blip r:embed="rId4" cstate="email"/>
          <a:srcRect/>
          <a:stretch>
            <a:fillRect/>
          </a:stretch>
        </p:blipFill>
        <p:spPr bwMode="auto">
          <a:xfrm>
            <a:off x="3810000" y="1219200"/>
            <a:ext cx="5105400" cy="5486400"/>
          </a:xfrm>
          <a:prstGeom prst="rect">
            <a:avLst/>
          </a:prstGeom>
          <a:noFill/>
          <a:ln w="12700">
            <a:noFill/>
            <a:miter lim="800000"/>
            <a:headEnd/>
            <a:tailEnd/>
          </a:ln>
          <a:effectLst/>
        </p:spPr>
      </p:pic>
      <p:pic>
        <p:nvPicPr>
          <p:cNvPr id="1253385" name="Picture 9" descr="pressuregauge1"/>
          <p:cNvPicPr>
            <a:picLocks noChangeAspect="1" noChangeArrowheads="1"/>
          </p:cNvPicPr>
          <p:nvPr/>
        </p:nvPicPr>
        <p:blipFill>
          <a:blip r:embed="rId5" cstate="email">
            <a:lum bright="30000"/>
          </a:blip>
          <a:srcRect/>
          <a:stretch>
            <a:fillRect/>
          </a:stretch>
        </p:blipFill>
        <p:spPr bwMode="auto">
          <a:xfrm>
            <a:off x="6629400" y="3200400"/>
            <a:ext cx="2362200" cy="2165350"/>
          </a:xfrm>
          <a:prstGeom prst="rect">
            <a:avLst/>
          </a:prstGeom>
          <a:noFill/>
          <a:ln w="76200">
            <a:solidFill>
              <a:srgbClr val="CC0000"/>
            </a:solidFill>
            <a:miter lim="800000"/>
            <a:headEnd/>
            <a:tailEnd/>
          </a:ln>
        </p:spPr>
      </p:pic>
      <p:sp>
        <p:nvSpPr>
          <p:cNvPr id="1253386" name="Oval 10"/>
          <p:cNvSpPr>
            <a:spLocks noChangeArrowheads="1"/>
          </p:cNvSpPr>
          <p:nvPr/>
        </p:nvSpPr>
        <p:spPr bwMode="auto">
          <a:xfrm>
            <a:off x="5562600" y="3429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7" name="Oval 11"/>
          <p:cNvSpPr>
            <a:spLocks noChangeArrowheads="1"/>
          </p:cNvSpPr>
          <p:nvPr/>
        </p:nvSpPr>
        <p:spPr bwMode="auto">
          <a:xfrm>
            <a:off x="5562600" y="4191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8" name="Oval 12"/>
          <p:cNvSpPr>
            <a:spLocks noChangeArrowheads="1"/>
          </p:cNvSpPr>
          <p:nvPr/>
        </p:nvSpPr>
        <p:spPr bwMode="auto">
          <a:xfrm>
            <a:off x="5562600" y="4953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9" name="Oval 13"/>
          <p:cNvSpPr>
            <a:spLocks noChangeArrowheads="1"/>
          </p:cNvSpPr>
          <p:nvPr/>
        </p:nvSpPr>
        <p:spPr bwMode="auto">
          <a:xfrm>
            <a:off x="5562600" y="58674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90" name="Oval 14"/>
          <p:cNvSpPr>
            <a:spLocks noChangeArrowheads="1"/>
          </p:cNvSpPr>
          <p:nvPr/>
        </p:nvSpPr>
        <p:spPr bwMode="auto">
          <a:xfrm>
            <a:off x="2057400" y="1219200"/>
            <a:ext cx="1066800" cy="914400"/>
          </a:xfrm>
          <a:prstGeom prst="ellipse">
            <a:avLst/>
          </a:prstGeom>
          <a:noFill/>
          <a:ln w="12700">
            <a:solidFill>
              <a:srgbClr val="FF0000"/>
            </a:solidFill>
            <a:round/>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499"/>
                                          </p:stCondLst>
                                        </p:cTn>
                                        <p:tgtEl>
                                          <p:spTgt spid="1253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p:cNvSpPr>
            <a:spLocks noGrp="1" noChangeArrowheads="1"/>
          </p:cNvSpPr>
          <p:nvPr>
            <p:ph type="title"/>
          </p:nvPr>
        </p:nvSpPr>
        <p:spPr/>
        <p:txBody>
          <a:bodyPr/>
          <a:lstStyle/>
          <a:p>
            <a:endParaRPr lang="en-US"/>
          </a:p>
        </p:txBody>
      </p:sp>
      <p:pic>
        <p:nvPicPr>
          <p:cNvPr id="1129475" name="Picture 3"/>
          <p:cNvPicPr>
            <a:picLocks noGrp="1" noChangeAspect="1" noChangeArrowheads="1"/>
          </p:cNvPicPr>
          <p:nvPr>
            <p:ph idx="1"/>
          </p:nvPr>
        </p:nvPicPr>
        <p:blipFill>
          <a:blip r:embed="rId3" cstate="email"/>
          <a:srcRect/>
          <a:stretch>
            <a:fillRect/>
          </a:stretch>
        </p:blipFill>
        <p:spPr>
          <a:xfrm>
            <a:off x="0" y="0"/>
            <a:ext cx="9144000" cy="6858000"/>
          </a:xfrm>
          <a:noFill/>
          <a:ln/>
        </p:spPr>
      </p:pic>
    </p:spTree>
    <p:custDataLst>
      <p:tags r:id="rId1"/>
    </p:custData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458" name="Picture 2" descr="July-05 042"/>
          <p:cNvPicPr>
            <a:picLocks noChangeAspect="1" noChangeArrowheads="1"/>
          </p:cNvPicPr>
          <p:nvPr/>
        </p:nvPicPr>
        <p:blipFill>
          <a:blip r:embed="rId3" cstate="email"/>
          <a:srcRect/>
          <a:stretch>
            <a:fillRect/>
          </a:stretch>
        </p:blipFill>
        <p:spPr bwMode="auto">
          <a:xfrm>
            <a:off x="0" y="0"/>
            <a:ext cx="91440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82" name="Picture 2" descr="old JD Sprayer"/>
          <p:cNvPicPr>
            <a:picLocks noChangeAspect="1" noChangeArrowheads="1"/>
          </p:cNvPicPr>
          <p:nvPr/>
        </p:nvPicPr>
        <p:blipFill>
          <a:blip r:embed="rId3" cstate="email"/>
          <a:srcRect/>
          <a:stretch>
            <a:fillRect/>
          </a:stretch>
        </p:blipFill>
        <p:spPr bwMode="auto">
          <a:xfrm>
            <a:off x="1981200" y="3181350"/>
            <a:ext cx="4800600" cy="3600450"/>
          </a:xfrm>
          <a:prstGeom prst="rect">
            <a:avLst/>
          </a:prstGeom>
          <a:noFill/>
          <a:ln w="9525">
            <a:noFill/>
            <a:miter lim="800000"/>
            <a:headEnd/>
            <a:tailEnd/>
          </a:ln>
        </p:spPr>
      </p:pic>
      <p:pic>
        <p:nvPicPr>
          <p:cNvPr id="1044483" name="Picture 3" descr="Potato Sprayer"/>
          <p:cNvPicPr>
            <a:picLocks noChangeAspect="1" noChangeArrowheads="1"/>
          </p:cNvPicPr>
          <p:nvPr/>
        </p:nvPicPr>
        <p:blipFill>
          <a:blip r:embed="rId4" cstate="email"/>
          <a:srcRect/>
          <a:stretch>
            <a:fillRect/>
          </a:stretch>
        </p:blipFill>
        <p:spPr bwMode="auto">
          <a:xfrm>
            <a:off x="2057400" y="76200"/>
            <a:ext cx="4724400" cy="2994025"/>
          </a:xfrm>
          <a:prstGeom prst="rect">
            <a:avLst/>
          </a:prstGeom>
          <a:noFill/>
          <a:ln w="47625" cmpd="thinThick">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4"/>
          <p:cNvSpPr>
            <a:spLocks noChangeArrowheads="1"/>
          </p:cNvSpPr>
          <p:nvPr/>
        </p:nvSpPr>
        <p:spPr bwMode="auto">
          <a:xfrm>
            <a:off x="947738" y="998537"/>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3074" name="Object 5"/>
          <p:cNvGraphicFramePr>
            <a:graphicFrameLocks/>
          </p:cNvGraphicFramePr>
          <p:nvPr/>
        </p:nvGraphicFramePr>
        <p:xfrm>
          <a:off x="228600" y="2674937"/>
          <a:ext cx="1295400" cy="1066800"/>
        </p:xfrm>
        <a:graphic>
          <a:graphicData uri="http://schemas.openxmlformats.org/presentationml/2006/ole">
            <p:oleObj spid="_x0000_s1926146" name="Document" r:id="rId5" imgW="1873226" imgH="1732082" progId="Word.Document.8">
              <p:embed/>
            </p:oleObj>
          </a:graphicData>
        </a:graphic>
      </p:graphicFrame>
      <p:pic>
        <p:nvPicPr>
          <p:cNvPr id="3078" name="Picture 6"/>
          <p:cNvPicPr>
            <a:picLocks noChangeArrowheads="1"/>
          </p:cNvPicPr>
          <p:nvPr/>
        </p:nvPicPr>
        <p:blipFill>
          <a:blip r:embed="rId6" cstate="email">
            <a:lum contrast="12000"/>
          </a:blip>
          <a:srcRect/>
          <a:stretch>
            <a:fillRect/>
          </a:stretch>
        </p:blipFill>
        <p:spPr bwMode="auto">
          <a:xfrm rot="5400000">
            <a:off x="2628900" y="2255837"/>
            <a:ext cx="1295400" cy="2286000"/>
          </a:xfrm>
          <a:prstGeom prst="rect">
            <a:avLst/>
          </a:prstGeom>
          <a:noFill/>
          <a:ln w="9525">
            <a:noFill/>
            <a:miter lim="800000"/>
            <a:headEnd/>
            <a:tailEnd/>
          </a:ln>
        </p:spPr>
      </p:pic>
      <p:pic>
        <p:nvPicPr>
          <p:cNvPr id="3079" name="Picture 7"/>
          <p:cNvPicPr>
            <a:picLocks noChangeArrowheads="1"/>
          </p:cNvPicPr>
          <p:nvPr/>
        </p:nvPicPr>
        <p:blipFill>
          <a:blip r:embed="rId7" cstate="email">
            <a:lum bright="42000" contrast="66000"/>
          </a:blip>
          <a:srcRect/>
          <a:stretch>
            <a:fillRect/>
          </a:stretch>
        </p:blipFill>
        <p:spPr bwMode="auto">
          <a:xfrm>
            <a:off x="1981200" y="4198937"/>
            <a:ext cx="1066800" cy="1066800"/>
          </a:xfrm>
          <a:prstGeom prst="rect">
            <a:avLst/>
          </a:prstGeom>
          <a:noFill/>
          <a:ln w="9525">
            <a:noFill/>
            <a:miter lim="800000"/>
            <a:headEnd/>
            <a:tailEnd/>
          </a:ln>
        </p:spPr>
      </p:pic>
      <p:sp>
        <p:nvSpPr>
          <p:cNvPr id="3080" name="Rectangle 8"/>
          <p:cNvSpPr>
            <a:spLocks noGrp="1" noChangeArrowheads="1"/>
          </p:cNvSpPr>
          <p:nvPr>
            <p:ph type="title"/>
          </p:nvPr>
        </p:nvSpPr>
        <p:spPr>
          <a:xfrm>
            <a:off x="304800" y="304800"/>
            <a:ext cx="6324600" cy="590550"/>
          </a:xfrm>
        </p:spPr>
        <p:txBody>
          <a:bodyPr>
            <a:normAutofit fontScale="90000"/>
          </a:bodyPr>
          <a:lstStyle/>
          <a:p>
            <a:pPr algn="l" eaLnBrk="1" hangingPunct="1"/>
            <a:r>
              <a:rPr lang="en-US" sz="4000" b="1" dirty="0" smtClean="0"/>
              <a:t>Nozzle Technology</a:t>
            </a:r>
            <a:endParaRPr lang="en-US" sz="7200" b="1" dirty="0" smtClean="0"/>
          </a:p>
        </p:txBody>
      </p:sp>
      <p:sp>
        <p:nvSpPr>
          <p:cNvPr id="3081" name="Rectangle 9"/>
          <p:cNvSpPr>
            <a:spLocks noGrp="1" noChangeArrowheads="1"/>
          </p:cNvSpPr>
          <p:nvPr>
            <p:ph type="body" sz="half" idx="1"/>
          </p:nvPr>
        </p:nvSpPr>
        <p:spPr>
          <a:xfrm>
            <a:off x="228600" y="1143000"/>
            <a:ext cx="6324600" cy="1295400"/>
          </a:xfrm>
        </p:spPr>
        <p:txBody>
          <a:bodyPr>
            <a:normAutofit lnSpcReduction="10000"/>
          </a:bodyPr>
          <a:lstStyle/>
          <a:p>
            <a:pPr eaLnBrk="1" hangingPunct="1">
              <a:lnSpc>
                <a:spcPct val="90000"/>
              </a:lnSpc>
            </a:pPr>
            <a:r>
              <a:rPr lang="en-US" sz="2800" dirty="0" smtClean="0"/>
              <a:t>Nozzles designed to reduce drift</a:t>
            </a:r>
          </a:p>
          <a:p>
            <a:pPr eaLnBrk="1" hangingPunct="1">
              <a:lnSpc>
                <a:spcPct val="90000"/>
              </a:lnSpc>
            </a:pPr>
            <a:r>
              <a:rPr lang="en-US" sz="2800" dirty="0" smtClean="0"/>
              <a:t>Improved drop size control</a:t>
            </a:r>
          </a:p>
          <a:p>
            <a:pPr eaLnBrk="1" hangingPunct="1">
              <a:lnSpc>
                <a:spcPct val="90000"/>
              </a:lnSpc>
            </a:pPr>
            <a:r>
              <a:rPr lang="en-US" sz="2800" dirty="0" smtClean="0"/>
              <a:t>Emphasis on ‘spray quality’</a:t>
            </a:r>
          </a:p>
        </p:txBody>
      </p:sp>
      <p:pic>
        <p:nvPicPr>
          <p:cNvPr id="3085" name="Picture 13" descr="MVC-124F"/>
          <p:cNvPicPr>
            <a:picLocks noGrp="1" noChangeAspect="1" noChangeArrowheads="1"/>
          </p:cNvPicPr>
          <p:nvPr>
            <p:ph sz="quarter" idx="3"/>
          </p:nvPr>
        </p:nvPicPr>
        <p:blipFill>
          <a:blip r:embed="rId8" cstate="email">
            <a:lum bright="12000" contrast="18000"/>
          </a:blip>
          <a:srcRect/>
          <a:stretch>
            <a:fillRect/>
          </a:stretch>
        </p:blipFill>
        <p:spPr>
          <a:xfrm>
            <a:off x="228600" y="3817937"/>
            <a:ext cx="1066800" cy="1157517"/>
          </a:xfrm>
          <a:noFill/>
        </p:spPr>
      </p:pic>
      <p:pic>
        <p:nvPicPr>
          <p:cNvPr id="3084" name="Picture 12" descr="MVC-055F"/>
          <p:cNvPicPr>
            <a:picLocks noChangeAspect="1" noChangeArrowheads="1"/>
          </p:cNvPicPr>
          <p:nvPr/>
        </p:nvPicPr>
        <p:blipFill>
          <a:blip r:embed="rId9" cstate="email">
            <a:lum bright="24000"/>
          </a:blip>
          <a:srcRect/>
          <a:stretch>
            <a:fillRect/>
          </a:stretch>
        </p:blipFill>
        <p:spPr bwMode="auto">
          <a:xfrm>
            <a:off x="6019800" y="2520836"/>
            <a:ext cx="2971800" cy="1525701"/>
          </a:xfrm>
          <a:prstGeom prst="rect">
            <a:avLst/>
          </a:prstGeom>
          <a:noFill/>
          <a:ln w="9525">
            <a:noFill/>
            <a:miter lim="800000"/>
            <a:headEnd/>
            <a:tailEnd/>
          </a:ln>
        </p:spPr>
      </p:pic>
      <p:pic>
        <p:nvPicPr>
          <p:cNvPr id="3086" name="Picture 14" descr="Hardi-injet"/>
          <p:cNvPicPr>
            <a:picLocks noChangeAspect="1" noChangeArrowheads="1"/>
          </p:cNvPicPr>
          <p:nvPr/>
        </p:nvPicPr>
        <p:blipFill>
          <a:blip r:embed="rId10" cstate="email"/>
          <a:srcRect/>
          <a:stretch>
            <a:fillRect/>
          </a:stretch>
        </p:blipFill>
        <p:spPr bwMode="auto">
          <a:xfrm>
            <a:off x="7514095" y="465137"/>
            <a:ext cx="1477505" cy="1981200"/>
          </a:xfrm>
          <a:prstGeom prst="rect">
            <a:avLst/>
          </a:prstGeom>
          <a:noFill/>
          <a:ln w="9525">
            <a:noFill/>
            <a:miter lim="800000"/>
            <a:headEnd/>
            <a:tailEnd/>
          </a:ln>
        </p:spPr>
      </p:pic>
      <p:pic>
        <p:nvPicPr>
          <p:cNvPr id="3088" name="Picture 16" descr="products-a4-a"/>
          <p:cNvPicPr>
            <a:picLocks noChangeAspect="1" noChangeArrowheads="1"/>
          </p:cNvPicPr>
          <p:nvPr/>
        </p:nvPicPr>
        <p:blipFill>
          <a:blip r:embed="rId11" cstate="email"/>
          <a:srcRect/>
          <a:stretch>
            <a:fillRect/>
          </a:stretch>
        </p:blipFill>
        <p:spPr bwMode="auto">
          <a:xfrm>
            <a:off x="1600200" y="5265737"/>
            <a:ext cx="1752600" cy="1058863"/>
          </a:xfrm>
          <a:prstGeom prst="rect">
            <a:avLst/>
          </a:prstGeom>
          <a:noFill/>
          <a:ln w="9525">
            <a:noFill/>
            <a:miter lim="800000"/>
            <a:headEnd/>
            <a:tailEnd/>
          </a:ln>
        </p:spPr>
      </p:pic>
      <p:pic>
        <p:nvPicPr>
          <p:cNvPr id="22" name="Picture 16" descr="GuardianAirgroup1"/>
          <p:cNvPicPr>
            <a:picLocks noChangeAspect="1" noChangeArrowheads="1"/>
          </p:cNvPicPr>
          <p:nvPr/>
        </p:nvPicPr>
        <p:blipFill>
          <a:blip r:embed="rId12" cstate="email"/>
          <a:srcRect/>
          <a:stretch>
            <a:fillRect/>
          </a:stretch>
        </p:blipFill>
        <p:spPr bwMode="auto">
          <a:xfrm>
            <a:off x="4267200" y="4800486"/>
            <a:ext cx="1447800" cy="1303451"/>
          </a:xfrm>
          <a:prstGeom prst="rect">
            <a:avLst/>
          </a:prstGeom>
          <a:noFill/>
        </p:spPr>
      </p:pic>
      <p:pic>
        <p:nvPicPr>
          <p:cNvPr id="24" name="Picture 6"/>
          <p:cNvPicPr>
            <a:picLocks noChangeAspect="1" noChangeArrowheads="1"/>
          </p:cNvPicPr>
          <p:nvPr/>
        </p:nvPicPr>
        <p:blipFill>
          <a:blip r:embed="rId13" cstate="email"/>
          <a:srcRect/>
          <a:stretch>
            <a:fillRect/>
          </a:stretch>
        </p:blipFill>
        <p:spPr bwMode="auto">
          <a:xfrm rot="10800000">
            <a:off x="3429000" y="4427537"/>
            <a:ext cx="761999" cy="1142999"/>
          </a:xfrm>
          <a:prstGeom prst="rect">
            <a:avLst/>
          </a:prstGeom>
          <a:noFill/>
          <a:ln w="12700">
            <a:noFill/>
            <a:miter lim="800000"/>
            <a:headEnd/>
            <a:tailEnd/>
          </a:ln>
        </p:spPr>
      </p:pic>
      <p:pic>
        <p:nvPicPr>
          <p:cNvPr id="18" name="Picture 17" descr="TD(C)XL11003_no_back.jpg"/>
          <p:cNvPicPr>
            <a:picLocks noChangeAspect="1"/>
          </p:cNvPicPr>
          <p:nvPr/>
        </p:nvPicPr>
        <p:blipFill>
          <a:blip r:embed="rId14" cstate="email"/>
          <a:srcRect/>
          <a:stretch>
            <a:fillRect/>
          </a:stretch>
        </p:blipFill>
        <p:spPr>
          <a:xfrm rot="10800000">
            <a:off x="5984631" y="465137"/>
            <a:ext cx="1406768" cy="1904999"/>
          </a:xfrm>
          <a:prstGeom prst="rect">
            <a:avLst/>
          </a:prstGeom>
        </p:spPr>
      </p:pic>
      <p:pic>
        <p:nvPicPr>
          <p:cNvPr id="21" name="Picture 9"/>
          <p:cNvPicPr>
            <a:picLocks noChangeAspect="1" noChangeArrowheads="1"/>
          </p:cNvPicPr>
          <p:nvPr/>
        </p:nvPicPr>
        <p:blipFill>
          <a:blip r:embed="rId15" cstate="email"/>
          <a:srcRect/>
          <a:stretch>
            <a:fillRect/>
          </a:stretch>
        </p:blipFill>
        <p:spPr bwMode="auto">
          <a:xfrm>
            <a:off x="5867400" y="4122737"/>
            <a:ext cx="995703" cy="1488570"/>
          </a:xfrm>
          <a:prstGeom prst="rect">
            <a:avLst/>
          </a:prstGeom>
          <a:noFill/>
          <a:ln w="12700">
            <a:noFill/>
            <a:miter lim="800000"/>
            <a:headEnd/>
            <a:tailEnd/>
          </a:ln>
          <a:effectLst/>
        </p:spPr>
      </p:pic>
      <p:pic>
        <p:nvPicPr>
          <p:cNvPr id="384003" name="Picture 3"/>
          <p:cNvPicPr>
            <a:picLocks noChangeAspect="1" noChangeArrowheads="1"/>
          </p:cNvPicPr>
          <p:nvPr/>
        </p:nvPicPr>
        <p:blipFill>
          <a:blip r:embed="rId16" cstate="email"/>
          <a:srcRect/>
          <a:stretch>
            <a:fillRect/>
          </a:stretch>
        </p:blipFill>
        <p:spPr bwMode="auto">
          <a:xfrm>
            <a:off x="8001000" y="4614418"/>
            <a:ext cx="1045920" cy="1641919"/>
          </a:xfrm>
          <a:prstGeom prst="rect">
            <a:avLst/>
          </a:prstGeom>
          <a:noFill/>
          <a:ln w="9525">
            <a:noFill/>
            <a:miter lim="800000"/>
            <a:headEnd/>
            <a:tailEnd/>
          </a:ln>
        </p:spPr>
      </p:pic>
      <p:pic>
        <p:nvPicPr>
          <p:cNvPr id="384004" name="Picture 4"/>
          <p:cNvPicPr>
            <a:picLocks noChangeAspect="1" noChangeArrowheads="1"/>
          </p:cNvPicPr>
          <p:nvPr/>
        </p:nvPicPr>
        <p:blipFill>
          <a:blip r:embed="rId17" cstate="email"/>
          <a:srcRect/>
          <a:stretch>
            <a:fillRect/>
          </a:stretch>
        </p:blipFill>
        <p:spPr bwMode="auto">
          <a:xfrm>
            <a:off x="4876800" y="2751137"/>
            <a:ext cx="762000" cy="1696357"/>
          </a:xfrm>
          <a:prstGeom prst="rect">
            <a:avLst/>
          </a:prstGeom>
          <a:noFill/>
          <a:ln w="9525">
            <a:noFill/>
            <a:miter lim="800000"/>
            <a:headEnd/>
            <a:tailEnd/>
          </a:ln>
        </p:spPr>
      </p:pic>
      <p:pic>
        <p:nvPicPr>
          <p:cNvPr id="384005" name="Picture 5"/>
          <p:cNvPicPr>
            <a:picLocks noChangeAspect="1" noChangeArrowheads="1"/>
          </p:cNvPicPr>
          <p:nvPr/>
        </p:nvPicPr>
        <p:blipFill>
          <a:blip r:embed="rId18" cstate="email"/>
          <a:srcRect/>
          <a:stretch>
            <a:fillRect/>
          </a:stretch>
        </p:blipFill>
        <p:spPr bwMode="auto">
          <a:xfrm rot="10800000">
            <a:off x="7010401" y="4656137"/>
            <a:ext cx="857250" cy="1304925"/>
          </a:xfrm>
          <a:prstGeom prst="rect">
            <a:avLst/>
          </a:prstGeom>
          <a:noFill/>
          <a:ln w="9525">
            <a:noFill/>
            <a:miter lim="800000"/>
            <a:headEnd/>
            <a:tailEnd/>
          </a:ln>
        </p:spPr>
      </p:pic>
      <p:pic>
        <p:nvPicPr>
          <p:cNvPr id="384006" name="Picture 6"/>
          <p:cNvPicPr>
            <a:picLocks noChangeAspect="1" noChangeArrowheads="1"/>
          </p:cNvPicPr>
          <p:nvPr/>
        </p:nvPicPr>
        <p:blipFill>
          <a:blip r:embed="rId19" cstate="email"/>
          <a:srcRect/>
          <a:stretch>
            <a:fillRect/>
          </a:stretch>
        </p:blipFill>
        <p:spPr bwMode="auto">
          <a:xfrm>
            <a:off x="228600" y="5037137"/>
            <a:ext cx="1066800" cy="1248156"/>
          </a:xfrm>
          <a:prstGeom prst="rect">
            <a:avLst/>
          </a:prstGeom>
          <a:noFill/>
          <a:ln w="9525">
            <a:noFill/>
            <a:miter lim="800000"/>
            <a:headEnd/>
            <a:tailEnd/>
          </a:ln>
        </p:spPr>
      </p:pic>
    </p:spTree>
    <p:custDataLst>
      <p:tags r:id="rId2"/>
    </p:custData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ChangeArrowheads="1"/>
          </p:cNvSpPr>
          <p:nvPr/>
        </p:nvSpPr>
        <p:spPr bwMode="auto">
          <a:xfrm>
            <a:off x="762000" y="1219200"/>
            <a:ext cx="7620000" cy="5334000"/>
          </a:xfrm>
          <a:prstGeom prst="rect">
            <a:avLst/>
          </a:prstGeom>
          <a:solidFill>
            <a:srgbClr val="0000FF"/>
          </a:solidFill>
          <a:ln w="12700">
            <a:solidFill>
              <a:schemeClr val="tx1"/>
            </a:solidFill>
            <a:miter lim="800000"/>
            <a:headEnd type="none" w="sm" len="sm"/>
            <a:tailEnd type="none" w="sm" len="sm"/>
          </a:ln>
          <a:effectLst/>
        </p:spPr>
        <p:txBody>
          <a:bodyPr wrap="none" anchor="ctr"/>
          <a:lstStyle/>
          <a:p>
            <a:endParaRPr lang="en-US"/>
          </a:p>
        </p:txBody>
      </p:sp>
      <p:sp>
        <p:nvSpPr>
          <p:cNvPr id="954371" name="AutoShape 3"/>
          <p:cNvSpPr>
            <a:spLocks noChangeArrowheads="1"/>
          </p:cNvSpPr>
          <p:nvPr/>
        </p:nvSpPr>
        <p:spPr bwMode="auto">
          <a:xfrm>
            <a:off x="1066800" y="1447800"/>
            <a:ext cx="7010400" cy="4876800"/>
          </a:xfrm>
          <a:prstGeom prst="bevel">
            <a:avLst>
              <a:gd name="adj" fmla="val 12500"/>
            </a:avLst>
          </a:prstGeom>
          <a:solidFill>
            <a:schemeClr val="bg1"/>
          </a:solidFill>
          <a:ln w="28575">
            <a:solidFill>
              <a:schemeClr val="tx1"/>
            </a:solidFill>
            <a:miter lim="800000"/>
            <a:headEnd type="none" w="sm" len="sm"/>
            <a:tailEnd type="none" w="sm" len="sm"/>
          </a:ln>
          <a:effectLst/>
        </p:spPr>
        <p:txBody>
          <a:bodyPr wrap="none" anchor="ctr"/>
          <a:lstStyle/>
          <a:p>
            <a:pPr algn="ctr" eaLnBrk="0" hangingPunct="0"/>
            <a:endParaRPr lang="en-US" sz="2400"/>
          </a:p>
        </p:txBody>
      </p:sp>
      <p:sp>
        <p:nvSpPr>
          <p:cNvPr id="954372" name="Rectangle 4"/>
          <p:cNvSpPr>
            <a:spLocks noGrp="1" noChangeArrowheads="1"/>
          </p:cNvSpPr>
          <p:nvPr>
            <p:ph type="title"/>
          </p:nvPr>
        </p:nvSpPr>
        <p:spPr/>
        <p:txBody>
          <a:bodyPr/>
          <a:lstStyle/>
          <a:p>
            <a:r>
              <a:rPr lang="en-US" sz="4000"/>
              <a:t>Spray Characteristics are Important</a:t>
            </a:r>
          </a:p>
        </p:txBody>
      </p:sp>
      <p:sp>
        <p:nvSpPr>
          <p:cNvPr id="954373" name="Text Box 5"/>
          <p:cNvSpPr txBox="1">
            <a:spLocks noChangeArrowheads="1"/>
          </p:cNvSpPr>
          <p:nvPr/>
        </p:nvSpPr>
        <p:spPr bwMode="auto">
          <a:xfrm>
            <a:off x="1676400" y="5791200"/>
            <a:ext cx="5867400" cy="366713"/>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a:t>Demonstrates Turbo Flat vs TurboDrop-5 MPH Wind</a:t>
            </a:r>
          </a:p>
        </p:txBody>
      </p:sp>
      <p:pic>
        <p:nvPicPr>
          <p:cNvPr id="954375" name="25.avi">
            <a:hlinkClick r:id="" action="ppaction://media"/>
          </p:cNvPr>
          <p:cNvPicPr>
            <a:picLocks noGrp="1" noRot="1" noChangeAspect="1" noChangeArrowheads="1"/>
          </p:cNvPicPr>
          <p:nvPr>
            <p:ph idx="1"/>
            <a:videoFile r:link="rId2"/>
          </p:nvPr>
        </p:nvPicPr>
        <p:blipFill>
          <a:blip r:embed="rId4" cstate="email"/>
          <a:srcRect/>
          <a:stretch>
            <a:fillRect/>
          </a:stretch>
        </p:blipFill>
        <p:spPr>
          <a:xfrm>
            <a:off x="1676400" y="2057400"/>
            <a:ext cx="5791200" cy="3600450"/>
          </a:xfrm>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9543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54375"/>
                </p:tgtEl>
              </p:cMediaNode>
            </p:video>
            <p:seq concurrent="1" nextAc="seek">
              <p:cTn id="8" restart="whenNotActive" fill="hold" evtFilter="cancelBubble" nodeType="interactiveSeq">
                <p:stCondLst>
                  <p:cond evt="onClick" delay="0">
                    <p:tgtEl>
                      <p:spTgt spid="95437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54375"/>
                                        </p:tgtEl>
                                      </p:cBhvr>
                                    </p:cmd>
                                  </p:childTnLst>
                                </p:cTn>
                              </p:par>
                            </p:childTnLst>
                          </p:cTn>
                        </p:par>
                      </p:childTnLst>
                    </p:cTn>
                  </p:par>
                </p:childTnLst>
              </p:cTn>
              <p:nextCondLst>
                <p:cond evt="onClick" delay="0">
                  <p:tgtEl>
                    <p:spTgt spid="95437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434" name="Rectangle 2"/>
          <p:cNvSpPr>
            <a:spLocks noGrp="1" noChangeArrowheads="1"/>
          </p:cNvSpPr>
          <p:nvPr>
            <p:ph type="title"/>
          </p:nvPr>
        </p:nvSpPr>
        <p:spPr>
          <a:xfrm>
            <a:off x="1447800" y="0"/>
            <a:ext cx="6248400" cy="838200"/>
          </a:xfrm>
        </p:spPr>
        <p:txBody>
          <a:bodyPr>
            <a:normAutofit fontScale="90000"/>
          </a:bodyPr>
          <a:lstStyle/>
          <a:p>
            <a:pPr algn="ctr"/>
            <a:r>
              <a:rPr lang="en-US" sz="4000" b="1" dirty="0"/>
              <a:t>Nozzle Efficacy/Drift Slope</a:t>
            </a:r>
          </a:p>
        </p:txBody>
      </p:sp>
      <p:sp>
        <p:nvSpPr>
          <p:cNvPr id="402443" name="Rectangle 11"/>
          <p:cNvSpPr>
            <a:spLocks noGrp="1" noChangeArrowheads="1"/>
          </p:cNvSpPr>
          <p:nvPr>
            <p:ph sz="half" idx="1"/>
          </p:nvPr>
        </p:nvSpPr>
        <p:spPr>
          <a:xfrm>
            <a:off x="152400" y="2362200"/>
            <a:ext cx="2362200" cy="4267200"/>
          </a:xfrm>
          <a:solidFill>
            <a:schemeClr val="bg1"/>
          </a:solidFill>
        </p:spPr>
        <p:txBody>
          <a:bodyPr>
            <a:normAutofit lnSpcReduction="10000"/>
          </a:bodyPr>
          <a:lstStyle/>
          <a:p>
            <a:pPr>
              <a:lnSpc>
                <a:spcPct val="80000"/>
              </a:lnSpc>
            </a:pPr>
            <a:r>
              <a:rPr lang="en-US" sz="1600" dirty="0">
                <a:latin typeface="+mj-lt"/>
              </a:rPr>
              <a:t>XR, TR</a:t>
            </a:r>
          </a:p>
          <a:p>
            <a:pPr>
              <a:lnSpc>
                <a:spcPct val="80000"/>
              </a:lnSpc>
            </a:pPr>
            <a:endParaRPr lang="en-US" sz="1600" dirty="0">
              <a:latin typeface="+mj-lt"/>
            </a:endParaRPr>
          </a:p>
          <a:p>
            <a:pPr>
              <a:lnSpc>
                <a:spcPct val="80000"/>
              </a:lnSpc>
            </a:pPr>
            <a:r>
              <a:rPr lang="en-US" sz="1600" dirty="0">
                <a:latin typeface="+mj-lt"/>
              </a:rPr>
              <a:t>Turbo Flood</a:t>
            </a:r>
          </a:p>
          <a:p>
            <a:pPr>
              <a:lnSpc>
                <a:spcPct val="80000"/>
              </a:lnSpc>
            </a:pPr>
            <a:r>
              <a:rPr lang="en-US" sz="1600" dirty="0">
                <a:latin typeface="+mj-lt"/>
              </a:rPr>
              <a:t>Turbo </a:t>
            </a:r>
            <a:r>
              <a:rPr lang="en-US" sz="1600" dirty="0" smtClean="0">
                <a:latin typeface="+mj-lt"/>
              </a:rPr>
              <a:t>TeeJet</a:t>
            </a:r>
          </a:p>
          <a:p>
            <a:pPr>
              <a:lnSpc>
                <a:spcPct val="80000"/>
              </a:lnSpc>
            </a:pPr>
            <a:r>
              <a:rPr lang="en-US" sz="1600" dirty="0" smtClean="0">
                <a:latin typeface="+mj-lt"/>
              </a:rPr>
              <a:t>Wilger Designs</a:t>
            </a: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r>
              <a:rPr lang="en-US" sz="1600" dirty="0">
                <a:latin typeface="+mj-lt"/>
              </a:rPr>
              <a:t>Air Mix</a:t>
            </a:r>
          </a:p>
          <a:p>
            <a:pPr>
              <a:lnSpc>
                <a:spcPct val="80000"/>
              </a:lnSpc>
            </a:pPr>
            <a:r>
              <a:rPr lang="en-US" sz="1600" dirty="0">
                <a:latin typeface="+mj-lt"/>
              </a:rPr>
              <a:t>AI XR</a:t>
            </a:r>
          </a:p>
          <a:p>
            <a:pPr>
              <a:lnSpc>
                <a:spcPct val="80000"/>
              </a:lnSpc>
            </a:pPr>
            <a:r>
              <a:rPr lang="en-US" sz="1600" dirty="0" err="1">
                <a:latin typeface="+mj-lt"/>
              </a:rPr>
              <a:t>GuardianAir</a:t>
            </a: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r>
              <a:rPr lang="en-US" sz="1600" dirty="0">
                <a:latin typeface="+mj-lt"/>
              </a:rPr>
              <a:t>AI</a:t>
            </a:r>
          </a:p>
          <a:p>
            <a:pPr>
              <a:lnSpc>
                <a:spcPct val="80000"/>
              </a:lnSpc>
            </a:pPr>
            <a:r>
              <a:rPr lang="en-US" sz="1600" dirty="0">
                <a:latin typeface="+mj-lt"/>
              </a:rPr>
              <a:t>Ultra Low Drift</a:t>
            </a:r>
          </a:p>
          <a:p>
            <a:pPr>
              <a:lnSpc>
                <a:spcPct val="80000"/>
              </a:lnSpc>
            </a:pPr>
            <a:r>
              <a:rPr lang="en-US" sz="1600" dirty="0">
                <a:latin typeface="+mj-lt"/>
              </a:rPr>
              <a:t>Turbo Drop</a:t>
            </a:r>
          </a:p>
          <a:p>
            <a:pPr>
              <a:lnSpc>
                <a:spcPct val="80000"/>
              </a:lnSpc>
            </a:pPr>
            <a:endParaRPr lang="en-US" sz="1600" dirty="0">
              <a:latin typeface="+mj-lt"/>
            </a:endParaRPr>
          </a:p>
          <a:p>
            <a:pPr>
              <a:lnSpc>
                <a:spcPct val="80000"/>
              </a:lnSpc>
            </a:pPr>
            <a:r>
              <a:rPr lang="en-US" sz="1600" dirty="0">
                <a:latin typeface="+mj-lt"/>
              </a:rPr>
              <a:t>TTI</a:t>
            </a:r>
          </a:p>
        </p:txBody>
      </p:sp>
      <p:sp>
        <p:nvSpPr>
          <p:cNvPr id="402435" name="AutoShape 3"/>
          <p:cNvSpPr>
            <a:spLocks noChangeArrowheads="1"/>
          </p:cNvSpPr>
          <p:nvPr/>
        </p:nvSpPr>
        <p:spPr bwMode="auto">
          <a:xfrm rot="-3344579">
            <a:off x="3468688" y="-455612"/>
            <a:ext cx="3505200" cy="8953500"/>
          </a:xfrm>
          <a:prstGeom prst="downArrow">
            <a:avLst>
              <a:gd name="adj1" fmla="val 50000"/>
              <a:gd name="adj2" fmla="val 63859"/>
            </a:avLst>
          </a:prstGeom>
          <a:solidFill>
            <a:schemeClr val="accent1"/>
          </a:solidFill>
          <a:ln w="12700">
            <a:solidFill>
              <a:schemeClr val="tx1"/>
            </a:solidFill>
            <a:miter lim="800000"/>
            <a:headEnd/>
            <a:tailEnd/>
          </a:ln>
          <a:effectLst/>
        </p:spPr>
        <p:txBody>
          <a:bodyPr vert="eaVert" wrap="none" anchor="ctr"/>
          <a:lstStyle/>
          <a:p>
            <a:endParaRPr lang="en-US"/>
          </a:p>
        </p:txBody>
      </p:sp>
      <p:sp>
        <p:nvSpPr>
          <p:cNvPr id="402436" name="Text Box 4"/>
          <p:cNvSpPr txBox="1">
            <a:spLocks noChangeArrowheads="1"/>
          </p:cNvSpPr>
          <p:nvPr/>
        </p:nvSpPr>
        <p:spPr bwMode="auto">
          <a:xfrm>
            <a:off x="1447800" y="1981200"/>
            <a:ext cx="1981200" cy="366713"/>
          </a:xfrm>
          <a:prstGeom prst="rect">
            <a:avLst/>
          </a:prstGeom>
          <a:solidFill>
            <a:schemeClr val="bg1"/>
          </a:solidFill>
          <a:ln w="12700">
            <a:noFill/>
            <a:miter lim="800000"/>
            <a:headEnd/>
            <a:tailEnd/>
          </a:ln>
          <a:effectLst/>
        </p:spPr>
        <p:txBody>
          <a:bodyPr>
            <a:spAutoFit/>
          </a:bodyPr>
          <a:lstStyle/>
          <a:p>
            <a:pPr>
              <a:spcBef>
                <a:spcPct val="50000"/>
              </a:spcBef>
            </a:pPr>
            <a:r>
              <a:rPr lang="en-US" dirty="0"/>
              <a:t>Extended Range</a:t>
            </a:r>
          </a:p>
        </p:txBody>
      </p:sp>
      <p:sp>
        <p:nvSpPr>
          <p:cNvPr id="402437" name="Text Box 5"/>
          <p:cNvSpPr txBox="1">
            <a:spLocks noChangeArrowheads="1"/>
          </p:cNvSpPr>
          <p:nvPr/>
        </p:nvSpPr>
        <p:spPr bwMode="auto">
          <a:xfrm>
            <a:off x="2667000" y="2833687"/>
            <a:ext cx="1905000" cy="366713"/>
          </a:xfrm>
          <a:prstGeom prst="rect">
            <a:avLst/>
          </a:prstGeom>
          <a:solidFill>
            <a:schemeClr val="bg1"/>
          </a:solidFill>
          <a:ln w="12700">
            <a:noFill/>
            <a:miter lim="800000"/>
            <a:headEnd/>
            <a:tailEnd/>
          </a:ln>
          <a:effectLst/>
        </p:spPr>
        <p:txBody>
          <a:bodyPr>
            <a:spAutoFit/>
          </a:bodyPr>
          <a:lstStyle/>
          <a:p>
            <a:pPr>
              <a:spcBef>
                <a:spcPct val="50000"/>
              </a:spcBef>
            </a:pPr>
            <a:r>
              <a:rPr lang="en-US" dirty="0"/>
              <a:t>Chamber Design</a:t>
            </a:r>
          </a:p>
        </p:txBody>
      </p:sp>
      <p:sp>
        <p:nvSpPr>
          <p:cNvPr id="402438" name="Text Box 6"/>
          <p:cNvSpPr txBox="1">
            <a:spLocks noChangeArrowheads="1"/>
          </p:cNvSpPr>
          <p:nvPr/>
        </p:nvSpPr>
        <p:spPr bwMode="auto">
          <a:xfrm>
            <a:off x="6172200" y="5119688"/>
            <a:ext cx="2133600" cy="366712"/>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a:t>
            </a:r>
          </a:p>
        </p:txBody>
      </p:sp>
      <p:sp>
        <p:nvSpPr>
          <p:cNvPr id="402439" name="Text Box 7"/>
          <p:cNvSpPr txBox="1">
            <a:spLocks noChangeArrowheads="1"/>
          </p:cNvSpPr>
          <p:nvPr/>
        </p:nvSpPr>
        <p:spPr bwMode="auto">
          <a:xfrm>
            <a:off x="4419600" y="3962400"/>
            <a:ext cx="2133600" cy="366713"/>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II</a:t>
            </a:r>
          </a:p>
        </p:txBody>
      </p:sp>
      <p:sp>
        <p:nvSpPr>
          <p:cNvPr id="402440" name="WordArt 8"/>
          <p:cNvSpPr>
            <a:spLocks noChangeArrowheads="1" noChangeShapeType="1" noTextEdit="1"/>
          </p:cNvSpPr>
          <p:nvPr/>
        </p:nvSpPr>
        <p:spPr bwMode="auto">
          <a:xfrm rot="2430977">
            <a:off x="3781425" y="1676400"/>
            <a:ext cx="3838575" cy="1285875"/>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0">
                  <a:gsLst>
                    <a:gs pos="0">
                      <a:srgbClr val="6600CC"/>
                    </a:gs>
                    <a:gs pos="100000">
                      <a:srgbClr val="CC00CC"/>
                    </a:gs>
                  </a:gsLst>
                  <a:lin ang="2969023" scaled="1"/>
                </a:gradFill>
                <a:effectLst>
                  <a:outerShdw dist="53882" dir="2700000" algn="ctr" rotWithShape="0">
                    <a:srgbClr val="9999FF">
                      <a:alpha val="80000"/>
                    </a:srgbClr>
                  </a:outerShdw>
                </a:effectLst>
                <a:latin typeface="Impact"/>
              </a:rPr>
              <a:t>Reducing Spray Drift</a:t>
            </a:r>
          </a:p>
        </p:txBody>
      </p:sp>
      <p:sp>
        <p:nvSpPr>
          <p:cNvPr id="402441" name="WordArt 9"/>
          <p:cNvSpPr>
            <a:spLocks noChangeArrowheads="1" noChangeShapeType="1" noTextEdit="1"/>
          </p:cNvSpPr>
          <p:nvPr/>
        </p:nvSpPr>
        <p:spPr bwMode="auto">
          <a:xfrm rot="3246025">
            <a:off x="5239544" y="5347494"/>
            <a:ext cx="1143000" cy="814388"/>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Arial Black"/>
              </a:rPr>
              <a:t>Efficacy</a:t>
            </a:r>
          </a:p>
        </p:txBody>
      </p:sp>
      <p:sp>
        <p:nvSpPr>
          <p:cNvPr id="402442" name="AutoShape 10"/>
          <p:cNvSpPr>
            <a:spLocks noChangeArrowheads="1"/>
          </p:cNvSpPr>
          <p:nvPr/>
        </p:nvSpPr>
        <p:spPr bwMode="auto">
          <a:xfrm rot="5400000">
            <a:off x="5524500" y="6057900"/>
            <a:ext cx="5334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a:effectLst/>
        </p:spPr>
        <p:txBody>
          <a:bodyPr wrap="none" anchor="ctr"/>
          <a:lstStyle/>
          <a:p>
            <a:endParaRPr lang="en-US"/>
          </a:p>
        </p:txBody>
      </p:sp>
      <p:sp>
        <p:nvSpPr>
          <p:cNvPr id="402444" name="Oval 12"/>
          <p:cNvSpPr>
            <a:spLocks noChangeArrowheads="1"/>
          </p:cNvSpPr>
          <p:nvPr/>
        </p:nvSpPr>
        <p:spPr bwMode="auto">
          <a:xfrm>
            <a:off x="0" y="3505200"/>
            <a:ext cx="7010400" cy="1371600"/>
          </a:xfrm>
          <a:prstGeom prst="ellipse">
            <a:avLst/>
          </a:prstGeom>
          <a:noFill/>
          <a:ln w="12700">
            <a:solidFill>
              <a:srgbClr val="FF0000"/>
            </a:solidFill>
            <a:round/>
            <a:headEnd/>
            <a:tailEnd/>
          </a:ln>
          <a:effectLst/>
        </p:spPr>
        <p:txBody>
          <a:bodyPr wrap="none" anchor="ctr"/>
          <a:lstStyle/>
          <a:p>
            <a:endParaRPr lang="en-US"/>
          </a:p>
        </p:txBody>
      </p:sp>
      <p:sp>
        <p:nvSpPr>
          <p:cNvPr id="402445" name="Text Box 13"/>
          <p:cNvSpPr txBox="1">
            <a:spLocks noChangeArrowheads="1"/>
          </p:cNvSpPr>
          <p:nvPr/>
        </p:nvSpPr>
        <p:spPr bwMode="auto">
          <a:xfrm rot="2112201">
            <a:off x="2689225" y="1995488"/>
            <a:ext cx="3406775" cy="366712"/>
          </a:xfrm>
          <a:prstGeom prst="rect">
            <a:avLst/>
          </a:prstGeom>
          <a:noFill/>
          <a:ln w="12700">
            <a:noFill/>
            <a:miter lim="800000"/>
            <a:headEnd/>
            <a:tailEnd/>
          </a:ln>
          <a:effectLst/>
        </p:spPr>
        <p:txBody>
          <a:bodyPr>
            <a:spAutoFit/>
          </a:bodyPr>
          <a:lstStyle/>
          <a:p>
            <a:pPr>
              <a:spcBef>
                <a:spcPct val="50000"/>
              </a:spcBef>
            </a:pPr>
            <a:r>
              <a:rPr lang="en-US" dirty="0"/>
              <a:t>Nozzle development timeline</a:t>
            </a:r>
          </a:p>
        </p:txBody>
      </p:sp>
      <p:sp>
        <p:nvSpPr>
          <p:cNvPr id="402446" name="WordArt 14"/>
          <p:cNvSpPr>
            <a:spLocks noChangeArrowheads="1" noChangeShapeType="1" noTextEdit="1"/>
          </p:cNvSpPr>
          <p:nvPr/>
        </p:nvSpPr>
        <p:spPr bwMode="auto">
          <a:xfrm rot="3659703">
            <a:off x="7772400" y="5638800"/>
            <a:ext cx="914400" cy="1066800"/>
          </a:xfrm>
          <a:prstGeom prst="rect">
            <a:avLst/>
          </a:prstGeom>
        </p:spPr>
        <p:txBody>
          <a:bodyPr wrap="none" fromWordArt="1">
            <a:prstTxWarp prst="textSlantUp">
              <a:avLst>
                <a:gd name="adj" fmla="val 55556"/>
              </a:avLst>
            </a:prstTxWarp>
          </a:bodyPr>
          <a:lstStyle/>
          <a:p>
            <a:pPr algn="ctr"/>
            <a:r>
              <a:rPr lang="en-US" sz="3600" kern="10" dirty="0" smtClean="0">
                <a:ln w="9525">
                  <a:solidFill>
                    <a:srgbClr val="000000"/>
                  </a:solidFill>
                  <a:round/>
                  <a:headEnd type="none" w="sm" len="sm"/>
                  <a:tailEnd type="none" w="sm" len="sm"/>
                </a:ln>
                <a:solidFill>
                  <a:srgbClr val="000000"/>
                </a:solidFill>
                <a:latin typeface="Arial Black"/>
              </a:rPr>
              <a:t>2010</a:t>
            </a:r>
            <a:endParaRPr lang="en-US" sz="3600" kern="10" dirty="0">
              <a:ln w="9525">
                <a:solidFill>
                  <a:srgbClr val="000000"/>
                </a:solidFill>
                <a:round/>
                <a:headEnd type="none" w="sm" len="sm"/>
                <a:tailEnd type="none" w="sm" len="sm"/>
              </a:ln>
              <a:solidFill>
                <a:srgbClr val="000000"/>
              </a:solidFill>
              <a:latin typeface="Arial Black"/>
            </a:endParaRPr>
          </a:p>
        </p:txBody>
      </p:sp>
      <p:sp>
        <p:nvSpPr>
          <p:cNvPr id="402447" name="WordArt 15"/>
          <p:cNvSpPr>
            <a:spLocks noChangeArrowheads="1" noChangeShapeType="1" noTextEdit="1"/>
          </p:cNvSpPr>
          <p:nvPr/>
        </p:nvSpPr>
        <p:spPr bwMode="auto">
          <a:xfrm rot="-1349410">
            <a:off x="838200" y="838200"/>
            <a:ext cx="914400" cy="1000125"/>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type="none" w="sm" len="sm"/>
                  <a:tailEnd type="none" w="sm" len="sm"/>
                </a:ln>
                <a:solidFill>
                  <a:srgbClr val="000000"/>
                </a:solidFill>
                <a:latin typeface="Arial Black"/>
              </a:rPr>
              <a:t>1980</a:t>
            </a:r>
          </a:p>
        </p:txBody>
      </p:sp>
      <p:sp>
        <p:nvSpPr>
          <p:cNvPr id="402448" name="WordArt 16"/>
          <p:cNvSpPr>
            <a:spLocks noChangeArrowheads="1" noChangeShapeType="1" noTextEdit="1"/>
          </p:cNvSpPr>
          <p:nvPr/>
        </p:nvSpPr>
        <p:spPr bwMode="auto">
          <a:xfrm>
            <a:off x="6248400" y="1295400"/>
            <a:ext cx="2124075"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30 years</a:t>
            </a:r>
          </a:p>
        </p:txBody>
      </p:sp>
      <p:sp>
        <p:nvSpPr>
          <p:cNvPr id="19" name="Left Arrow 18"/>
          <p:cNvSpPr/>
          <p:nvPr/>
        </p:nvSpPr>
        <p:spPr bwMode="auto">
          <a:xfrm rot="2874133">
            <a:off x="6019800" y="4560159"/>
            <a:ext cx="685800" cy="228600"/>
          </a:xfrm>
          <a:prstGeom prst="lef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2" name="Rectangle 2"/>
          <p:cNvSpPr>
            <a:spLocks noGrp="1" noChangeArrowheads="1"/>
          </p:cNvSpPr>
          <p:nvPr>
            <p:ph type="title"/>
          </p:nvPr>
        </p:nvSpPr>
        <p:spPr>
          <a:xfrm>
            <a:off x="457200" y="274638"/>
            <a:ext cx="8229600" cy="563562"/>
          </a:xfrm>
          <a:noFill/>
          <a:ln/>
        </p:spPr>
        <p:txBody>
          <a:bodyPr lIns="92075" tIns="46038" rIns="92075" bIns="46038"/>
          <a:lstStyle/>
          <a:p>
            <a:pPr algn="l"/>
            <a:r>
              <a:rPr lang="en-US" sz="4000"/>
              <a:t>Sprayer Components:</a:t>
            </a:r>
          </a:p>
        </p:txBody>
      </p:sp>
      <p:sp>
        <p:nvSpPr>
          <p:cNvPr id="1218563" name="Rectangle 3"/>
          <p:cNvSpPr>
            <a:spLocks noGrp="1" noChangeArrowheads="1"/>
          </p:cNvSpPr>
          <p:nvPr>
            <p:ph type="body" sz="half" idx="1"/>
          </p:nvPr>
        </p:nvSpPr>
        <p:spPr>
          <a:xfrm>
            <a:off x="228600" y="990600"/>
            <a:ext cx="6172200" cy="3581400"/>
          </a:xfrm>
          <a:solidFill>
            <a:srgbClr val="FFFFFF"/>
          </a:solidFill>
          <a:ln/>
        </p:spPr>
        <p:txBody>
          <a:bodyPr lIns="92075" tIns="46038" rIns="92075" bIns="46038"/>
          <a:lstStyle/>
          <a:p>
            <a:r>
              <a:rPr lang="en-US" sz="2400"/>
              <a:t>Tanks – poly, stainless </a:t>
            </a:r>
          </a:p>
          <a:p>
            <a:r>
              <a:rPr lang="en-US" sz="2400"/>
              <a:t>Pump, Strainers, Agitation</a:t>
            </a:r>
          </a:p>
          <a:p>
            <a:r>
              <a:rPr lang="en-US" sz="2400"/>
              <a:t>Pressure gauge</a:t>
            </a:r>
          </a:p>
          <a:p>
            <a:r>
              <a:rPr lang="en-US" sz="2400"/>
              <a:t>Hoses, Flow control assemblies</a:t>
            </a:r>
          </a:p>
          <a:p>
            <a:r>
              <a:rPr lang="en-US" sz="2400"/>
              <a:t>Electronics: monitors-computers- controllers </a:t>
            </a:r>
            <a:r>
              <a:rPr lang="en-US" sz="2400">
                <a:solidFill>
                  <a:srgbClr val="CC0000"/>
                </a:solidFill>
              </a:rPr>
              <a:t>(GPS/GIS)</a:t>
            </a:r>
          </a:p>
          <a:p>
            <a:r>
              <a:rPr lang="en-US" sz="2400"/>
              <a:t>Distribution system</a:t>
            </a:r>
          </a:p>
          <a:p>
            <a:r>
              <a:rPr lang="en-US" sz="2400">
                <a:solidFill>
                  <a:srgbClr val="CC0000"/>
                </a:solidFill>
              </a:rPr>
              <a:t>Nozzles – Not expensive but KEY!</a:t>
            </a:r>
          </a:p>
        </p:txBody>
      </p:sp>
      <p:pic>
        <p:nvPicPr>
          <p:cNvPr id="1218564" name="Picture 4"/>
          <p:cNvPicPr>
            <a:picLocks noChangeAspect="1" noChangeArrowheads="1"/>
          </p:cNvPicPr>
          <p:nvPr/>
        </p:nvPicPr>
        <p:blipFill>
          <a:blip r:embed="rId4" cstate="email"/>
          <a:srcRect/>
          <a:stretch>
            <a:fillRect/>
          </a:stretch>
        </p:blipFill>
        <p:spPr bwMode="auto">
          <a:xfrm>
            <a:off x="6934200" y="152400"/>
            <a:ext cx="2057400" cy="1928813"/>
          </a:xfrm>
          <a:prstGeom prst="rect">
            <a:avLst/>
          </a:prstGeom>
          <a:noFill/>
          <a:ln w="12700">
            <a:noFill/>
            <a:miter lim="800000"/>
            <a:headEnd/>
            <a:tailEnd/>
          </a:ln>
          <a:effectLst/>
        </p:spPr>
      </p:pic>
      <p:pic>
        <p:nvPicPr>
          <p:cNvPr id="1218565" name="Picture 5"/>
          <p:cNvPicPr>
            <a:picLocks noChangeAspect="1" noChangeArrowheads="1"/>
          </p:cNvPicPr>
          <p:nvPr/>
        </p:nvPicPr>
        <p:blipFill>
          <a:blip r:embed="rId5" cstate="email"/>
          <a:srcRect/>
          <a:stretch>
            <a:fillRect/>
          </a:stretch>
        </p:blipFill>
        <p:spPr bwMode="auto">
          <a:xfrm>
            <a:off x="4343400" y="762000"/>
            <a:ext cx="2133600" cy="1490663"/>
          </a:xfrm>
          <a:prstGeom prst="rect">
            <a:avLst/>
          </a:prstGeom>
          <a:noFill/>
          <a:ln w="12700">
            <a:noFill/>
            <a:miter lim="800000"/>
            <a:headEnd/>
            <a:tailEnd/>
          </a:ln>
          <a:effectLst/>
        </p:spPr>
      </p:pic>
      <p:pic>
        <p:nvPicPr>
          <p:cNvPr id="1218566" name="Picture 6"/>
          <p:cNvPicPr>
            <a:picLocks noChangeAspect="1" noChangeArrowheads="1"/>
          </p:cNvPicPr>
          <p:nvPr/>
        </p:nvPicPr>
        <p:blipFill>
          <a:blip r:embed="rId6" cstate="email"/>
          <a:srcRect/>
          <a:stretch>
            <a:fillRect/>
          </a:stretch>
        </p:blipFill>
        <p:spPr bwMode="auto">
          <a:xfrm>
            <a:off x="7772400" y="2667000"/>
            <a:ext cx="1371600" cy="2057400"/>
          </a:xfrm>
          <a:prstGeom prst="rect">
            <a:avLst/>
          </a:prstGeom>
          <a:noFill/>
          <a:ln w="12700">
            <a:noFill/>
            <a:miter lim="800000"/>
            <a:headEnd/>
            <a:tailEnd/>
          </a:ln>
          <a:effectLst/>
        </p:spPr>
      </p:pic>
      <p:pic>
        <p:nvPicPr>
          <p:cNvPr id="1218567" name="Picture 7"/>
          <p:cNvPicPr>
            <a:picLocks noChangeAspect="1" noChangeArrowheads="1"/>
          </p:cNvPicPr>
          <p:nvPr/>
        </p:nvPicPr>
        <p:blipFill>
          <a:blip r:embed="rId7" cstate="email"/>
          <a:srcRect/>
          <a:stretch>
            <a:fillRect/>
          </a:stretch>
        </p:blipFill>
        <p:spPr bwMode="auto">
          <a:xfrm>
            <a:off x="6629400" y="5105400"/>
            <a:ext cx="2209800" cy="1744663"/>
          </a:xfrm>
          <a:prstGeom prst="rect">
            <a:avLst/>
          </a:prstGeom>
          <a:noFill/>
          <a:ln w="12700">
            <a:noFill/>
            <a:miter lim="800000"/>
            <a:headEnd/>
            <a:tailEnd/>
          </a:ln>
          <a:effectLst/>
        </p:spPr>
      </p:pic>
      <p:pic>
        <p:nvPicPr>
          <p:cNvPr id="1218568" name="Picture 8"/>
          <p:cNvPicPr>
            <a:picLocks noChangeAspect="1" noChangeArrowheads="1"/>
          </p:cNvPicPr>
          <p:nvPr/>
        </p:nvPicPr>
        <p:blipFill>
          <a:blip r:embed="rId8" cstate="email"/>
          <a:srcRect/>
          <a:stretch>
            <a:fillRect/>
          </a:stretch>
        </p:blipFill>
        <p:spPr bwMode="auto">
          <a:xfrm>
            <a:off x="228600" y="4386263"/>
            <a:ext cx="6705600" cy="692150"/>
          </a:xfrm>
          <a:prstGeom prst="rect">
            <a:avLst/>
          </a:prstGeom>
          <a:noFill/>
          <a:ln w="12700">
            <a:noFill/>
            <a:miter lim="800000"/>
            <a:headEnd/>
            <a:tailEnd/>
          </a:ln>
          <a:effectLst/>
        </p:spPr>
      </p:pic>
      <p:pic>
        <p:nvPicPr>
          <p:cNvPr id="1218569" name="Picture 9" descr="CP-65T"/>
          <p:cNvPicPr>
            <a:picLocks noChangeAspect="1" noChangeArrowheads="1"/>
          </p:cNvPicPr>
          <p:nvPr/>
        </p:nvPicPr>
        <p:blipFill>
          <a:blip r:embed="rId9" cstate="email"/>
          <a:srcRect/>
          <a:stretch>
            <a:fillRect/>
          </a:stretch>
        </p:blipFill>
        <p:spPr bwMode="auto">
          <a:xfrm>
            <a:off x="76200" y="5257800"/>
            <a:ext cx="1676400" cy="1452563"/>
          </a:xfrm>
          <a:prstGeom prst="rect">
            <a:avLst/>
          </a:prstGeom>
          <a:noFill/>
        </p:spPr>
      </p:pic>
      <p:pic>
        <p:nvPicPr>
          <p:cNvPr id="1218570" name="Picture 10" descr="prod_nb_mn%20image"/>
          <p:cNvPicPr>
            <a:picLocks noChangeAspect="1" noChangeArrowheads="1"/>
          </p:cNvPicPr>
          <p:nvPr/>
        </p:nvPicPr>
        <p:blipFill>
          <a:blip r:embed="rId10" cstate="email"/>
          <a:srcRect/>
          <a:stretch>
            <a:fillRect/>
          </a:stretch>
        </p:blipFill>
        <p:spPr bwMode="auto">
          <a:xfrm>
            <a:off x="1752600" y="5181600"/>
            <a:ext cx="1600200" cy="1481138"/>
          </a:xfrm>
          <a:prstGeom prst="rect">
            <a:avLst/>
          </a:prstGeom>
          <a:noFill/>
        </p:spPr>
      </p:pic>
      <p:pic>
        <p:nvPicPr>
          <p:cNvPr id="1218571" name="Picture 11"/>
          <p:cNvPicPr>
            <a:picLocks noChangeAspect="1" noChangeArrowheads="1"/>
          </p:cNvPicPr>
          <p:nvPr/>
        </p:nvPicPr>
        <p:blipFill>
          <a:blip r:embed="rId11" cstate="email"/>
          <a:srcRect/>
          <a:stretch>
            <a:fillRect/>
          </a:stretch>
        </p:blipFill>
        <p:spPr bwMode="auto">
          <a:xfrm>
            <a:off x="3429000" y="5105400"/>
            <a:ext cx="1268413" cy="1676400"/>
          </a:xfrm>
          <a:prstGeom prst="rect">
            <a:avLst/>
          </a:prstGeom>
          <a:noFill/>
          <a:ln w="12700">
            <a:noFill/>
            <a:miter lim="800000"/>
            <a:headEnd/>
            <a:tailEnd/>
          </a:ln>
          <a:effectLst/>
        </p:spPr>
      </p:pic>
      <p:pic>
        <p:nvPicPr>
          <p:cNvPr id="1218572" name="Picture 12" descr="SG_TC_pic"/>
          <p:cNvPicPr>
            <a:picLocks noChangeAspect="1" noChangeArrowheads="1"/>
          </p:cNvPicPr>
          <p:nvPr/>
        </p:nvPicPr>
        <p:blipFill>
          <a:blip r:embed="rId12" cstate="email"/>
          <a:srcRect/>
          <a:stretch>
            <a:fillRect/>
          </a:stretch>
        </p:blipFill>
        <p:spPr bwMode="auto">
          <a:xfrm>
            <a:off x="5029200" y="5257800"/>
            <a:ext cx="1314450" cy="1182688"/>
          </a:xfrm>
          <a:prstGeom prst="rect">
            <a:avLst/>
          </a:prstGeom>
          <a:noFill/>
        </p:spPr>
      </p:pic>
      <p:pic>
        <p:nvPicPr>
          <p:cNvPr id="1218573" name="Picture 13"/>
          <p:cNvPicPr>
            <a:picLocks noChangeAspect="1" noChangeArrowheads="1"/>
          </p:cNvPicPr>
          <p:nvPr/>
        </p:nvPicPr>
        <p:blipFill>
          <a:blip r:embed="rId13" cstate="email"/>
          <a:srcRect/>
          <a:stretch>
            <a:fillRect/>
          </a:stretch>
        </p:blipFill>
        <p:spPr bwMode="auto">
          <a:xfrm>
            <a:off x="6172200" y="3200400"/>
            <a:ext cx="1676400" cy="1090613"/>
          </a:xfrm>
          <a:prstGeom prst="rect">
            <a:avLst/>
          </a:prstGeom>
          <a:noFill/>
          <a:ln w="12700">
            <a:noFill/>
            <a:miter lim="800000"/>
            <a:headEnd/>
            <a:tailEnd/>
          </a:ln>
          <a:effectLst/>
        </p:spPr>
      </p:pic>
      <p:pic>
        <p:nvPicPr>
          <p:cNvPr id="1218574" name="Picture 14"/>
          <p:cNvPicPr>
            <a:picLocks noChangeAspect="1" noChangeArrowheads="1"/>
          </p:cNvPicPr>
          <p:nvPr/>
        </p:nvPicPr>
        <p:blipFill>
          <a:blip r:embed="rId14" cstate="email"/>
          <a:srcRect/>
          <a:stretch>
            <a:fillRect/>
          </a:stretch>
        </p:blipFill>
        <p:spPr bwMode="auto">
          <a:xfrm>
            <a:off x="5181600" y="2286000"/>
            <a:ext cx="977900" cy="1676400"/>
          </a:xfrm>
          <a:prstGeom prst="rect">
            <a:avLst/>
          </a:prstGeom>
          <a:noFill/>
          <a:ln w="12700">
            <a:noFill/>
            <a:miter lim="800000"/>
            <a:headEnd/>
            <a:tailEnd/>
          </a:ln>
          <a:effectLst/>
        </p:spPr>
      </p:pic>
      <p:pic>
        <p:nvPicPr>
          <p:cNvPr id="1218575" name="Picture 15" descr="pressuregauge1"/>
          <p:cNvPicPr>
            <a:picLocks noChangeAspect="1" noChangeArrowheads="1"/>
          </p:cNvPicPr>
          <p:nvPr/>
        </p:nvPicPr>
        <p:blipFill>
          <a:blip r:embed="rId15" cstate="email">
            <a:lum bright="30000"/>
          </a:blip>
          <a:srcRect/>
          <a:stretch>
            <a:fillRect/>
          </a:stretch>
        </p:blipFill>
        <p:spPr bwMode="auto">
          <a:xfrm>
            <a:off x="6324600" y="1905000"/>
            <a:ext cx="1219200" cy="11176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8498" name="Rectangle 2"/>
          <p:cNvSpPr>
            <a:spLocks noChangeArrowheads="1"/>
          </p:cNvSpPr>
          <p:nvPr/>
        </p:nvSpPr>
        <p:spPr bwMode="auto">
          <a:xfrm>
            <a:off x="533400" y="1219200"/>
            <a:ext cx="8153400" cy="533400"/>
          </a:xfrm>
          <a:prstGeom prst="rect">
            <a:avLst/>
          </a:prstGeom>
          <a:solidFill>
            <a:schemeClr val="bg1"/>
          </a:solidFill>
          <a:ln w="12700">
            <a:noFill/>
            <a:miter lim="800000"/>
            <a:headEnd/>
            <a:tailEnd/>
          </a:ln>
          <a:effectLst/>
        </p:spPr>
        <p:txBody>
          <a:bodyPr wrap="none" anchor="ctr"/>
          <a:lstStyle/>
          <a:p>
            <a:endParaRPr lang="en-US"/>
          </a:p>
        </p:txBody>
      </p:sp>
      <p:sp>
        <p:nvSpPr>
          <p:cNvPr id="1258499" name="Rectangle 3"/>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1258500" name="Object 4"/>
          <p:cNvGraphicFramePr>
            <a:graphicFrameLocks/>
          </p:cNvGraphicFramePr>
          <p:nvPr/>
        </p:nvGraphicFramePr>
        <p:xfrm>
          <a:off x="457200" y="914400"/>
          <a:ext cx="2438400" cy="2286000"/>
        </p:xfrm>
        <a:graphic>
          <a:graphicData uri="http://schemas.openxmlformats.org/presentationml/2006/ole">
            <p:oleObj spid="_x0000_s1927170" name="Document" r:id="rId5" imgW="1873226" imgH="1732082" progId="Word.Document.8">
              <p:embed/>
            </p:oleObj>
          </a:graphicData>
        </a:graphic>
      </p:graphicFrame>
      <p:pic>
        <p:nvPicPr>
          <p:cNvPr id="1258501" name="Picture 5"/>
          <p:cNvPicPr>
            <a:picLocks noChangeArrowheads="1"/>
          </p:cNvPicPr>
          <p:nvPr/>
        </p:nvPicPr>
        <p:blipFill>
          <a:blip r:embed="rId6" cstate="email">
            <a:lum bright="42000" contrast="66000"/>
          </a:blip>
          <a:srcRect/>
          <a:stretch>
            <a:fillRect/>
          </a:stretch>
        </p:blipFill>
        <p:spPr bwMode="auto">
          <a:xfrm>
            <a:off x="3962400" y="4114800"/>
            <a:ext cx="1828800" cy="2209800"/>
          </a:xfrm>
          <a:prstGeom prst="rect">
            <a:avLst/>
          </a:prstGeom>
          <a:noFill/>
          <a:ln w="9525">
            <a:noFill/>
            <a:miter lim="800000"/>
            <a:headEnd/>
            <a:tailEnd/>
          </a:ln>
          <a:effectLst/>
        </p:spPr>
      </p:pic>
      <p:sp>
        <p:nvSpPr>
          <p:cNvPr id="1258502" name="Rectangle 6"/>
          <p:cNvSpPr>
            <a:spLocks noGrp="1" noChangeArrowheads="1"/>
          </p:cNvSpPr>
          <p:nvPr>
            <p:ph type="title"/>
          </p:nvPr>
        </p:nvSpPr>
        <p:spPr>
          <a:xfrm>
            <a:off x="533400" y="304800"/>
            <a:ext cx="8229600" cy="609600"/>
          </a:xfrm>
        </p:spPr>
        <p:txBody>
          <a:bodyPr/>
          <a:lstStyle/>
          <a:p>
            <a:r>
              <a:rPr lang="en-US" sz="4000"/>
              <a:t>Nozzles Types?</a:t>
            </a:r>
            <a:endParaRPr lang="en-US" sz="7200"/>
          </a:p>
        </p:txBody>
      </p:sp>
      <p:pic>
        <p:nvPicPr>
          <p:cNvPr id="1258503" name="Picture 7" descr="Hardi-injet"/>
          <p:cNvPicPr>
            <a:picLocks noGrp="1" noChangeAspect="1" noChangeArrowheads="1"/>
          </p:cNvPicPr>
          <p:nvPr>
            <p:ph sz="half" idx="1"/>
          </p:nvPr>
        </p:nvPicPr>
        <p:blipFill>
          <a:blip r:embed="rId7" cstate="email"/>
          <a:srcRect/>
          <a:stretch>
            <a:fillRect/>
          </a:stretch>
        </p:blipFill>
        <p:spPr>
          <a:xfrm>
            <a:off x="6705600" y="3581400"/>
            <a:ext cx="2286000" cy="3238500"/>
          </a:xfrm>
          <a:noFill/>
          <a:ln/>
        </p:spPr>
      </p:pic>
      <p:pic>
        <p:nvPicPr>
          <p:cNvPr id="1258504" name="Picture 8" descr="tfcut"/>
          <p:cNvPicPr>
            <a:picLocks noGrp="1" noChangeAspect="1" noChangeArrowheads="1"/>
          </p:cNvPicPr>
          <p:nvPr>
            <p:ph sz="half" idx="2"/>
          </p:nvPr>
        </p:nvPicPr>
        <p:blipFill>
          <a:blip r:embed="rId8" cstate="email">
            <a:lum bright="30000" contrast="24000"/>
          </a:blip>
          <a:srcRect/>
          <a:stretch>
            <a:fillRect/>
          </a:stretch>
        </p:blipFill>
        <p:spPr>
          <a:xfrm>
            <a:off x="3505200" y="1295400"/>
            <a:ext cx="3124200" cy="1544638"/>
          </a:xfrm>
          <a:noFill/>
          <a:ln/>
        </p:spPr>
      </p:pic>
      <p:sp>
        <p:nvSpPr>
          <p:cNvPr id="1258505" name="WordArt 9"/>
          <p:cNvSpPr>
            <a:spLocks noChangeArrowheads="1" noChangeShapeType="1" noTextEdit="1"/>
          </p:cNvSpPr>
          <p:nvPr/>
        </p:nvSpPr>
        <p:spPr bwMode="auto">
          <a:xfrm rot="2137127">
            <a:off x="4114800" y="2971800"/>
            <a:ext cx="165735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chamber</a:t>
            </a:r>
          </a:p>
        </p:txBody>
      </p:sp>
      <p:sp>
        <p:nvSpPr>
          <p:cNvPr id="1258506" name="WordArt 10"/>
          <p:cNvSpPr>
            <a:spLocks noChangeArrowheads="1" noChangeShapeType="1" noTextEdit="1"/>
          </p:cNvSpPr>
          <p:nvPr/>
        </p:nvSpPr>
        <p:spPr bwMode="auto">
          <a:xfrm rot="-22346268">
            <a:off x="7029450" y="2362200"/>
            <a:ext cx="165735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air induced</a:t>
            </a:r>
          </a:p>
        </p:txBody>
      </p:sp>
      <p:pic>
        <p:nvPicPr>
          <p:cNvPr id="1258507" name="Picture 11" descr="turbo drop"/>
          <p:cNvPicPr>
            <a:picLocks noChangeAspect="1" noChangeArrowheads="1"/>
          </p:cNvPicPr>
          <p:nvPr/>
        </p:nvPicPr>
        <p:blipFill>
          <a:blip r:embed="rId9" cstate="email">
            <a:lum bright="24000" contrast="30000"/>
          </a:blip>
          <a:srcRect/>
          <a:stretch>
            <a:fillRect/>
          </a:stretch>
        </p:blipFill>
        <p:spPr bwMode="auto">
          <a:xfrm>
            <a:off x="6934200" y="228600"/>
            <a:ext cx="1898650" cy="1981200"/>
          </a:xfrm>
          <a:prstGeom prst="rect">
            <a:avLst/>
          </a:prstGeom>
          <a:noFill/>
        </p:spPr>
      </p:pic>
      <p:pic>
        <p:nvPicPr>
          <p:cNvPr id="1258508" name="Picture 12" descr="MVC-124F"/>
          <p:cNvPicPr>
            <a:picLocks noChangeAspect="1" noChangeArrowheads="1"/>
          </p:cNvPicPr>
          <p:nvPr/>
        </p:nvPicPr>
        <p:blipFill>
          <a:blip r:embed="rId10" cstate="email">
            <a:lum bright="12000" contrast="18000"/>
          </a:blip>
          <a:srcRect/>
          <a:stretch>
            <a:fillRect/>
          </a:stretch>
        </p:blipFill>
        <p:spPr bwMode="auto">
          <a:xfrm>
            <a:off x="762000" y="3962400"/>
            <a:ext cx="2176463" cy="2362200"/>
          </a:xfrm>
          <a:prstGeom prst="rect">
            <a:avLst/>
          </a:prstGeom>
          <a:noFill/>
          <a:ln w="9525">
            <a:noFill/>
            <a:miter lim="800000"/>
            <a:headEnd/>
            <a:tailEnd/>
          </a:ln>
          <a:effectLst/>
        </p:spPr>
      </p:pic>
      <p:sp>
        <p:nvSpPr>
          <p:cNvPr id="1258509" name="WordArt 13"/>
          <p:cNvSpPr>
            <a:spLocks noChangeArrowheads="1" noChangeShapeType="1" noTextEdit="1"/>
          </p:cNvSpPr>
          <p:nvPr/>
        </p:nvSpPr>
        <p:spPr bwMode="auto">
          <a:xfrm rot="1129482">
            <a:off x="990600" y="3073400"/>
            <a:ext cx="152400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flat-fan</a:t>
            </a:r>
          </a:p>
        </p:txBody>
      </p:sp>
      <p:sp>
        <p:nvSpPr>
          <p:cNvPr id="1258510" name="Text Box 14"/>
          <p:cNvSpPr txBox="1">
            <a:spLocks noChangeArrowheads="1"/>
          </p:cNvSpPr>
          <p:nvPr/>
        </p:nvSpPr>
        <p:spPr bwMode="auto">
          <a:xfrm>
            <a:off x="2514600" y="2971800"/>
            <a:ext cx="5181600" cy="774700"/>
          </a:xfrm>
          <a:prstGeom prst="rect">
            <a:avLst/>
          </a:prstGeom>
          <a:solidFill>
            <a:schemeClr val="bg1"/>
          </a:solidFill>
          <a:ln w="12700">
            <a:solidFill>
              <a:schemeClr val="tx1"/>
            </a:solidFill>
            <a:miter lim="800000"/>
            <a:headEnd/>
            <a:tailEnd/>
          </a:ln>
          <a:effectLst/>
        </p:spPr>
        <p:txBody>
          <a:bodyPr>
            <a:spAutoFit/>
          </a:bodyPr>
          <a:lstStyle/>
          <a:p>
            <a:pPr>
              <a:spcBef>
                <a:spcPct val="50000"/>
              </a:spcBef>
            </a:pPr>
            <a:r>
              <a:rPr lang="en-US" sz="4400"/>
              <a:t>Flat Spray Patterns</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58510"/>
                                        </p:tgtEl>
                                        <p:attrNameLst>
                                          <p:attrName>style.visibility</p:attrName>
                                        </p:attrNameLst>
                                      </p:cBhvr>
                                      <p:to>
                                        <p:strVal val="visible"/>
                                      </p:to>
                                    </p:set>
                                    <p:anim calcmode="lin" valueType="num">
                                      <p:cBhvr additive="base">
                                        <p:cTn id="7" dur="500" fill="hold"/>
                                        <p:tgtEl>
                                          <p:spTgt spid="1258510"/>
                                        </p:tgtEl>
                                        <p:attrNameLst>
                                          <p:attrName>ppt_x</p:attrName>
                                        </p:attrNameLst>
                                      </p:cBhvr>
                                      <p:tavLst>
                                        <p:tav tm="0">
                                          <p:val>
                                            <p:strVal val="#ppt_x"/>
                                          </p:val>
                                        </p:tav>
                                        <p:tav tm="100000">
                                          <p:val>
                                            <p:strVal val="#ppt_x"/>
                                          </p:val>
                                        </p:tav>
                                      </p:tavLst>
                                    </p:anim>
                                    <p:anim calcmode="lin" valueType="num">
                                      <p:cBhvr additive="base">
                                        <p:cTn id="8" dur="500" fill="hold"/>
                                        <p:tgtEl>
                                          <p:spTgt spid="1258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51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959491" name="Object 3"/>
          <p:cNvGraphicFramePr>
            <a:graphicFrameLocks/>
          </p:cNvGraphicFramePr>
          <p:nvPr/>
        </p:nvGraphicFramePr>
        <p:xfrm>
          <a:off x="609600" y="1752600"/>
          <a:ext cx="2438400" cy="2286000"/>
        </p:xfrm>
        <a:graphic>
          <a:graphicData uri="http://schemas.openxmlformats.org/presentationml/2006/ole">
            <p:oleObj spid="_x0000_s1928194" name="Document" r:id="rId5" imgW="1873226" imgH="1732082" progId="Word.Document.8">
              <p:embed/>
            </p:oleObj>
          </a:graphicData>
        </a:graphic>
      </p:graphicFrame>
      <p:pic>
        <p:nvPicPr>
          <p:cNvPr id="959492" name="Picture 4"/>
          <p:cNvPicPr>
            <a:picLocks noChangeArrowheads="1"/>
          </p:cNvPicPr>
          <p:nvPr/>
        </p:nvPicPr>
        <p:blipFill>
          <a:blip r:embed="rId6" cstate="email">
            <a:lum bright="42000" contrast="66000"/>
          </a:blip>
          <a:srcRect/>
          <a:stretch>
            <a:fillRect/>
          </a:stretch>
        </p:blipFill>
        <p:spPr bwMode="auto">
          <a:xfrm>
            <a:off x="3962400" y="2438400"/>
            <a:ext cx="2362200" cy="2895600"/>
          </a:xfrm>
          <a:prstGeom prst="rect">
            <a:avLst/>
          </a:prstGeom>
          <a:noFill/>
          <a:ln w="9525">
            <a:noFill/>
            <a:miter lim="800000"/>
            <a:headEnd/>
            <a:tailEnd/>
          </a:ln>
          <a:effectLst/>
        </p:spPr>
      </p:pic>
      <p:sp>
        <p:nvSpPr>
          <p:cNvPr id="959493" name="Rectangle 5"/>
          <p:cNvSpPr>
            <a:spLocks noGrp="1" noChangeArrowheads="1"/>
          </p:cNvSpPr>
          <p:nvPr>
            <p:ph type="title"/>
          </p:nvPr>
        </p:nvSpPr>
        <p:spPr/>
        <p:txBody>
          <a:bodyPr/>
          <a:lstStyle/>
          <a:p>
            <a:r>
              <a:rPr lang="en-US"/>
              <a:t>Nozzles Types?</a:t>
            </a:r>
            <a:endParaRPr lang="en-US" sz="8000"/>
          </a:p>
        </p:txBody>
      </p:sp>
      <p:pic>
        <p:nvPicPr>
          <p:cNvPr id="959495" name="Picture 7" descr="hypro-1"/>
          <p:cNvPicPr>
            <a:picLocks noChangeAspect="1" noChangeArrowheads="1"/>
          </p:cNvPicPr>
          <p:nvPr/>
        </p:nvPicPr>
        <p:blipFill>
          <a:blip r:embed="rId7" cstate="email">
            <a:lum bright="-6000" contrast="12000"/>
          </a:blip>
          <a:srcRect/>
          <a:stretch>
            <a:fillRect/>
          </a:stretch>
        </p:blipFill>
        <p:spPr bwMode="auto">
          <a:xfrm>
            <a:off x="685800" y="4114800"/>
            <a:ext cx="2479675" cy="2667000"/>
          </a:xfrm>
          <a:prstGeom prst="rect">
            <a:avLst/>
          </a:prstGeom>
          <a:noFill/>
        </p:spPr>
      </p:pic>
      <p:sp>
        <p:nvSpPr>
          <p:cNvPr id="959496" name="Oval 8"/>
          <p:cNvSpPr>
            <a:spLocks noChangeArrowheads="1"/>
          </p:cNvSpPr>
          <p:nvPr/>
        </p:nvSpPr>
        <p:spPr bwMode="auto">
          <a:xfrm>
            <a:off x="76200" y="1600200"/>
            <a:ext cx="4038600" cy="5181600"/>
          </a:xfrm>
          <a:prstGeom prst="ellipse">
            <a:avLst/>
          </a:prstGeom>
          <a:noFill/>
          <a:ln w="12700">
            <a:solidFill>
              <a:schemeClr val="tx1"/>
            </a:solidFill>
            <a:round/>
            <a:headEnd type="none" w="sm" len="sm"/>
            <a:tailEnd type="none" w="sm" len="sm"/>
          </a:ln>
          <a:effectLst/>
        </p:spPr>
        <p:txBody>
          <a:bodyPr wrap="none" anchor="ctr"/>
          <a:lstStyle/>
          <a:p>
            <a:endParaRPr lang="en-US"/>
          </a:p>
        </p:txBody>
      </p:sp>
      <p:pic>
        <p:nvPicPr>
          <p:cNvPr id="959497" name="Picture 9" descr="Hardi-injet"/>
          <p:cNvPicPr>
            <a:picLocks noGrp="1" noChangeAspect="1" noChangeArrowheads="1"/>
          </p:cNvPicPr>
          <p:nvPr>
            <p:ph idx="1"/>
          </p:nvPr>
        </p:nvPicPr>
        <p:blipFill>
          <a:blip r:embed="rId8" cstate="email"/>
          <a:srcRect/>
          <a:stretch>
            <a:fillRect/>
          </a:stretch>
        </p:blipFill>
        <p:spPr>
          <a:xfrm>
            <a:off x="6286500" y="2057400"/>
            <a:ext cx="2438400" cy="3733800"/>
          </a:xfrm>
          <a:noFill/>
          <a:ln/>
        </p:spPr>
      </p:pic>
    </p:spTree>
    <p:custDataLst>
      <p:tags r:id="rId2"/>
    </p:custDataLst>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098" name="Rectangle 2"/>
          <p:cNvSpPr>
            <a:spLocks noGrp="1" noChangeArrowheads="1"/>
          </p:cNvSpPr>
          <p:nvPr>
            <p:ph type="ctrTitle"/>
          </p:nvPr>
        </p:nvSpPr>
        <p:spPr>
          <a:xfrm>
            <a:off x="1066800" y="1981200"/>
            <a:ext cx="6935788" cy="1143000"/>
          </a:xfrm>
        </p:spPr>
        <p:txBody>
          <a:bodyPr/>
          <a:lstStyle/>
          <a:p>
            <a:r>
              <a:rPr lang="en-US">
                <a:solidFill>
                  <a:schemeClr val="bg1"/>
                </a:solidFill>
              </a:rPr>
              <a:t>Demo – Pattern check</a:t>
            </a:r>
          </a:p>
        </p:txBody>
      </p:sp>
    </p:spTree>
    <p:custDataLst>
      <p:tags r:id="rId1"/>
    </p:custData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9122" name="Rectangle 2"/>
          <p:cNvSpPr>
            <a:spLocks noGrp="1" noChangeArrowheads="1"/>
          </p:cNvSpPr>
          <p:nvPr>
            <p:ph type="ctrTitle"/>
          </p:nvPr>
        </p:nvSpPr>
        <p:spPr>
          <a:xfrm>
            <a:off x="1066800" y="1981200"/>
            <a:ext cx="7696200" cy="1143000"/>
          </a:xfrm>
        </p:spPr>
        <p:txBody>
          <a:bodyPr/>
          <a:lstStyle/>
          <a:p>
            <a:r>
              <a:rPr lang="en-US" sz="4000">
                <a:solidFill>
                  <a:schemeClr val="bg1"/>
                </a:solidFill>
              </a:rPr>
              <a:t>Demo – extended range flat-fan</a:t>
            </a:r>
          </a:p>
        </p:txBody>
      </p:sp>
    </p:spTree>
    <p:custDataLst>
      <p:tags r:id="rId1"/>
    </p:custData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8339" name="Rectangle 3"/>
          <p:cNvSpPr>
            <a:spLocks noGrp="1" noChangeArrowheads="1"/>
          </p:cNvSpPr>
          <p:nvPr>
            <p:ph type="body" sz="half" idx="1"/>
          </p:nvPr>
        </p:nvSpPr>
        <p:spPr>
          <a:xfrm>
            <a:off x="3276600" y="2133600"/>
            <a:ext cx="5638800" cy="3352800"/>
          </a:xfrm>
        </p:spPr>
        <p:txBody>
          <a:bodyPr/>
          <a:lstStyle/>
          <a:p>
            <a:r>
              <a:rPr lang="en-US" sz="3600"/>
              <a:t>Tapered edge pattern</a:t>
            </a:r>
          </a:p>
          <a:p>
            <a:r>
              <a:rPr lang="en-US" sz="3600"/>
              <a:t>80 and 110 degree fan</a:t>
            </a:r>
          </a:p>
          <a:p>
            <a:r>
              <a:rPr lang="en-US" sz="3600"/>
              <a:t>Requires overlap - 50 to 60%</a:t>
            </a:r>
          </a:p>
          <a:p>
            <a:r>
              <a:rPr lang="en-US" sz="3600"/>
              <a:t>15-60 psi range</a:t>
            </a:r>
          </a:p>
        </p:txBody>
      </p:sp>
      <p:graphicFrame>
        <p:nvGraphicFramePr>
          <p:cNvPr id="1038340" name="Object 4"/>
          <p:cNvGraphicFramePr>
            <a:graphicFrameLocks/>
          </p:cNvGraphicFramePr>
          <p:nvPr/>
        </p:nvGraphicFramePr>
        <p:xfrm>
          <a:off x="304800" y="1219200"/>
          <a:ext cx="2286000" cy="2133600"/>
        </p:xfrm>
        <a:graphic>
          <a:graphicData uri="http://schemas.openxmlformats.org/presentationml/2006/ole">
            <p:oleObj spid="_x0000_s1929218" name="Document" r:id="rId3" imgW="1873226" imgH="1732082" progId="Word.Document.8">
              <p:embed/>
            </p:oleObj>
          </a:graphicData>
        </a:graphic>
      </p:graphicFrame>
      <p:pic>
        <p:nvPicPr>
          <p:cNvPr id="1038342" name="Picture 6" descr="MVC-124F"/>
          <p:cNvPicPr>
            <a:picLocks noGrp="1" noChangeAspect="1" noChangeArrowheads="1"/>
          </p:cNvPicPr>
          <p:nvPr>
            <p:ph sz="half" idx="2"/>
          </p:nvPr>
        </p:nvPicPr>
        <p:blipFill>
          <a:blip r:embed="rId4" cstate="email">
            <a:lum bright="12000" contrast="18000"/>
          </a:blip>
          <a:srcRect/>
          <a:stretch>
            <a:fillRect/>
          </a:stretch>
        </p:blipFill>
        <p:spPr>
          <a:xfrm>
            <a:off x="381000" y="3505200"/>
            <a:ext cx="2286000" cy="2418923"/>
          </a:xfrm>
          <a:noFill/>
          <a:ln/>
        </p:spPr>
      </p:pic>
      <p:sp>
        <p:nvSpPr>
          <p:cNvPr id="1038343" name="Line 7"/>
          <p:cNvSpPr>
            <a:spLocks noChangeShapeType="1"/>
          </p:cNvSpPr>
          <p:nvPr/>
        </p:nvSpPr>
        <p:spPr bwMode="auto">
          <a:xfrm>
            <a:off x="533400" y="381000"/>
            <a:ext cx="7467600" cy="5562600"/>
          </a:xfrm>
          <a:prstGeom prst="line">
            <a:avLst/>
          </a:prstGeom>
          <a:noFill/>
          <a:ln w="57150">
            <a:solidFill>
              <a:srgbClr val="FF0000"/>
            </a:solidFill>
            <a:round/>
            <a:headEnd/>
            <a:tailEnd/>
          </a:ln>
          <a:effectLst/>
        </p:spPr>
        <p:txBody>
          <a:bodyPr/>
          <a:lstStyle/>
          <a:p>
            <a:endParaRPr lang="en-US"/>
          </a:p>
        </p:txBody>
      </p:sp>
      <p:sp>
        <p:nvSpPr>
          <p:cNvPr id="1038345" name="Line 9"/>
          <p:cNvSpPr>
            <a:spLocks noChangeShapeType="1"/>
          </p:cNvSpPr>
          <p:nvPr/>
        </p:nvSpPr>
        <p:spPr bwMode="auto">
          <a:xfrm flipV="1">
            <a:off x="990600" y="304800"/>
            <a:ext cx="7696200" cy="5638800"/>
          </a:xfrm>
          <a:prstGeom prst="line">
            <a:avLst/>
          </a:prstGeom>
          <a:noFill/>
          <a:ln w="57150">
            <a:solidFill>
              <a:srgbClr val="FF0000"/>
            </a:solidFill>
            <a:round/>
            <a:headEnd/>
            <a:tailEnd/>
          </a:ln>
          <a:effectLst/>
        </p:spPr>
        <p:txBody>
          <a:bodyPr/>
          <a:lstStyle/>
          <a:p>
            <a:endParaRPr lang="en-US"/>
          </a:p>
        </p:txBody>
      </p:sp>
      <p:sp>
        <p:nvSpPr>
          <p:cNvPr id="1038346" name="Text Box 10"/>
          <p:cNvSpPr txBox="1">
            <a:spLocks noChangeArrowheads="1"/>
          </p:cNvSpPr>
          <p:nvPr/>
        </p:nvSpPr>
        <p:spPr bwMode="auto">
          <a:xfrm>
            <a:off x="609600" y="2789238"/>
            <a:ext cx="8077200" cy="1173162"/>
          </a:xfrm>
          <a:prstGeom prst="rect">
            <a:avLst/>
          </a:prstGeom>
          <a:solidFill>
            <a:schemeClr val="accent1"/>
          </a:solidFill>
          <a:ln w="12700">
            <a:solidFill>
              <a:schemeClr val="tx1"/>
            </a:solidFill>
            <a:miter lim="800000"/>
            <a:headEnd/>
            <a:tailEnd/>
          </a:ln>
          <a:effectLst/>
        </p:spPr>
        <p:txBody>
          <a:bodyPr>
            <a:spAutoFit/>
          </a:bodyPr>
          <a:lstStyle/>
          <a:p>
            <a:pPr>
              <a:spcBef>
                <a:spcPct val="50000"/>
              </a:spcBef>
            </a:pPr>
            <a:r>
              <a:rPr lang="en-US" sz="2800" dirty="0"/>
              <a:t>Unless - working with higher application volumes</a:t>
            </a:r>
          </a:p>
          <a:p>
            <a:pPr>
              <a:spcBef>
                <a:spcPct val="50000"/>
              </a:spcBef>
            </a:pPr>
            <a:r>
              <a:rPr lang="en-US" sz="2800" dirty="0"/>
              <a:t>	10 GPA and above - Fungicides</a:t>
            </a:r>
          </a:p>
        </p:txBody>
      </p:sp>
      <p:sp>
        <p:nvSpPr>
          <p:cNvPr id="10" name="Rectangle 2"/>
          <p:cNvSpPr>
            <a:spLocks noGrp="1" noChangeArrowheads="1"/>
          </p:cNvSpPr>
          <p:nvPr>
            <p:ph type="title"/>
          </p:nvPr>
        </p:nvSpPr>
        <p:spPr>
          <a:xfrm>
            <a:off x="457200" y="152400"/>
            <a:ext cx="8229600" cy="1143000"/>
          </a:xfrm>
        </p:spPr>
        <p:txBody>
          <a:bodyPr/>
          <a:lstStyle/>
          <a:p>
            <a:r>
              <a:rPr lang="en-US" b="1" dirty="0"/>
              <a:t>Extended Range </a:t>
            </a:r>
            <a:r>
              <a:rPr lang="en-US" b="1" dirty="0" smtClean="0"/>
              <a:t>Flat-Fan</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8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83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038346"/>
                                        </p:tgtEl>
                                        <p:attrNameLst>
                                          <p:attrName>style.visibility</p:attrName>
                                        </p:attrNameLst>
                                      </p:cBhvr>
                                      <p:to>
                                        <p:strVal val="visible"/>
                                      </p:to>
                                    </p:set>
                                    <p:animEffect transition="in" filter="box(in)">
                                      <p:cBhvr>
                                        <p:cTn id="13" dur="500"/>
                                        <p:tgtEl>
                                          <p:spTgt spid="1038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43" grpId="0" animBg="1"/>
      <p:bldP spid="1038345" grpId="0" animBg="1"/>
      <p:bldP spid="103834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4610" name="Rectangle 2"/>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964611" name="Object 3"/>
          <p:cNvGraphicFramePr>
            <a:graphicFrameLocks/>
          </p:cNvGraphicFramePr>
          <p:nvPr/>
        </p:nvGraphicFramePr>
        <p:xfrm>
          <a:off x="457200" y="2514600"/>
          <a:ext cx="2667000" cy="2895600"/>
        </p:xfrm>
        <a:graphic>
          <a:graphicData uri="http://schemas.openxmlformats.org/presentationml/2006/ole">
            <p:oleObj spid="_x0000_s2007042" name="Document" r:id="rId5" imgW="1873226" imgH="1732082" progId="Word.Document.8">
              <p:embed/>
            </p:oleObj>
          </a:graphicData>
        </a:graphic>
      </p:graphicFrame>
      <p:pic>
        <p:nvPicPr>
          <p:cNvPr id="964612" name="Picture 4"/>
          <p:cNvPicPr>
            <a:picLocks noChangeArrowheads="1"/>
          </p:cNvPicPr>
          <p:nvPr/>
        </p:nvPicPr>
        <p:blipFill>
          <a:blip r:embed="rId6" cstate="email">
            <a:lum bright="42000" contrast="66000"/>
          </a:blip>
          <a:srcRect/>
          <a:stretch>
            <a:fillRect/>
          </a:stretch>
        </p:blipFill>
        <p:spPr bwMode="auto">
          <a:xfrm>
            <a:off x="3962400" y="2438400"/>
            <a:ext cx="2362200" cy="2895600"/>
          </a:xfrm>
          <a:prstGeom prst="rect">
            <a:avLst/>
          </a:prstGeom>
          <a:noFill/>
          <a:ln w="9525">
            <a:noFill/>
            <a:miter lim="800000"/>
            <a:headEnd/>
            <a:tailEnd/>
          </a:ln>
          <a:effectLst/>
        </p:spPr>
      </p:pic>
      <p:sp>
        <p:nvSpPr>
          <p:cNvPr id="964613" name="Rectangle 5"/>
          <p:cNvSpPr>
            <a:spLocks noGrp="1" noChangeArrowheads="1"/>
          </p:cNvSpPr>
          <p:nvPr>
            <p:ph type="title"/>
          </p:nvPr>
        </p:nvSpPr>
        <p:spPr/>
        <p:txBody>
          <a:bodyPr/>
          <a:lstStyle/>
          <a:p>
            <a:r>
              <a:rPr lang="en-US"/>
              <a:t>Nozzles Types?</a:t>
            </a:r>
            <a:endParaRPr lang="en-US" sz="8000"/>
          </a:p>
        </p:txBody>
      </p:sp>
      <p:sp>
        <p:nvSpPr>
          <p:cNvPr id="964616" name="Oval 8"/>
          <p:cNvSpPr>
            <a:spLocks noChangeArrowheads="1"/>
          </p:cNvSpPr>
          <p:nvPr/>
        </p:nvSpPr>
        <p:spPr bwMode="auto">
          <a:xfrm>
            <a:off x="3429000" y="1676400"/>
            <a:ext cx="3276600" cy="4648200"/>
          </a:xfrm>
          <a:prstGeom prst="ellipse">
            <a:avLst/>
          </a:prstGeom>
          <a:noFill/>
          <a:ln w="12700">
            <a:solidFill>
              <a:schemeClr val="tx1"/>
            </a:solidFill>
            <a:round/>
            <a:headEnd type="none" w="sm" len="sm"/>
            <a:tailEnd type="none" w="sm" len="sm"/>
          </a:ln>
          <a:effectLst/>
        </p:spPr>
        <p:txBody>
          <a:bodyPr wrap="none" anchor="ctr"/>
          <a:lstStyle/>
          <a:p>
            <a:endParaRPr lang="en-US"/>
          </a:p>
        </p:txBody>
      </p:sp>
      <p:pic>
        <p:nvPicPr>
          <p:cNvPr id="964617" name="Picture 9" descr="Hardi-injet"/>
          <p:cNvPicPr>
            <a:picLocks noGrp="1" noChangeAspect="1" noChangeArrowheads="1"/>
          </p:cNvPicPr>
          <p:nvPr>
            <p:ph idx="1"/>
          </p:nvPr>
        </p:nvPicPr>
        <p:blipFill>
          <a:blip r:embed="rId7" cstate="email"/>
          <a:srcRect/>
          <a:stretch>
            <a:fillRect/>
          </a:stretch>
        </p:blipFill>
        <p:spPr>
          <a:xfrm>
            <a:off x="6832600" y="2438400"/>
            <a:ext cx="2311400" cy="3200400"/>
          </a:xfrm>
          <a:noFill/>
          <a:ln/>
        </p:spPr>
      </p:pic>
    </p:spTree>
    <p:custDataLst>
      <p:tags r:id="rId2"/>
    </p:custDataLst>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2"/>
          <p:cNvSpPr>
            <a:spLocks noChangeArrowheads="1"/>
          </p:cNvSpPr>
          <p:nvPr/>
        </p:nvSpPr>
        <p:spPr bwMode="auto">
          <a:xfrm>
            <a:off x="3149600" y="6248400"/>
            <a:ext cx="2844800" cy="457200"/>
          </a:xfrm>
          <a:prstGeom prst="rect">
            <a:avLst/>
          </a:prstGeom>
          <a:noFill/>
          <a:ln w="12700">
            <a:noFill/>
            <a:miter lim="800000"/>
            <a:headEnd/>
            <a:tailEnd/>
          </a:ln>
          <a:effectLst/>
        </p:spPr>
        <p:txBody>
          <a:bodyPr wrap="none" anchor="ctr"/>
          <a:lstStyle/>
          <a:p>
            <a:endParaRPr lang="en-US"/>
          </a:p>
        </p:txBody>
      </p:sp>
      <p:sp>
        <p:nvSpPr>
          <p:cNvPr id="1260547" name="Rectangle 3"/>
          <p:cNvSpPr>
            <a:spLocks noGrp="1" noChangeArrowheads="1"/>
          </p:cNvSpPr>
          <p:nvPr>
            <p:ph type="title"/>
          </p:nvPr>
        </p:nvSpPr>
        <p:spPr/>
        <p:txBody>
          <a:bodyPr/>
          <a:lstStyle/>
          <a:p>
            <a:pPr algn="l"/>
            <a:r>
              <a:rPr lang="en-US" sz="4000"/>
              <a:t>Turbo Flat-fan:</a:t>
            </a:r>
          </a:p>
        </p:txBody>
      </p:sp>
      <p:pic>
        <p:nvPicPr>
          <p:cNvPr id="1260548" name="Picture 4"/>
          <p:cNvPicPr>
            <a:picLocks noGrp="1" noChangeArrowheads="1"/>
          </p:cNvPicPr>
          <p:nvPr>
            <p:ph sz="quarter" idx="2"/>
          </p:nvPr>
        </p:nvPicPr>
        <p:blipFill>
          <a:blip r:embed="rId4" cstate="email">
            <a:lum contrast="12000"/>
          </a:blip>
          <a:srcRect/>
          <a:stretch>
            <a:fillRect/>
          </a:stretch>
        </p:blipFill>
        <p:spPr>
          <a:xfrm>
            <a:off x="5943600" y="1371600"/>
            <a:ext cx="2590800" cy="1524000"/>
          </a:xfrm>
          <a:noFill/>
          <a:ln/>
        </p:spPr>
      </p:pic>
      <p:sp>
        <p:nvSpPr>
          <p:cNvPr id="1260549" name="Rectangle 5"/>
          <p:cNvSpPr>
            <a:spLocks noChangeArrowheads="1"/>
          </p:cNvSpPr>
          <p:nvPr/>
        </p:nvSpPr>
        <p:spPr bwMode="auto">
          <a:xfrm>
            <a:off x="2667000" y="3200400"/>
            <a:ext cx="6477000" cy="3124200"/>
          </a:xfrm>
          <a:prstGeom prst="rect">
            <a:avLst/>
          </a:prstGeom>
          <a:solidFill>
            <a:schemeClr val="bg1"/>
          </a:solidFill>
          <a:ln w="12700">
            <a:noFill/>
            <a:miter lim="800000"/>
            <a:headEnd/>
            <a:tailEnd/>
          </a:ln>
          <a:effectLst/>
        </p:spPr>
        <p:txBody>
          <a:bodyPr lIns="90488" tIns="44450" rIns="90488" bIns="44450"/>
          <a:lstStyle/>
          <a:p>
            <a:pPr marL="342900" indent="-342900" eaLnBrk="0" hangingPunct="0">
              <a:spcBef>
                <a:spcPct val="20000"/>
              </a:spcBef>
              <a:buClr>
                <a:srgbClr val="868686"/>
              </a:buClr>
              <a:buSzPct val="75000"/>
              <a:buFont typeface="Monotype Sorts" pitchFamily="2" charset="2"/>
              <a:buChar char="l"/>
            </a:pPr>
            <a:r>
              <a:rPr lang="en-US" sz="2400"/>
              <a:t>Turbulence chamber as in the Turbo Flood</a:t>
            </a:r>
          </a:p>
          <a:p>
            <a:pPr marL="342900" indent="-342900" eaLnBrk="0" hangingPunct="0">
              <a:spcBef>
                <a:spcPct val="20000"/>
              </a:spcBef>
              <a:buClr>
                <a:srgbClr val="868686"/>
              </a:buClr>
              <a:buSzPct val="75000"/>
              <a:buFont typeface="Monotype Sorts" pitchFamily="2" charset="2"/>
              <a:buChar char="l"/>
            </a:pPr>
            <a:r>
              <a:rPr lang="en-US" sz="2400"/>
              <a:t>Tapered edge, wide angle flat pattern</a:t>
            </a:r>
          </a:p>
          <a:p>
            <a:pPr marL="342900" indent="-342900" eaLnBrk="0" hangingPunct="0">
              <a:spcBef>
                <a:spcPct val="20000"/>
              </a:spcBef>
              <a:buClr>
                <a:srgbClr val="868686"/>
              </a:buClr>
              <a:buSzPct val="75000"/>
              <a:buFont typeface="Monotype Sorts" pitchFamily="2" charset="2"/>
              <a:buChar char="l"/>
            </a:pPr>
            <a:r>
              <a:rPr lang="en-US" sz="2400"/>
              <a:t>Designed to work in flat-fan nozzle holder</a:t>
            </a:r>
          </a:p>
          <a:p>
            <a:pPr marL="342900" indent="-342900" eaLnBrk="0" hangingPunct="0">
              <a:spcBef>
                <a:spcPct val="20000"/>
              </a:spcBef>
              <a:buClr>
                <a:srgbClr val="868686"/>
              </a:buClr>
              <a:buSzPct val="75000"/>
              <a:buFont typeface="Monotype Sorts" pitchFamily="2" charset="2"/>
              <a:buChar char="l"/>
            </a:pPr>
            <a:r>
              <a:rPr lang="en-US" sz="2400"/>
              <a:t>Uniform spray distribution, 50-60% overlap</a:t>
            </a:r>
          </a:p>
          <a:p>
            <a:pPr marL="342900" indent="-342900" eaLnBrk="0" hangingPunct="0">
              <a:spcBef>
                <a:spcPct val="20000"/>
              </a:spcBef>
              <a:buClr>
                <a:srgbClr val="868686"/>
              </a:buClr>
              <a:buSzPct val="75000"/>
              <a:buFont typeface="Monotype Sorts" pitchFamily="2" charset="2"/>
              <a:buChar char="l"/>
            </a:pPr>
            <a:r>
              <a:rPr lang="en-US" sz="2400"/>
              <a:t>Wide pressure range, 15 – 90 psi</a:t>
            </a:r>
          </a:p>
          <a:p>
            <a:pPr marL="342900" indent="-342900" eaLnBrk="0" hangingPunct="0">
              <a:spcBef>
                <a:spcPct val="20000"/>
              </a:spcBef>
              <a:buClr>
                <a:srgbClr val="868686"/>
              </a:buClr>
              <a:buSzPct val="75000"/>
              <a:buFont typeface="Monotype Sorts" pitchFamily="2" charset="2"/>
              <a:buChar char="l"/>
            </a:pPr>
            <a:r>
              <a:rPr lang="en-US" sz="2400"/>
              <a:t>Large, drift resistant droplets</a:t>
            </a:r>
          </a:p>
          <a:p>
            <a:pPr marL="342900" indent="-342900" eaLnBrk="0" hangingPunct="0">
              <a:spcBef>
                <a:spcPct val="20000"/>
              </a:spcBef>
              <a:buClr>
                <a:srgbClr val="868686"/>
              </a:buClr>
              <a:buSzPct val="75000"/>
              <a:buFont typeface="Monotype Sorts" pitchFamily="2" charset="2"/>
              <a:buChar char="l"/>
            </a:pPr>
            <a:r>
              <a:rPr lang="en-US" sz="2400"/>
              <a:t>Plastic with superior wear characteristics</a:t>
            </a:r>
          </a:p>
        </p:txBody>
      </p:sp>
      <p:pic>
        <p:nvPicPr>
          <p:cNvPr id="1260550" name="Picture 6" descr="TT cutaway"/>
          <p:cNvPicPr>
            <a:picLocks noChangeAspect="1" noChangeArrowheads="1"/>
          </p:cNvPicPr>
          <p:nvPr/>
        </p:nvPicPr>
        <p:blipFill>
          <a:blip r:embed="rId5" cstate="email"/>
          <a:srcRect/>
          <a:stretch>
            <a:fillRect/>
          </a:stretch>
        </p:blipFill>
        <p:spPr bwMode="auto">
          <a:xfrm>
            <a:off x="304800" y="1676400"/>
            <a:ext cx="2116138" cy="2389188"/>
          </a:xfrm>
          <a:prstGeom prst="rect">
            <a:avLst/>
          </a:prstGeom>
          <a:noFill/>
        </p:spPr>
      </p:pic>
      <p:sp>
        <p:nvSpPr>
          <p:cNvPr id="1260551" name="Rectangle 7"/>
          <p:cNvSpPr>
            <a:spLocks noChangeArrowheads="1"/>
          </p:cNvSpPr>
          <p:nvPr/>
        </p:nvSpPr>
        <p:spPr bwMode="auto">
          <a:xfrm>
            <a:off x="2667000" y="2057400"/>
            <a:ext cx="1600200" cy="6096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Pre-orifice</a:t>
            </a:r>
          </a:p>
        </p:txBody>
      </p:sp>
      <p:sp>
        <p:nvSpPr>
          <p:cNvPr id="1260552" name="Rectangle 8"/>
          <p:cNvSpPr>
            <a:spLocks noChangeArrowheads="1"/>
          </p:cNvSpPr>
          <p:nvPr/>
        </p:nvSpPr>
        <p:spPr bwMode="auto">
          <a:xfrm>
            <a:off x="457200" y="4419600"/>
            <a:ext cx="1676400" cy="5334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Exit orifice</a:t>
            </a:r>
          </a:p>
        </p:txBody>
      </p:sp>
      <p:sp>
        <p:nvSpPr>
          <p:cNvPr id="1260553" name="Line 9"/>
          <p:cNvSpPr>
            <a:spLocks noChangeShapeType="1"/>
          </p:cNvSpPr>
          <p:nvPr/>
        </p:nvSpPr>
        <p:spPr bwMode="auto">
          <a:xfrm flipH="1">
            <a:off x="1295400" y="2743200"/>
            <a:ext cx="1219200" cy="381000"/>
          </a:xfrm>
          <a:prstGeom prst="line">
            <a:avLst/>
          </a:prstGeom>
          <a:noFill/>
          <a:ln w="38100">
            <a:solidFill>
              <a:schemeClr val="tx1"/>
            </a:solidFill>
            <a:round/>
            <a:headEnd/>
            <a:tailEnd type="triangle" w="med" len="med"/>
          </a:ln>
          <a:effectLst/>
        </p:spPr>
        <p:txBody>
          <a:bodyPr wrap="none"/>
          <a:lstStyle/>
          <a:p>
            <a:endParaRPr lang="en-US"/>
          </a:p>
        </p:txBody>
      </p:sp>
      <p:sp>
        <p:nvSpPr>
          <p:cNvPr id="1260554" name="Line 10"/>
          <p:cNvSpPr>
            <a:spLocks noChangeShapeType="1"/>
          </p:cNvSpPr>
          <p:nvPr/>
        </p:nvSpPr>
        <p:spPr bwMode="auto">
          <a:xfrm flipV="1">
            <a:off x="1676400" y="3962400"/>
            <a:ext cx="76200" cy="533400"/>
          </a:xfrm>
          <a:prstGeom prst="line">
            <a:avLst/>
          </a:prstGeom>
          <a:noFill/>
          <a:ln w="38100">
            <a:solidFill>
              <a:schemeClr val="tx1"/>
            </a:solidFill>
            <a:round/>
            <a:headEnd/>
            <a:tailEnd type="triangle" w="med" len="med"/>
          </a:ln>
          <a:effectLst/>
        </p:spPr>
        <p:txBody>
          <a:bodyPr wrap="none"/>
          <a:lstStyle/>
          <a:p>
            <a:endParaRPr lang="en-US"/>
          </a:p>
        </p:txBody>
      </p:sp>
      <p:pic>
        <p:nvPicPr>
          <p:cNvPr id="1260555" name="Picture 11"/>
          <p:cNvPicPr>
            <a:picLocks noGrp="1" noChangeArrowheads="1"/>
          </p:cNvPicPr>
          <p:nvPr>
            <p:ph sz="quarter" idx="3"/>
          </p:nvPr>
        </p:nvPicPr>
        <p:blipFill>
          <a:blip r:embed="rId6" cstate="email">
            <a:lum bright="42000" contrast="66000"/>
          </a:blip>
          <a:srcRect/>
          <a:stretch>
            <a:fillRect/>
          </a:stretch>
        </p:blipFill>
        <p:spPr>
          <a:xfrm>
            <a:off x="381000" y="5029200"/>
            <a:ext cx="1600200" cy="1752600"/>
          </a:xfrm>
          <a:noFill/>
          <a:ln/>
        </p:spPr>
      </p:pic>
      <p:sp>
        <p:nvSpPr>
          <p:cNvPr id="1260556" name="WordArt 12"/>
          <p:cNvSpPr>
            <a:spLocks noChangeArrowheads="1" noChangeShapeType="1" noTextEdit="1"/>
          </p:cNvSpPr>
          <p:nvPr/>
        </p:nvSpPr>
        <p:spPr bwMode="auto">
          <a:xfrm rot="-395504">
            <a:off x="4114800" y="762000"/>
            <a:ext cx="165735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chamber</a:t>
            </a:r>
          </a:p>
        </p:txBody>
      </p:sp>
    </p:spTree>
    <p:custDataLst>
      <p:tags r:id="rId1"/>
    </p:custDataLst>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685800"/>
          </a:xfrm>
        </p:spPr>
        <p:txBody>
          <a:bodyPr>
            <a:noAutofit/>
          </a:bodyPr>
          <a:lstStyle/>
          <a:p>
            <a:pPr eaLnBrk="1" hangingPunct="1"/>
            <a:r>
              <a:rPr lang="en-US" sz="4000" b="1" dirty="0" smtClean="0"/>
              <a:t>New Release In 2006</a:t>
            </a:r>
          </a:p>
        </p:txBody>
      </p:sp>
      <p:sp>
        <p:nvSpPr>
          <p:cNvPr id="40963" name="Rectangle 3"/>
          <p:cNvSpPr>
            <a:spLocks noGrp="1" noChangeArrowheads="1"/>
          </p:cNvSpPr>
          <p:nvPr>
            <p:ph type="body" sz="half" idx="1"/>
          </p:nvPr>
        </p:nvSpPr>
        <p:spPr>
          <a:xfrm>
            <a:off x="228600" y="1752600"/>
            <a:ext cx="4724400" cy="1752600"/>
          </a:xfrm>
        </p:spPr>
        <p:txBody>
          <a:bodyPr/>
          <a:lstStyle/>
          <a:p>
            <a:pPr eaLnBrk="1" hangingPunct="1"/>
            <a:r>
              <a:rPr lang="en-US" sz="2400" dirty="0" smtClean="0"/>
              <a:t>Dual outlet</a:t>
            </a:r>
          </a:p>
          <a:p>
            <a:pPr eaLnBrk="1" hangingPunct="1"/>
            <a:r>
              <a:rPr lang="en-US" sz="2400" dirty="0" smtClean="0"/>
              <a:t>Superior leaf coverage</a:t>
            </a:r>
          </a:p>
          <a:p>
            <a:pPr eaLnBrk="1" hangingPunct="1"/>
            <a:r>
              <a:rPr lang="en-US" sz="2400" dirty="0" smtClean="0"/>
              <a:t>Droplet range slightly larger that comparable TT flat-fan</a:t>
            </a:r>
          </a:p>
        </p:txBody>
      </p:sp>
      <p:sp>
        <p:nvSpPr>
          <p:cNvPr id="40964" name="Rectangle 4"/>
          <p:cNvSpPr>
            <a:spLocks noChangeArrowheads="1"/>
          </p:cNvSpPr>
          <p:nvPr/>
        </p:nvSpPr>
        <p:spPr bwMode="auto">
          <a:xfrm>
            <a:off x="609600" y="3886200"/>
            <a:ext cx="3505200" cy="457200"/>
          </a:xfrm>
          <a:prstGeom prst="rect">
            <a:avLst/>
          </a:prstGeom>
          <a:noFill/>
          <a:ln w="9525">
            <a:solidFill>
              <a:schemeClr val="tx1"/>
            </a:solidFill>
            <a:miter lim="800000"/>
            <a:headEnd/>
            <a:tailEnd/>
          </a:ln>
        </p:spPr>
        <p:txBody>
          <a:bodyPr wrap="none" anchor="ctr"/>
          <a:lstStyle/>
          <a:p>
            <a:pPr algn="ctr"/>
            <a:r>
              <a:rPr lang="en-US" sz="2400" b="1" dirty="0">
                <a:latin typeface="+mn-lt"/>
              </a:rPr>
              <a:t>Turbo </a:t>
            </a:r>
            <a:r>
              <a:rPr lang="en-US" sz="2400" b="1" dirty="0" err="1">
                <a:latin typeface="+mn-lt"/>
              </a:rPr>
              <a:t>TwinJet</a:t>
            </a:r>
            <a:endParaRPr lang="en-US" sz="2400" b="1" dirty="0">
              <a:latin typeface="+mn-lt"/>
            </a:endParaRPr>
          </a:p>
        </p:txBody>
      </p:sp>
      <p:pic>
        <p:nvPicPr>
          <p:cNvPr id="40965" name="Picture 5"/>
          <p:cNvPicPr>
            <a:picLocks noChangeAspect="1" noChangeArrowheads="1"/>
          </p:cNvPicPr>
          <p:nvPr/>
        </p:nvPicPr>
        <p:blipFill>
          <a:blip r:embed="rId4" cstate="email"/>
          <a:srcRect/>
          <a:stretch>
            <a:fillRect/>
          </a:stretch>
        </p:blipFill>
        <p:spPr bwMode="auto">
          <a:xfrm>
            <a:off x="381000" y="4694237"/>
            <a:ext cx="8382000" cy="1782763"/>
          </a:xfrm>
          <a:prstGeom prst="rect">
            <a:avLst/>
          </a:prstGeom>
          <a:noFill/>
          <a:ln w="12700">
            <a:noFill/>
            <a:miter lim="800000"/>
            <a:headEnd/>
            <a:tailEnd/>
          </a:ln>
        </p:spPr>
      </p:pic>
      <p:pic>
        <p:nvPicPr>
          <p:cNvPr id="40966" name="Picture 6"/>
          <p:cNvPicPr>
            <a:picLocks noChangeAspect="1" noChangeArrowheads="1"/>
          </p:cNvPicPr>
          <p:nvPr/>
        </p:nvPicPr>
        <p:blipFill>
          <a:blip r:embed="rId5" cstate="email"/>
          <a:srcRect/>
          <a:stretch>
            <a:fillRect/>
          </a:stretch>
        </p:blipFill>
        <p:spPr bwMode="auto">
          <a:xfrm>
            <a:off x="4724400" y="1447800"/>
            <a:ext cx="2438400" cy="2424112"/>
          </a:xfrm>
          <a:prstGeom prst="rect">
            <a:avLst/>
          </a:prstGeom>
          <a:noFill/>
          <a:ln w="12700">
            <a:noFill/>
            <a:miter lim="800000"/>
            <a:headEnd/>
            <a:tailEnd/>
          </a:ln>
        </p:spPr>
      </p:pic>
      <p:pic>
        <p:nvPicPr>
          <p:cNvPr id="8" name="Picture 19" descr="TT cutaway"/>
          <p:cNvPicPr>
            <a:picLocks noChangeAspect="1" noChangeArrowheads="1"/>
          </p:cNvPicPr>
          <p:nvPr/>
        </p:nvPicPr>
        <p:blipFill>
          <a:blip r:embed="rId6" cstate="email"/>
          <a:srcRect/>
          <a:stretch>
            <a:fillRect/>
          </a:stretch>
        </p:blipFill>
        <p:spPr bwMode="auto">
          <a:xfrm>
            <a:off x="7391400" y="1600200"/>
            <a:ext cx="1524000" cy="1720374"/>
          </a:xfrm>
          <a:prstGeom prst="rect">
            <a:avLst/>
          </a:prstGeom>
          <a:noFill/>
        </p:spPr>
      </p:pic>
      <p:sp>
        <p:nvSpPr>
          <p:cNvPr id="9" name="Line 9"/>
          <p:cNvSpPr>
            <a:spLocks noChangeShapeType="1"/>
          </p:cNvSpPr>
          <p:nvPr/>
        </p:nvSpPr>
        <p:spPr bwMode="auto">
          <a:xfrm>
            <a:off x="7086600" y="1752600"/>
            <a:ext cx="990600" cy="838200"/>
          </a:xfrm>
          <a:prstGeom prst="line">
            <a:avLst/>
          </a:prstGeom>
          <a:noFill/>
          <a:ln w="38100">
            <a:solidFill>
              <a:schemeClr val="tx1"/>
            </a:solidFill>
            <a:round/>
            <a:headEnd/>
            <a:tailEnd type="triangle" w="med" len="med"/>
          </a:ln>
        </p:spPr>
        <p:txBody>
          <a:bodyPr wrap="none"/>
          <a:lstStyle/>
          <a:p>
            <a:endParaRPr lang="en-US"/>
          </a:p>
        </p:txBody>
      </p:sp>
      <p:sp>
        <p:nvSpPr>
          <p:cNvPr id="10" name="Line 10"/>
          <p:cNvSpPr>
            <a:spLocks noChangeShapeType="1"/>
          </p:cNvSpPr>
          <p:nvPr/>
        </p:nvSpPr>
        <p:spPr bwMode="auto">
          <a:xfrm flipV="1">
            <a:off x="8382000" y="3276600"/>
            <a:ext cx="76200" cy="533400"/>
          </a:xfrm>
          <a:prstGeom prst="line">
            <a:avLst/>
          </a:prstGeom>
          <a:noFill/>
          <a:ln w="38100">
            <a:solidFill>
              <a:schemeClr val="tx1"/>
            </a:solidFill>
            <a:round/>
            <a:headEnd/>
            <a:tailEnd type="triangle" w="med" len="med"/>
          </a:ln>
        </p:spPr>
        <p:txBody>
          <a:bodyPr wrap="none"/>
          <a:lstStyle/>
          <a:p>
            <a:endParaRPr lang="en-US"/>
          </a:p>
        </p:txBody>
      </p:sp>
      <p:sp>
        <p:nvSpPr>
          <p:cNvPr id="11" name="Line 9"/>
          <p:cNvSpPr>
            <a:spLocks noChangeShapeType="1"/>
          </p:cNvSpPr>
          <p:nvPr/>
        </p:nvSpPr>
        <p:spPr bwMode="auto">
          <a:xfrm flipH="1">
            <a:off x="6172200" y="1752600"/>
            <a:ext cx="914400" cy="457200"/>
          </a:xfrm>
          <a:prstGeom prst="line">
            <a:avLst/>
          </a:prstGeom>
          <a:noFill/>
          <a:ln w="38100">
            <a:solidFill>
              <a:schemeClr val="tx1"/>
            </a:solidFill>
            <a:round/>
            <a:headEnd/>
            <a:tailEnd type="triangle" w="med" len="med"/>
          </a:ln>
        </p:spPr>
        <p:txBody>
          <a:bodyPr wrap="none"/>
          <a:lstStyle/>
          <a:p>
            <a:endParaRPr lang="en-US"/>
          </a:p>
        </p:txBody>
      </p:sp>
      <p:sp>
        <p:nvSpPr>
          <p:cNvPr id="12" name="Text Box 7"/>
          <p:cNvSpPr txBox="1">
            <a:spLocks noChangeArrowheads="1"/>
          </p:cNvSpPr>
          <p:nvPr/>
        </p:nvSpPr>
        <p:spPr bwMode="auto">
          <a:xfrm>
            <a:off x="228600" y="1143000"/>
            <a:ext cx="4191000" cy="400110"/>
          </a:xfrm>
          <a:prstGeom prst="rect">
            <a:avLst/>
          </a:prstGeom>
          <a:noFill/>
          <a:ln w="12700">
            <a:noFill/>
            <a:miter lim="800000"/>
            <a:headEnd/>
            <a:tailEnd/>
          </a:ln>
          <a:effectLst/>
        </p:spPr>
        <p:txBody>
          <a:bodyPr wrap="square">
            <a:spAutoFit/>
          </a:bodyPr>
          <a:lstStyle/>
          <a:p>
            <a:pPr eaLnBrk="0" hangingPunct="0">
              <a:spcBef>
                <a:spcPct val="50000"/>
              </a:spcBef>
            </a:pPr>
            <a:r>
              <a:rPr lang="en-US" sz="2000" dirty="0">
                <a:solidFill>
                  <a:srgbClr val="FF0000"/>
                </a:solidFill>
                <a:latin typeface="Comic Sans MS" pitchFamily="66" charset="0"/>
              </a:rPr>
              <a:t>See Page 10, TeeJet Catalog 50A</a:t>
            </a:r>
          </a:p>
        </p:txBody>
      </p:sp>
    </p:spTree>
    <p:custDataLst>
      <p:tags r:id="rId1"/>
    </p:custData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0146" name="Rectangle 2"/>
          <p:cNvSpPr>
            <a:spLocks noGrp="1" noChangeArrowheads="1"/>
          </p:cNvSpPr>
          <p:nvPr>
            <p:ph type="ctrTitle"/>
          </p:nvPr>
        </p:nvSpPr>
        <p:spPr>
          <a:xfrm>
            <a:off x="1066800" y="1981200"/>
            <a:ext cx="6935788" cy="1143000"/>
          </a:xfrm>
        </p:spPr>
        <p:txBody>
          <a:bodyPr/>
          <a:lstStyle/>
          <a:p>
            <a:r>
              <a:rPr lang="en-US">
                <a:solidFill>
                  <a:schemeClr val="bg1"/>
                </a:solidFill>
              </a:rPr>
              <a:t>Demo – turbo flat-fan</a:t>
            </a:r>
          </a:p>
        </p:txBody>
      </p:sp>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D(C)XL11003_no_back.jpg"/>
          <p:cNvPicPr>
            <a:picLocks noChangeAspect="1"/>
          </p:cNvPicPr>
          <p:nvPr/>
        </p:nvPicPr>
        <p:blipFill>
          <a:blip r:embed="rId5" cstate="email"/>
          <a:srcRect/>
          <a:stretch>
            <a:fillRect/>
          </a:stretch>
        </p:blipFill>
        <p:spPr>
          <a:xfrm rot="10800000">
            <a:off x="6096001" y="1600200"/>
            <a:ext cx="2700996" cy="3657600"/>
          </a:xfrm>
          <a:prstGeom prst="rect">
            <a:avLst/>
          </a:prstGeom>
        </p:spPr>
      </p:pic>
      <p:graphicFrame>
        <p:nvGraphicFramePr>
          <p:cNvPr id="8194" name="Object 3"/>
          <p:cNvGraphicFramePr>
            <a:graphicFrameLocks/>
          </p:cNvGraphicFramePr>
          <p:nvPr/>
        </p:nvGraphicFramePr>
        <p:xfrm>
          <a:off x="457200" y="914400"/>
          <a:ext cx="2438400" cy="2286000"/>
        </p:xfrm>
        <a:graphic>
          <a:graphicData uri="http://schemas.openxmlformats.org/presentationml/2006/ole">
            <p:oleObj spid="_x0000_s1931266" name="Document" r:id="rId6" imgW="1873226" imgH="1732082" progId="Word.Document.8">
              <p:embed/>
            </p:oleObj>
          </a:graphicData>
        </a:graphic>
      </p:graphicFrame>
      <p:pic>
        <p:nvPicPr>
          <p:cNvPr id="8196" name="Picture 4"/>
          <p:cNvPicPr>
            <a:picLocks noChangeArrowheads="1"/>
          </p:cNvPicPr>
          <p:nvPr/>
        </p:nvPicPr>
        <p:blipFill>
          <a:blip r:embed="rId7" cstate="email">
            <a:lum bright="42000" contrast="66000"/>
          </a:blip>
          <a:srcRect/>
          <a:stretch>
            <a:fillRect/>
          </a:stretch>
        </p:blipFill>
        <p:spPr bwMode="auto">
          <a:xfrm>
            <a:off x="3276600" y="2057400"/>
            <a:ext cx="2362200" cy="2895600"/>
          </a:xfrm>
          <a:prstGeom prst="rect">
            <a:avLst/>
          </a:prstGeom>
          <a:noFill/>
          <a:ln w="9525">
            <a:noFill/>
            <a:miter lim="800000"/>
            <a:headEnd/>
            <a:tailEnd/>
          </a:ln>
        </p:spPr>
      </p:pic>
      <p:sp>
        <p:nvSpPr>
          <p:cNvPr id="8197" name="Rectangle 5"/>
          <p:cNvSpPr>
            <a:spLocks noGrp="1" noChangeArrowheads="1"/>
          </p:cNvSpPr>
          <p:nvPr>
            <p:ph type="title"/>
          </p:nvPr>
        </p:nvSpPr>
        <p:spPr>
          <a:xfrm>
            <a:off x="762000" y="228600"/>
            <a:ext cx="7686675" cy="533400"/>
          </a:xfrm>
        </p:spPr>
        <p:txBody>
          <a:bodyPr>
            <a:normAutofit fontScale="90000"/>
          </a:bodyPr>
          <a:lstStyle/>
          <a:p>
            <a:pPr eaLnBrk="1" hangingPunct="1"/>
            <a:r>
              <a:rPr lang="en-US" b="1" dirty="0" smtClean="0"/>
              <a:t>Nozzles Types?</a:t>
            </a:r>
            <a:endParaRPr lang="en-US" sz="8000" b="1" dirty="0" smtClean="0"/>
          </a:p>
        </p:txBody>
      </p:sp>
      <p:pic>
        <p:nvPicPr>
          <p:cNvPr id="8199" name="Picture 7" descr="hypro-1"/>
          <p:cNvPicPr>
            <a:picLocks noChangeAspect="1" noChangeArrowheads="1"/>
          </p:cNvPicPr>
          <p:nvPr/>
        </p:nvPicPr>
        <p:blipFill>
          <a:blip r:embed="rId8" cstate="email">
            <a:lum bright="-6000" contrast="12000"/>
          </a:blip>
          <a:srcRect/>
          <a:stretch>
            <a:fillRect/>
          </a:stretch>
        </p:blipFill>
        <p:spPr bwMode="auto">
          <a:xfrm>
            <a:off x="457200" y="3276600"/>
            <a:ext cx="2479675" cy="2667000"/>
          </a:xfrm>
          <a:prstGeom prst="rect">
            <a:avLst/>
          </a:prstGeom>
          <a:noFill/>
          <a:ln w="9525">
            <a:noFill/>
            <a:miter lim="800000"/>
            <a:headEnd/>
            <a:tailEnd/>
          </a:ln>
        </p:spPr>
      </p:pic>
      <p:sp>
        <p:nvSpPr>
          <p:cNvPr id="8200" name="Oval 8"/>
          <p:cNvSpPr>
            <a:spLocks noChangeArrowheads="1"/>
          </p:cNvSpPr>
          <p:nvPr/>
        </p:nvSpPr>
        <p:spPr bwMode="auto">
          <a:xfrm>
            <a:off x="5867400" y="1143000"/>
            <a:ext cx="3048000" cy="4724400"/>
          </a:xfrm>
          <a:prstGeom prst="ellipse">
            <a:avLst/>
          </a:prstGeom>
          <a:noFill/>
          <a:ln w="12700">
            <a:solidFill>
              <a:schemeClr val="tx1"/>
            </a:solidFill>
            <a:round/>
            <a:headEnd type="none" w="sm" len="sm"/>
            <a:tailEnd type="none" w="sm" len="sm"/>
          </a:ln>
        </p:spPr>
        <p:txBody>
          <a:bodyPr wrap="none" anchor="ctr"/>
          <a:lstStyle/>
          <a:p>
            <a:endParaRPr lang="en-US"/>
          </a:p>
        </p:txBody>
      </p:sp>
    </p:spTree>
    <p:custDataLst>
      <p:tags r:id="rId2"/>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1" y="2734270"/>
            <a:ext cx="7543799" cy="923330"/>
          </a:xfrm>
          <a:prstGeom prst="rect">
            <a:avLst/>
          </a:prstGeom>
          <a:solidFill>
            <a:schemeClr val="accent6">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solidFill>
                  <a:schemeClr val="bg1"/>
                </a:solidFill>
                <a:effectLst>
                  <a:reflection blurRad="12700" stA="50000" endPos="50000" dist="5000" dir="5400000" sy="-100000" rotWithShape="0"/>
                </a:effectLst>
              </a:rPr>
              <a:t>What is New???</a:t>
            </a:r>
            <a:endParaRPr lang="en-US" sz="5400" b="1" cap="all" spc="0" dirty="0">
              <a:ln w="0"/>
              <a:solidFill>
                <a:schemeClr val="bg1"/>
              </a:solidFill>
              <a:effectLst>
                <a:reflection blurRad="12700" stA="50000" endPos="50000" dist="5000" dir="5400000" sy="-100000" rotWithShape="0"/>
              </a:effectLst>
            </a:endParaRPr>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descr="http://www.hypropumps.com/NR/rdonlyres/E2877E66-7759-4301-AE01-FF3B4563E4F5/46/SG_ULD_pic.jpg"/>
          <p:cNvPicPr>
            <a:picLocks noChangeAspect="1" noChangeArrowheads="1"/>
          </p:cNvPicPr>
          <p:nvPr/>
        </p:nvPicPr>
        <p:blipFill>
          <a:blip r:embed="rId3" cstate="email"/>
          <a:srcRect/>
          <a:stretch>
            <a:fillRect/>
          </a:stretch>
        </p:blipFill>
        <p:spPr bwMode="auto">
          <a:xfrm>
            <a:off x="4114800" y="5181600"/>
            <a:ext cx="1608667" cy="1447800"/>
          </a:xfrm>
          <a:prstGeom prst="rect">
            <a:avLst/>
          </a:prstGeom>
          <a:noFill/>
        </p:spPr>
      </p:pic>
      <p:sp>
        <p:nvSpPr>
          <p:cNvPr id="41986" name="Rectangle 2"/>
          <p:cNvSpPr>
            <a:spLocks noGrp="1" noChangeArrowheads="1"/>
          </p:cNvSpPr>
          <p:nvPr>
            <p:ph type="title"/>
          </p:nvPr>
        </p:nvSpPr>
        <p:spPr>
          <a:xfrm>
            <a:off x="228600" y="152400"/>
            <a:ext cx="8509000" cy="762000"/>
          </a:xfrm>
        </p:spPr>
        <p:txBody>
          <a:bodyPr/>
          <a:lstStyle/>
          <a:p>
            <a:pPr eaLnBrk="1" hangingPunct="1"/>
            <a:r>
              <a:rPr lang="en-US" sz="4000" b="1" dirty="0" smtClean="0"/>
              <a:t>Pre-Orifice VENTURI Nozzles</a:t>
            </a:r>
          </a:p>
        </p:txBody>
      </p:sp>
      <p:pic>
        <p:nvPicPr>
          <p:cNvPr id="41987" name="Picture 3" descr="AI Cutaway"/>
          <p:cNvPicPr>
            <a:picLocks noChangeAspect="1" noChangeArrowheads="1"/>
          </p:cNvPicPr>
          <p:nvPr/>
        </p:nvPicPr>
        <p:blipFill>
          <a:blip r:embed="rId4" cstate="email"/>
          <a:srcRect/>
          <a:stretch>
            <a:fillRect/>
          </a:stretch>
        </p:blipFill>
        <p:spPr bwMode="auto">
          <a:xfrm>
            <a:off x="5562600" y="1524000"/>
            <a:ext cx="1343025" cy="3898900"/>
          </a:xfrm>
          <a:prstGeom prst="rect">
            <a:avLst/>
          </a:prstGeom>
          <a:noFill/>
          <a:ln w="9525">
            <a:noFill/>
            <a:miter lim="800000"/>
            <a:headEnd/>
            <a:tailEnd/>
          </a:ln>
        </p:spPr>
      </p:pic>
      <p:sp>
        <p:nvSpPr>
          <p:cNvPr id="41988" name="Rectangle 4"/>
          <p:cNvSpPr>
            <a:spLocks noChangeArrowheads="1"/>
          </p:cNvSpPr>
          <p:nvPr/>
        </p:nvSpPr>
        <p:spPr bwMode="auto">
          <a:xfrm>
            <a:off x="7010400" y="1600200"/>
            <a:ext cx="1447800" cy="457200"/>
          </a:xfrm>
          <a:prstGeom prst="rect">
            <a:avLst/>
          </a:prstGeom>
          <a:noFill/>
          <a:ln w="9525">
            <a:solidFill>
              <a:schemeClr val="tx1"/>
            </a:solidFill>
            <a:miter lim="800000"/>
            <a:headEnd/>
            <a:tailEnd/>
          </a:ln>
        </p:spPr>
        <p:txBody>
          <a:bodyPr wrap="none" anchor="ctr"/>
          <a:lstStyle/>
          <a:p>
            <a:pPr algn="ctr"/>
            <a:r>
              <a:rPr lang="en-US" sz="2400" dirty="0">
                <a:latin typeface="+mj-lt"/>
              </a:rPr>
              <a:t>Pre-orifice</a:t>
            </a:r>
          </a:p>
        </p:txBody>
      </p:sp>
      <p:sp>
        <p:nvSpPr>
          <p:cNvPr id="41989" name="Rectangle 5"/>
          <p:cNvSpPr>
            <a:spLocks noChangeArrowheads="1"/>
          </p:cNvSpPr>
          <p:nvPr/>
        </p:nvSpPr>
        <p:spPr bwMode="auto">
          <a:xfrm>
            <a:off x="7162800" y="2895600"/>
            <a:ext cx="1752600" cy="533400"/>
          </a:xfrm>
          <a:prstGeom prst="rect">
            <a:avLst/>
          </a:prstGeom>
          <a:noFill/>
          <a:ln w="9525">
            <a:solidFill>
              <a:schemeClr val="tx1"/>
            </a:solidFill>
            <a:miter lim="800000"/>
            <a:headEnd/>
            <a:tailEnd/>
          </a:ln>
        </p:spPr>
        <p:txBody>
          <a:bodyPr wrap="none" anchor="ctr"/>
          <a:lstStyle/>
          <a:p>
            <a:pPr algn="ctr"/>
            <a:r>
              <a:rPr lang="en-US" sz="2400" dirty="0">
                <a:latin typeface="+mj-lt"/>
              </a:rPr>
              <a:t>Air induction</a:t>
            </a:r>
          </a:p>
        </p:txBody>
      </p:sp>
      <p:sp>
        <p:nvSpPr>
          <p:cNvPr id="41990" name="Rectangle 6"/>
          <p:cNvSpPr>
            <a:spLocks noChangeArrowheads="1"/>
          </p:cNvSpPr>
          <p:nvPr/>
        </p:nvSpPr>
        <p:spPr bwMode="auto">
          <a:xfrm>
            <a:off x="7086600" y="4495800"/>
            <a:ext cx="1600200" cy="533400"/>
          </a:xfrm>
          <a:prstGeom prst="rect">
            <a:avLst/>
          </a:prstGeom>
          <a:noFill/>
          <a:ln w="9525">
            <a:solidFill>
              <a:schemeClr val="tx1"/>
            </a:solidFill>
            <a:miter lim="800000"/>
            <a:headEnd/>
            <a:tailEnd/>
          </a:ln>
        </p:spPr>
        <p:txBody>
          <a:bodyPr wrap="none" anchor="ctr"/>
          <a:lstStyle/>
          <a:p>
            <a:pPr algn="ctr"/>
            <a:r>
              <a:rPr lang="en-US" sz="2400" dirty="0">
                <a:latin typeface="+mj-lt"/>
              </a:rPr>
              <a:t>Exit orifice</a:t>
            </a:r>
          </a:p>
        </p:txBody>
      </p:sp>
      <p:sp>
        <p:nvSpPr>
          <p:cNvPr id="41991" name="Line 7"/>
          <p:cNvSpPr>
            <a:spLocks noChangeShapeType="1"/>
          </p:cNvSpPr>
          <p:nvPr/>
        </p:nvSpPr>
        <p:spPr bwMode="auto">
          <a:xfrm flipH="1">
            <a:off x="6248400" y="1981200"/>
            <a:ext cx="762000" cy="838200"/>
          </a:xfrm>
          <a:prstGeom prst="line">
            <a:avLst/>
          </a:prstGeom>
          <a:noFill/>
          <a:ln w="38100">
            <a:solidFill>
              <a:schemeClr val="tx1"/>
            </a:solidFill>
            <a:round/>
            <a:headEnd/>
            <a:tailEnd type="triangle" w="med" len="med"/>
          </a:ln>
        </p:spPr>
        <p:txBody>
          <a:bodyPr wrap="none"/>
          <a:lstStyle/>
          <a:p>
            <a:endParaRPr lang="en-US"/>
          </a:p>
        </p:txBody>
      </p:sp>
      <p:sp>
        <p:nvSpPr>
          <p:cNvPr id="41992" name="Line 8"/>
          <p:cNvSpPr>
            <a:spLocks noChangeShapeType="1"/>
          </p:cNvSpPr>
          <p:nvPr/>
        </p:nvSpPr>
        <p:spPr bwMode="auto">
          <a:xfrm flipH="1" flipV="1">
            <a:off x="6781800" y="3124200"/>
            <a:ext cx="228600" cy="0"/>
          </a:xfrm>
          <a:prstGeom prst="line">
            <a:avLst/>
          </a:prstGeom>
          <a:noFill/>
          <a:ln w="38100">
            <a:solidFill>
              <a:schemeClr val="tx1"/>
            </a:solidFill>
            <a:round/>
            <a:headEnd/>
            <a:tailEnd type="triangle" w="med" len="med"/>
          </a:ln>
        </p:spPr>
        <p:txBody>
          <a:bodyPr wrap="none"/>
          <a:lstStyle/>
          <a:p>
            <a:endParaRPr lang="en-US"/>
          </a:p>
        </p:txBody>
      </p:sp>
      <p:sp>
        <p:nvSpPr>
          <p:cNvPr id="41993" name="Line 9"/>
          <p:cNvSpPr>
            <a:spLocks noChangeShapeType="1"/>
          </p:cNvSpPr>
          <p:nvPr/>
        </p:nvSpPr>
        <p:spPr bwMode="auto">
          <a:xfrm flipH="1">
            <a:off x="6400800" y="4800600"/>
            <a:ext cx="685800" cy="304800"/>
          </a:xfrm>
          <a:prstGeom prst="line">
            <a:avLst/>
          </a:prstGeom>
          <a:noFill/>
          <a:ln w="38100">
            <a:solidFill>
              <a:schemeClr val="tx1"/>
            </a:solidFill>
            <a:round/>
            <a:headEnd/>
            <a:tailEnd type="triangle" w="med" len="med"/>
          </a:ln>
        </p:spPr>
        <p:txBody>
          <a:bodyPr wrap="none"/>
          <a:lstStyle/>
          <a:p>
            <a:endParaRPr lang="en-US"/>
          </a:p>
        </p:txBody>
      </p:sp>
      <p:sp>
        <p:nvSpPr>
          <p:cNvPr id="41994" name="Rectangle 10"/>
          <p:cNvSpPr>
            <a:spLocks noChangeArrowheads="1"/>
          </p:cNvSpPr>
          <p:nvPr/>
        </p:nvSpPr>
        <p:spPr bwMode="auto">
          <a:xfrm>
            <a:off x="7010400" y="3810000"/>
            <a:ext cx="1981200" cy="533400"/>
          </a:xfrm>
          <a:prstGeom prst="rect">
            <a:avLst/>
          </a:prstGeom>
          <a:noFill/>
          <a:ln w="9525">
            <a:solidFill>
              <a:schemeClr val="tx1"/>
            </a:solidFill>
            <a:miter lim="800000"/>
            <a:headEnd/>
            <a:tailEnd/>
          </a:ln>
        </p:spPr>
        <p:txBody>
          <a:bodyPr wrap="none" anchor="ctr"/>
          <a:lstStyle/>
          <a:p>
            <a:pPr algn="ctr"/>
            <a:r>
              <a:rPr lang="en-US" sz="2000" dirty="0">
                <a:latin typeface="+mj-lt"/>
              </a:rPr>
              <a:t>Mixing Chamber</a:t>
            </a:r>
          </a:p>
        </p:txBody>
      </p:sp>
      <p:sp>
        <p:nvSpPr>
          <p:cNvPr id="41995" name="Line 11"/>
          <p:cNvSpPr>
            <a:spLocks noChangeShapeType="1"/>
          </p:cNvSpPr>
          <p:nvPr/>
        </p:nvSpPr>
        <p:spPr bwMode="auto">
          <a:xfrm flipH="1">
            <a:off x="6400800" y="4114800"/>
            <a:ext cx="609600" cy="228600"/>
          </a:xfrm>
          <a:prstGeom prst="line">
            <a:avLst/>
          </a:prstGeom>
          <a:noFill/>
          <a:ln w="38100">
            <a:solidFill>
              <a:schemeClr val="tx1"/>
            </a:solidFill>
            <a:round/>
            <a:headEnd/>
            <a:tailEnd type="triangle" w="med" len="med"/>
          </a:ln>
        </p:spPr>
        <p:txBody>
          <a:bodyPr wrap="none"/>
          <a:lstStyle/>
          <a:p>
            <a:endParaRPr lang="en-US"/>
          </a:p>
        </p:txBody>
      </p:sp>
      <p:pic>
        <p:nvPicPr>
          <p:cNvPr id="41997" name="Picture 15" descr="td-2"/>
          <p:cNvPicPr>
            <a:picLocks noChangeAspect="1" noChangeArrowheads="1"/>
          </p:cNvPicPr>
          <p:nvPr/>
        </p:nvPicPr>
        <p:blipFill>
          <a:blip r:embed="rId5" cstate="email"/>
          <a:srcRect/>
          <a:stretch>
            <a:fillRect/>
          </a:stretch>
        </p:blipFill>
        <p:spPr bwMode="auto">
          <a:xfrm>
            <a:off x="76200" y="1752600"/>
            <a:ext cx="2112963" cy="4343400"/>
          </a:xfrm>
          <a:prstGeom prst="rect">
            <a:avLst/>
          </a:prstGeom>
          <a:noFill/>
          <a:ln w="9525">
            <a:noFill/>
            <a:miter lim="800000"/>
            <a:headEnd/>
            <a:tailEnd/>
          </a:ln>
        </p:spPr>
      </p:pic>
      <p:sp>
        <p:nvSpPr>
          <p:cNvPr id="41998" name="Rectangle 16"/>
          <p:cNvSpPr>
            <a:spLocks noChangeArrowheads="1"/>
          </p:cNvSpPr>
          <p:nvPr/>
        </p:nvSpPr>
        <p:spPr bwMode="auto">
          <a:xfrm>
            <a:off x="838200" y="2743200"/>
            <a:ext cx="381000" cy="76200"/>
          </a:xfrm>
          <a:prstGeom prst="rect">
            <a:avLst/>
          </a:prstGeom>
          <a:solidFill>
            <a:srgbClr val="FFFFFF"/>
          </a:solidFill>
          <a:ln w="12700">
            <a:solidFill>
              <a:srgbClr val="868686"/>
            </a:solidFill>
            <a:miter lim="800000"/>
            <a:headEnd type="none" w="sm" len="sm"/>
            <a:tailEnd type="none" w="sm" len="sm"/>
          </a:ln>
        </p:spPr>
        <p:txBody>
          <a:bodyPr wrap="none" anchor="ctr"/>
          <a:lstStyle/>
          <a:p>
            <a:endParaRPr lang="en-US"/>
          </a:p>
        </p:txBody>
      </p:sp>
      <p:pic>
        <p:nvPicPr>
          <p:cNvPr id="41999" name="Picture 17" descr="uld"/>
          <p:cNvPicPr>
            <a:picLocks noChangeAspect="1" noChangeArrowheads="1"/>
          </p:cNvPicPr>
          <p:nvPr/>
        </p:nvPicPr>
        <p:blipFill>
          <a:blip r:embed="rId6" cstate="email"/>
          <a:srcRect/>
          <a:stretch>
            <a:fillRect/>
          </a:stretch>
        </p:blipFill>
        <p:spPr bwMode="auto">
          <a:xfrm>
            <a:off x="2286000" y="4572000"/>
            <a:ext cx="1681018" cy="1981200"/>
          </a:xfrm>
          <a:prstGeom prst="rect">
            <a:avLst/>
          </a:prstGeom>
          <a:noFill/>
          <a:ln w="9525">
            <a:noFill/>
            <a:miter lim="800000"/>
            <a:headEnd/>
            <a:tailEnd/>
          </a:ln>
        </p:spPr>
      </p:pic>
      <p:pic>
        <p:nvPicPr>
          <p:cNvPr id="42000" name="Picture 13"/>
          <p:cNvPicPr>
            <a:picLocks noChangeAspect="1" noChangeArrowheads="1"/>
          </p:cNvPicPr>
          <p:nvPr/>
        </p:nvPicPr>
        <p:blipFill>
          <a:blip r:embed="rId7" cstate="email"/>
          <a:srcRect/>
          <a:stretch>
            <a:fillRect/>
          </a:stretch>
        </p:blipFill>
        <p:spPr bwMode="auto">
          <a:xfrm>
            <a:off x="4419600" y="2590800"/>
            <a:ext cx="1042987" cy="2438400"/>
          </a:xfrm>
          <a:prstGeom prst="rect">
            <a:avLst/>
          </a:prstGeom>
          <a:noFill/>
          <a:ln w="12700">
            <a:noFill/>
            <a:miter lim="800000"/>
            <a:headEnd/>
            <a:tailEnd/>
          </a:ln>
        </p:spPr>
      </p:pic>
      <p:pic>
        <p:nvPicPr>
          <p:cNvPr id="496641" name="Picture 1"/>
          <p:cNvPicPr>
            <a:picLocks noChangeAspect="1" noChangeArrowheads="1"/>
          </p:cNvPicPr>
          <p:nvPr/>
        </p:nvPicPr>
        <p:blipFill>
          <a:blip r:embed="rId8" cstate="email"/>
          <a:srcRect/>
          <a:stretch>
            <a:fillRect/>
          </a:stretch>
        </p:blipFill>
        <p:spPr bwMode="auto">
          <a:xfrm rot="10800000">
            <a:off x="2362200" y="1676400"/>
            <a:ext cx="1905000" cy="268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
          <p:cNvPicPr>
            <a:picLocks noChangeAspect="1" noChangeArrowheads="1"/>
          </p:cNvPicPr>
          <p:nvPr/>
        </p:nvPicPr>
        <p:blipFill>
          <a:blip r:embed="rId9" cstate="email"/>
          <a:srcRect/>
          <a:stretch>
            <a:fillRect/>
          </a:stretch>
        </p:blipFill>
        <p:spPr bwMode="auto">
          <a:xfrm>
            <a:off x="7077694" y="5181600"/>
            <a:ext cx="1913906" cy="1444812"/>
          </a:xfrm>
          <a:prstGeom prst="rect">
            <a:avLst/>
          </a:prstGeom>
          <a:noFill/>
          <a:ln w="9525">
            <a:noFill/>
            <a:miter lim="800000"/>
            <a:headEnd/>
            <a:tailEnd/>
          </a:ln>
        </p:spPr>
      </p:pic>
      <p:sp>
        <p:nvSpPr>
          <p:cNvPr id="20" name="Text Box 8"/>
          <p:cNvSpPr txBox="1">
            <a:spLocks noChangeArrowheads="1"/>
          </p:cNvSpPr>
          <p:nvPr/>
        </p:nvSpPr>
        <p:spPr bwMode="auto">
          <a:xfrm>
            <a:off x="381000" y="990600"/>
            <a:ext cx="4191000" cy="396875"/>
          </a:xfrm>
          <a:prstGeom prst="rect">
            <a:avLst/>
          </a:prstGeom>
          <a:noFill/>
          <a:ln w="12700">
            <a:noFill/>
            <a:miter lim="800000"/>
            <a:headEnd/>
            <a:tailEnd/>
          </a:ln>
        </p:spPr>
        <p:txBody>
          <a:bodyPr>
            <a:spAutoFit/>
          </a:bodyPr>
          <a:lstStyle/>
          <a:p>
            <a:pPr eaLnBrk="0" hangingPunct="0">
              <a:spcBef>
                <a:spcPct val="50000"/>
              </a:spcBef>
            </a:pPr>
            <a:r>
              <a:rPr lang="en-US" sz="2000" dirty="0">
                <a:solidFill>
                  <a:srgbClr val="FF0000"/>
                </a:solidFill>
                <a:latin typeface="Comic Sans MS" pitchFamily="66" charset="0"/>
              </a:rPr>
              <a:t>See Page </a:t>
            </a:r>
            <a:r>
              <a:rPr lang="en-US" sz="2000" dirty="0" smtClean="0">
                <a:solidFill>
                  <a:srgbClr val="FF0000"/>
                </a:solidFill>
                <a:latin typeface="Comic Sans MS" pitchFamily="66" charset="0"/>
              </a:rPr>
              <a:t>15, </a:t>
            </a:r>
            <a:r>
              <a:rPr lang="en-US" sz="2000" dirty="0">
                <a:solidFill>
                  <a:srgbClr val="FF0000"/>
                </a:solidFill>
                <a:latin typeface="Comic Sans MS" pitchFamily="66" charset="0"/>
              </a:rPr>
              <a:t>TeeJet Catalog 50A</a:t>
            </a:r>
          </a:p>
        </p:txBody>
      </p:sp>
    </p:spTree>
    <p:custDataLst>
      <p:tags r:id="rId1"/>
    </p:custData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1170" name="Rectangle 2"/>
          <p:cNvSpPr>
            <a:spLocks noGrp="1" noChangeArrowheads="1"/>
          </p:cNvSpPr>
          <p:nvPr>
            <p:ph type="ctrTitle"/>
          </p:nvPr>
        </p:nvSpPr>
        <p:spPr>
          <a:xfrm>
            <a:off x="1066800" y="1981200"/>
            <a:ext cx="6935788" cy="1143000"/>
          </a:xfrm>
        </p:spPr>
        <p:txBody>
          <a:bodyPr/>
          <a:lstStyle/>
          <a:p>
            <a:r>
              <a:rPr lang="en-US">
                <a:solidFill>
                  <a:schemeClr val="bg1"/>
                </a:solidFill>
              </a:rPr>
              <a:t>Demo –venturi flat-fan</a:t>
            </a:r>
          </a:p>
        </p:txBody>
      </p:sp>
    </p:spTree>
    <p:custDataLst>
      <p:tags r:id="rId1"/>
    </p:custData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52400"/>
            <a:ext cx="8229600" cy="685800"/>
          </a:xfrm>
        </p:spPr>
        <p:txBody>
          <a:bodyPr>
            <a:normAutofit fontScale="90000"/>
          </a:bodyPr>
          <a:lstStyle/>
          <a:p>
            <a:r>
              <a:rPr lang="en-US" sz="3600" dirty="0" smtClean="0"/>
              <a:t>Air Induction Nozzle</a:t>
            </a:r>
            <a:br>
              <a:rPr lang="en-US" sz="3600" dirty="0" smtClean="0"/>
            </a:br>
            <a:r>
              <a:rPr lang="en-US" sz="3600" dirty="0" smtClean="0"/>
              <a:t> for Maximum Drift Control:</a:t>
            </a:r>
          </a:p>
        </p:txBody>
      </p:sp>
      <p:sp>
        <p:nvSpPr>
          <p:cNvPr id="44035" name="Rectangle 3"/>
          <p:cNvSpPr>
            <a:spLocks noGrp="1" noChangeArrowheads="1"/>
          </p:cNvSpPr>
          <p:nvPr>
            <p:ph type="body" sz="half" idx="1"/>
          </p:nvPr>
        </p:nvSpPr>
        <p:spPr>
          <a:xfrm>
            <a:off x="152400" y="1782763"/>
            <a:ext cx="4724400" cy="2103437"/>
          </a:xfrm>
        </p:spPr>
        <p:txBody>
          <a:bodyPr/>
          <a:lstStyle/>
          <a:p>
            <a:pPr eaLnBrk="1" hangingPunct="1">
              <a:lnSpc>
                <a:spcPct val="90000"/>
              </a:lnSpc>
            </a:pPr>
            <a:r>
              <a:rPr lang="en-US" sz="2400" smtClean="0"/>
              <a:t>More compact</a:t>
            </a:r>
          </a:p>
          <a:p>
            <a:pPr eaLnBrk="1" hangingPunct="1">
              <a:lnSpc>
                <a:spcPct val="90000"/>
              </a:lnSpc>
            </a:pPr>
            <a:r>
              <a:rPr lang="en-US" sz="2400" smtClean="0"/>
              <a:t>Larger drops</a:t>
            </a:r>
          </a:p>
          <a:p>
            <a:pPr eaLnBrk="1" hangingPunct="1">
              <a:lnSpc>
                <a:spcPct val="90000"/>
              </a:lnSpc>
            </a:pPr>
            <a:r>
              <a:rPr lang="en-US" sz="2400" smtClean="0"/>
              <a:t>Operates at lower pressures</a:t>
            </a:r>
          </a:p>
          <a:p>
            <a:pPr eaLnBrk="1" hangingPunct="1">
              <a:lnSpc>
                <a:spcPct val="90000"/>
              </a:lnSpc>
            </a:pPr>
            <a:r>
              <a:rPr lang="en-US" sz="2400" smtClean="0"/>
              <a:t>Percentage of fines do not increase with pressure</a:t>
            </a:r>
          </a:p>
        </p:txBody>
      </p:sp>
      <p:sp>
        <p:nvSpPr>
          <p:cNvPr id="44036" name="Rectangle 4"/>
          <p:cNvSpPr>
            <a:spLocks noChangeArrowheads="1"/>
          </p:cNvSpPr>
          <p:nvPr/>
        </p:nvSpPr>
        <p:spPr bwMode="auto">
          <a:xfrm>
            <a:off x="5181600" y="3733800"/>
            <a:ext cx="3505200" cy="4572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Turbo Injection - TTI</a:t>
            </a:r>
          </a:p>
        </p:txBody>
      </p:sp>
      <p:pic>
        <p:nvPicPr>
          <p:cNvPr id="44037" name="Picture 5"/>
          <p:cNvPicPr>
            <a:picLocks noChangeAspect="1" noChangeArrowheads="1"/>
          </p:cNvPicPr>
          <p:nvPr/>
        </p:nvPicPr>
        <p:blipFill>
          <a:blip r:embed="rId4" cstate="email"/>
          <a:srcRect/>
          <a:stretch>
            <a:fillRect/>
          </a:stretch>
        </p:blipFill>
        <p:spPr bwMode="auto">
          <a:xfrm>
            <a:off x="4953000" y="1143000"/>
            <a:ext cx="4038600" cy="2567644"/>
          </a:xfrm>
          <a:prstGeom prst="rect">
            <a:avLst/>
          </a:prstGeom>
          <a:noFill/>
          <a:ln w="12700">
            <a:noFill/>
            <a:miter lim="800000"/>
            <a:headEnd/>
            <a:tailEnd/>
          </a:ln>
        </p:spPr>
      </p:pic>
      <p:pic>
        <p:nvPicPr>
          <p:cNvPr id="44038" name="Picture 6"/>
          <p:cNvPicPr>
            <a:picLocks noChangeAspect="1" noChangeArrowheads="1"/>
          </p:cNvPicPr>
          <p:nvPr/>
        </p:nvPicPr>
        <p:blipFill>
          <a:blip r:embed="rId5" cstate="email"/>
          <a:srcRect/>
          <a:stretch>
            <a:fillRect/>
          </a:stretch>
        </p:blipFill>
        <p:spPr bwMode="auto">
          <a:xfrm>
            <a:off x="381000" y="3733800"/>
            <a:ext cx="3352800" cy="2989263"/>
          </a:xfrm>
          <a:prstGeom prst="rect">
            <a:avLst/>
          </a:prstGeom>
          <a:noFill/>
          <a:ln w="12700">
            <a:noFill/>
            <a:miter lim="800000"/>
            <a:headEnd/>
            <a:tailEnd/>
          </a:ln>
        </p:spPr>
      </p:pic>
      <p:sp>
        <p:nvSpPr>
          <p:cNvPr id="44039" name="Rectangle 7"/>
          <p:cNvSpPr>
            <a:spLocks noChangeArrowheads="1"/>
          </p:cNvSpPr>
          <p:nvPr/>
        </p:nvSpPr>
        <p:spPr bwMode="auto">
          <a:xfrm>
            <a:off x="152400" y="5257800"/>
            <a:ext cx="914400" cy="1524000"/>
          </a:xfrm>
          <a:prstGeom prst="rect">
            <a:avLst/>
          </a:prstGeom>
          <a:solidFill>
            <a:schemeClr val="bg1"/>
          </a:solidFill>
          <a:ln w="12700">
            <a:noFill/>
            <a:miter lim="800000"/>
            <a:headEnd/>
            <a:tailEnd/>
          </a:ln>
        </p:spPr>
        <p:txBody>
          <a:bodyPr wrap="none" anchor="ctr"/>
          <a:lstStyle/>
          <a:p>
            <a:endParaRPr lang="en-US"/>
          </a:p>
        </p:txBody>
      </p:sp>
      <p:sp>
        <p:nvSpPr>
          <p:cNvPr id="44040" name="Text Box 8"/>
          <p:cNvSpPr txBox="1">
            <a:spLocks noChangeArrowheads="1"/>
          </p:cNvSpPr>
          <p:nvPr/>
        </p:nvSpPr>
        <p:spPr bwMode="auto">
          <a:xfrm>
            <a:off x="381000" y="1355725"/>
            <a:ext cx="4191000" cy="396875"/>
          </a:xfrm>
          <a:prstGeom prst="rect">
            <a:avLst/>
          </a:prstGeom>
          <a:noFill/>
          <a:ln w="12700">
            <a:noFill/>
            <a:miter lim="800000"/>
            <a:headEnd/>
            <a:tailEnd/>
          </a:ln>
        </p:spPr>
        <p:txBody>
          <a:bodyPr>
            <a:spAutoFit/>
          </a:bodyPr>
          <a:lstStyle/>
          <a:p>
            <a:pPr eaLnBrk="0" hangingPunct="0">
              <a:spcBef>
                <a:spcPct val="50000"/>
              </a:spcBef>
            </a:pPr>
            <a:r>
              <a:rPr lang="en-US" sz="2000" dirty="0">
                <a:solidFill>
                  <a:srgbClr val="FF0000"/>
                </a:solidFill>
                <a:latin typeface="Comic Sans MS" pitchFamily="66" charset="0"/>
              </a:rPr>
              <a:t>See Page 11, TeeJet Catalog 50A</a:t>
            </a:r>
          </a:p>
        </p:txBody>
      </p:sp>
      <p:pic>
        <p:nvPicPr>
          <p:cNvPr id="9" name="Picture 8" descr="Duo TTI.jpg"/>
          <p:cNvPicPr>
            <a:picLocks noChangeAspect="1"/>
          </p:cNvPicPr>
          <p:nvPr/>
        </p:nvPicPr>
        <p:blipFill>
          <a:blip r:embed="rId6" cstate="email"/>
          <a:stretch>
            <a:fillRect/>
          </a:stretch>
        </p:blipFill>
        <p:spPr>
          <a:xfrm rot="10800000">
            <a:off x="6858000" y="4485955"/>
            <a:ext cx="1174750" cy="1686244"/>
          </a:xfrm>
          <a:prstGeom prst="rect">
            <a:avLst/>
          </a:prstGeom>
        </p:spPr>
      </p:pic>
      <p:sp>
        <p:nvSpPr>
          <p:cNvPr id="10" name="Rectangle 3"/>
          <p:cNvSpPr>
            <a:spLocks noChangeArrowheads="1"/>
          </p:cNvSpPr>
          <p:nvPr/>
        </p:nvSpPr>
        <p:spPr bwMode="auto">
          <a:xfrm>
            <a:off x="4800600" y="6096000"/>
            <a:ext cx="3429000" cy="457200"/>
          </a:xfrm>
          <a:prstGeom prst="rect">
            <a:avLst/>
          </a:prstGeom>
          <a:noFill/>
          <a:ln w="9525">
            <a:solidFill>
              <a:schemeClr val="tx1"/>
            </a:solidFill>
            <a:miter lim="800000"/>
            <a:headEnd/>
            <a:tailEnd/>
          </a:ln>
          <a:effectLst/>
        </p:spPr>
        <p:txBody>
          <a:bodyPr wrap="none" anchor="ctr"/>
          <a:lstStyle/>
          <a:p>
            <a:pPr algn="ctr"/>
            <a:r>
              <a:rPr lang="en-US" sz="2000" dirty="0">
                <a:latin typeface="Times New Roman" pitchFamily="18" charset="0"/>
              </a:rPr>
              <a:t>Turbo </a:t>
            </a:r>
            <a:r>
              <a:rPr lang="en-US" sz="2000" dirty="0" err="1" smtClean="0">
                <a:latin typeface="Times New Roman" pitchFamily="18" charset="0"/>
              </a:rPr>
              <a:t>TwinJet</a:t>
            </a:r>
            <a:r>
              <a:rPr lang="en-US" sz="2000" dirty="0" smtClean="0">
                <a:latin typeface="Times New Roman" pitchFamily="18" charset="0"/>
              </a:rPr>
              <a:t> Induction</a:t>
            </a:r>
            <a:endParaRPr lang="en-US" sz="2000" dirty="0">
              <a:latin typeface="Times New Roman" pitchFamily="18" charset="0"/>
            </a:endParaRPr>
          </a:p>
        </p:txBody>
      </p:sp>
      <p:sp>
        <p:nvSpPr>
          <p:cNvPr id="11" name="Rectangle 10"/>
          <p:cNvSpPr>
            <a:spLocks noChangeArrowheads="1"/>
          </p:cNvSpPr>
          <p:nvPr/>
        </p:nvSpPr>
        <p:spPr bwMode="auto">
          <a:xfrm>
            <a:off x="5105400" y="5410200"/>
            <a:ext cx="1752600" cy="457200"/>
          </a:xfrm>
          <a:prstGeom prst="rect">
            <a:avLst/>
          </a:prstGeom>
          <a:solidFill>
            <a:schemeClr val="bg1"/>
          </a:solidFill>
          <a:ln w="9525">
            <a:solidFill>
              <a:schemeClr val="tx1"/>
            </a:solidFill>
            <a:miter lim="800000"/>
            <a:headEnd/>
            <a:tailEnd/>
          </a:ln>
          <a:effectLst/>
        </p:spPr>
        <p:txBody>
          <a:bodyPr wrap="none" anchor="ctr"/>
          <a:lstStyle/>
          <a:p>
            <a:pPr algn="ctr"/>
            <a:r>
              <a:rPr lang="en-US" sz="2000" dirty="0" smtClean="0">
                <a:latin typeface="Times New Roman" pitchFamily="18" charset="0"/>
              </a:rPr>
              <a:t>AITTJ60</a:t>
            </a:r>
            <a:endParaRPr lang="en-US" sz="2000" dirty="0">
              <a:latin typeface="Times New Roman" pitchFamily="18" charset="0"/>
            </a:endParaRPr>
          </a:p>
        </p:txBody>
      </p:sp>
      <p:sp>
        <p:nvSpPr>
          <p:cNvPr id="12" name="Rectangle 11"/>
          <p:cNvSpPr/>
          <p:nvPr/>
        </p:nvSpPr>
        <p:spPr>
          <a:xfrm>
            <a:off x="4800600" y="4800600"/>
            <a:ext cx="1957587" cy="369332"/>
          </a:xfrm>
          <a:prstGeom prst="rect">
            <a:avLst/>
          </a:prstGeom>
        </p:spPr>
        <p:txBody>
          <a:bodyPr wrap="none">
            <a:spAutoFit/>
          </a:bodyPr>
          <a:lstStyle/>
          <a:p>
            <a:pPr eaLnBrk="0" hangingPunct="0">
              <a:spcBef>
                <a:spcPct val="50000"/>
              </a:spcBef>
            </a:pPr>
            <a:r>
              <a:rPr lang="en-US" dirty="0" smtClean="0">
                <a:solidFill>
                  <a:srgbClr val="FF0000"/>
                </a:solidFill>
                <a:latin typeface="Comic Sans MS" pitchFamily="66" charset="0"/>
              </a:rPr>
              <a:t>TeeJet Handout</a:t>
            </a:r>
            <a:endParaRPr lang="en-US" dirty="0">
              <a:solidFill>
                <a:srgbClr val="FF0000"/>
              </a:solidFill>
              <a:latin typeface="Comic Sans MS" pitchFamily="66" charset="0"/>
            </a:endParaRPr>
          </a:p>
        </p:txBody>
      </p:sp>
      <p:sp>
        <p:nvSpPr>
          <p:cNvPr id="13" name="Oval 12"/>
          <p:cNvSpPr/>
          <p:nvPr/>
        </p:nvSpPr>
        <p:spPr bwMode="auto">
          <a:xfrm>
            <a:off x="3962400" y="4267200"/>
            <a:ext cx="4953000" cy="25908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0000"/>
              </a:solidFill>
              <a:effectLst/>
              <a:latin typeface="Arial"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2786" name="Rectangle 2"/>
          <p:cNvSpPr>
            <a:spLocks noGrp="1" noChangeArrowheads="1"/>
          </p:cNvSpPr>
          <p:nvPr>
            <p:ph type="ctrTitle"/>
          </p:nvPr>
        </p:nvSpPr>
        <p:spPr>
          <a:xfrm>
            <a:off x="1066800" y="1981200"/>
            <a:ext cx="6935788" cy="1143000"/>
          </a:xfrm>
        </p:spPr>
        <p:txBody>
          <a:bodyPr/>
          <a:lstStyle/>
          <a:p>
            <a:r>
              <a:rPr lang="en-US" sz="4000">
                <a:solidFill>
                  <a:schemeClr val="bg1"/>
                </a:solidFill>
              </a:rPr>
              <a:t>Demo –turbo venturi flat-fan</a:t>
            </a:r>
          </a:p>
        </p:txBody>
      </p:sp>
    </p:spTree>
    <p:custDataLst>
      <p:tags r:id="rId1"/>
    </p:custData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Improving Potential</a:t>
            </a:r>
            <a:br>
              <a:rPr lang="en-US" b="1" dirty="0" smtClean="0"/>
            </a:br>
            <a:r>
              <a:rPr lang="en-US" b="1" dirty="0" smtClean="0"/>
              <a:t>For Efficacy</a:t>
            </a:r>
            <a:endParaRPr lang="en-US" b="1"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Grp="1" noChangeAspect="1" noChangeArrowheads="1"/>
          </p:cNvPicPr>
          <p:nvPr>
            <p:ph idx="1"/>
          </p:nvPr>
        </p:nvPicPr>
        <p:blipFill>
          <a:blip r:embed="rId3" cstate="email"/>
          <a:srcRect/>
          <a:stretch>
            <a:fillRect/>
          </a:stretch>
        </p:blipFill>
        <p:spPr>
          <a:xfrm>
            <a:off x="304800" y="402668"/>
            <a:ext cx="8382000" cy="5921932"/>
          </a:xfrm>
        </p:spPr>
      </p:pic>
      <p:sp>
        <p:nvSpPr>
          <p:cNvPr id="5" name="Rectangle 4"/>
          <p:cNvSpPr/>
          <p:nvPr/>
        </p:nvSpPr>
        <p:spPr>
          <a:xfrm>
            <a:off x="4267200" y="2286000"/>
            <a:ext cx="42672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4" cstate="email"/>
          <a:srcRect l="9487"/>
          <a:stretch>
            <a:fillRect/>
          </a:stretch>
        </p:blipFill>
        <p:spPr bwMode="auto">
          <a:xfrm rot="6298083">
            <a:off x="5466610" y="1848180"/>
            <a:ext cx="1633483" cy="2833057"/>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a:xfrm>
            <a:off x="457200" y="152400"/>
            <a:ext cx="8229600" cy="685800"/>
          </a:xfrm>
        </p:spPr>
        <p:txBody>
          <a:bodyPr/>
          <a:lstStyle/>
          <a:p>
            <a:r>
              <a:rPr lang="en-US" sz="4000"/>
              <a:t>New release in 2007:</a:t>
            </a:r>
          </a:p>
        </p:txBody>
      </p:sp>
      <p:sp>
        <p:nvSpPr>
          <p:cNvPr id="1272835" name="Rectangle 3"/>
          <p:cNvSpPr>
            <a:spLocks noGrp="1" noChangeArrowheads="1"/>
          </p:cNvSpPr>
          <p:nvPr>
            <p:ph type="body" sz="half" idx="1"/>
          </p:nvPr>
        </p:nvSpPr>
        <p:spPr>
          <a:xfrm>
            <a:off x="152400" y="1600200"/>
            <a:ext cx="6096000" cy="1752600"/>
          </a:xfrm>
        </p:spPr>
        <p:txBody>
          <a:bodyPr/>
          <a:lstStyle/>
          <a:p>
            <a:r>
              <a:rPr lang="en-US" sz="2400"/>
              <a:t>XR outlet with venturi air aspirator design</a:t>
            </a:r>
          </a:p>
          <a:p>
            <a:r>
              <a:rPr lang="en-US" sz="2400"/>
              <a:t>More compact than AI style</a:t>
            </a:r>
          </a:p>
          <a:p>
            <a:r>
              <a:rPr lang="en-US" sz="2400"/>
              <a:t>2-piece with removable pre-orifice</a:t>
            </a:r>
          </a:p>
          <a:p>
            <a:pPr>
              <a:buFontTx/>
              <a:buNone/>
            </a:pPr>
            <a:endParaRPr lang="en-US" sz="2400"/>
          </a:p>
        </p:txBody>
      </p:sp>
      <p:sp>
        <p:nvSpPr>
          <p:cNvPr id="1272836" name="Rectangle 4"/>
          <p:cNvSpPr>
            <a:spLocks noChangeArrowheads="1"/>
          </p:cNvSpPr>
          <p:nvPr/>
        </p:nvSpPr>
        <p:spPr bwMode="auto">
          <a:xfrm>
            <a:off x="1066800" y="4191000"/>
            <a:ext cx="3505200" cy="4572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AI XR TeeJet</a:t>
            </a:r>
          </a:p>
        </p:txBody>
      </p:sp>
      <p:pic>
        <p:nvPicPr>
          <p:cNvPr id="1272837" name="Picture 5"/>
          <p:cNvPicPr>
            <a:picLocks noChangeAspect="1" noChangeArrowheads="1"/>
          </p:cNvPicPr>
          <p:nvPr/>
        </p:nvPicPr>
        <p:blipFill>
          <a:blip r:embed="rId4" cstate="email"/>
          <a:srcRect/>
          <a:stretch>
            <a:fillRect/>
          </a:stretch>
        </p:blipFill>
        <p:spPr bwMode="auto">
          <a:xfrm>
            <a:off x="990600" y="5181600"/>
            <a:ext cx="7010400" cy="1481138"/>
          </a:xfrm>
          <a:prstGeom prst="rect">
            <a:avLst/>
          </a:prstGeom>
          <a:noFill/>
          <a:ln w="12700">
            <a:noFill/>
            <a:miter lim="800000"/>
            <a:headEnd/>
            <a:tailEnd/>
          </a:ln>
          <a:effectLst/>
        </p:spPr>
      </p:pic>
      <p:pic>
        <p:nvPicPr>
          <p:cNvPr id="1272838" name="Picture 6"/>
          <p:cNvPicPr>
            <a:picLocks noChangeAspect="1" noChangeArrowheads="1"/>
          </p:cNvPicPr>
          <p:nvPr/>
        </p:nvPicPr>
        <p:blipFill>
          <a:blip r:embed="rId5" cstate="email"/>
          <a:srcRect/>
          <a:stretch>
            <a:fillRect/>
          </a:stretch>
        </p:blipFill>
        <p:spPr bwMode="auto">
          <a:xfrm>
            <a:off x="5486400" y="2024063"/>
            <a:ext cx="3276600" cy="3005137"/>
          </a:xfrm>
          <a:prstGeom prst="rect">
            <a:avLst/>
          </a:prstGeom>
          <a:noFill/>
          <a:ln w="12700">
            <a:noFill/>
            <a:miter lim="800000"/>
            <a:headEnd/>
            <a:tailEnd/>
          </a:ln>
          <a:effectLst/>
        </p:spPr>
      </p:pic>
      <p:sp>
        <p:nvSpPr>
          <p:cNvPr id="1272839" name="Text Box 7"/>
          <p:cNvSpPr txBox="1">
            <a:spLocks noChangeArrowheads="1"/>
          </p:cNvSpPr>
          <p:nvPr/>
        </p:nvSpPr>
        <p:spPr bwMode="auto">
          <a:xfrm>
            <a:off x="381000" y="1066800"/>
            <a:ext cx="41910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14, TeeJet Catalog 50A</a:t>
            </a:r>
          </a:p>
        </p:txBody>
      </p:sp>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4882" name="Picture 2" descr="guardian_group"/>
          <p:cNvPicPr>
            <a:picLocks noChangeAspect="1" noChangeArrowheads="1"/>
          </p:cNvPicPr>
          <p:nvPr/>
        </p:nvPicPr>
        <p:blipFill>
          <a:blip r:embed="rId4" cstate="email"/>
          <a:srcRect/>
          <a:stretch>
            <a:fillRect/>
          </a:stretch>
        </p:blipFill>
        <p:spPr bwMode="auto">
          <a:xfrm>
            <a:off x="6457950" y="2286000"/>
            <a:ext cx="2609850" cy="2133600"/>
          </a:xfrm>
          <a:prstGeom prst="rect">
            <a:avLst/>
          </a:prstGeom>
          <a:noFill/>
        </p:spPr>
      </p:pic>
      <p:sp>
        <p:nvSpPr>
          <p:cNvPr id="1274883" name="Rectangle 3"/>
          <p:cNvSpPr>
            <a:spLocks noGrp="1" noChangeArrowheads="1"/>
          </p:cNvSpPr>
          <p:nvPr>
            <p:ph type="title"/>
          </p:nvPr>
        </p:nvSpPr>
        <p:spPr>
          <a:xfrm>
            <a:off x="381000" y="533400"/>
            <a:ext cx="8229600" cy="685800"/>
          </a:xfrm>
        </p:spPr>
        <p:txBody>
          <a:bodyPr/>
          <a:lstStyle/>
          <a:p>
            <a:pPr algn="l"/>
            <a:r>
              <a:rPr lang="en-US" sz="3600"/>
              <a:t>GuardianAir Induction:</a:t>
            </a:r>
          </a:p>
        </p:txBody>
      </p:sp>
      <p:sp>
        <p:nvSpPr>
          <p:cNvPr id="1274884" name="Rectangle 4"/>
          <p:cNvSpPr>
            <a:spLocks noGrp="1" noChangeArrowheads="1"/>
          </p:cNvSpPr>
          <p:nvPr>
            <p:ph type="body" sz="half" idx="1"/>
          </p:nvPr>
        </p:nvSpPr>
        <p:spPr>
          <a:xfrm>
            <a:off x="228600" y="1600200"/>
            <a:ext cx="5029200" cy="2438400"/>
          </a:xfrm>
        </p:spPr>
        <p:txBody>
          <a:bodyPr/>
          <a:lstStyle/>
          <a:p>
            <a:pPr>
              <a:lnSpc>
                <a:spcPct val="90000"/>
              </a:lnSpc>
            </a:pPr>
            <a:r>
              <a:rPr lang="en-US" sz="2400"/>
              <a:t>More consistent droplet</a:t>
            </a:r>
          </a:p>
          <a:p>
            <a:pPr>
              <a:lnSpc>
                <a:spcPct val="90000"/>
              </a:lnSpc>
            </a:pPr>
            <a:r>
              <a:rPr lang="en-US" sz="2400"/>
              <a:t>All-in-one cap and screen</a:t>
            </a:r>
          </a:p>
          <a:p>
            <a:pPr>
              <a:lnSpc>
                <a:spcPct val="90000"/>
              </a:lnSpc>
            </a:pPr>
            <a:r>
              <a:rPr lang="en-US" sz="2400"/>
              <a:t>Wide angle with 15 degree incline toward the rear</a:t>
            </a:r>
          </a:p>
          <a:p>
            <a:pPr>
              <a:lnSpc>
                <a:spcPct val="90000"/>
              </a:lnSpc>
            </a:pPr>
            <a:r>
              <a:rPr lang="en-US" sz="2400"/>
              <a:t>Aim forward or rearword – alternate?</a:t>
            </a:r>
          </a:p>
        </p:txBody>
      </p:sp>
      <p:sp>
        <p:nvSpPr>
          <p:cNvPr id="1274885" name="Rectangle 5"/>
          <p:cNvSpPr>
            <a:spLocks noChangeArrowheads="1"/>
          </p:cNvSpPr>
          <p:nvPr/>
        </p:nvSpPr>
        <p:spPr bwMode="auto">
          <a:xfrm>
            <a:off x="5257800" y="4267200"/>
            <a:ext cx="3505200" cy="4572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GuardianAir</a:t>
            </a:r>
          </a:p>
        </p:txBody>
      </p:sp>
      <p:sp>
        <p:nvSpPr>
          <p:cNvPr id="1274886" name="Text Box 6"/>
          <p:cNvSpPr txBox="1">
            <a:spLocks noChangeArrowheads="1"/>
          </p:cNvSpPr>
          <p:nvPr/>
        </p:nvSpPr>
        <p:spPr bwMode="auto">
          <a:xfrm>
            <a:off x="609600" y="4267200"/>
            <a:ext cx="3657600" cy="336550"/>
          </a:xfrm>
          <a:prstGeom prst="rect">
            <a:avLst/>
          </a:prstGeom>
          <a:noFill/>
          <a:ln w="12700">
            <a:noFill/>
            <a:miter lim="800000"/>
            <a:headEnd/>
            <a:tailEnd/>
          </a:ln>
          <a:effectLst/>
        </p:spPr>
        <p:txBody>
          <a:bodyPr>
            <a:spAutoFit/>
          </a:bodyPr>
          <a:lstStyle/>
          <a:p>
            <a:pPr eaLnBrk="0" hangingPunct="0">
              <a:spcBef>
                <a:spcPct val="50000"/>
              </a:spcBef>
            </a:pPr>
            <a:r>
              <a:rPr lang="en-US" sz="1600">
                <a:solidFill>
                  <a:srgbClr val="FF0000"/>
                </a:solidFill>
                <a:latin typeface="Comic Sans MS" pitchFamily="66" charset="0"/>
              </a:rPr>
              <a:t>See Page 16, Hypro Spray Tip Guide</a:t>
            </a:r>
          </a:p>
        </p:txBody>
      </p:sp>
      <p:pic>
        <p:nvPicPr>
          <p:cNvPr id="1274887" name="Picture 7" descr="GuardianAirgroup1"/>
          <p:cNvPicPr>
            <a:picLocks noChangeAspect="1" noChangeArrowheads="1"/>
          </p:cNvPicPr>
          <p:nvPr/>
        </p:nvPicPr>
        <p:blipFill>
          <a:blip r:embed="rId5" cstate="email"/>
          <a:srcRect/>
          <a:stretch>
            <a:fillRect/>
          </a:stretch>
        </p:blipFill>
        <p:spPr bwMode="auto">
          <a:xfrm>
            <a:off x="6705600" y="228600"/>
            <a:ext cx="2133600" cy="1920875"/>
          </a:xfrm>
          <a:prstGeom prst="rect">
            <a:avLst/>
          </a:prstGeom>
          <a:noFill/>
        </p:spPr>
      </p:pic>
      <p:pic>
        <p:nvPicPr>
          <p:cNvPr id="1274888" name="Picture 8"/>
          <p:cNvPicPr>
            <a:picLocks noChangeAspect="1" noChangeArrowheads="1"/>
          </p:cNvPicPr>
          <p:nvPr/>
        </p:nvPicPr>
        <p:blipFill>
          <a:blip r:embed="rId6" cstate="email"/>
          <a:srcRect l="10715" r="32143"/>
          <a:stretch>
            <a:fillRect/>
          </a:stretch>
        </p:blipFill>
        <p:spPr bwMode="auto">
          <a:xfrm>
            <a:off x="5200650" y="2438400"/>
            <a:ext cx="1047750" cy="1752600"/>
          </a:xfrm>
          <a:prstGeom prst="rect">
            <a:avLst/>
          </a:prstGeom>
          <a:noFill/>
          <a:ln w="12700">
            <a:noFill/>
            <a:miter lim="800000"/>
            <a:headEnd/>
            <a:tailEnd/>
          </a:ln>
          <a:effectLst/>
        </p:spPr>
      </p:pic>
      <p:pic>
        <p:nvPicPr>
          <p:cNvPr id="1274889" name="Picture 9"/>
          <p:cNvPicPr>
            <a:picLocks noChangeAspect="1" noChangeArrowheads="1"/>
          </p:cNvPicPr>
          <p:nvPr/>
        </p:nvPicPr>
        <p:blipFill>
          <a:blip r:embed="rId7" cstate="email"/>
          <a:srcRect/>
          <a:stretch>
            <a:fillRect/>
          </a:stretch>
        </p:blipFill>
        <p:spPr bwMode="auto">
          <a:xfrm>
            <a:off x="228600" y="4960938"/>
            <a:ext cx="8610600" cy="1820862"/>
          </a:xfrm>
          <a:prstGeom prst="rect">
            <a:avLst/>
          </a:prstGeom>
          <a:noFill/>
          <a:ln w="12700">
            <a:noFill/>
            <a:miter lim="800000"/>
            <a:headEnd/>
            <a:tailEnd/>
          </a:ln>
          <a:effectLst/>
        </p:spPr>
      </p:pic>
      <p:pic>
        <p:nvPicPr>
          <p:cNvPr id="1274890" name="Picture 10" descr="Scan0003"/>
          <p:cNvPicPr>
            <a:picLocks noChangeAspect="1" noChangeArrowheads="1"/>
          </p:cNvPicPr>
          <p:nvPr/>
        </p:nvPicPr>
        <p:blipFill>
          <a:blip r:embed="rId8" cstate="email"/>
          <a:srcRect/>
          <a:stretch>
            <a:fillRect/>
          </a:stretch>
        </p:blipFill>
        <p:spPr bwMode="auto">
          <a:xfrm>
            <a:off x="5092700" y="228600"/>
            <a:ext cx="1254125" cy="21336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42" name="Rectangle 2"/>
          <p:cNvSpPr>
            <a:spLocks noGrp="1" noChangeArrowheads="1"/>
          </p:cNvSpPr>
          <p:nvPr>
            <p:ph type="ctrTitle"/>
          </p:nvPr>
        </p:nvSpPr>
        <p:spPr>
          <a:xfrm>
            <a:off x="1066800" y="1981200"/>
            <a:ext cx="6935788" cy="1143000"/>
          </a:xfrm>
        </p:spPr>
        <p:txBody>
          <a:bodyPr/>
          <a:lstStyle/>
          <a:p>
            <a:r>
              <a:rPr lang="en-US" sz="4000">
                <a:solidFill>
                  <a:schemeClr val="bg1"/>
                </a:solidFill>
              </a:rPr>
              <a:t>Demo –AM, AIXR Guardian</a:t>
            </a:r>
          </a:p>
        </p:txBody>
      </p:sp>
    </p:spTree>
    <p:custDataLst>
      <p:tags r:id="rId1"/>
    </p:custData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6930" name="Picture 2" descr="Scan0002"/>
          <p:cNvPicPr>
            <a:picLocks noChangeAspect="1" noChangeArrowheads="1"/>
          </p:cNvPicPr>
          <p:nvPr/>
        </p:nvPicPr>
        <p:blipFill>
          <a:blip r:embed="rId3" cstate="email"/>
          <a:srcRect/>
          <a:stretch>
            <a:fillRect/>
          </a:stretch>
        </p:blipFill>
        <p:spPr bwMode="auto">
          <a:xfrm>
            <a:off x="3200400" y="2971800"/>
            <a:ext cx="5867400" cy="3514725"/>
          </a:xfrm>
          <a:prstGeom prst="rect">
            <a:avLst/>
          </a:prstGeom>
          <a:noFill/>
        </p:spPr>
      </p:pic>
      <p:pic>
        <p:nvPicPr>
          <p:cNvPr id="1276931" name="Picture 3" descr="IMG_0020"/>
          <p:cNvPicPr>
            <a:picLocks noChangeAspect="1" noChangeArrowheads="1"/>
          </p:cNvPicPr>
          <p:nvPr/>
        </p:nvPicPr>
        <p:blipFill>
          <a:blip r:embed="rId4" cstate="email">
            <a:lum bright="-18000"/>
          </a:blip>
          <a:srcRect/>
          <a:stretch>
            <a:fillRect/>
          </a:stretch>
        </p:blipFill>
        <p:spPr bwMode="auto">
          <a:xfrm>
            <a:off x="304800" y="76200"/>
            <a:ext cx="1733550" cy="2971800"/>
          </a:xfrm>
          <a:prstGeom prst="rect">
            <a:avLst/>
          </a:prstGeom>
          <a:noFill/>
        </p:spPr>
      </p:pic>
      <p:pic>
        <p:nvPicPr>
          <p:cNvPr id="1276932" name="Picture 4" descr="IMG_0773"/>
          <p:cNvPicPr>
            <a:picLocks noChangeAspect="1" noChangeArrowheads="1"/>
          </p:cNvPicPr>
          <p:nvPr/>
        </p:nvPicPr>
        <p:blipFill>
          <a:blip r:embed="rId5" cstate="email">
            <a:lum bright="6000"/>
          </a:blip>
          <a:srcRect/>
          <a:stretch>
            <a:fillRect/>
          </a:stretch>
        </p:blipFill>
        <p:spPr bwMode="auto">
          <a:xfrm>
            <a:off x="5181600" y="304800"/>
            <a:ext cx="3733800" cy="2800350"/>
          </a:xfrm>
          <a:prstGeom prst="rect">
            <a:avLst/>
          </a:prstGeom>
          <a:noFill/>
        </p:spPr>
      </p:pic>
      <p:pic>
        <p:nvPicPr>
          <p:cNvPr id="1276933" name="Picture 5" descr="Scan0001"/>
          <p:cNvPicPr>
            <a:picLocks noChangeAspect="1" noChangeArrowheads="1"/>
          </p:cNvPicPr>
          <p:nvPr/>
        </p:nvPicPr>
        <p:blipFill>
          <a:blip r:embed="rId6" cstate="email"/>
          <a:srcRect/>
          <a:stretch>
            <a:fillRect/>
          </a:stretch>
        </p:blipFill>
        <p:spPr bwMode="auto">
          <a:xfrm>
            <a:off x="228600" y="3124200"/>
            <a:ext cx="2819400" cy="2671763"/>
          </a:xfrm>
          <a:prstGeom prst="rect">
            <a:avLst/>
          </a:prstGeom>
          <a:noFill/>
        </p:spPr>
      </p:pic>
      <p:pic>
        <p:nvPicPr>
          <p:cNvPr id="1276934" name="Picture 6" descr="IMG_0740"/>
          <p:cNvPicPr>
            <a:picLocks noChangeAspect="1" noChangeArrowheads="1"/>
          </p:cNvPicPr>
          <p:nvPr/>
        </p:nvPicPr>
        <p:blipFill>
          <a:blip r:embed="rId7" cstate="email">
            <a:lum bright="6000"/>
          </a:blip>
          <a:srcRect/>
          <a:stretch>
            <a:fillRect/>
          </a:stretch>
        </p:blipFill>
        <p:spPr bwMode="auto">
          <a:xfrm>
            <a:off x="2438400" y="76200"/>
            <a:ext cx="2211388" cy="2971800"/>
          </a:xfrm>
          <a:prstGeom prst="rect">
            <a:avLst/>
          </a:prstGeom>
          <a:noFill/>
        </p:spPr>
      </p:pic>
      <p:pic>
        <p:nvPicPr>
          <p:cNvPr id="1276935" name="Picture 7"/>
          <p:cNvPicPr>
            <a:picLocks noChangeAspect="1" noChangeArrowheads="1"/>
          </p:cNvPicPr>
          <p:nvPr/>
        </p:nvPicPr>
        <p:blipFill>
          <a:blip r:embed="rId8" cstate="email"/>
          <a:srcRect/>
          <a:stretch>
            <a:fillRect/>
          </a:stretch>
        </p:blipFill>
        <p:spPr bwMode="auto">
          <a:xfrm>
            <a:off x="304800" y="5867400"/>
            <a:ext cx="2514600" cy="801688"/>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0610" name="Picture 2" descr="356_cutaway_1"/>
          <p:cNvPicPr>
            <a:picLocks noChangeAspect="1" noChangeArrowheads="1"/>
          </p:cNvPicPr>
          <p:nvPr/>
        </p:nvPicPr>
        <p:blipFill>
          <a:blip r:embed="rId3" cstate="email"/>
          <a:srcRect/>
          <a:stretch>
            <a:fillRect/>
          </a:stretch>
        </p:blipFill>
        <p:spPr bwMode="auto">
          <a:xfrm>
            <a:off x="4800600" y="838200"/>
            <a:ext cx="3733800" cy="5410200"/>
          </a:xfrm>
          <a:prstGeom prst="rect">
            <a:avLst/>
          </a:prstGeom>
          <a:noFill/>
        </p:spPr>
      </p:pic>
      <p:pic>
        <p:nvPicPr>
          <p:cNvPr id="1220611" name="Picture 3"/>
          <p:cNvPicPr>
            <a:picLocks noChangeAspect="1" noChangeArrowheads="1"/>
          </p:cNvPicPr>
          <p:nvPr/>
        </p:nvPicPr>
        <p:blipFill>
          <a:blip r:embed="rId4" cstate="email"/>
          <a:srcRect/>
          <a:stretch>
            <a:fillRect/>
          </a:stretch>
        </p:blipFill>
        <p:spPr bwMode="auto">
          <a:xfrm>
            <a:off x="685800" y="1600200"/>
            <a:ext cx="3314700" cy="4419600"/>
          </a:xfrm>
          <a:prstGeom prst="rect">
            <a:avLst/>
          </a:prstGeom>
          <a:noFill/>
          <a:ln w="12700">
            <a:noFill/>
            <a:miter lim="800000"/>
            <a:headEnd type="none" w="sm" len="sm"/>
            <a:tailEnd type="none" w="sm" len="sm"/>
          </a:ln>
          <a:effectLst/>
        </p:spPr>
      </p:pic>
      <p:sp>
        <p:nvSpPr>
          <p:cNvPr id="1220612" name="Rectangle 4"/>
          <p:cNvSpPr>
            <a:spLocks noGrp="1" noChangeArrowheads="1"/>
          </p:cNvSpPr>
          <p:nvPr>
            <p:ph type="title"/>
          </p:nvPr>
        </p:nvSpPr>
        <p:spPr>
          <a:xfrm>
            <a:off x="228600" y="304800"/>
            <a:ext cx="8229600" cy="1143000"/>
          </a:xfrm>
          <a:noFill/>
          <a:ln/>
        </p:spPr>
        <p:txBody>
          <a:bodyPr/>
          <a:lstStyle/>
          <a:p>
            <a:pPr algn="l" eaLnBrk="0" hangingPunct="0"/>
            <a:r>
              <a:rPr lang="en-US"/>
              <a:t>Flow Back Control:</a:t>
            </a:r>
          </a:p>
        </p:txBody>
      </p:sp>
      <p:sp>
        <p:nvSpPr>
          <p:cNvPr id="1220613" name="Oval 5"/>
          <p:cNvSpPr>
            <a:spLocks noChangeArrowheads="1"/>
          </p:cNvSpPr>
          <p:nvPr/>
        </p:nvSpPr>
        <p:spPr bwMode="auto">
          <a:xfrm>
            <a:off x="1447800" y="304800"/>
            <a:ext cx="1676400" cy="1143000"/>
          </a:xfrm>
          <a:prstGeom prst="ellipse">
            <a:avLst/>
          </a:prstGeom>
          <a:noFill/>
          <a:ln w="12700">
            <a:solidFill>
              <a:srgbClr val="FF0000"/>
            </a:solidFill>
            <a:round/>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9218" name="Rectangle 2"/>
          <p:cNvSpPr>
            <a:spLocks noGrp="1" noChangeArrowheads="1"/>
          </p:cNvSpPr>
          <p:nvPr>
            <p:ph type="ctrTitle"/>
          </p:nvPr>
        </p:nvSpPr>
        <p:spPr>
          <a:xfrm>
            <a:off x="1066800" y="1981200"/>
            <a:ext cx="6935788" cy="1143000"/>
          </a:xfrm>
        </p:spPr>
        <p:txBody>
          <a:bodyPr/>
          <a:lstStyle/>
          <a:p>
            <a:r>
              <a:rPr lang="en-US">
                <a:solidFill>
                  <a:schemeClr val="bg1"/>
                </a:solidFill>
              </a:rPr>
              <a:t>Demo – TDHSTF</a:t>
            </a:r>
          </a:p>
        </p:txBody>
      </p:sp>
    </p:spTree>
    <p:custDataLst>
      <p:tags r:id="rId1"/>
    </p:custData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7170" name="Rectangle 2"/>
          <p:cNvSpPr>
            <a:spLocks noChangeArrowheads="1"/>
          </p:cNvSpPr>
          <p:nvPr/>
        </p:nvSpPr>
        <p:spPr bwMode="auto">
          <a:xfrm>
            <a:off x="947738" y="228600"/>
            <a:ext cx="161925" cy="638175"/>
          </a:xfrm>
          <a:prstGeom prst="rect">
            <a:avLst/>
          </a:prstGeom>
          <a:noFill/>
          <a:ln w="12700">
            <a:noFill/>
            <a:miter lim="800000"/>
            <a:headEnd/>
            <a:tailEnd/>
          </a:ln>
          <a:effectLst/>
        </p:spPr>
        <p:txBody>
          <a:bodyPr wrap="none" lIns="90488" tIns="44450" rIns="90488" bIns="44450">
            <a:spAutoFit/>
          </a:bodyPr>
          <a:lstStyle/>
          <a:p>
            <a:pPr eaLnBrk="0" hangingPunct="0"/>
            <a:endParaRPr lang="en-US" sz="3600" b="1">
              <a:latin typeface="Univers (E1)" charset="0"/>
            </a:endParaRPr>
          </a:p>
        </p:txBody>
      </p:sp>
      <p:graphicFrame>
        <p:nvGraphicFramePr>
          <p:cNvPr id="1287171" name="Object 3"/>
          <p:cNvGraphicFramePr>
            <a:graphicFrameLocks/>
          </p:cNvGraphicFramePr>
          <p:nvPr/>
        </p:nvGraphicFramePr>
        <p:xfrm>
          <a:off x="304800" y="838200"/>
          <a:ext cx="1676400" cy="1447800"/>
        </p:xfrm>
        <a:graphic>
          <a:graphicData uri="http://schemas.openxmlformats.org/presentationml/2006/ole">
            <p:oleObj spid="_x0000_s1933314" name="Document" r:id="rId5" imgW="1873226" imgH="1732082" progId="Word.Document.8">
              <p:embed/>
            </p:oleObj>
          </a:graphicData>
        </a:graphic>
      </p:graphicFrame>
      <p:pic>
        <p:nvPicPr>
          <p:cNvPr id="1287172" name="Picture 4"/>
          <p:cNvPicPr>
            <a:picLocks noChangeArrowheads="1"/>
          </p:cNvPicPr>
          <p:nvPr/>
        </p:nvPicPr>
        <p:blipFill>
          <a:blip r:embed="rId6" cstate="email">
            <a:lum bright="42000" contrast="66000"/>
          </a:blip>
          <a:srcRect/>
          <a:stretch>
            <a:fillRect/>
          </a:stretch>
        </p:blipFill>
        <p:spPr bwMode="auto">
          <a:xfrm>
            <a:off x="457200" y="2362200"/>
            <a:ext cx="1371600" cy="1219200"/>
          </a:xfrm>
          <a:prstGeom prst="rect">
            <a:avLst/>
          </a:prstGeom>
          <a:noFill/>
          <a:ln w="9525">
            <a:noFill/>
            <a:miter lim="800000"/>
            <a:headEnd/>
            <a:tailEnd/>
          </a:ln>
          <a:effectLst/>
        </p:spPr>
      </p:pic>
      <p:sp>
        <p:nvSpPr>
          <p:cNvPr id="1287173" name="Rectangle 5"/>
          <p:cNvSpPr>
            <a:spLocks noGrp="1" noChangeArrowheads="1"/>
          </p:cNvSpPr>
          <p:nvPr>
            <p:ph type="title"/>
          </p:nvPr>
        </p:nvSpPr>
        <p:spPr>
          <a:xfrm>
            <a:off x="533400" y="0"/>
            <a:ext cx="8229600" cy="914400"/>
          </a:xfrm>
        </p:spPr>
        <p:txBody>
          <a:bodyPr/>
          <a:lstStyle/>
          <a:p>
            <a:r>
              <a:rPr lang="en-US"/>
              <a:t>Nozzles-Recommended Use</a:t>
            </a:r>
            <a:endParaRPr lang="en-US" sz="8000"/>
          </a:p>
        </p:txBody>
      </p:sp>
      <p:pic>
        <p:nvPicPr>
          <p:cNvPr id="1287174" name="Picture 6" descr="Hardi-injet"/>
          <p:cNvPicPr>
            <a:picLocks noGrp="1" noChangeAspect="1" noChangeArrowheads="1"/>
          </p:cNvPicPr>
          <p:nvPr>
            <p:ph sz="half" idx="1"/>
          </p:nvPr>
        </p:nvPicPr>
        <p:blipFill>
          <a:blip r:embed="rId7" cstate="email"/>
          <a:srcRect/>
          <a:stretch>
            <a:fillRect/>
          </a:stretch>
        </p:blipFill>
        <p:spPr>
          <a:xfrm>
            <a:off x="466725" y="5105400"/>
            <a:ext cx="1235075" cy="1752600"/>
          </a:xfrm>
          <a:noFill/>
          <a:ln/>
        </p:spPr>
      </p:pic>
      <p:sp>
        <p:nvSpPr>
          <p:cNvPr id="1287175" name="WordArt 7"/>
          <p:cNvSpPr>
            <a:spLocks noChangeArrowheads="1" noChangeShapeType="1" noTextEdit="1"/>
          </p:cNvSpPr>
          <p:nvPr/>
        </p:nvSpPr>
        <p:spPr bwMode="auto">
          <a:xfrm rot="1163374">
            <a:off x="2819400" y="10668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0000FF"/>
                </a:solidFill>
                <a:latin typeface="Arial Black"/>
              </a:rPr>
              <a:t>flat spray</a:t>
            </a:r>
          </a:p>
        </p:txBody>
      </p:sp>
      <p:sp>
        <p:nvSpPr>
          <p:cNvPr id="1287176" name="WordArt 8"/>
          <p:cNvSpPr>
            <a:spLocks noChangeArrowheads="1" noChangeShapeType="1" noTextEdit="1"/>
          </p:cNvSpPr>
          <p:nvPr/>
        </p:nvSpPr>
        <p:spPr bwMode="auto">
          <a:xfrm rot="1174539">
            <a:off x="2743200" y="2514600"/>
            <a:ext cx="1695450"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6600"/>
                </a:solidFill>
                <a:latin typeface="Arial Black"/>
              </a:rPr>
              <a:t>chamber</a:t>
            </a:r>
          </a:p>
        </p:txBody>
      </p:sp>
      <p:sp>
        <p:nvSpPr>
          <p:cNvPr id="1287177" name="WordArt 9"/>
          <p:cNvSpPr>
            <a:spLocks noChangeArrowheads="1" noChangeShapeType="1" noTextEdit="1"/>
          </p:cNvSpPr>
          <p:nvPr/>
        </p:nvSpPr>
        <p:spPr bwMode="auto">
          <a:xfrm rot="-20656348">
            <a:off x="2238375" y="5199063"/>
            <a:ext cx="2819400" cy="14192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FF00"/>
                </a:solidFill>
                <a:latin typeface="Arial Black"/>
              </a:rPr>
              <a:t>air induced/venturi</a:t>
            </a:r>
          </a:p>
        </p:txBody>
      </p:sp>
      <p:sp>
        <p:nvSpPr>
          <p:cNvPr id="1287178" name="WordArt 10"/>
          <p:cNvSpPr>
            <a:spLocks noChangeArrowheads="1" noChangeShapeType="1" noTextEdit="1"/>
          </p:cNvSpPr>
          <p:nvPr/>
        </p:nvSpPr>
        <p:spPr bwMode="auto">
          <a:xfrm rot="1124200">
            <a:off x="5791200" y="9906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0000FF"/>
                </a:solidFill>
                <a:latin typeface="Arial Black"/>
              </a:rPr>
              <a:t>20-25 PSI</a:t>
            </a:r>
          </a:p>
        </p:txBody>
      </p:sp>
      <p:sp>
        <p:nvSpPr>
          <p:cNvPr id="1287179" name="WordArt 11"/>
          <p:cNvSpPr>
            <a:spLocks noChangeArrowheads="1" noChangeShapeType="1" noTextEdit="1"/>
          </p:cNvSpPr>
          <p:nvPr/>
        </p:nvSpPr>
        <p:spPr bwMode="auto">
          <a:xfrm rot="1163374">
            <a:off x="5867400" y="25146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6600"/>
                </a:solidFill>
                <a:latin typeface="Arial Black"/>
              </a:rPr>
              <a:t>30-40 PSI</a:t>
            </a:r>
          </a:p>
        </p:txBody>
      </p:sp>
      <p:sp>
        <p:nvSpPr>
          <p:cNvPr id="1287180" name="WordArt 12"/>
          <p:cNvSpPr>
            <a:spLocks noChangeArrowheads="1" noChangeShapeType="1" noTextEdit="1"/>
          </p:cNvSpPr>
          <p:nvPr/>
        </p:nvSpPr>
        <p:spPr bwMode="auto">
          <a:xfrm rot="1163374">
            <a:off x="5943600" y="5362575"/>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FF00"/>
                </a:solidFill>
                <a:latin typeface="Arial Black"/>
              </a:rPr>
              <a:t>50-80 PSI</a:t>
            </a:r>
          </a:p>
        </p:txBody>
      </p:sp>
      <p:pic>
        <p:nvPicPr>
          <p:cNvPr id="1287181" name="Picture 13" descr="GuardianAirgroup1"/>
          <p:cNvPicPr>
            <a:picLocks noChangeAspect="1" noChangeArrowheads="1"/>
          </p:cNvPicPr>
          <p:nvPr/>
        </p:nvPicPr>
        <p:blipFill>
          <a:blip r:embed="rId8" cstate="email"/>
          <a:srcRect/>
          <a:stretch>
            <a:fillRect/>
          </a:stretch>
        </p:blipFill>
        <p:spPr bwMode="auto">
          <a:xfrm>
            <a:off x="381000" y="3603625"/>
            <a:ext cx="1600200" cy="1441450"/>
          </a:xfrm>
          <a:prstGeom prst="rect">
            <a:avLst/>
          </a:prstGeom>
          <a:noFill/>
        </p:spPr>
      </p:pic>
      <p:sp>
        <p:nvSpPr>
          <p:cNvPr id="1287182" name="WordArt 14"/>
          <p:cNvSpPr>
            <a:spLocks noChangeArrowheads="1" noChangeShapeType="1" noTextEdit="1"/>
          </p:cNvSpPr>
          <p:nvPr/>
        </p:nvSpPr>
        <p:spPr bwMode="auto">
          <a:xfrm rot="197525">
            <a:off x="2286000" y="4038600"/>
            <a:ext cx="3276600" cy="719138"/>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202475" scaled="1"/>
                </a:gradFill>
                <a:effectLst>
                  <a:outerShdw dist="53882" dir="2700000" algn="ctr" rotWithShape="0">
                    <a:srgbClr val="9999FF">
                      <a:alpha val="80000"/>
                    </a:srgbClr>
                  </a:outerShdw>
                </a:effectLst>
                <a:latin typeface="Impact"/>
              </a:rPr>
              <a:t>IN BETWEEN VENTURI</a:t>
            </a:r>
          </a:p>
        </p:txBody>
      </p:sp>
      <p:sp>
        <p:nvSpPr>
          <p:cNvPr id="1287183" name="WordArt 15"/>
          <p:cNvSpPr>
            <a:spLocks noChangeArrowheads="1" noChangeShapeType="1" noTextEdit="1"/>
          </p:cNvSpPr>
          <p:nvPr/>
        </p:nvSpPr>
        <p:spPr bwMode="auto">
          <a:xfrm rot="727519">
            <a:off x="6248400" y="3962400"/>
            <a:ext cx="1066800" cy="8286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4672481" scaled="1"/>
                </a:gradFill>
                <a:effectLst>
                  <a:outerShdw dist="53882" dir="2700000" algn="ctr" rotWithShape="0">
                    <a:srgbClr val="9999FF">
                      <a:alpha val="80000"/>
                    </a:srgbClr>
                  </a:outerShdw>
                </a:effectLst>
                <a:latin typeface="Impact"/>
              </a:rPr>
              <a:t>40 PSI</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7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287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287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7182" grpId="0" animBg="1"/>
      <p:bldP spid="128718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ctrTitle"/>
          </p:nvPr>
        </p:nvSpPr>
        <p:spPr>
          <a:xfrm>
            <a:off x="685800" y="685800"/>
            <a:ext cx="7772400" cy="1143000"/>
          </a:xfrm>
        </p:spPr>
        <p:txBody>
          <a:bodyPr/>
          <a:lstStyle/>
          <a:p>
            <a:r>
              <a:rPr lang="en-US" sz="8800"/>
              <a:t>Calibration!!!!</a:t>
            </a:r>
            <a:br>
              <a:rPr lang="en-US" sz="8800"/>
            </a:br>
            <a:r>
              <a:rPr lang="en-US"/>
              <a:t>The next phase!</a:t>
            </a:r>
          </a:p>
        </p:txBody>
      </p:sp>
      <p:sp>
        <p:nvSpPr>
          <p:cNvPr id="1003523" name="Rectangle 3"/>
          <p:cNvSpPr>
            <a:spLocks noGrp="1" noChangeArrowheads="1"/>
          </p:cNvSpPr>
          <p:nvPr>
            <p:ph type="subTitle" idx="1"/>
          </p:nvPr>
        </p:nvSpPr>
        <p:spPr>
          <a:xfrm>
            <a:off x="1371600" y="4114800"/>
            <a:ext cx="6629400" cy="1752600"/>
          </a:xfrm>
        </p:spPr>
        <p:txBody>
          <a:bodyPr/>
          <a:lstStyle/>
          <a:p>
            <a:r>
              <a:rPr lang="en-US" sz="2800"/>
              <a:t>Ensuring that the spray droplet spectrum is what it is supposed to be to maximize efficacy while minimizing drift!</a:t>
            </a:r>
          </a:p>
        </p:txBody>
      </p:sp>
      <p:sp>
        <p:nvSpPr>
          <p:cNvPr id="1003524" name="WordArt 4"/>
          <p:cNvSpPr>
            <a:spLocks noChangeArrowheads="1" noChangeShapeType="1" noTextEdit="1"/>
          </p:cNvSpPr>
          <p:nvPr/>
        </p:nvSpPr>
        <p:spPr bwMode="auto">
          <a:xfrm>
            <a:off x="838200" y="2286000"/>
            <a:ext cx="72390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 new concept for applicators!</a:t>
            </a:r>
          </a:p>
        </p:txBody>
      </p:sp>
      <p:sp>
        <p:nvSpPr>
          <p:cNvPr id="5" name="Text Box 5"/>
          <p:cNvSpPr txBox="1">
            <a:spLocks noChangeArrowheads="1"/>
          </p:cNvSpPr>
          <p:nvPr/>
        </p:nvSpPr>
        <p:spPr bwMode="auto">
          <a:xfrm>
            <a:off x="152400" y="6019800"/>
            <a:ext cx="8763000" cy="400110"/>
          </a:xfrm>
          <a:prstGeom prst="rect">
            <a:avLst/>
          </a:prstGeom>
          <a:solidFill>
            <a:srgbClr val="6600CC"/>
          </a:solidFill>
          <a:ln w="12700">
            <a:noFill/>
            <a:miter lim="800000"/>
            <a:headEnd/>
            <a:tailEnd/>
          </a:ln>
          <a:effectLst/>
        </p:spPr>
        <p:txBody>
          <a:bodyPr wrap="square">
            <a:spAutoFit/>
          </a:bodyPr>
          <a:lstStyle/>
          <a:p>
            <a:pPr algn="ctr">
              <a:spcBef>
                <a:spcPct val="50000"/>
              </a:spcBef>
            </a:pPr>
            <a:r>
              <a:rPr lang="en-US" sz="2000" dirty="0" smtClean="0">
                <a:solidFill>
                  <a:schemeClr val="bg1"/>
                </a:solidFill>
              </a:rPr>
              <a:t>Droplet Size Calibration: A New Approach to Effective Spraying – MF2869</a:t>
            </a:r>
            <a:endParaRPr lang="en-US" sz="2000"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729" name="Picture 1"/>
          <p:cNvPicPr>
            <a:picLocks noChangeAspect="1" noChangeArrowheads="1"/>
          </p:cNvPicPr>
          <p:nvPr/>
        </p:nvPicPr>
        <p:blipFill>
          <a:blip r:embed="rId3" cstate="email"/>
          <a:srcRect/>
          <a:stretch>
            <a:fillRect/>
          </a:stretch>
        </p:blipFill>
        <p:spPr bwMode="auto">
          <a:xfrm>
            <a:off x="1524008" y="152404"/>
            <a:ext cx="5215509" cy="5913882"/>
          </a:xfrm>
          <a:prstGeom prst="rect">
            <a:avLst/>
          </a:prstGeom>
          <a:noFill/>
          <a:ln w="9525">
            <a:noFill/>
            <a:miter lim="800000"/>
            <a:headEnd/>
            <a:tailEnd/>
          </a:ln>
        </p:spPr>
      </p:pic>
      <p:sp>
        <p:nvSpPr>
          <p:cNvPr id="4" name="Rectangle 3"/>
          <p:cNvSpPr/>
          <p:nvPr/>
        </p:nvSpPr>
        <p:spPr>
          <a:xfrm rot="20525410">
            <a:off x="105036" y="3155585"/>
            <a:ext cx="8840634" cy="646331"/>
          </a:xfrm>
          <a:prstGeom prst="rect">
            <a:avLst/>
          </a:prstGeom>
          <a:solidFill>
            <a:schemeClr val="bg1"/>
          </a:solidFill>
          <a:ln>
            <a:solidFill>
              <a:srgbClr val="FF0000"/>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kern="0" dirty="0" smtClean="0"/>
              <a:t>ASABE S-572.1 Droplet Size Standard</a:t>
            </a:r>
            <a:endParaRPr lang="en-US" sz="3600" b="1" cap="none" spc="50" dirty="0">
              <a:ln w="11430"/>
              <a:effectLst>
                <a:outerShdw blurRad="76200" dist="50800" dir="5400000" algn="tl" rotWithShape="0">
                  <a:srgbClr val="000000">
                    <a:alpha val="65000"/>
                  </a:srgbClr>
                </a:outerShdw>
              </a:effectLst>
            </a:endParaRPr>
          </a:p>
        </p:txBody>
      </p:sp>
      <p:sp>
        <p:nvSpPr>
          <p:cNvPr id="5" name="Rectangle 2"/>
          <p:cNvSpPr txBox="1">
            <a:spLocks noChangeArrowheads="1"/>
          </p:cNvSpPr>
          <p:nvPr/>
        </p:nvSpPr>
        <p:spPr bwMode="auto">
          <a:xfrm>
            <a:off x="457200" y="10668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4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tx2"/>
                </a:solidFill>
                <a:effectLst/>
                <a:uLnTx/>
                <a:uFillTx/>
                <a:latin typeface="+mj-lt"/>
                <a:ea typeface="+mj-ea"/>
                <a:cs typeface="+mj-cs"/>
              </a:rPr>
              <a:t/>
            </a:r>
            <a:br>
              <a:rPr kumimoji="0" lang="en-US" sz="5400" b="0" i="0" u="none" strike="noStrike" kern="0" cap="none" spc="0" normalizeH="0" baseline="0" noProof="0" dirty="0" smtClean="0">
                <a:ln>
                  <a:noFill/>
                </a:ln>
                <a:solidFill>
                  <a:schemeClr val="tx2"/>
                </a:solidFill>
                <a:effectLst/>
                <a:uLnTx/>
                <a:uFillTx/>
                <a:latin typeface="+mj-lt"/>
                <a:ea typeface="+mj-ea"/>
                <a:cs typeface="+mj-cs"/>
              </a:rPr>
            </a:br>
            <a:endParaRPr kumimoji="0" lang="en-US" sz="54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6" name="Rectangle 5"/>
          <p:cNvSpPr/>
          <p:nvPr/>
        </p:nvSpPr>
        <p:spPr>
          <a:xfrm>
            <a:off x="5257800" y="228600"/>
            <a:ext cx="1351652" cy="707886"/>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2009</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8" name="Straight Arrow Connector 7"/>
          <p:cNvCxnSpPr>
            <a:stCxn id="6" idx="1"/>
          </p:cNvCxnSpPr>
          <p:nvPr/>
        </p:nvCxnSpPr>
        <p:spPr>
          <a:xfrm rot="10800000">
            <a:off x="3429000" y="381005"/>
            <a:ext cx="1828800" cy="201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514600" y="2286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6258" name="Group 2"/>
          <p:cNvGraphicFramePr>
            <a:graphicFrameLocks noGrp="1"/>
          </p:cNvGraphicFramePr>
          <p:nvPr/>
        </p:nvGraphicFramePr>
        <p:xfrm>
          <a:off x="1295400" y="304802"/>
          <a:ext cx="6172200" cy="5360035"/>
        </p:xfrm>
        <a:graphic>
          <a:graphicData uri="http://schemas.openxmlformats.org/drawingml/2006/table">
            <a:tbl>
              <a:tblPr/>
              <a:tblGrid>
                <a:gridCol w="3683000"/>
                <a:gridCol w="2489200"/>
              </a:tblGrid>
              <a:tr h="72707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mj-lt"/>
                          <a:cs typeface="Times New Roman" pitchFamily="18" charset="0"/>
                        </a:rPr>
                        <a:t>Spray Quality Categories</a:t>
                      </a:r>
                      <a:endParaRPr kumimoji="0" lang="en-US" sz="32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381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mj-lt"/>
                          <a:cs typeface="Times New Roman" pitchFamily="18" charset="0"/>
                        </a:rPr>
                        <a:t>ASABE Standard S-572.1</a:t>
                      </a:r>
                      <a:endParaRPr kumimoji="0" lang="en-US" sz="28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cs typeface="Times New Roman" pitchFamily="18" charset="0"/>
                        </a:rPr>
                        <a:t>Category (symbol)</a:t>
                      </a:r>
                      <a:endParaRPr kumimoji="0" lang="en-US" sz="24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mj-lt"/>
                          <a:cs typeface="Times New Roman" pitchFamily="18" charset="0"/>
                        </a:rPr>
                        <a:t>Color Code</a:t>
                      </a:r>
                      <a:endParaRPr kumimoji="0" lang="en-US" sz="2400" b="1"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Extra Fine (XF)</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rgbClr val="FFFFFF"/>
                          </a:solidFill>
                          <a:effectLst/>
                          <a:latin typeface="+mj-lt"/>
                          <a:cs typeface="Times New Roman" pitchFamily="18" charset="0"/>
                        </a:rPr>
                        <a:t>Purple</a:t>
                      </a:r>
                      <a:endParaRPr kumimoji="0" lang="en-US" sz="4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Very Fine (VF)</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Red</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434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Fine (F)</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Orange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Medium (M)</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Yellow</a:t>
                      </a:r>
                      <a:endParaRPr kumimoji="0" lang="en-US" sz="4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Coarse (C)</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Blue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Very Coarse (VC)</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Green</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5426"/>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Extra Coarse (XC)</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chemeClr val="tx1"/>
                          </a:solidFill>
                          <a:effectLst/>
                          <a:latin typeface="+mj-lt"/>
                          <a:cs typeface="Times New Roman" pitchFamily="18" charset="0"/>
                        </a:rPr>
                        <a:t>White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Ultra Coarse (UC) </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Black</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1376294" name="AutoShape 38"/>
          <p:cNvSpPr>
            <a:spLocks noChangeArrowheads="1"/>
          </p:cNvSpPr>
          <p:nvPr/>
        </p:nvSpPr>
        <p:spPr bwMode="auto">
          <a:xfrm rot="19579768">
            <a:off x="6598442" y="401343"/>
            <a:ext cx="1755762" cy="1017755"/>
          </a:xfrm>
          <a:prstGeom prst="leftArrow">
            <a:avLst>
              <a:gd name="adj1" fmla="val 32769"/>
              <a:gd name="adj2" fmla="val 44118"/>
            </a:avLst>
          </a:prstGeom>
          <a:solidFill>
            <a:schemeClr val="accent1"/>
          </a:solidFill>
          <a:ln w="12700">
            <a:solidFill>
              <a:schemeClr val="tx1"/>
            </a:solidFill>
            <a:miter lim="800000"/>
            <a:headEnd/>
            <a:tailEnd/>
          </a:ln>
        </p:spPr>
        <p:txBody>
          <a:bodyPr wrap="none" anchor="ctr"/>
          <a:lstStyle/>
          <a:p>
            <a:endParaRPr lang="en-US"/>
          </a:p>
        </p:txBody>
      </p:sp>
      <p:sp>
        <p:nvSpPr>
          <p:cNvPr id="1376295" name="Text Box 39"/>
          <p:cNvSpPr txBox="1">
            <a:spLocks noChangeArrowheads="1"/>
          </p:cNvSpPr>
          <p:nvPr/>
        </p:nvSpPr>
        <p:spPr bwMode="auto">
          <a:xfrm rot="19627175">
            <a:off x="7315200" y="432846"/>
            <a:ext cx="1066800" cy="457200"/>
          </a:xfrm>
          <a:prstGeom prst="rect">
            <a:avLst/>
          </a:prstGeom>
          <a:noFill/>
          <a:ln w="12700">
            <a:noFill/>
            <a:miter lim="800000"/>
            <a:headEnd/>
            <a:tailEnd/>
          </a:ln>
        </p:spPr>
        <p:txBody>
          <a:bodyPr>
            <a:spAutoFit/>
          </a:bodyPr>
          <a:lstStyle/>
          <a:p>
            <a:pPr>
              <a:spcBef>
                <a:spcPct val="50000"/>
              </a:spcBef>
            </a:pPr>
            <a:r>
              <a:rPr lang="en-US" sz="2400" dirty="0"/>
              <a:t>2009</a:t>
            </a:r>
          </a:p>
        </p:txBody>
      </p:sp>
      <p:sp>
        <p:nvSpPr>
          <p:cNvPr id="5" name="Left Arrow 4"/>
          <p:cNvSpPr/>
          <p:nvPr/>
        </p:nvSpPr>
        <p:spPr>
          <a:xfrm>
            <a:off x="7543800" y="2133602"/>
            <a:ext cx="533400" cy="762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7543800" y="5410202"/>
            <a:ext cx="533400" cy="762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p:cNvSpPr/>
          <p:nvPr/>
        </p:nvSpPr>
        <p:spPr>
          <a:xfrm>
            <a:off x="7467600" y="2514602"/>
            <a:ext cx="609600" cy="2667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077200" y="3657602"/>
            <a:ext cx="762000" cy="369332"/>
          </a:xfrm>
          <a:prstGeom prst="rect">
            <a:avLst/>
          </a:prstGeom>
          <a:solidFill>
            <a:schemeClr val="bg1"/>
          </a:solidFill>
          <a:ln>
            <a:solidFill>
              <a:schemeClr val="accent1"/>
            </a:solidFill>
          </a:ln>
        </p:spPr>
        <p:txBody>
          <a:bodyPr wrap="square" rtlCol="0">
            <a:spAutoFit/>
          </a:bodyPr>
          <a:lstStyle/>
          <a:p>
            <a:r>
              <a:rPr lang="en-US" dirty="0" smtClean="0"/>
              <a:t>S572</a:t>
            </a:r>
            <a:endParaRPr lang="en-US" dirty="0"/>
          </a:p>
        </p:txBody>
      </p:sp>
      <p:sp>
        <p:nvSpPr>
          <p:cNvPr id="9" name="TextBox 8"/>
          <p:cNvSpPr txBox="1"/>
          <p:nvPr/>
        </p:nvSpPr>
        <p:spPr>
          <a:xfrm>
            <a:off x="8077200" y="1981202"/>
            <a:ext cx="838200" cy="369332"/>
          </a:xfrm>
          <a:prstGeom prst="rect">
            <a:avLst/>
          </a:prstGeom>
          <a:solidFill>
            <a:schemeClr val="bg1"/>
          </a:solidFill>
          <a:ln>
            <a:solidFill>
              <a:schemeClr val="accent1"/>
            </a:solidFill>
          </a:ln>
        </p:spPr>
        <p:txBody>
          <a:bodyPr wrap="square" rtlCol="0">
            <a:spAutoFit/>
          </a:bodyPr>
          <a:lstStyle/>
          <a:p>
            <a:r>
              <a:rPr lang="en-US" dirty="0" smtClean="0"/>
              <a:t>NEW</a:t>
            </a:r>
            <a:endParaRPr lang="en-US" dirty="0"/>
          </a:p>
        </p:txBody>
      </p:sp>
      <p:sp>
        <p:nvSpPr>
          <p:cNvPr id="10" name="TextBox 9"/>
          <p:cNvSpPr txBox="1"/>
          <p:nvPr/>
        </p:nvSpPr>
        <p:spPr>
          <a:xfrm>
            <a:off x="8077200" y="5269470"/>
            <a:ext cx="838200" cy="369332"/>
          </a:xfrm>
          <a:prstGeom prst="rect">
            <a:avLst/>
          </a:prstGeom>
          <a:solidFill>
            <a:schemeClr val="bg1"/>
          </a:solidFill>
          <a:ln>
            <a:solidFill>
              <a:schemeClr val="accent1"/>
            </a:solidFill>
          </a:ln>
        </p:spPr>
        <p:txBody>
          <a:bodyPr wrap="square" rtlCol="0">
            <a:spAutoFit/>
          </a:bodyPr>
          <a:lstStyle/>
          <a:p>
            <a:r>
              <a:rPr lang="en-US" dirty="0" smtClean="0"/>
              <a:t>NEW</a:t>
            </a:r>
            <a:endParaRPr lang="en-US" dirty="0"/>
          </a:p>
        </p:txBody>
      </p:sp>
    </p:spTree>
    <p:custDataLst>
      <p:tags r:id="rId1"/>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s-572"/>
          <p:cNvPicPr>
            <a:picLocks noGrp="1" noChangeAspect="1" noChangeArrowheads="1"/>
          </p:cNvPicPr>
          <p:nvPr>
            <p:ph idx="1"/>
          </p:nvPr>
        </p:nvPicPr>
        <p:blipFill>
          <a:blip r:embed="rId4" cstate="email"/>
          <a:srcRect/>
          <a:stretch>
            <a:fillRect/>
          </a:stretch>
        </p:blipFill>
        <p:spPr>
          <a:xfrm>
            <a:off x="152400" y="220663"/>
            <a:ext cx="8839200" cy="6561137"/>
          </a:xfrm>
          <a:noFill/>
        </p:spPr>
      </p:pic>
      <p:sp>
        <p:nvSpPr>
          <p:cNvPr id="62467" name="Rectangle 4"/>
          <p:cNvSpPr>
            <a:spLocks noChangeArrowheads="1"/>
          </p:cNvSpPr>
          <p:nvPr/>
        </p:nvSpPr>
        <p:spPr bwMode="auto">
          <a:xfrm>
            <a:off x="228600" y="6477000"/>
            <a:ext cx="2438400" cy="3048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r>
              <a:rPr lang="en-US" sz="1400"/>
              <a:t>Source: Crop Life – July 2002</a:t>
            </a:r>
          </a:p>
        </p:txBody>
      </p:sp>
      <p:sp>
        <p:nvSpPr>
          <p:cNvPr id="62468" name="Text Box 5"/>
          <p:cNvSpPr txBox="1">
            <a:spLocks noChangeArrowheads="1"/>
          </p:cNvSpPr>
          <p:nvPr/>
        </p:nvSpPr>
        <p:spPr bwMode="auto">
          <a:xfrm>
            <a:off x="3048000" y="10668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&gt;150</a:t>
            </a:r>
          </a:p>
        </p:txBody>
      </p:sp>
      <p:sp>
        <p:nvSpPr>
          <p:cNvPr id="62469" name="Text Box 6"/>
          <p:cNvSpPr txBox="1">
            <a:spLocks noChangeArrowheads="1"/>
          </p:cNvSpPr>
          <p:nvPr/>
        </p:nvSpPr>
        <p:spPr bwMode="auto">
          <a:xfrm>
            <a:off x="3048000" y="1752600"/>
            <a:ext cx="838200" cy="581025"/>
          </a:xfrm>
          <a:prstGeom prst="rect">
            <a:avLst/>
          </a:prstGeom>
          <a:solidFill>
            <a:schemeClr val="bg1"/>
          </a:solidFill>
          <a:ln w="12700">
            <a:noFill/>
            <a:miter lim="800000"/>
            <a:headEnd/>
            <a:tailEnd/>
          </a:ln>
        </p:spPr>
        <p:txBody>
          <a:bodyPr>
            <a:spAutoFit/>
          </a:bodyPr>
          <a:lstStyle/>
          <a:p>
            <a:pPr algn="ctr">
              <a:spcBef>
                <a:spcPct val="50000"/>
              </a:spcBef>
            </a:pPr>
            <a:r>
              <a:rPr lang="en-US" sz="1600"/>
              <a:t>151-250</a:t>
            </a:r>
          </a:p>
        </p:txBody>
      </p:sp>
      <p:sp>
        <p:nvSpPr>
          <p:cNvPr id="62470" name="Text Box 7"/>
          <p:cNvSpPr txBox="1">
            <a:spLocks noChangeArrowheads="1"/>
          </p:cNvSpPr>
          <p:nvPr/>
        </p:nvSpPr>
        <p:spPr bwMode="auto">
          <a:xfrm>
            <a:off x="3048000" y="25146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251-350</a:t>
            </a:r>
          </a:p>
        </p:txBody>
      </p:sp>
      <p:sp>
        <p:nvSpPr>
          <p:cNvPr id="62471" name="Text Box 8"/>
          <p:cNvSpPr txBox="1">
            <a:spLocks noChangeArrowheads="1"/>
          </p:cNvSpPr>
          <p:nvPr/>
        </p:nvSpPr>
        <p:spPr bwMode="auto">
          <a:xfrm>
            <a:off x="3048000" y="3352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351-450</a:t>
            </a:r>
          </a:p>
        </p:txBody>
      </p:sp>
      <p:sp>
        <p:nvSpPr>
          <p:cNvPr id="62472" name="Text Box 9"/>
          <p:cNvSpPr txBox="1">
            <a:spLocks noChangeArrowheads="1"/>
          </p:cNvSpPr>
          <p:nvPr/>
        </p:nvSpPr>
        <p:spPr bwMode="auto">
          <a:xfrm>
            <a:off x="3048000" y="4114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451-550</a:t>
            </a:r>
          </a:p>
        </p:txBody>
      </p:sp>
      <p:sp>
        <p:nvSpPr>
          <p:cNvPr id="62473" name="Text Box 10"/>
          <p:cNvSpPr txBox="1">
            <a:spLocks noChangeArrowheads="1"/>
          </p:cNvSpPr>
          <p:nvPr/>
        </p:nvSpPr>
        <p:spPr bwMode="auto">
          <a:xfrm>
            <a:off x="3048000" y="51054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&gt;551</a:t>
            </a:r>
          </a:p>
        </p:txBody>
      </p:sp>
      <p:sp>
        <p:nvSpPr>
          <p:cNvPr id="62474" name="Rectangle 11"/>
          <p:cNvSpPr>
            <a:spLocks noChangeArrowheads="1"/>
          </p:cNvSpPr>
          <p:nvPr/>
        </p:nvSpPr>
        <p:spPr bwMode="auto">
          <a:xfrm>
            <a:off x="3048000" y="2057400"/>
            <a:ext cx="762000" cy="762000"/>
          </a:xfrm>
          <a:prstGeom prst="rect">
            <a:avLst/>
          </a:prstGeom>
          <a:noFill/>
          <a:ln w="12700">
            <a:solidFill>
              <a:srgbClr val="FF0000"/>
            </a:solidFill>
            <a:miter lim="800000"/>
            <a:headEnd/>
            <a:tailEnd/>
          </a:ln>
        </p:spPr>
        <p:txBody>
          <a:bodyPr wrap="none" anchor="ctr"/>
          <a:lstStyle/>
          <a:p>
            <a:pPr algn="ctr"/>
            <a:endParaRPr lang="en-US">
              <a:solidFill>
                <a:srgbClr val="FF0000"/>
              </a:solidFill>
            </a:endParaRPr>
          </a:p>
        </p:txBody>
      </p:sp>
      <p:sp>
        <p:nvSpPr>
          <p:cNvPr id="62475" name="Rectangle 12"/>
          <p:cNvSpPr>
            <a:spLocks noChangeArrowheads="1"/>
          </p:cNvSpPr>
          <p:nvPr/>
        </p:nvSpPr>
        <p:spPr bwMode="auto">
          <a:xfrm>
            <a:off x="3124200" y="2819400"/>
            <a:ext cx="762000" cy="1600200"/>
          </a:xfrm>
          <a:prstGeom prst="rect">
            <a:avLst/>
          </a:prstGeom>
          <a:noFill/>
          <a:ln w="12700">
            <a:solidFill>
              <a:srgbClr val="3333FF"/>
            </a:solidFill>
            <a:miter lim="800000"/>
            <a:headEnd/>
            <a:tailEnd/>
          </a:ln>
        </p:spPr>
        <p:txBody>
          <a:bodyPr wrap="none" anchor="ctr"/>
          <a:lstStyle/>
          <a:p>
            <a:pPr algn="ctr"/>
            <a:endParaRPr lang="en-US">
              <a:solidFill>
                <a:srgbClr val="FF0000"/>
              </a:solidFill>
            </a:endParaRPr>
          </a:p>
        </p:txBody>
      </p:sp>
      <p:sp>
        <p:nvSpPr>
          <p:cNvPr id="62476" name="Rectangle 13"/>
          <p:cNvSpPr>
            <a:spLocks noChangeArrowheads="1"/>
          </p:cNvSpPr>
          <p:nvPr/>
        </p:nvSpPr>
        <p:spPr bwMode="auto">
          <a:xfrm>
            <a:off x="2971800" y="685800"/>
            <a:ext cx="1066800" cy="5943600"/>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1373198" name="AutoShape 14"/>
          <p:cNvSpPr>
            <a:spLocks noChangeArrowheads="1"/>
          </p:cNvSpPr>
          <p:nvPr/>
        </p:nvSpPr>
        <p:spPr bwMode="auto">
          <a:xfrm rot="-957816">
            <a:off x="3124200" y="1143000"/>
            <a:ext cx="3657600" cy="1371600"/>
          </a:xfrm>
          <a:prstGeom prst="leftArrow">
            <a:avLst>
              <a:gd name="adj1" fmla="val 50000"/>
              <a:gd name="adj2" fmla="val 66667"/>
            </a:avLst>
          </a:prstGeom>
          <a:solidFill>
            <a:schemeClr val="accent1"/>
          </a:solidFill>
          <a:ln w="12700">
            <a:solidFill>
              <a:schemeClr val="tx1"/>
            </a:solidFill>
            <a:miter lim="800000"/>
            <a:headEnd/>
            <a:tailEnd/>
          </a:ln>
        </p:spPr>
        <p:txBody>
          <a:bodyPr wrap="none" anchor="ctr"/>
          <a:lstStyle/>
          <a:p>
            <a:endParaRPr lang="en-US"/>
          </a:p>
        </p:txBody>
      </p:sp>
      <p:sp>
        <p:nvSpPr>
          <p:cNvPr id="1373199" name="WordArt 15"/>
          <p:cNvSpPr>
            <a:spLocks noChangeArrowheads="1" noChangeShapeType="1" noTextEdit="1"/>
          </p:cNvSpPr>
          <p:nvPr/>
        </p:nvSpPr>
        <p:spPr bwMode="auto">
          <a:xfrm rot="-961940">
            <a:off x="3581400" y="1609725"/>
            <a:ext cx="304800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Fungicides/Insecticides</a:t>
            </a:r>
          </a:p>
        </p:txBody>
      </p:sp>
      <p:sp>
        <p:nvSpPr>
          <p:cNvPr id="62479" name="AutoShape 16"/>
          <p:cNvSpPr>
            <a:spLocks/>
          </p:cNvSpPr>
          <p:nvPr/>
        </p:nvSpPr>
        <p:spPr bwMode="auto">
          <a:xfrm>
            <a:off x="2895600" y="1905000"/>
            <a:ext cx="304800" cy="914400"/>
          </a:xfrm>
          <a:prstGeom prst="rightBrace">
            <a:avLst>
              <a:gd name="adj1" fmla="val 25000"/>
              <a:gd name="adj2" fmla="val 50000"/>
            </a:avLst>
          </a:prstGeom>
          <a:noFill/>
          <a:ln w="57150">
            <a:solidFill>
              <a:srgbClr val="FF0000"/>
            </a:solidFill>
            <a:round/>
            <a:headEnd/>
            <a:tailEnd/>
          </a:ln>
        </p:spPr>
        <p:txBody>
          <a:bodyPr wrap="none" anchor="ctr"/>
          <a:lstStyle/>
          <a:p>
            <a:endParaRPr lang="en-US"/>
          </a:p>
        </p:txBody>
      </p:sp>
      <p:sp>
        <p:nvSpPr>
          <p:cNvPr id="62480" name="AutoShape 17"/>
          <p:cNvSpPr>
            <a:spLocks/>
          </p:cNvSpPr>
          <p:nvPr/>
        </p:nvSpPr>
        <p:spPr bwMode="auto">
          <a:xfrm>
            <a:off x="2895600" y="2819400"/>
            <a:ext cx="304800" cy="1828800"/>
          </a:xfrm>
          <a:prstGeom prst="rightBrace">
            <a:avLst>
              <a:gd name="adj1" fmla="val 50000"/>
              <a:gd name="adj2" fmla="val 50000"/>
            </a:avLst>
          </a:prstGeom>
          <a:noFill/>
          <a:ln w="57150">
            <a:solidFill>
              <a:srgbClr val="FF0000"/>
            </a:solidFill>
            <a:round/>
            <a:headEnd/>
            <a:tailEnd/>
          </a:ln>
        </p:spPr>
        <p:txBody>
          <a:bodyPr wrap="none" anchor="ctr"/>
          <a:lstStyle/>
          <a:p>
            <a:endParaRPr lang="en-US"/>
          </a:p>
        </p:txBody>
      </p:sp>
      <p:sp>
        <p:nvSpPr>
          <p:cNvPr id="1373202" name="AutoShape 18"/>
          <p:cNvSpPr>
            <a:spLocks noChangeArrowheads="1"/>
          </p:cNvSpPr>
          <p:nvPr/>
        </p:nvSpPr>
        <p:spPr bwMode="auto">
          <a:xfrm>
            <a:off x="3429000" y="3276600"/>
            <a:ext cx="3352800" cy="1143000"/>
          </a:xfrm>
          <a:prstGeom prst="leftArrow">
            <a:avLst>
              <a:gd name="adj1" fmla="val 50000"/>
              <a:gd name="adj2" fmla="val 73333"/>
            </a:avLst>
          </a:prstGeom>
          <a:solidFill>
            <a:schemeClr val="accent1"/>
          </a:solidFill>
          <a:ln w="12700">
            <a:solidFill>
              <a:schemeClr val="tx1"/>
            </a:solidFill>
            <a:miter lim="800000"/>
            <a:headEnd/>
            <a:tailEnd/>
          </a:ln>
        </p:spPr>
        <p:txBody>
          <a:bodyPr wrap="none" anchor="ctr"/>
          <a:lstStyle/>
          <a:p>
            <a:endParaRPr lang="en-US"/>
          </a:p>
        </p:txBody>
      </p:sp>
      <p:sp>
        <p:nvSpPr>
          <p:cNvPr id="1373203" name="WordArt 19"/>
          <p:cNvSpPr>
            <a:spLocks noChangeArrowheads="1" noChangeShapeType="1" noTextEdit="1"/>
          </p:cNvSpPr>
          <p:nvPr/>
        </p:nvSpPr>
        <p:spPr bwMode="auto">
          <a:xfrm>
            <a:off x="4362450" y="3667125"/>
            <a:ext cx="135255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Herbicides</a:t>
            </a:r>
          </a:p>
        </p:txBody>
      </p:sp>
      <p:sp>
        <p:nvSpPr>
          <p:cNvPr id="62483" name="Text Box 21"/>
          <p:cNvSpPr txBox="1">
            <a:spLocks noChangeArrowheads="1"/>
          </p:cNvSpPr>
          <p:nvPr/>
        </p:nvSpPr>
        <p:spPr bwMode="auto">
          <a:xfrm>
            <a:off x="762000" y="152400"/>
            <a:ext cx="2819400" cy="457200"/>
          </a:xfrm>
          <a:prstGeom prst="rect">
            <a:avLst/>
          </a:prstGeom>
          <a:solidFill>
            <a:schemeClr val="bg1"/>
          </a:solidFill>
          <a:ln w="12700">
            <a:noFill/>
            <a:miter lim="800000"/>
            <a:headEnd/>
            <a:tailEnd/>
          </a:ln>
        </p:spPr>
        <p:txBody>
          <a:bodyPr>
            <a:spAutoFit/>
          </a:bodyPr>
          <a:lstStyle/>
          <a:p>
            <a:pPr>
              <a:spcBef>
                <a:spcPct val="50000"/>
              </a:spcBef>
            </a:pPr>
            <a:r>
              <a:rPr lang="en-US" sz="2400">
                <a:solidFill>
                  <a:schemeClr val="tx2"/>
                </a:solidFill>
              </a:rPr>
              <a:t>ASABE Standard</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3202"/>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732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73198"/>
                                        </p:tgtEl>
                                        <p:attrNameLst>
                                          <p:attrName>style.visibility</p:attrName>
                                        </p:attrNameLst>
                                      </p:cBhvr>
                                      <p:to>
                                        <p:strVal val="visible"/>
                                      </p:to>
                                    </p:set>
                                  </p:childTnLst>
                                </p:cTn>
                              </p:par>
                              <p:par>
                                <p:cTn id="13" presetID="3" presetClass="entr" presetSubtype="0" fill="hold" grpId="0" nodeType="withEffect">
                                  <p:stCondLst>
                                    <p:cond delay="0"/>
                                  </p:stCondLst>
                                  <p:childTnLst>
                                    <p:set>
                                      <p:cBhvr>
                                        <p:cTn id="14" dur="1" fill="hold">
                                          <p:stCondLst>
                                            <p:cond delay="0"/>
                                          </p:stCondLst>
                                        </p:cTn>
                                        <p:tgtEl>
                                          <p:spTgt spid="1373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198" grpId="0" animBg="1"/>
      <p:bldP spid="1373199" grpId="0" animBg="1"/>
      <p:bldP spid="1373202" grpId="0" animBg="1"/>
      <p:bldP spid="137320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Line 2"/>
          <p:cNvSpPr>
            <a:spLocks noChangeShapeType="1"/>
          </p:cNvSpPr>
          <p:nvPr/>
        </p:nvSpPr>
        <p:spPr bwMode="auto">
          <a:xfrm>
            <a:off x="381000" y="4953000"/>
            <a:ext cx="8077200" cy="0"/>
          </a:xfrm>
          <a:prstGeom prst="line">
            <a:avLst/>
          </a:prstGeom>
          <a:noFill/>
          <a:ln w="38100">
            <a:solidFill>
              <a:schemeClr val="tx1"/>
            </a:solidFill>
            <a:round/>
            <a:headEnd/>
            <a:tailEnd/>
          </a:ln>
          <a:effectLst/>
        </p:spPr>
        <p:txBody>
          <a:bodyPr/>
          <a:lstStyle/>
          <a:p>
            <a:endParaRPr lang="en-US"/>
          </a:p>
        </p:txBody>
      </p:sp>
      <p:pic>
        <p:nvPicPr>
          <p:cNvPr id="1047556" name="Picture 4"/>
          <p:cNvPicPr>
            <a:picLocks noChangeAspect="1" noChangeArrowheads="1"/>
          </p:cNvPicPr>
          <p:nvPr/>
        </p:nvPicPr>
        <p:blipFill>
          <a:blip r:embed="rId3" cstate="email"/>
          <a:srcRect/>
          <a:stretch>
            <a:fillRect/>
          </a:stretch>
        </p:blipFill>
        <p:spPr bwMode="auto">
          <a:xfrm>
            <a:off x="152400" y="762000"/>
            <a:ext cx="8820150" cy="3552825"/>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276" name="Picture 4"/>
          <p:cNvPicPr>
            <a:picLocks noChangeAspect="1" noChangeArrowheads="1"/>
          </p:cNvPicPr>
          <p:nvPr/>
        </p:nvPicPr>
        <p:blipFill>
          <a:blip r:embed="rId3" cstate="email"/>
          <a:srcRect/>
          <a:stretch>
            <a:fillRect/>
          </a:stretch>
        </p:blipFill>
        <p:spPr bwMode="auto">
          <a:xfrm>
            <a:off x="152400" y="685800"/>
            <a:ext cx="8839200" cy="4191000"/>
          </a:xfrm>
          <a:prstGeom prst="rect">
            <a:avLst/>
          </a:prstGeom>
          <a:noFill/>
          <a:ln w="12700">
            <a:noFill/>
            <a:miter lim="800000"/>
            <a:headEnd/>
            <a:tailEnd/>
          </a:ln>
          <a:effectLst/>
        </p:spPr>
      </p:pic>
      <p:sp>
        <p:nvSpPr>
          <p:cNvPr id="1334278" name="Line 6"/>
          <p:cNvSpPr>
            <a:spLocks noChangeShapeType="1"/>
          </p:cNvSpPr>
          <p:nvPr/>
        </p:nvSpPr>
        <p:spPr bwMode="auto">
          <a:xfrm>
            <a:off x="4876800" y="1905000"/>
            <a:ext cx="1600200" cy="0"/>
          </a:xfrm>
          <a:prstGeom prst="line">
            <a:avLst/>
          </a:prstGeom>
          <a:noFill/>
          <a:ln w="28575">
            <a:solidFill>
              <a:srgbClr val="FF0000"/>
            </a:solidFill>
            <a:round/>
            <a:headEnd/>
            <a:tailEnd/>
          </a:ln>
          <a:effectLst/>
        </p:spPr>
        <p:txBody>
          <a:bodyPr/>
          <a:lstStyle/>
          <a:p>
            <a:endParaRPr lang="en-US"/>
          </a:p>
        </p:txBody>
      </p:sp>
      <p:sp>
        <p:nvSpPr>
          <p:cNvPr id="1334279" name="Line 7"/>
          <p:cNvSpPr>
            <a:spLocks noChangeShapeType="1"/>
          </p:cNvSpPr>
          <p:nvPr/>
        </p:nvSpPr>
        <p:spPr bwMode="auto">
          <a:xfrm>
            <a:off x="2209800" y="2133600"/>
            <a:ext cx="1600200" cy="0"/>
          </a:xfrm>
          <a:prstGeom prst="line">
            <a:avLst/>
          </a:prstGeom>
          <a:noFill/>
          <a:ln w="28575">
            <a:solidFill>
              <a:srgbClr val="FF0000"/>
            </a:solidFill>
            <a:round/>
            <a:headEnd/>
            <a:tailEnd/>
          </a:ln>
          <a:effectLst/>
        </p:spPr>
        <p:txBody>
          <a:bodyPr/>
          <a:lstStyle/>
          <a:p>
            <a:endParaRPr lang="en-US"/>
          </a:p>
        </p:txBody>
      </p:sp>
      <p:sp>
        <p:nvSpPr>
          <p:cNvPr id="1334280" name="Oval 8"/>
          <p:cNvSpPr>
            <a:spLocks noChangeArrowheads="1"/>
          </p:cNvSpPr>
          <p:nvPr/>
        </p:nvSpPr>
        <p:spPr bwMode="auto">
          <a:xfrm>
            <a:off x="3962400" y="762000"/>
            <a:ext cx="1600200" cy="685800"/>
          </a:xfrm>
          <a:prstGeom prst="ellipse">
            <a:avLst/>
          </a:prstGeom>
          <a:noFill/>
          <a:ln w="12700">
            <a:solidFill>
              <a:srgbClr val="FF0000"/>
            </a:solidFill>
            <a:round/>
            <a:headEnd/>
            <a:tailEnd/>
          </a:ln>
          <a:effectLst/>
        </p:spPr>
        <p:txBody>
          <a:bodyPr wrap="none" anchor="ctr"/>
          <a:lstStyle/>
          <a:p>
            <a:endParaRPr lang="en-US"/>
          </a:p>
        </p:txBody>
      </p:sp>
      <p:sp>
        <p:nvSpPr>
          <p:cNvPr id="1334281" name="Text Box 9"/>
          <p:cNvSpPr txBox="1">
            <a:spLocks noChangeArrowheads="1"/>
          </p:cNvSpPr>
          <p:nvPr/>
        </p:nvSpPr>
        <p:spPr bwMode="auto">
          <a:xfrm>
            <a:off x="3886200" y="5486400"/>
            <a:ext cx="990600" cy="366713"/>
          </a:xfrm>
          <a:prstGeom prst="rect">
            <a:avLst/>
          </a:prstGeom>
          <a:noFill/>
          <a:ln w="12700">
            <a:noFill/>
            <a:miter lim="800000"/>
            <a:headEnd/>
            <a:tailEnd/>
          </a:ln>
          <a:effectLst/>
        </p:spPr>
        <p:txBody>
          <a:bodyPr>
            <a:spAutoFit/>
          </a:bodyPr>
          <a:lstStyle/>
          <a:p>
            <a:pPr>
              <a:spcBef>
                <a:spcPct val="50000"/>
              </a:spcBef>
            </a:pPr>
            <a:r>
              <a:rPr lang="en-US"/>
              <a:t>Page 4</a:t>
            </a:r>
          </a:p>
        </p:txBody>
      </p:sp>
    </p:spTree>
    <p:custDataLst>
      <p:tags r:id="rId1"/>
    </p:custData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email"/>
          <a:srcRect/>
          <a:stretch>
            <a:fillRect/>
          </a:stretch>
        </p:blipFill>
        <p:spPr bwMode="auto">
          <a:xfrm>
            <a:off x="228600" y="4343400"/>
            <a:ext cx="8629650" cy="2305050"/>
          </a:xfrm>
          <a:prstGeom prst="rect">
            <a:avLst/>
          </a:prstGeom>
          <a:noFill/>
          <a:ln w="12700">
            <a:solidFill>
              <a:schemeClr val="tx1"/>
            </a:solidFill>
            <a:prstDash val="dash"/>
            <a:miter lim="800000"/>
            <a:headEnd/>
            <a:tailEnd/>
          </a:ln>
        </p:spPr>
      </p:pic>
      <p:pic>
        <p:nvPicPr>
          <p:cNvPr id="65539" name="Picture 5"/>
          <p:cNvPicPr>
            <a:picLocks noChangeAspect="1" noChangeArrowheads="1"/>
          </p:cNvPicPr>
          <p:nvPr/>
        </p:nvPicPr>
        <p:blipFill>
          <a:blip r:embed="rId4" cstate="email"/>
          <a:srcRect t="3542"/>
          <a:stretch>
            <a:fillRect/>
          </a:stretch>
        </p:blipFill>
        <p:spPr bwMode="auto">
          <a:xfrm>
            <a:off x="533400" y="0"/>
            <a:ext cx="8229600" cy="4151313"/>
          </a:xfrm>
          <a:prstGeom prst="rect">
            <a:avLst/>
          </a:prstGeom>
          <a:noFill/>
          <a:ln w="12700">
            <a:noFill/>
            <a:miter lim="800000"/>
            <a:headEnd/>
            <a:tailEnd/>
          </a:ln>
        </p:spPr>
      </p:pic>
      <p:sp>
        <p:nvSpPr>
          <p:cNvPr id="65540" name="Line 6"/>
          <p:cNvSpPr>
            <a:spLocks noChangeShapeType="1"/>
          </p:cNvSpPr>
          <p:nvPr/>
        </p:nvSpPr>
        <p:spPr bwMode="auto">
          <a:xfrm>
            <a:off x="0" y="4191000"/>
            <a:ext cx="9144000" cy="0"/>
          </a:xfrm>
          <a:prstGeom prst="line">
            <a:avLst/>
          </a:prstGeom>
          <a:noFill/>
          <a:ln w="12700">
            <a:solidFill>
              <a:srgbClr val="FF0000"/>
            </a:solidFill>
            <a:prstDash val="dash"/>
            <a:round/>
            <a:headEnd/>
            <a:tailEnd/>
          </a:ln>
        </p:spPr>
        <p:txBody>
          <a:bodyPr/>
          <a:lstStyle/>
          <a:p>
            <a:endParaRPr lang="en-US"/>
          </a:p>
        </p:txBody>
      </p:sp>
      <p:sp>
        <p:nvSpPr>
          <p:cNvPr id="65541" name="Oval 7"/>
          <p:cNvSpPr>
            <a:spLocks noChangeArrowheads="1"/>
          </p:cNvSpPr>
          <p:nvPr/>
        </p:nvSpPr>
        <p:spPr bwMode="auto">
          <a:xfrm>
            <a:off x="3657600" y="4572000"/>
            <a:ext cx="1600200" cy="304800"/>
          </a:xfrm>
          <a:prstGeom prst="ellipse">
            <a:avLst/>
          </a:prstGeom>
          <a:noFill/>
          <a:ln w="12700">
            <a:solidFill>
              <a:srgbClr val="FF0000"/>
            </a:solidFill>
            <a:round/>
            <a:headEnd/>
            <a:tailEnd/>
          </a:ln>
        </p:spPr>
        <p:txBody>
          <a:bodyPr wrap="none" anchor="ctr"/>
          <a:lstStyle/>
          <a:p>
            <a:endParaRPr lang="en-US"/>
          </a:p>
        </p:txBody>
      </p:sp>
      <p:sp>
        <p:nvSpPr>
          <p:cNvPr id="65542" name="Line 8"/>
          <p:cNvSpPr>
            <a:spLocks noChangeShapeType="1"/>
          </p:cNvSpPr>
          <p:nvPr/>
        </p:nvSpPr>
        <p:spPr bwMode="auto">
          <a:xfrm>
            <a:off x="7010400" y="5029200"/>
            <a:ext cx="1219200" cy="0"/>
          </a:xfrm>
          <a:prstGeom prst="line">
            <a:avLst/>
          </a:prstGeom>
          <a:noFill/>
          <a:ln w="12700">
            <a:solidFill>
              <a:srgbClr val="FF0000"/>
            </a:solidFill>
            <a:round/>
            <a:headEnd/>
            <a:tailEnd/>
          </a:ln>
        </p:spPr>
        <p:txBody>
          <a:bodyPr/>
          <a:lstStyle/>
          <a:p>
            <a:endParaRPr lang="en-US"/>
          </a:p>
        </p:txBody>
      </p:sp>
      <p:sp>
        <p:nvSpPr>
          <p:cNvPr id="65543" name="Oval 9"/>
          <p:cNvSpPr>
            <a:spLocks noChangeArrowheads="1"/>
          </p:cNvSpPr>
          <p:nvPr/>
        </p:nvSpPr>
        <p:spPr bwMode="auto">
          <a:xfrm>
            <a:off x="5943600" y="4267200"/>
            <a:ext cx="990600" cy="304800"/>
          </a:xfrm>
          <a:prstGeom prst="ellipse">
            <a:avLst/>
          </a:prstGeom>
          <a:noFill/>
          <a:ln w="12700">
            <a:solidFill>
              <a:srgbClr val="FF0000"/>
            </a:solidFill>
            <a:round/>
            <a:headEnd/>
            <a:tailEnd/>
          </a:ln>
        </p:spPr>
        <p:txBody>
          <a:bodyPr wrap="none" anchor="ctr"/>
          <a:lstStyle/>
          <a:p>
            <a:endParaRPr lang="en-US"/>
          </a:p>
        </p:txBody>
      </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email"/>
          <a:srcRect/>
          <a:stretch>
            <a:fillRect/>
          </a:stretch>
        </p:blipFill>
        <p:spPr bwMode="auto">
          <a:xfrm>
            <a:off x="152400" y="4343400"/>
            <a:ext cx="8843608" cy="2362200"/>
          </a:xfrm>
          <a:prstGeom prst="rect">
            <a:avLst/>
          </a:prstGeom>
          <a:noFill/>
          <a:ln w="12700">
            <a:solidFill>
              <a:schemeClr val="tx1"/>
            </a:solidFill>
            <a:prstDash val="dash"/>
            <a:miter lim="800000"/>
            <a:headEnd/>
            <a:tailEnd/>
          </a:ln>
        </p:spPr>
      </p:pic>
      <p:pic>
        <p:nvPicPr>
          <p:cNvPr id="65539" name="Picture 5"/>
          <p:cNvPicPr>
            <a:picLocks noChangeAspect="1" noChangeArrowheads="1"/>
          </p:cNvPicPr>
          <p:nvPr/>
        </p:nvPicPr>
        <p:blipFill>
          <a:blip r:embed="rId4" cstate="email"/>
          <a:srcRect t="3542"/>
          <a:stretch>
            <a:fillRect/>
          </a:stretch>
        </p:blipFill>
        <p:spPr bwMode="auto">
          <a:xfrm>
            <a:off x="228600" y="153752"/>
            <a:ext cx="8686799" cy="4113448"/>
          </a:xfrm>
          <a:prstGeom prst="rect">
            <a:avLst/>
          </a:prstGeom>
          <a:noFill/>
          <a:ln w="12700">
            <a:noFill/>
            <a:miter lim="800000"/>
            <a:headEnd/>
            <a:tailEnd/>
          </a:ln>
        </p:spPr>
      </p:pic>
      <p:sp>
        <p:nvSpPr>
          <p:cNvPr id="65541" name="Oval 7"/>
          <p:cNvSpPr>
            <a:spLocks noChangeArrowheads="1"/>
          </p:cNvSpPr>
          <p:nvPr/>
        </p:nvSpPr>
        <p:spPr bwMode="auto">
          <a:xfrm>
            <a:off x="3657600" y="4572000"/>
            <a:ext cx="1600200" cy="304800"/>
          </a:xfrm>
          <a:prstGeom prst="ellipse">
            <a:avLst/>
          </a:prstGeom>
          <a:noFill/>
          <a:ln w="12700">
            <a:solidFill>
              <a:srgbClr val="FF0000"/>
            </a:solidFill>
            <a:round/>
            <a:headEnd/>
            <a:tailEnd/>
          </a:ln>
        </p:spPr>
        <p:txBody>
          <a:bodyPr wrap="none" anchor="ctr"/>
          <a:lstStyle/>
          <a:p>
            <a:endParaRPr lang="en-US"/>
          </a:p>
        </p:txBody>
      </p:sp>
      <p:sp>
        <p:nvSpPr>
          <p:cNvPr id="65542" name="Line 8"/>
          <p:cNvSpPr>
            <a:spLocks noChangeShapeType="1"/>
          </p:cNvSpPr>
          <p:nvPr/>
        </p:nvSpPr>
        <p:spPr bwMode="auto">
          <a:xfrm>
            <a:off x="7010400" y="5029200"/>
            <a:ext cx="1219200" cy="0"/>
          </a:xfrm>
          <a:prstGeom prst="line">
            <a:avLst/>
          </a:prstGeom>
          <a:noFill/>
          <a:ln w="12700">
            <a:solidFill>
              <a:srgbClr val="FF0000"/>
            </a:solidFill>
            <a:round/>
            <a:headEnd/>
            <a:tailEnd/>
          </a:ln>
        </p:spPr>
        <p:txBody>
          <a:bodyPr/>
          <a:lstStyle/>
          <a:p>
            <a:endParaRPr lang="en-US"/>
          </a:p>
        </p:txBody>
      </p:sp>
      <p:sp>
        <p:nvSpPr>
          <p:cNvPr id="65543" name="Oval 9"/>
          <p:cNvSpPr>
            <a:spLocks noChangeArrowheads="1"/>
          </p:cNvSpPr>
          <p:nvPr/>
        </p:nvSpPr>
        <p:spPr bwMode="auto">
          <a:xfrm>
            <a:off x="5943600" y="4267200"/>
            <a:ext cx="990600" cy="304800"/>
          </a:xfrm>
          <a:prstGeom prst="ellipse">
            <a:avLst/>
          </a:prstGeom>
          <a:noFill/>
          <a:ln w="12700">
            <a:solidFill>
              <a:srgbClr val="FF0000"/>
            </a:solidFill>
            <a:round/>
            <a:headEnd/>
            <a:tailEnd/>
          </a:ln>
        </p:spPr>
        <p:txBody>
          <a:bodyPr wrap="none" anchor="ctr"/>
          <a:lstStyle/>
          <a:p>
            <a:endParaRPr lang="en-US"/>
          </a:p>
        </p:txBody>
      </p:sp>
      <p:sp>
        <p:nvSpPr>
          <p:cNvPr id="8" name="TextBox 7"/>
          <p:cNvSpPr txBox="1"/>
          <p:nvPr/>
        </p:nvSpPr>
        <p:spPr>
          <a:xfrm rot="20663385">
            <a:off x="685857" y="2152907"/>
            <a:ext cx="7855608" cy="1077218"/>
          </a:xfrm>
          <a:prstGeom prst="rect">
            <a:avLst/>
          </a:prstGeom>
          <a:solidFill>
            <a:schemeClr val="accent4">
              <a:lumMod val="60000"/>
              <a:lumOff val="40000"/>
            </a:schemeClr>
          </a:solidFill>
          <a:ln w="19050">
            <a:solidFill>
              <a:schemeClr val="accent4">
                <a:lumMod val="75000"/>
              </a:schemeClr>
            </a:solidFill>
          </a:ln>
        </p:spPr>
        <p:txBody>
          <a:bodyPr wrap="square" rtlCol="0">
            <a:spAutoFit/>
          </a:bodyPr>
          <a:lstStyle/>
          <a:p>
            <a:r>
              <a:rPr lang="en-US" sz="2400" dirty="0" smtClean="0">
                <a:solidFill>
                  <a:schemeClr val="bg1"/>
                </a:solidFill>
              </a:rPr>
              <a:t>- </a:t>
            </a:r>
            <a:r>
              <a:rPr lang="en-US" sz="2000" dirty="0" smtClean="0">
                <a:solidFill>
                  <a:schemeClr val="bg1"/>
                </a:solidFill>
              </a:rPr>
              <a:t>15 GPA</a:t>
            </a:r>
          </a:p>
          <a:p>
            <a:r>
              <a:rPr lang="en-US" sz="2000" dirty="0" smtClean="0">
                <a:solidFill>
                  <a:schemeClr val="bg1"/>
                </a:solidFill>
              </a:rPr>
              <a:t>- Generate MEDIUM spray droplets (ASABE S-572)</a:t>
            </a:r>
          </a:p>
          <a:p>
            <a:r>
              <a:rPr lang="en-US" sz="2000" dirty="0" smtClean="0">
                <a:solidFill>
                  <a:schemeClr val="bg1"/>
                </a:solidFill>
              </a:rPr>
              <a:t> - Do not use nozzles and pressures that result in COARSE sprays</a:t>
            </a:r>
            <a:endParaRPr lang="en-US" sz="2000"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1634" name="Picture 2"/>
          <p:cNvPicPr>
            <a:picLocks noChangeAspect="1" noChangeArrowheads="1"/>
          </p:cNvPicPr>
          <p:nvPr/>
        </p:nvPicPr>
        <p:blipFill>
          <a:blip r:embed="rId3" cstate="email"/>
          <a:srcRect/>
          <a:stretch>
            <a:fillRect/>
          </a:stretch>
        </p:blipFill>
        <p:spPr bwMode="auto">
          <a:xfrm>
            <a:off x="838200" y="533400"/>
            <a:ext cx="3486150" cy="3000375"/>
          </a:xfrm>
          <a:prstGeom prst="rect">
            <a:avLst/>
          </a:prstGeom>
          <a:noFill/>
          <a:ln w="12700">
            <a:noFill/>
            <a:miter lim="800000"/>
            <a:headEnd/>
            <a:tailEnd/>
          </a:ln>
          <a:effectLst/>
        </p:spPr>
      </p:pic>
      <p:pic>
        <p:nvPicPr>
          <p:cNvPr id="1221635" name="Picture 3"/>
          <p:cNvPicPr>
            <a:picLocks noChangeAspect="1" noChangeArrowheads="1"/>
          </p:cNvPicPr>
          <p:nvPr/>
        </p:nvPicPr>
        <p:blipFill>
          <a:blip r:embed="rId4" cstate="email"/>
          <a:srcRect/>
          <a:stretch>
            <a:fillRect/>
          </a:stretch>
        </p:blipFill>
        <p:spPr bwMode="auto">
          <a:xfrm>
            <a:off x="4953000" y="228600"/>
            <a:ext cx="3505200" cy="2870200"/>
          </a:xfrm>
          <a:prstGeom prst="rect">
            <a:avLst/>
          </a:prstGeom>
          <a:noFill/>
          <a:ln w="12700">
            <a:noFill/>
            <a:miter lim="800000"/>
            <a:headEnd/>
            <a:tailEnd/>
          </a:ln>
          <a:effectLst/>
        </p:spPr>
      </p:pic>
      <p:pic>
        <p:nvPicPr>
          <p:cNvPr id="1221636" name="Picture 4"/>
          <p:cNvPicPr>
            <a:picLocks noChangeAspect="1" noChangeArrowheads="1"/>
          </p:cNvPicPr>
          <p:nvPr/>
        </p:nvPicPr>
        <p:blipFill>
          <a:blip r:embed="rId5" cstate="email"/>
          <a:srcRect/>
          <a:stretch>
            <a:fillRect/>
          </a:stretch>
        </p:blipFill>
        <p:spPr bwMode="auto">
          <a:xfrm>
            <a:off x="4953000" y="3200400"/>
            <a:ext cx="3962400" cy="3376613"/>
          </a:xfrm>
          <a:prstGeom prst="rect">
            <a:avLst/>
          </a:prstGeom>
          <a:noFill/>
          <a:ln w="12700">
            <a:noFill/>
            <a:miter lim="800000"/>
            <a:headEnd/>
            <a:tailEnd/>
          </a:ln>
          <a:effectLst/>
        </p:spPr>
      </p:pic>
      <p:pic>
        <p:nvPicPr>
          <p:cNvPr id="1221637" name="Picture 5"/>
          <p:cNvPicPr>
            <a:picLocks noChangeAspect="1" noChangeArrowheads="1"/>
          </p:cNvPicPr>
          <p:nvPr/>
        </p:nvPicPr>
        <p:blipFill>
          <a:blip r:embed="rId6" cstate="email"/>
          <a:srcRect/>
          <a:stretch>
            <a:fillRect/>
          </a:stretch>
        </p:blipFill>
        <p:spPr bwMode="auto">
          <a:xfrm>
            <a:off x="457200" y="3429000"/>
            <a:ext cx="4286250" cy="3281363"/>
          </a:xfrm>
          <a:prstGeom prst="rect">
            <a:avLst/>
          </a:prstGeom>
          <a:noFill/>
          <a:ln w="12700">
            <a:noFill/>
            <a:miter lim="800000"/>
            <a:headEnd/>
            <a:tailEnd/>
          </a:ln>
          <a:effectLst/>
        </p:spPr>
      </p:pic>
      <p:sp>
        <p:nvSpPr>
          <p:cNvPr id="1221638" name="Text Box 6"/>
          <p:cNvSpPr txBox="1">
            <a:spLocks noChangeArrowheads="1"/>
          </p:cNvSpPr>
          <p:nvPr/>
        </p:nvSpPr>
        <p:spPr bwMode="auto">
          <a:xfrm>
            <a:off x="457200" y="152400"/>
            <a:ext cx="2590800" cy="396875"/>
          </a:xfrm>
          <a:prstGeom prst="rect">
            <a:avLst/>
          </a:prstGeom>
          <a:noFill/>
          <a:ln w="12700">
            <a:noFill/>
            <a:miter lim="800000"/>
            <a:headEnd/>
            <a:tailEnd/>
          </a:ln>
          <a:effectLst/>
        </p:spPr>
        <p:txBody>
          <a:bodyPr>
            <a:spAutoFit/>
          </a:bodyPr>
          <a:lstStyle/>
          <a:p>
            <a:pPr>
              <a:spcBef>
                <a:spcPct val="50000"/>
              </a:spcBef>
            </a:pPr>
            <a:r>
              <a:rPr lang="en-US" sz="2000"/>
              <a:t>Flow Back Manifolds</a:t>
            </a:r>
          </a:p>
        </p:txBody>
      </p:sp>
    </p:spTree>
    <p:custDataLst>
      <p:tags r:id="rId1"/>
    </p:custData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5058" name="Picture 2"/>
          <p:cNvPicPr>
            <a:picLocks noChangeAspect="1" noChangeArrowheads="1"/>
          </p:cNvPicPr>
          <p:nvPr/>
        </p:nvPicPr>
        <p:blipFill>
          <a:blip r:embed="rId3" cstate="email"/>
          <a:srcRect/>
          <a:stretch>
            <a:fillRect/>
          </a:stretch>
        </p:blipFill>
        <p:spPr bwMode="auto">
          <a:xfrm>
            <a:off x="4191000" y="152400"/>
            <a:ext cx="4862513" cy="6477000"/>
          </a:xfrm>
          <a:prstGeom prst="rect">
            <a:avLst/>
          </a:prstGeom>
          <a:noFill/>
          <a:ln w="12700">
            <a:noFill/>
            <a:miter lim="800000"/>
            <a:headEnd type="none" w="sm" len="sm"/>
            <a:tailEnd type="none" w="sm" len="sm"/>
          </a:ln>
          <a:effectLst/>
        </p:spPr>
      </p:pic>
      <p:pic>
        <p:nvPicPr>
          <p:cNvPr id="1325059" name="Picture 3"/>
          <p:cNvPicPr>
            <a:picLocks noChangeAspect="1" noChangeArrowheads="1"/>
          </p:cNvPicPr>
          <p:nvPr/>
        </p:nvPicPr>
        <p:blipFill>
          <a:blip r:embed="rId4" cstate="email"/>
          <a:srcRect/>
          <a:stretch>
            <a:fillRect/>
          </a:stretch>
        </p:blipFill>
        <p:spPr bwMode="auto">
          <a:xfrm>
            <a:off x="57150" y="381000"/>
            <a:ext cx="4057650" cy="5257800"/>
          </a:xfrm>
          <a:prstGeom prst="rect">
            <a:avLst/>
          </a:prstGeom>
          <a:noFill/>
          <a:ln w="12700">
            <a:noFill/>
            <a:miter lim="800000"/>
            <a:headEnd type="none" w="sm" len="sm"/>
            <a:tailEnd type="none" w="sm" len="sm"/>
          </a:ln>
          <a:effectLst/>
        </p:spPr>
      </p:pic>
      <p:sp>
        <p:nvSpPr>
          <p:cNvPr id="1325060" name="Line 4"/>
          <p:cNvSpPr>
            <a:spLocks noChangeShapeType="1"/>
          </p:cNvSpPr>
          <p:nvPr/>
        </p:nvSpPr>
        <p:spPr bwMode="auto">
          <a:xfrm flipH="1">
            <a:off x="6019800" y="1676400"/>
            <a:ext cx="1447800" cy="1981200"/>
          </a:xfrm>
          <a:prstGeom prst="line">
            <a:avLst/>
          </a:prstGeom>
          <a:noFill/>
          <a:ln w="28575">
            <a:solidFill>
              <a:srgbClr val="FF0000"/>
            </a:solidFill>
            <a:round/>
            <a:headEnd type="none" w="sm" len="sm"/>
            <a:tailEnd type="triangle" w="sm" len="sm"/>
          </a:ln>
          <a:effectLst/>
        </p:spPr>
        <p:txBody>
          <a:bodyPr/>
          <a:lstStyle/>
          <a:p>
            <a:endParaRPr lang="en-US"/>
          </a:p>
        </p:txBody>
      </p:sp>
      <p:sp>
        <p:nvSpPr>
          <p:cNvPr id="1325061" name="Oval 5"/>
          <p:cNvSpPr>
            <a:spLocks noChangeArrowheads="1"/>
          </p:cNvSpPr>
          <p:nvPr/>
        </p:nvSpPr>
        <p:spPr bwMode="auto">
          <a:xfrm>
            <a:off x="7315200" y="457200"/>
            <a:ext cx="1447800" cy="1524000"/>
          </a:xfrm>
          <a:prstGeom prst="ellipse">
            <a:avLst/>
          </a:prstGeom>
          <a:noFill/>
          <a:ln w="28575">
            <a:solidFill>
              <a:srgbClr val="FF0000"/>
            </a:solidFill>
            <a:round/>
            <a:headEnd/>
            <a:tailEnd/>
          </a:ln>
          <a:effectLst/>
        </p:spPr>
        <p:txBody>
          <a:bodyPr wrap="none" anchor="ctr"/>
          <a:lstStyle/>
          <a:p>
            <a:endParaRPr lang="en-US"/>
          </a:p>
        </p:txBody>
      </p:sp>
      <p:sp>
        <p:nvSpPr>
          <p:cNvPr id="1325062" name="Text Box 6"/>
          <p:cNvSpPr txBox="1">
            <a:spLocks noChangeArrowheads="1"/>
          </p:cNvSpPr>
          <p:nvPr/>
        </p:nvSpPr>
        <p:spPr bwMode="auto">
          <a:xfrm>
            <a:off x="152400" y="5943600"/>
            <a:ext cx="44196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182, TeeJet Catalog 50A</a:t>
            </a:r>
          </a:p>
        </p:txBody>
      </p:sp>
    </p:spTree>
    <p:custDataLst>
      <p:tags r:id="rId1"/>
    </p:custData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Rectangle 2"/>
          <p:cNvSpPr>
            <a:spLocks noGrp="1" noChangeArrowheads="1"/>
          </p:cNvSpPr>
          <p:nvPr>
            <p:ph type="title"/>
          </p:nvPr>
        </p:nvSpPr>
        <p:spPr>
          <a:xfrm>
            <a:off x="457200" y="228600"/>
            <a:ext cx="8229600" cy="579438"/>
          </a:xfrm>
        </p:spPr>
        <p:txBody>
          <a:bodyPr/>
          <a:lstStyle/>
          <a:p>
            <a:r>
              <a:rPr lang="en-US" sz="4000"/>
              <a:t>Droplet Selection/Calibration:</a:t>
            </a:r>
          </a:p>
        </p:txBody>
      </p:sp>
      <p:pic>
        <p:nvPicPr>
          <p:cNvPr id="1326083" name="Picture 3"/>
          <p:cNvPicPr>
            <a:picLocks noChangeAspect="1" noChangeArrowheads="1"/>
          </p:cNvPicPr>
          <p:nvPr/>
        </p:nvPicPr>
        <p:blipFill>
          <a:blip r:embed="rId3" cstate="email"/>
          <a:srcRect/>
          <a:stretch>
            <a:fillRect/>
          </a:stretch>
        </p:blipFill>
        <p:spPr bwMode="auto">
          <a:xfrm>
            <a:off x="1066800" y="838200"/>
            <a:ext cx="7086600" cy="5889625"/>
          </a:xfrm>
          <a:prstGeom prst="rect">
            <a:avLst/>
          </a:prstGeom>
          <a:noFill/>
          <a:ln w="12700">
            <a:noFill/>
            <a:miter lim="800000"/>
            <a:headEnd type="none" w="sm" len="sm"/>
            <a:tailEnd type="none" w="sm" len="sm"/>
          </a:ln>
          <a:effectLst/>
        </p:spPr>
      </p:pic>
      <p:sp>
        <p:nvSpPr>
          <p:cNvPr id="1326084" name="AutoShape 4"/>
          <p:cNvSpPr>
            <a:spLocks noChangeArrowheads="1"/>
          </p:cNvSpPr>
          <p:nvPr/>
        </p:nvSpPr>
        <p:spPr bwMode="auto">
          <a:xfrm>
            <a:off x="2362200" y="762000"/>
            <a:ext cx="152400" cy="381000"/>
          </a:xfrm>
          <a:prstGeom prst="downArrow">
            <a:avLst>
              <a:gd name="adj1" fmla="val 50000"/>
              <a:gd name="adj2" fmla="val 62500"/>
            </a:avLst>
          </a:prstGeom>
          <a:solidFill>
            <a:srgbClr val="FF0000"/>
          </a:solidFill>
          <a:ln w="12700">
            <a:solidFill>
              <a:schemeClr val="tx1"/>
            </a:solidFill>
            <a:miter lim="800000"/>
            <a:headEnd type="none" w="sm" len="sm"/>
            <a:tailEnd type="none" w="sm" len="sm"/>
          </a:ln>
          <a:effectLst/>
        </p:spPr>
        <p:txBody>
          <a:bodyPr vert="eaVert" wrap="none" anchor="ctr"/>
          <a:lstStyle/>
          <a:p>
            <a:endParaRPr lang="en-US"/>
          </a:p>
        </p:txBody>
      </p:sp>
      <p:sp>
        <p:nvSpPr>
          <p:cNvPr id="1326085" name="Oval 5"/>
          <p:cNvSpPr>
            <a:spLocks noChangeArrowheads="1"/>
          </p:cNvSpPr>
          <p:nvPr/>
        </p:nvSpPr>
        <p:spPr bwMode="auto">
          <a:xfrm>
            <a:off x="2057400" y="1447800"/>
            <a:ext cx="762000" cy="5257800"/>
          </a:xfrm>
          <a:prstGeom prst="ellipse">
            <a:avLst/>
          </a:prstGeom>
          <a:noFill/>
          <a:ln w="38100">
            <a:solidFill>
              <a:srgbClr val="FF0000"/>
            </a:solidFill>
            <a:round/>
            <a:headEnd type="none" w="sm" len="sm"/>
            <a:tailEnd type="none" w="sm" len="sm"/>
          </a:ln>
          <a:effectLst/>
        </p:spPr>
        <p:txBody>
          <a:bodyPr wrap="none" anchor="ctr"/>
          <a:lstStyle/>
          <a:p>
            <a:endParaRPr lang="en-US"/>
          </a:p>
        </p:txBody>
      </p:sp>
      <p:sp>
        <p:nvSpPr>
          <p:cNvPr id="1326086" name="Text Box 6"/>
          <p:cNvSpPr txBox="1">
            <a:spLocks noChangeArrowheads="1"/>
          </p:cNvSpPr>
          <p:nvPr/>
        </p:nvSpPr>
        <p:spPr bwMode="auto">
          <a:xfrm>
            <a:off x="152400" y="6172200"/>
            <a:ext cx="762000" cy="379413"/>
          </a:xfrm>
          <a:prstGeom prst="rect">
            <a:avLst/>
          </a:prstGeom>
          <a:noFill/>
          <a:ln w="12700">
            <a:solidFill>
              <a:schemeClr val="tx1"/>
            </a:solidFill>
            <a:miter lim="800000"/>
            <a:headEnd/>
            <a:tailEnd/>
          </a:ln>
          <a:effectLst/>
        </p:spPr>
        <p:txBody>
          <a:bodyPr>
            <a:spAutoFit/>
          </a:bodyPr>
          <a:lstStyle/>
          <a:p>
            <a:pPr>
              <a:spcBef>
                <a:spcPct val="50000"/>
              </a:spcBef>
            </a:pPr>
            <a:r>
              <a:rPr lang="en-US">
                <a:solidFill>
                  <a:srgbClr val="FF0000"/>
                </a:solidFill>
              </a:rPr>
              <a:t>p. 15</a:t>
            </a:r>
          </a:p>
        </p:txBody>
      </p:sp>
    </p:spTree>
    <p:custDataLst>
      <p:tags r:id="rId1"/>
    </p:custData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228599" y="3886200"/>
            <a:ext cx="4741081" cy="2819400"/>
          </a:xfrm>
          <a:prstGeom prst="rect">
            <a:avLst/>
          </a:prstGeom>
          <a:noFill/>
          <a:ln w="9525">
            <a:noFill/>
            <a:miter lim="800000"/>
            <a:headEnd/>
            <a:tailEnd/>
          </a:ln>
        </p:spPr>
      </p:pic>
      <p:pic>
        <p:nvPicPr>
          <p:cNvPr id="2051" name="Picture 3"/>
          <p:cNvPicPr>
            <a:picLocks noChangeAspect="1" noChangeArrowheads="1"/>
          </p:cNvPicPr>
          <p:nvPr/>
        </p:nvPicPr>
        <p:blipFill>
          <a:blip r:embed="rId3" cstate="email"/>
          <a:srcRect/>
          <a:stretch>
            <a:fillRect/>
          </a:stretch>
        </p:blipFill>
        <p:spPr bwMode="auto">
          <a:xfrm>
            <a:off x="4495800" y="152400"/>
            <a:ext cx="4285114" cy="3581400"/>
          </a:xfrm>
          <a:prstGeom prst="rect">
            <a:avLst/>
          </a:prstGeom>
          <a:noFill/>
          <a:ln w="9525">
            <a:noFill/>
            <a:miter lim="800000"/>
            <a:headEnd/>
            <a:tailEnd/>
          </a:ln>
        </p:spPr>
      </p:pic>
      <p:pic>
        <p:nvPicPr>
          <p:cNvPr id="2052" name="Picture 4"/>
          <p:cNvPicPr>
            <a:picLocks noChangeAspect="1" noChangeArrowheads="1"/>
          </p:cNvPicPr>
          <p:nvPr/>
        </p:nvPicPr>
        <p:blipFill>
          <a:blip r:embed="rId4" cstate="email"/>
          <a:srcRect/>
          <a:stretch>
            <a:fillRect/>
          </a:stretch>
        </p:blipFill>
        <p:spPr bwMode="auto">
          <a:xfrm>
            <a:off x="5105400" y="3733800"/>
            <a:ext cx="3733800" cy="3100771"/>
          </a:xfrm>
          <a:prstGeom prst="rect">
            <a:avLst/>
          </a:prstGeom>
          <a:noFill/>
          <a:ln w="9525">
            <a:noFill/>
            <a:miter lim="800000"/>
            <a:headEnd/>
            <a:tailEnd/>
          </a:ln>
        </p:spPr>
      </p:pic>
      <p:pic>
        <p:nvPicPr>
          <p:cNvPr id="2053" name="Picture 5"/>
          <p:cNvPicPr>
            <a:picLocks noChangeAspect="1" noChangeArrowheads="1"/>
          </p:cNvPicPr>
          <p:nvPr/>
        </p:nvPicPr>
        <p:blipFill>
          <a:blip r:embed="rId5" cstate="email"/>
          <a:srcRect/>
          <a:stretch>
            <a:fillRect/>
          </a:stretch>
        </p:blipFill>
        <p:spPr bwMode="auto">
          <a:xfrm>
            <a:off x="228600" y="76200"/>
            <a:ext cx="4114800" cy="3756991"/>
          </a:xfrm>
          <a:prstGeom prst="rect">
            <a:avLst/>
          </a:prstGeom>
          <a:noFill/>
          <a:ln w="9525">
            <a:noFill/>
            <a:miter lim="800000"/>
            <a:headEnd/>
            <a:tailEnd/>
          </a:ln>
        </p:spPr>
      </p:pic>
      <p:sp>
        <p:nvSpPr>
          <p:cNvPr id="6" name="Oval 5"/>
          <p:cNvSpPr>
            <a:spLocks noChangeArrowheads="1"/>
          </p:cNvSpPr>
          <p:nvPr/>
        </p:nvSpPr>
        <p:spPr bwMode="auto">
          <a:xfrm>
            <a:off x="2286000" y="1371600"/>
            <a:ext cx="762000" cy="228600"/>
          </a:xfrm>
          <a:prstGeom prst="ellipse">
            <a:avLst/>
          </a:prstGeom>
          <a:noFill/>
          <a:ln w="38100">
            <a:solidFill>
              <a:srgbClr val="FF0000"/>
            </a:solidFill>
            <a:round/>
            <a:headEnd/>
            <a:tailEnd/>
          </a:ln>
        </p:spPr>
        <p:txBody>
          <a:bodyPr wrap="none" anchor="ctr"/>
          <a:lstStyle/>
          <a:p>
            <a:endParaRPr lang="en-US"/>
          </a:p>
        </p:txBody>
      </p:sp>
      <p:sp>
        <p:nvSpPr>
          <p:cNvPr id="7" name="Line 12"/>
          <p:cNvSpPr>
            <a:spLocks noChangeShapeType="1"/>
          </p:cNvSpPr>
          <p:nvPr/>
        </p:nvSpPr>
        <p:spPr bwMode="auto">
          <a:xfrm flipH="1">
            <a:off x="2743200" y="228600"/>
            <a:ext cx="304800" cy="457200"/>
          </a:xfrm>
          <a:prstGeom prst="line">
            <a:avLst/>
          </a:prstGeom>
          <a:noFill/>
          <a:ln w="38100">
            <a:solidFill>
              <a:srgbClr val="FF0000"/>
            </a:solidFill>
            <a:round/>
            <a:headEnd/>
            <a:tailEnd type="triangle" w="med" len="med"/>
          </a:ln>
        </p:spPr>
        <p:txBody>
          <a:bodyPr/>
          <a:lstStyle/>
          <a:p>
            <a:endParaRPr lang="en-US"/>
          </a:p>
        </p:txBody>
      </p:sp>
      <p:sp>
        <p:nvSpPr>
          <p:cNvPr id="8" name="Oval 7"/>
          <p:cNvSpPr>
            <a:spLocks noChangeArrowheads="1"/>
          </p:cNvSpPr>
          <p:nvPr/>
        </p:nvSpPr>
        <p:spPr bwMode="auto">
          <a:xfrm>
            <a:off x="2286000" y="2895600"/>
            <a:ext cx="762000" cy="228600"/>
          </a:xfrm>
          <a:prstGeom prst="ellipse">
            <a:avLst/>
          </a:prstGeom>
          <a:noFill/>
          <a:ln w="38100">
            <a:solidFill>
              <a:srgbClr val="FF0000"/>
            </a:solidFill>
            <a:round/>
            <a:headEnd/>
            <a:tailEnd/>
          </a:ln>
        </p:spPr>
        <p:txBody>
          <a:bodyPr wrap="none" anchor="ctr"/>
          <a:lstStyle/>
          <a:p>
            <a:endParaRPr lang="en-US"/>
          </a:p>
        </p:txBody>
      </p:sp>
      <p:sp>
        <p:nvSpPr>
          <p:cNvPr id="9" name="Oval 8"/>
          <p:cNvSpPr>
            <a:spLocks noChangeArrowheads="1"/>
          </p:cNvSpPr>
          <p:nvPr/>
        </p:nvSpPr>
        <p:spPr bwMode="auto">
          <a:xfrm>
            <a:off x="6248400" y="2209800"/>
            <a:ext cx="457200" cy="228600"/>
          </a:xfrm>
          <a:prstGeom prst="ellipse">
            <a:avLst/>
          </a:prstGeom>
          <a:noFill/>
          <a:ln w="38100">
            <a:solidFill>
              <a:srgbClr val="FF0000"/>
            </a:solidFill>
            <a:round/>
            <a:headEnd/>
            <a:tailEnd/>
          </a:ln>
        </p:spPr>
        <p:txBody>
          <a:bodyPr wrap="none" anchor="ctr"/>
          <a:lstStyle/>
          <a:p>
            <a:endParaRPr lang="en-US"/>
          </a:p>
        </p:txBody>
      </p:sp>
      <p:sp>
        <p:nvSpPr>
          <p:cNvPr id="10" name="Oval 9"/>
          <p:cNvSpPr>
            <a:spLocks noChangeArrowheads="1"/>
          </p:cNvSpPr>
          <p:nvPr/>
        </p:nvSpPr>
        <p:spPr bwMode="auto">
          <a:xfrm>
            <a:off x="2133600" y="5562600"/>
            <a:ext cx="533400" cy="304800"/>
          </a:xfrm>
          <a:prstGeom prst="ellipse">
            <a:avLst/>
          </a:prstGeom>
          <a:noFill/>
          <a:ln w="38100">
            <a:solidFill>
              <a:srgbClr val="FF0000"/>
            </a:solidFill>
            <a:round/>
            <a:headEnd/>
            <a:tailEnd/>
          </a:ln>
        </p:spPr>
        <p:txBody>
          <a:bodyPr wrap="none" anchor="ctr"/>
          <a:lstStyle/>
          <a:p>
            <a:endParaRPr lang="en-US"/>
          </a:p>
        </p:txBody>
      </p:sp>
      <p:sp>
        <p:nvSpPr>
          <p:cNvPr id="11" name="Oval 10"/>
          <p:cNvSpPr>
            <a:spLocks noChangeArrowheads="1"/>
          </p:cNvSpPr>
          <p:nvPr/>
        </p:nvSpPr>
        <p:spPr bwMode="auto">
          <a:xfrm>
            <a:off x="5791200" y="5181600"/>
            <a:ext cx="457200" cy="304800"/>
          </a:xfrm>
          <a:prstGeom prst="ellipse">
            <a:avLst/>
          </a:prstGeom>
          <a:noFill/>
          <a:ln w="38100">
            <a:solidFill>
              <a:srgbClr val="FF0000"/>
            </a:solidFill>
            <a:round/>
            <a:headEnd/>
            <a:tailEnd/>
          </a:ln>
        </p:spPr>
        <p:txBody>
          <a:bodyPr wrap="none" anchor="ctr"/>
          <a:lstStyle/>
          <a:p>
            <a:endParaRPr lang="en-US"/>
          </a:p>
        </p:txBody>
      </p:sp>
      <p:sp>
        <p:nvSpPr>
          <p:cNvPr id="12" name="Line 12"/>
          <p:cNvSpPr>
            <a:spLocks noChangeShapeType="1"/>
          </p:cNvSpPr>
          <p:nvPr/>
        </p:nvSpPr>
        <p:spPr bwMode="auto">
          <a:xfrm flipH="1">
            <a:off x="6096000" y="3962400"/>
            <a:ext cx="152400" cy="304800"/>
          </a:xfrm>
          <a:prstGeom prst="line">
            <a:avLst/>
          </a:prstGeom>
          <a:noFill/>
          <a:ln w="38100">
            <a:solidFill>
              <a:srgbClr val="FF0000"/>
            </a:solidFill>
            <a:round/>
            <a:headEnd/>
            <a:tailEnd type="triangle" w="med" len="med"/>
          </a:ln>
        </p:spPr>
        <p:txBody>
          <a:bodyPr/>
          <a:lstStyle/>
          <a:p>
            <a:endParaRPr lang="en-US"/>
          </a:p>
        </p:txBody>
      </p:sp>
      <p:sp>
        <p:nvSpPr>
          <p:cNvPr id="13" name="Line 12"/>
          <p:cNvSpPr>
            <a:spLocks noChangeShapeType="1"/>
          </p:cNvSpPr>
          <p:nvPr/>
        </p:nvSpPr>
        <p:spPr bwMode="auto">
          <a:xfrm flipH="1">
            <a:off x="6477000" y="457200"/>
            <a:ext cx="152400" cy="304800"/>
          </a:xfrm>
          <a:prstGeom prst="line">
            <a:avLst/>
          </a:prstGeom>
          <a:noFill/>
          <a:ln w="38100">
            <a:solidFill>
              <a:srgbClr val="FF0000"/>
            </a:solidFill>
            <a:round/>
            <a:headEnd/>
            <a:tailEnd type="triangle" w="med" len="med"/>
          </a:ln>
        </p:spPr>
        <p:txBody>
          <a:bodyPr/>
          <a:lstStyle/>
          <a:p>
            <a:endParaRPr lang="en-US"/>
          </a:p>
        </p:txBody>
      </p:sp>
      <p:sp>
        <p:nvSpPr>
          <p:cNvPr id="14" name="Line 12"/>
          <p:cNvSpPr>
            <a:spLocks noChangeShapeType="1"/>
          </p:cNvSpPr>
          <p:nvPr/>
        </p:nvSpPr>
        <p:spPr bwMode="auto">
          <a:xfrm flipH="1">
            <a:off x="2438400" y="4114800"/>
            <a:ext cx="304800" cy="457200"/>
          </a:xfrm>
          <a:prstGeom prst="line">
            <a:avLst/>
          </a:prstGeom>
          <a:noFill/>
          <a:ln w="38100">
            <a:solidFill>
              <a:srgbClr val="FF0000"/>
            </a:solidFill>
            <a:round/>
            <a:headEnd/>
            <a:tailEnd type="triangle" w="med" len="med"/>
          </a:ln>
        </p:spPr>
        <p:txBody>
          <a:bodyPr/>
          <a:lstStyle/>
          <a:p>
            <a:endParaRPr lang="en-US"/>
          </a:p>
        </p:txBody>
      </p:sp>
      <p:sp>
        <p:nvSpPr>
          <p:cNvPr id="15" name="Line 12"/>
          <p:cNvSpPr>
            <a:spLocks noChangeShapeType="1"/>
          </p:cNvSpPr>
          <p:nvPr/>
        </p:nvSpPr>
        <p:spPr bwMode="auto">
          <a:xfrm>
            <a:off x="0" y="1524000"/>
            <a:ext cx="228600" cy="0"/>
          </a:xfrm>
          <a:prstGeom prst="line">
            <a:avLst/>
          </a:prstGeom>
          <a:noFill/>
          <a:ln w="38100">
            <a:solidFill>
              <a:srgbClr val="FF0000"/>
            </a:solidFill>
            <a:round/>
            <a:headEnd/>
            <a:tailEnd type="triangle" w="med" len="med"/>
          </a:ln>
        </p:spPr>
        <p:txBody>
          <a:bodyPr/>
          <a:lstStyle/>
          <a:p>
            <a:endParaRPr lang="en-US"/>
          </a:p>
        </p:txBody>
      </p:sp>
      <p:sp>
        <p:nvSpPr>
          <p:cNvPr id="16" name="Line 12"/>
          <p:cNvSpPr>
            <a:spLocks noChangeShapeType="1"/>
          </p:cNvSpPr>
          <p:nvPr/>
        </p:nvSpPr>
        <p:spPr bwMode="auto">
          <a:xfrm>
            <a:off x="76200" y="5715000"/>
            <a:ext cx="228600" cy="0"/>
          </a:xfrm>
          <a:prstGeom prst="line">
            <a:avLst/>
          </a:prstGeom>
          <a:noFill/>
          <a:ln w="38100">
            <a:solidFill>
              <a:srgbClr val="FF0000"/>
            </a:solidFill>
            <a:round/>
            <a:headEnd/>
            <a:tailEnd type="triangle" w="med" len="med"/>
          </a:ln>
        </p:spPr>
        <p:txBody>
          <a:bodyPr/>
          <a:lstStyle/>
          <a:p>
            <a:endParaRPr lang="en-US"/>
          </a:p>
        </p:txBody>
      </p:sp>
      <p:sp>
        <p:nvSpPr>
          <p:cNvPr id="17" name="Line 12"/>
          <p:cNvSpPr>
            <a:spLocks noChangeShapeType="1"/>
          </p:cNvSpPr>
          <p:nvPr/>
        </p:nvSpPr>
        <p:spPr bwMode="auto">
          <a:xfrm>
            <a:off x="4343400" y="2362200"/>
            <a:ext cx="228600" cy="0"/>
          </a:xfrm>
          <a:prstGeom prst="line">
            <a:avLst/>
          </a:prstGeom>
          <a:noFill/>
          <a:ln w="38100">
            <a:solidFill>
              <a:srgbClr val="FF0000"/>
            </a:solidFill>
            <a:round/>
            <a:headEnd/>
            <a:tailEnd type="triangle" w="med" len="med"/>
          </a:ln>
        </p:spPr>
        <p:txBody>
          <a:bodyPr/>
          <a:lstStyle/>
          <a:p>
            <a:endParaRPr lang="en-US"/>
          </a:p>
        </p:txBody>
      </p:sp>
      <p:sp>
        <p:nvSpPr>
          <p:cNvPr id="18" name="Line 12"/>
          <p:cNvSpPr>
            <a:spLocks noChangeShapeType="1"/>
          </p:cNvSpPr>
          <p:nvPr/>
        </p:nvSpPr>
        <p:spPr bwMode="auto">
          <a:xfrm>
            <a:off x="4953000" y="5334000"/>
            <a:ext cx="228600" cy="0"/>
          </a:xfrm>
          <a:prstGeom prst="line">
            <a:avLst/>
          </a:prstGeom>
          <a:noFill/>
          <a:ln w="38100">
            <a:solidFill>
              <a:srgbClr val="FF0000"/>
            </a:solidFill>
            <a:round/>
            <a:headEnd/>
            <a:tailEnd type="triangle" w="med" len="med"/>
          </a:ln>
        </p:spPr>
        <p:txBody>
          <a:bodyPr/>
          <a:lstStyle/>
          <a:p>
            <a:endParaRPr lang="en-US"/>
          </a:p>
        </p:txBody>
      </p:sp>
      <p:sp>
        <p:nvSpPr>
          <p:cNvPr id="19" name="Line 12"/>
          <p:cNvSpPr>
            <a:spLocks noChangeShapeType="1"/>
          </p:cNvSpPr>
          <p:nvPr/>
        </p:nvSpPr>
        <p:spPr bwMode="auto">
          <a:xfrm>
            <a:off x="0" y="2971800"/>
            <a:ext cx="228600" cy="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1143000" y="152400"/>
            <a:ext cx="6629400" cy="762000"/>
          </a:xfrm>
          <a:noFill/>
          <a:ln/>
        </p:spPr>
        <p:txBody>
          <a:bodyPr lIns="92075" tIns="46038" rIns="92075" bIns="46038">
            <a:normAutofit/>
          </a:bodyPr>
          <a:lstStyle/>
          <a:p>
            <a:r>
              <a:rPr lang="en-US" sz="3600" b="1" dirty="0"/>
              <a:t>Selecting </a:t>
            </a:r>
            <a:r>
              <a:rPr lang="en-US" sz="3600" b="1" dirty="0" smtClean="0"/>
              <a:t>The Proper Nozzle</a:t>
            </a:r>
            <a:endParaRPr lang="en-US" sz="3600" b="1" dirty="0"/>
          </a:p>
        </p:txBody>
      </p:sp>
      <p:sp>
        <p:nvSpPr>
          <p:cNvPr id="1253379" name="Rectangle 3"/>
          <p:cNvSpPr>
            <a:spLocks noGrp="1" noChangeArrowheads="1"/>
          </p:cNvSpPr>
          <p:nvPr>
            <p:ph type="body" sz="half" idx="1"/>
          </p:nvPr>
        </p:nvSpPr>
        <p:spPr>
          <a:xfrm>
            <a:off x="0" y="1981200"/>
            <a:ext cx="3810000" cy="3562350"/>
          </a:xfrm>
        </p:spPr>
        <p:txBody>
          <a:bodyPr/>
          <a:lstStyle/>
          <a:p>
            <a:pPr>
              <a:lnSpc>
                <a:spcPct val="90000"/>
              </a:lnSpc>
            </a:pPr>
            <a:r>
              <a:rPr lang="en-US" sz="2000" dirty="0">
                <a:latin typeface="+mj-lt"/>
              </a:rPr>
              <a:t>Calculate GPM (formula)</a:t>
            </a:r>
          </a:p>
          <a:p>
            <a:pPr>
              <a:lnSpc>
                <a:spcPct val="90000"/>
              </a:lnSpc>
            </a:pPr>
            <a:r>
              <a:rPr lang="en-US" sz="2000" dirty="0">
                <a:latin typeface="+mj-lt"/>
              </a:rPr>
              <a:t>Look under GPM </a:t>
            </a:r>
            <a:r>
              <a:rPr lang="en-US" sz="2000" dirty="0" smtClean="0">
                <a:latin typeface="+mj-lt"/>
              </a:rPr>
              <a:t>column</a:t>
            </a:r>
          </a:p>
          <a:p>
            <a:pPr>
              <a:lnSpc>
                <a:spcPct val="90000"/>
              </a:lnSpc>
            </a:pPr>
            <a:r>
              <a:rPr lang="en-US" sz="2000" dirty="0" smtClean="0">
                <a:latin typeface="+mj-lt"/>
              </a:rPr>
              <a:t>Choose the size needed</a:t>
            </a:r>
          </a:p>
          <a:p>
            <a:pPr>
              <a:lnSpc>
                <a:spcPct val="90000"/>
              </a:lnSpc>
            </a:pPr>
            <a:r>
              <a:rPr lang="en-US" sz="2000" dirty="0" smtClean="0">
                <a:latin typeface="+mj-lt"/>
              </a:rPr>
              <a:t>Match pressure(psi) and Droplet Classification</a:t>
            </a:r>
            <a:endParaRPr lang="en-US" sz="2000" dirty="0">
              <a:latin typeface="+mj-lt"/>
            </a:endParaRPr>
          </a:p>
          <a:p>
            <a:pPr>
              <a:lnSpc>
                <a:spcPct val="90000"/>
              </a:lnSpc>
            </a:pPr>
            <a:r>
              <a:rPr lang="en-US" sz="2000" dirty="0" smtClean="0">
                <a:latin typeface="+mj-lt"/>
              </a:rPr>
              <a:t>Operate </a:t>
            </a:r>
            <a:r>
              <a:rPr lang="en-US" sz="2000" dirty="0">
                <a:latin typeface="+mj-lt"/>
              </a:rPr>
              <a:t>at given pressure and speed used in formula to achieve </a:t>
            </a:r>
            <a:r>
              <a:rPr lang="en-US" sz="2000" dirty="0" smtClean="0">
                <a:latin typeface="+mj-lt"/>
              </a:rPr>
              <a:t>GPA and the desired droplet size</a:t>
            </a:r>
            <a:endParaRPr lang="en-US" sz="2000" dirty="0">
              <a:latin typeface="+mj-lt"/>
            </a:endParaRPr>
          </a:p>
        </p:txBody>
      </p:sp>
      <p:sp>
        <p:nvSpPr>
          <p:cNvPr id="1253380" name="AutoShape 4"/>
          <p:cNvSpPr>
            <a:spLocks noChangeArrowheads="1"/>
          </p:cNvSpPr>
          <p:nvPr/>
        </p:nvSpPr>
        <p:spPr bwMode="auto">
          <a:xfrm>
            <a:off x="5715000" y="8382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3382" name="Text Box 6"/>
          <p:cNvSpPr txBox="1">
            <a:spLocks noChangeArrowheads="1"/>
          </p:cNvSpPr>
          <p:nvPr/>
        </p:nvSpPr>
        <p:spPr bwMode="auto">
          <a:xfrm>
            <a:off x="76200" y="1143000"/>
            <a:ext cx="3657600" cy="5847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200" dirty="0">
                <a:latin typeface="+mj-lt"/>
              </a:rPr>
              <a:t>Page 9, 12, 14, 15</a:t>
            </a:r>
          </a:p>
        </p:txBody>
      </p:sp>
      <p:sp>
        <p:nvSpPr>
          <p:cNvPr id="1253383" name="Oval 7"/>
          <p:cNvSpPr>
            <a:spLocks noChangeArrowheads="1"/>
          </p:cNvSpPr>
          <p:nvPr/>
        </p:nvSpPr>
        <p:spPr bwMode="auto">
          <a:xfrm>
            <a:off x="5638800" y="5029200"/>
            <a:ext cx="457200" cy="304800"/>
          </a:xfrm>
          <a:prstGeom prst="ellipse">
            <a:avLst/>
          </a:prstGeom>
          <a:noFill/>
          <a:ln w="12700">
            <a:solidFill>
              <a:srgbClr val="FF0000"/>
            </a:solidFill>
            <a:round/>
            <a:headEnd/>
            <a:tailEnd/>
          </a:ln>
          <a:effectLst/>
        </p:spPr>
        <p:txBody>
          <a:bodyPr wrap="none" anchor="ctr"/>
          <a:lstStyle/>
          <a:p>
            <a:endParaRPr lang="en-US"/>
          </a:p>
        </p:txBody>
      </p:sp>
      <p:pic>
        <p:nvPicPr>
          <p:cNvPr id="1253384" name="Picture 8"/>
          <p:cNvPicPr>
            <a:picLocks noChangeAspect="1" noChangeArrowheads="1"/>
          </p:cNvPicPr>
          <p:nvPr/>
        </p:nvPicPr>
        <p:blipFill>
          <a:blip r:embed="rId4" cstate="email"/>
          <a:srcRect/>
          <a:stretch>
            <a:fillRect/>
          </a:stretch>
        </p:blipFill>
        <p:spPr bwMode="auto">
          <a:xfrm>
            <a:off x="3810000" y="1219200"/>
            <a:ext cx="5105400" cy="5486400"/>
          </a:xfrm>
          <a:prstGeom prst="rect">
            <a:avLst/>
          </a:prstGeom>
          <a:noFill/>
          <a:ln w="12700">
            <a:noFill/>
            <a:miter lim="800000"/>
            <a:headEnd/>
            <a:tailEnd/>
          </a:ln>
          <a:effectLst/>
        </p:spPr>
      </p:pic>
      <p:pic>
        <p:nvPicPr>
          <p:cNvPr id="1253385" name="Picture 9" descr="pressuregauge1"/>
          <p:cNvPicPr>
            <a:picLocks noChangeAspect="1" noChangeArrowheads="1"/>
          </p:cNvPicPr>
          <p:nvPr/>
        </p:nvPicPr>
        <p:blipFill>
          <a:blip r:embed="rId5" cstate="email">
            <a:lum bright="30000"/>
          </a:blip>
          <a:srcRect/>
          <a:stretch>
            <a:fillRect/>
          </a:stretch>
        </p:blipFill>
        <p:spPr bwMode="auto">
          <a:xfrm>
            <a:off x="6629400" y="3473450"/>
            <a:ext cx="2362200" cy="2165350"/>
          </a:xfrm>
          <a:prstGeom prst="rect">
            <a:avLst/>
          </a:prstGeom>
          <a:noFill/>
          <a:ln w="76200">
            <a:solidFill>
              <a:srgbClr val="CC0000"/>
            </a:solidFill>
            <a:miter lim="800000"/>
            <a:headEnd/>
            <a:tailEnd/>
          </a:ln>
        </p:spPr>
      </p:pic>
      <p:sp>
        <p:nvSpPr>
          <p:cNvPr id="1253386" name="Oval 10"/>
          <p:cNvSpPr>
            <a:spLocks noChangeArrowheads="1"/>
          </p:cNvSpPr>
          <p:nvPr/>
        </p:nvSpPr>
        <p:spPr bwMode="auto">
          <a:xfrm>
            <a:off x="5562600" y="3429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7" name="Oval 11"/>
          <p:cNvSpPr>
            <a:spLocks noChangeArrowheads="1"/>
          </p:cNvSpPr>
          <p:nvPr/>
        </p:nvSpPr>
        <p:spPr bwMode="auto">
          <a:xfrm>
            <a:off x="5562600" y="4191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8" name="Oval 12"/>
          <p:cNvSpPr>
            <a:spLocks noChangeArrowheads="1"/>
          </p:cNvSpPr>
          <p:nvPr/>
        </p:nvSpPr>
        <p:spPr bwMode="auto">
          <a:xfrm>
            <a:off x="5562600" y="4953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9" name="Oval 13"/>
          <p:cNvSpPr>
            <a:spLocks noChangeArrowheads="1"/>
          </p:cNvSpPr>
          <p:nvPr/>
        </p:nvSpPr>
        <p:spPr bwMode="auto">
          <a:xfrm>
            <a:off x="5562600" y="58674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90" name="Oval 14"/>
          <p:cNvSpPr>
            <a:spLocks noChangeArrowheads="1"/>
          </p:cNvSpPr>
          <p:nvPr/>
        </p:nvSpPr>
        <p:spPr bwMode="auto">
          <a:xfrm>
            <a:off x="2057400" y="990600"/>
            <a:ext cx="1066800" cy="914400"/>
          </a:xfrm>
          <a:prstGeom prst="ellipse">
            <a:avLst/>
          </a:prstGeom>
          <a:noFill/>
          <a:ln w="12700">
            <a:solidFill>
              <a:srgbClr val="FF0000"/>
            </a:solidFill>
            <a:round/>
            <a:headEnd/>
            <a:tailEnd/>
          </a:ln>
          <a:effectLst/>
        </p:spPr>
        <p:txBody>
          <a:bodyPr wrap="none" anchor="ctr"/>
          <a:lstStyle/>
          <a:p>
            <a:endParaRPr lang="en-US"/>
          </a:p>
        </p:txBody>
      </p:sp>
      <p:sp>
        <p:nvSpPr>
          <p:cNvPr id="15" name="Bent Arrow 14"/>
          <p:cNvSpPr/>
          <p:nvPr/>
        </p:nvSpPr>
        <p:spPr>
          <a:xfrm rot="3258800">
            <a:off x="4767452" y="849838"/>
            <a:ext cx="504692" cy="404309"/>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rot="857561">
            <a:off x="6003432" y="2080659"/>
            <a:ext cx="2761885" cy="830997"/>
          </a:xfrm>
          <a:prstGeom prst="rect">
            <a:avLst/>
          </a:prstGeom>
          <a:solidFill>
            <a:srgbClr val="FFC000"/>
          </a:solidFill>
          <a:ln>
            <a:solidFill>
              <a:schemeClr val="accent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MEDIUM</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Flowchart: Alternate Process 16"/>
          <p:cNvSpPr/>
          <p:nvPr/>
        </p:nvSpPr>
        <p:spPr>
          <a:xfrm>
            <a:off x="990600" y="4953000"/>
            <a:ext cx="2209800" cy="990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0.30 </a:t>
            </a:r>
            <a:r>
              <a:rPr lang="en-US" sz="3600" dirty="0" err="1" smtClean="0">
                <a:solidFill>
                  <a:schemeClr val="tx1"/>
                </a:solidFill>
              </a:rPr>
              <a:t>gpm</a:t>
            </a:r>
            <a:endParaRPr lang="en-US" sz="3600" dirty="0">
              <a:solidFill>
                <a:schemeClr val="tx1"/>
              </a:solidFill>
            </a:endParaRPr>
          </a:p>
        </p:txBody>
      </p:sp>
    </p:spTree>
    <p:custDataLst>
      <p:tags r:id="rId1"/>
    </p:custData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114" name="Picture 2"/>
          <p:cNvPicPr>
            <a:picLocks noChangeAspect="1" noChangeArrowheads="1"/>
          </p:cNvPicPr>
          <p:nvPr/>
        </p:nvPicPr>
        <p:blipFill>
          <a:blip r:embed="rId2" cstate="email"/>
          <a:srcRect/>
          <a:stretch>
            <a:fillRect/>
          </a:stretch>
        </p:blipFill>
        <p:spPr bwMode="auto">
          <a:xfrm>
            <a:off x="76200" y="76200"/>
            <a:ext cx="2936321" cy="4038600"/>
          </a:xfrm>
          <a:prstGeom prst="rect">
            <a:avLst/>
          </a:prstGeom>
          <a:noFill/>
          <a:ln w="9525">
            <a:solidFill>
              <a:srgbClr val="7030A0"/>
            </a:solidFill>
            <a:miter lim="800000"/>
            <a:headEnd/>
            <a:tailEnd/>
          </a:ln>
        </p:spPr>
      </p:pic>
      <p:sp>
        <p:nvSpPr>
          <p:cNvPr id="3" name="Rectangle 2"/>
          <p:cNvSpPr/>
          <p:nvPr/>
        </p:nvSpPr>
        <p:spPr>
          <a:xfrm rot="829385">
            <a:off x="3360864" y="730554"/>
            <a:ext cx="557075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Fact Sheet: MF2869</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26115" name="Picture 3"/>
          <p:cNvPicPr>
            <a:picLocks noChangeAspect="1" noChangeArrowheads="1"/>
          </p:cNvPicPr>
          <p:nvPr/>
        </p:nvPicPr>
        <p:blipFill>
          <a:blip r:embed="rId3" cstate="email"/>
          <a:srcRect/>
          <a:stretch>
            <a:fillRect/>
          </a:stretch>
        </p:blipFill>
        <p:spPr bwMode="auto">
          <a:xfrm>
            <a:off x="6248400" y="2057400"/>
            <a:ext cx="2819400" cy="3880385"/>
          </a:xfrm>
          <a:prstGeom prst="rect">
            <a:avLst/>
          </a:prstGeom>
          <a:noFill/>
          <a:ln w="9525">
            <a:solidFill>
              <a:srgbClr val="7030A0"/>
            </a:solidFill>
            <a:miter lim="800000"/>
            <a:headEnd/>
            <a:tailEnd/>
          </a:ln>
        </p:spPr>
      </p:pic>
      <p:pic>
        <p:nvPicPr>
          <p:cNvPr id="1626116" name="Picture 4"/>
          <p:cNvPicPr>
            <a:picLocks noChangeAspect="1" noChangeArrowheads="1"/>
          </p:cNvPicPr>
          <p:nvPr/>
        </p:nvPicPr>
        <p:blipFill>
          <a:blip r:embed="rId4" cstate="email"/>
          <a:srcRect/>
          <a:stretch>
            <a:fillRect/>
          </a:stretch>
        </p:blipFill>
        <p:spPr bwMode="auto">
          <a:xfrm>
            <a:off x="3124200" y="1371600"/>
            <a:ext cx="2963875" cy="3962400"/>
          </a:xfrm>
          <a:prstGeom prst="rect">
            <a:avLst/>
          </a:prstGeom>
          <a:noFill/>
          <a:ln w="9525">
            <a:solidFill>
              <a:srgbClr val="7030A0"/>
            </a:solidFill>
            <a:miter lim="800000"/>
            <a:headEnd/>
            <a:tailEnd/>
          </a:ln>
        </p:spPr>
      </p:pic>
      <p:sp>
        <p:nvSpPr>
          <p:cNvPr id="6" name="Rectangle 4"/>
          <p:cNvSpPr>
            <a:spLocks noChangeArrowheads="1"/>
          </p:cNvSpPr>
          <p:nvPr/>
        </p:nvSpPr>
        <p:spPr bwMode="auto">
          <a:xfrm>
            <a:off x="138883" y="5410200"/>
            <a:ext cx="5652317" cy="584775"/>
          </a:xfrm>
          <a:prstGeom prst="rect">
            <a:avLst/>
          </a:prstGeom>
          <a:noFill/>
          <a:ln w="12700">
            <a:noFill/>
            <a:miter lim="800000"/>
            <a:headEnd/>
            <a:tailEnd/>
          </a:ln>
        </p:spPr>
        <p:txBody>
          <a:bodyPr wrap="none">
            <a:spAutoFit/>
          </a:bodyPr>
          <a:lstStyle/>
          <a:p>
            <a:r>
              <a:rPr lang="en-US" sz="3200" dirty="0" smtClean="0">
                <a:latin typeface="+mj-lt"/>
              </a:rPr>
              <a:t>www.bae.ksu.edu/faculty/wolf</a:t>
            </a:r>
            <a:endParaRPr lang="en-US" sz="3200" dirty="0">
              <a:latin typeface="+mj-lt"/>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hypro cat"/>
          <p:cNvPicPr>
            <a:picLocks noGrp="1" noChangeAspect="1" noChangeArrowheads="1"/>
          </p:cNvPicPr>
          <p:nvPr>
            <p:ph sz="half" idx="1"/>
          </p:nvPr>
        </p:nvPicPr>
        <p:blipFill>
          <a:blip r:embed="rId3" cstate="email"/>
          <a:srcRect/>
          <a:stretch>
            <a:fillRect/>
          </a:stretch>
        </p:blipFill>
        <p:spPr>
          <a:xfrm>
            <a:off x="76200" y="76200"/>
            <a:ext cx="4114800" cy="6705600"/>
          </a:xfrm>
          <a:noFill/>
        </p:spPr>
      </p:pic>
      <p:sp>
        <p:nvSpPr>
          <p:cNvPr id="69637" name="Rectangle 5"/>
          <p:cNvSpPr>
            <a:spLocks noChangeArrowheads="1"/>
          </p:cNvSpPr>
          <p:nvPr/>
        </p:nvSpPr>
        <p:spPr bwMode="auto">
          <a:xfrm>
            <a:off x="76200" y="1295400"/>
            <a:ext cx="4038600" cy="914400"/>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a:p>
        </p:txBody>
      </p:sp>
      <p:sp>
        <p:nvSpPr>
          <p:cNvPr id="69638" name="WordArt 6"/>
          <p:cNvSpPr>
            <a:spLocks noChangeArrowheads="1" noChangeShapeType="1" noTextEdit="1"/>
          </p:cNvSpPr>
          <p:nvPr/>
        </p:nvSpPr>
        <p:spPr bwMode="auto">
          <a:xfrm>
            <a:off x="152400" y="1295400"/>
            <a:ext cx="3810000" cy="7620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www.hypropumps.com</a:t>
            </a:r>
          </a:p>
        </p:txBody>
      </p:sp>
      <p:pic>
        <p:nvPicPr>
          <p:cNvPr id="502786" name="Picture 2"/>
          <p:cNvPicPr>
            <a:picLocks noChangeAspect="1" noChangeArrowheads="1"/>
          </p:cNvPicPr>
          <p:nvPr/>
        </p:nvPicPr>
        <p:blipFill>
          <a:blip r:embed="rId4" cstate="email"/>
          <a:srcRect/>
          <a:stretch>
            <a:fillRect/>
          </a:stretch>
        </p:blipFill>
        <p:spPr bwMode="auto">
          <a:xfrm>
            <a:off x="4267200" y="76200"/>
            <a:ext cx="4876800" cy="6719455"/>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458" name="Picture 2"/>
          <p:cNvPicPr>
            <a:picLocks noChangeAspect="1" noChangeArrowheads="1"/>
          </p:cNvPicPr>
          <p:nvPr/>
        </p:nvPicPr>
        <p:blipFill>
          <a:blip r:embed="rId2" cstate="email"/>
          <a:srcRect/>
          <a:stretch>
            <a:fillRect/>
          </a:stretch>
        </p:blipFill>
        <p:spPr bwMode="auto">
          <a:xfrm>
            <a:off x="0" y="0"/>
            <a:ext cx="914745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p:cNvPicPr>
            <a:picLocks noChangeAspect="1" noChangeArrowheads="1"/>
          </p:cNvPicPr>
          <p:nvPr/>
        </p:nvPicPr>
        <p:blipFill>
          <a:blip r:embed="rId2" cstate="email"/>
          <a:srcRect/>
          <a:stretch>
            <a:fillRect/>
          </a:stretch>
        </p:blipFill>
        <p:spPr bwMode="auto">
          <a:xfrm>
            <a:off x="76200" y="76200"/>
            <a:ext cx="8969339" cy="5486400"/>
          </a:xfrm>
          <a:prstGeom prst="rect">
            <a:avLst/>
          </a:prstGeom>
          <a:noFill/>
          <a:ln w="9525">
            <a:noFill/>
            <a:miter lim="800000"/>
            <a:headEnd/>
            <a:tailEnd/>
          </a:ln>
        </p:spPr>
      </p:pic>
      <p:sp>
        <p:nvSpPr>
          <p:cNvPr id="5" name="TextBox 4"/>
          <p:cNvSpPr txBox="1"/>
          <p:nvPr/>
        </p:nvSpPr>
        <p:spPr>
          <a:xfrm>
            <a:off x="2743200" y="5562600"/>
            <a:ext cx="3886200" cy="523220"/>
          </a:xfrm>
          <a:prstGeom prst="rect">
            <a:avLst/>
          </a:prstGeom>
          <a:noFill/>
        </p:spPr>
        <p:txBody>
          <a:bodyPr wrap="square" rtlCol="0">
            <a:spAutoFit/>
          </a:bodyPr>
          <a:lstStyle/>
          <a:p>
            <a:pPr algn="ctr"/>
            <a:r>
              <a:rPr lang="en-US" sz="2800" b="1" dirty="0" smtClean="0"/>
              <a:t>www.turbodrop.com</a:t>
            </a:r>
            <a:endParaRPr lang="en-US" sz="2800" b="1"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95800" y="0"/>
            <a:ext cx="44196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noChangeArrowheads="1"/>
          </p:cNvPicPr>
          <p:nvPr/>
        </p:nvPicPr>
        <p:blipFill>
          <a:blip r:embed="rId2" cstate="email"/>
          <a:srcRect/>
          <a:stretch>
            <a:fillRect/>
          </a:stretch>
        </p:blipFill>
        <p:spPr bwMode="auto">
          <a:xfrm>
            <a:off x="152400" y="134681"/>
            <a:ext cx="4190999" cy="5732719"/>
          </a:xfrm>
          <a:prstGeom prst="rect">
            <a:avLst/>
          </a:prstGeom>
          <a:noFill/>
          <a:ln w="9525">
            <a:noFill/>
            <a:miter lim="800000"/>
            <a:headEnd/>
            <a:tailEnd/>
          </a:ln>
        </p:spPr>
      </p:pic>
      <p:pic>
        <p:nvPicPr>
          <p:cNvPr id="578563" name="Picture 3"/>
          <p:cNvPicPr>
            <a:picLocks noChangeAspect="1" noChangeArrowheads="1"/>
          </p:cNvPicPr>
          <p:nvPr/>
        </p:nvPicPr>
        <p:blipFill>
          <a:blip r:embed="rId3" cstate="email"/>
          <a:srcRect/>
          <a:stretch>
            <a:fillRect/>
          </a:stretch>
        </p:blipFill>
        <p:spPr bwMode="auto">
          <a:xfrm>
            <a:off x="4648200" y="1981200"/>
            <a:ext cx="4114800" cy="2241339"/>
          </a:xfrm>
          <a:prstGeom prst="rect">
            <a:avLst/>
          </a:prstGeom>
          <a:noFill/>
          <a:ln w="9525">
            <a:noFill/>
            <a:miter lim="800000"/>
            <a:headEnd/>
            <a:tailEnd/>
          </a:ln>
        </p:spPr>
      </p:pic>
      <p:pic>
        <p:nvPicPr>
          <p:cNvPr id="578564" name="Picture 4"/>
          <p:cNvPicPr>
            <a:picLocks noChangeAspect="1" noChangeArrowheads="1"/>
          </p:cNvPicPr>
          <p:nvPr/>
        </p:nvPicPr>
        <p:blipFill>
          <a:blip r:embed="rId4" cstate="email"/>
          <a:srcRect/>
          <a:stretch>
            <a:fillRect/>
          </a:stretch>
        </p:blipFill>
        <p:spPr bwMode="auto">
          <a:xfrm>
            <a:off x="5029200" y="85280"/>
            <a:ext cx="3581400" cy="2004099"/>
          </a:xfrm>
          <a:prstGeom prst="rect">
            <a:avLst/>
          </a:prstGeom>
          <a:noFill/>
          <a:ln w="9525">
            <a:noFill/>
            <a:miter lim="800000"/>
            <a:headEnd/>
            <a:tailEnd/>
          </a:ln>
        </p:spPr>
      </p:pic>
      <p:pic>
        <p:nvPicPr>
          <p:cNvPr id="578565" name="Picture 5"/>
          <p:cNvPicPr>
            <a:picLocks noChangeAspect="1" noChangeArrowheads="1"/>
          </p:cNvPicPr>
          <p:nvPr/>
        </p:nvPicPr>
        <p:blipFill>
          <a:blip r:embed="rId5" cstate="email"/>
          <a:srcRect/>
          <a:stretch>
            <a:fillRect/>
          </a:stretch>
        </p:blipFill>
        <p:spPr bwMode="auto">
          <a:xfrm>
            <a:off x="4648200" y="4267200"/>
            <a:ext cx="4165600"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063"/>
            <a:ext cx="9144000" cy="2376487"/>
          </a:xfrm>
          <a:prstGeom prst="rect">
            <a:avLst/>
          </a:prstGeom>
          <a:noFill/>
          <a:ln w="9525">
            <a:noFill/>
            <a:miter lim="800000"/>
            <a:headEnd/>
            <a:tailEnd/>
          </a:ln>
        </p:spPr>
        <p:txBody>
          <a:bodyPr lIns="914112" tIns="914112" rIns="914112" bIns="914112">
            <a:spAutoFit/>
          </a:bodyPr>
          <a:lstStyle/>
          <a:p>
            <a:r>
              <a:rPr lang="en-US" sz="1200">
                <a:cs typeface="Arial" pitchFamily="34" charset="0"/>
              </a:rPr>
              <a:t> </a:t>
            </a:r>
            <a:endParaRPr lang="en-US" sz="1200">
              <a:latin typeface="Times New Roman" pitchFamily="18" charset="0"/>
              <a:cs typeface="Times New Roman" pitchFamily="18" charset="0"/>
            </a:endParaRPr>
          </a:p>
          <a:p>
            <a:pPr eaLnBrk="0" hangingPunct="0"/>
            <a:endParaRPr lang="en-US" sz="2400">
              <a:latin typeface="Times New Roman" pitchFamily="18" charset="0"/>
            </a:endParaRPr>
          </a:p>
        </p:txBody>
      </p:sp>
      <p:sp>
        <p:nvSpPr>
          <p:cNvPr id="71683" name="Rectangle 3"/>
          <p:cNvSpPr>
            <a:spLocks noChangeArrowheads="1"/>
          </p:cNvSpPr>
          <p:nvPr/>
        </p:nvSpPr>
        <p:spPr bwMode="auto">
          <a:xfrm>
            <a:off x="0" y="2749550"/>
            <a:ext cx="9144000" cy="639763"/>
          </a:xfrm>
          <a:prstGeom prst="rect">
            <a:avLst/>
          </a:prstGeom>
          <a:noFill/>
          <a:ln w="9525">
            <a:noFill/>
            <a:miter lim="800000"/>
            <a:headEnd/>
            <a:tailEnd/>
          </a:ln>
        </p:spPr>
        <p:txBody>
          <a:bodyPr>
            <a:spAutoFit/>
          </a:bodyPr>
          <a:lstStyle/>
          <a:p>
            <a:pPr algn="ctr"/>
            <a:r>
              <a:rPr lang="en-US" sz="1200">
                <a:cs typeface="Arial" pitchFamily="34" charset="0"/>
              </a:rPr>
              <a:t/>
            </a:r>
            <a:br>
              <a:rPr lang="en-US" sz="1200">
                <a:cs typeface="Arial" pitchFamily="34" charset="0"/>
              </a:rPr>
            </a:br>
            <a:endParaRPr lang="en-US" sz="2400">
              <a:latin typeface="Times New Roman" pitchFamily="18" charset="0"/>
            </a:endParaRPr>
          </a:p>
        </p:txBody>
      </p:sp>
      <p:sp>
        <p:nvSpPr>
          <p:cNvPr id="71684" name="Rectangle 4"/>
          <p:cNvSpPr>
            <a:spLocks noChangeArrowheads="1"/>
          </p:cNvSpPr>
          <p:nvPr/>
        </p:nvSpPr>
        <p:spPr bwMode="auto">
          <a:xfrm>
            <a:off x="0" y="5591175"/>
            <a:ext cx="9144000" cy="639763"/>
          </a:xfrm>
          <a:prstGeom prst="rect">
            <a:avLst/>
          </a:prstGeom>
          <a:noFill/>
          <a:ln w="9525">
            <a:noFill/>
            <a:miter lim="800000"/>
            <a:headEnd/>
            <a:tailEnd/>
          </a:ln>
        </p:spPr>
        <p:txBody>
          <a:bodyPr>
            <a:spAutoFit/>
          </a:bodyPr>
          <a:lstStyle/>
          <a:p>
            <a:r>
              <a:rPr lang="en-US" sz="1200">
                <a:cs typeface="Arial" pitchFamily="34" charset="0"/>
              </a:rPr>
              <a:t/>
            </a:r>
            <a:br>
              <a:rPr lang="en-US" sz="1200">
                <a:cs typeface="Arial" pitchFamily="34" charset="0"/>
              </a:rPr>
            </a:br>
            <a:endParaRPr lang="en-US" sz="2400">
              <a:latin typeface="Times New Roman" pitchFamily="18" charset="0"/>
            </a:endParaRPr>
          </a:p>
        </p:txBody>
      </p:sp>
      <p:pic>
        <p:nvPicPr>
          <p:cNvPr id="71685" name="Picture 5" descr="logo"/>
          <p:cNvPicPr>
            <a:picLocks noChangeAspect="1" noChangeArrowheads="1"/>
          </p:cNvPicPr>
          <p:nvPr/>
        </p:nvPicPr>
        <p:blipFill>
          <a:blip r:embed="rId3" cstate="email"/>
          <a:srcRect/>
          <a:stretch>
            <a:fillRect/>
          </a:stretch>
        </p:blipFill>
        <p:spPr bwMode="auto">
          <a:xfrm>
            <a:off x="76200" y="381000"/>
            <a:ext cx="5410200" cy="1617663"/>
          </a:xfrm>
          <a:prstGeom prst="rect">
            <a:avLst/>
          </a:prstGeom>
          <a:noFill/>
          <a:ln w="9525">
            <a:noFill/>
            <a:miter lim="800000"/>
            <a:headEnd/>
            <a:tailEnd/>
          </a:ln>
        </p:spPr>
      </p:pic>
      <p:pic>
        <p:nvPicPr>
          <p:cNvPr id="71686" name="Picture 6" descr="1b"/>
          <p:cNvPicPr>
            <a:picLocks noChangeAspect="1" noChangeArrowheads="1"/>
          </p:cNvPicPr>
          <p:nvPr/>
        </p:nvPicPr>
        <p:blipFill>
          <a:blip r:embed="rId4" cstate="email"/>
          <a:srcRect/>
          <a:stretch>
            <a:fillRect/>
          </a:stretch>
        </p:blipFill>
        <p:spPr bwMode="auto">
          <a:xfrm>
            <a:off x="2819400" y="2362200"/>
            <a:ext cx="2590800" cy="2051050"/>
          </a:xfrm>
          <a:prstGeom prst="rect">
            <a:avLst/>
          </a:prstGeom>
          <a:noFill/>
          <a:ln w="9525">
            <a:noFill/>
            <a:miter lim="800000"/>
            <a:headEnd/>
            <a:tailEnd/>
          </a:ln>
        </p:spPr>
      </p:pic>
      <p:pic>
        <p:nvPicPr>
          <p:cNvPr id="71687" name="Picture 7" descr="CP-65T"/>
          <p:cNvPicPr>
            <a:picLocks noChangeAspect="1" noChangeArrowheads="1"/>
          </p:cNvPicPr>
          <p:nvPr/>
        </p:nvPicPr>
        <p:blipFill>
          <a:blip r:embed="rId5" cstate="email"/>
          <a:srcRect/>
          <a:stretch>
            <a:fillRect/>
          </a:stretch>
        </p:blipFill>
        <p:spPr bwMode="auto">
          <a:xfrm>
            <a:off x="228600" y="2362200"/>
            <a:ext cx="2438400" cy="2112963"/>
          </a:xfrm>
          <a:prstGeom prst="rect">
            <a:avLst/>
          </a:prstGeom>
          <a:noFill/>
          <a:ln w="9525">
            <a:noFill/>
            <a:miter lim="800000"/>
            <a:headEnd/>
            <a:tailEnd/>
          </a:ln>
        </p:spPr>
      </p:pic>
      <p:pic>
        <p:nvPicPr>
          <p:cNvPr id="71688" name="Picture 8"/>
          <p:cNvPicPr>
            <a:picLocks noChangeAspect="1" noChangeArrowheads="1"/>
          </p:cNvPicPr>
          <p:nvPr/>
        </p:nvPicPr>
        <p:blipFill>
          <a:blip r:embed="rId6" cstate="email"/>
          <a:srcRect/>
          <a:stretch>
            <a:fillRect/>
          </a:stretch>
        </p:blipFill>
        <p:spPr bwMode="auto">
          <a:xfrm>
            <a:off x="152400" y="5257800"/>
            <a:ext cx="8839200" cy="533400"/>
          </a:xfrm>
          <a:prstGeom prst="rect">
            <a:avLst/>
          </a:prstGeom>
          <a:noFill/>
          <a:ln w="12700">
            <a:noFill/>
            <a:miter lim="800000"/>
            <a:headEnd/>
            <a:tailEnd/>
          </a:ln>
        </p:spPr>
      </p:pic>
      <p:pic>
        <p:nvPicPr>
          <p:cNvPr id="71689" name="Picture 9"/>
          <p:cNvPicPr>
            <a:picLocks noChangeAspect="1" noChangeArrowheads="1"/>
          </p:cNvPicPr>
          <p:nvPr/>
        </p:nvPicPr>
        <p:blipFill>
          <a:blip r:embed="rId7" cstate="email"/>
          <a:srcRect/>
          <a:stretch>
            <a:fillRect/>
          </a:stretch>
        </p:blipFill>
        <p:spPr bwMode="auto">
          <a:xfrm>
            <a:off x="152400" y="4648200"/>
            <a:ext cx="8991600" cy="457200"/>
          </a:xfrm>
          <a:prstGeom prst="rect">
            <a:avLst/>
          </a:prstGeom>
          <a:noFill/>
          <a:ln w="12700">
            <a:noFill/>
            <a:miter lim="800000"/>
            <a:headEnd/>
            <a:tailEnd/>
          </a:ln>
        </p:spPr>
      </p:pic>
      <p:pic>
        <p:nvPicPr>
          <p:cNvPr id="71690" name="Picture 9" descr="IMG_3905.JPG"/>
          <p:cNvPicPr>
            <a:picLocks noChangeAspect="1"/>
          </p:cNvPicPr>
          <p:nvPr/>
        </p:nvPicPr>
        <p:blipFill>
          <a:blip r:embed="rId8" cstate="email"/>
          <a:srcRect/>
          <a:stretch>
            <a:fillRect/>
          </a:stretch>
        </p:blipFill>
        <p:spPr bwMode="auto">
          <a:xfrm>
            <a:off x="5638800" y="1371600"/>
            <a:ext cx="3225800" cy="241935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8" name="Rectangle 2"/>
          <p:cNvSpPr>
            <a:spLocks noGrp="1" noChangeArrowheads="1"/>
          </p:cNvSpPr>
          <p:nvPr>
            <p:ph type="title"/>
          </p:nvPr>
        </p:nvSpPr>
        <p:spPr/>
        <p:txBody>
          <a:bodyPr/>
          <a:lstStyle/>
          <a:p>
            <a:r>
              <a:rPr lang="en-US"/>
              <a:t>Flow Back Function</a:t>
            </a:r>
          </a:p>
        </p:txBody>
      </p:sp>
      <p:pic>
        <p:nvPicPr>
          <p:cNvPr id="1222659" name="Picture 3" descr="Ball Section View 2"/>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457200" y="2133600"/>
            <a:ext cx="3581400" cy="2979738"/>
          </a:xfrm>
          <a:prstGeom prst="rect">
            <a:avLst/>
          </a:prstGeom>
          <a:noFill/>
        </p:spPr>
      </p:pic>
      <p:pic>
        <p:nvPicPr>
          <p:cNvPr id="1222660" name="Picture 4" descr="Ball Section View 1"/>
          <p:cNvPicPr>
            <a:picLocks noChangeAspect="1" noChangeArrowheads="1"/>
          </p:cNvPicPr>
          <p:nvPr/>
        </p:nvPicPr>
        <p:blipFill>
          <a:blip r:embed="rId5" cstate="email">
            <a:clrChange>
              <a:clrFrom>
                <a:srgbClr val="FFFFFF"/>
              </a:clrFrom>
              <a:clrTo>
                <a:srgbClr val="FFFFFF">
                  <a:alpha val="0"/>
                </a:srgbClr>
              </a:clrTo>
            </a:clrChange>
          </a:blip>
          <a:srcRect/>
          <a:stretch>
            <a:fillRect/>
          </a:stretch>
        </p:blipFill>
        <p:spPr bwMode="auto">
          <a:xfrm>
            <a:off x="4953000" y="2133600"/>
            <a:ext cx="3087688" cy="3276600"/>
          </a:xfrm>
          <a:prstGeom prst="rect">
            <a:avLst/>
          </a:prstGeom>
          <a:noFill/>
        </p:spPr>
      </p:pic>
      <p:sp>
        <p:nvSpPr>
          <p:cNvPr id="1222661" name="Text Box 5"/>
          <p:cNvSpPr txBox="1">
            <a:spLocks noChangeArrowheads="1"/>
          </p:cNvSpPr>
          <p:nvPr/>
        </p:nvSpPr>
        <p:spPr bwMode="auto">
          <a:xfrm>
            <a:off x="1447800" y="5257800"/>
            <a:ext cx="1600200" cy="701675"/>
          </a:xfrm>
          <a:prstGeom prst="rect">
            <a:avLst/>
          </a:prstGeom>
          <a:noFill/>
          <a:ln w="9525">
            <a:noFill/>
            <a:miter lim="800000"/>
            <a:headEnd/>
            <a:tailEnd/>
          </a:ln>
          <a:effectLst/>
        </p:spPr>
        <p:txBody>
          <a:bodyPr>
            <a:spAutoFit/>
          </a:bodyPr>
          <a:lstStyle/>
          <a:p>
            <a:pPr algn="ctr">
              <a:spcBef>
                <a:spcPct val="50000"/>
              </a:spcBef>
            </a:pPr>
            <a:r>
              <a:rPr lang="en-US" sz="2000">
                <a:cs typeface="Arial" pitchFamily="34" charset="0"/>
              </a:rPr>
              <a:t>BY-PASS PORT</a:t>
            </a:r>
          </a:p>
        </p:txBody>
      </p:sp>
      <p:sp>
        <p:nvSpPr>
          <p:cNvPr id="1222662" name="Text Box 6"/>
          <p:cNvSpPr txBox="1">
            <a:spLocks noChangeArrowheads="1"/>
          </p:cNvSpPr>
          <p:nvPr/>
        </p:nvSpPr>
        <p:spPr bwMode="auto">
          <a:xfrm>
            <a:off x="5867400" y="5181600"/>
            <a:ext cx="1524000" cy="701675"/>
          </a:xfrm>
          <a:prstGeom prst="rect">
            <a:avLst/>
          </a:prstGeom>
          <a:noFill/>
          <a:ln w="9525">
            <a:noFill/>
            <a:miter lim="800000"/>
            <a:headEnd/>
            <a:tailEnd/>
          </a:ln>
          <a:effectLst/>
        </p:spPr>
        <p:txBody>
          <a:bodyPr>
            <a:spAutoFit/>
          </a:bodyPr>
          <a:lstStyle/>
          <a:p>
            <a:pPr algn="ctr">
              <a:spcBef>
                <a:spcPct val="50000"/>
              </a:spcBef>
            </a:pPr>
            <a:r>
              <a:rPr lang="en-US" sz="2000">
                <a:cs typeface="Arial" pitchFamily="34" charset="0"/>
              </a:rPr>
              <a:t>BY-PASS PORT</a:t>
            </a:r>
          </a:p>
        </p:txBody>
      </p:sp>
      <p:sp>
        <p:nvSpPr>
          <p:cNvPr id="1222663" name="Text Box 7"/>
          <p:cNvSpPr txBox="1">
            <a:spLocks noChangeArrowheads="1"/>
          </p:cNvSpPr>
          <p:nvPr/>
        </p:nvSpPr>
        <p:spPr bwMode="auto">
          <a:xfrm>
            <a:off x="1371600" y="1846263"/>
            <a:ext cx="2133600" cy="396875"/>
          </a:xfrm>
          <a:prstGeom prst="rect">
            <a:avLst/>
          </a:prstGeom>
          <a:noFill/>
          <a:ln w="9525">
            <a:noFill/>
            <a:miter lim="800000"/>
            <a:headEnd/>
            <a:tailEnd/>
          </a:ln>
          <a:effectLst/>
        </p:spPr>
        <p:txBody>
          <a:bodyPr>
            <a:spAutoFit/>
          </a:bodyPr>
          <a:lstStyle/>
          <a:p>
            <a:pPr>
              <a:spcBef>
                <a:spcPct val="50000"/>
              </a:spcBef>
            </a:pPr>
            <a:r>
              <a:rPr lang="en-US" sz="2000" b="1">
                <a:cs typeface="Arial" pitchFamily="34" charset="0"/>
              </a:rPr>
              <a:t>Spray Position</a:t>
            </a:r>
          </a:p>
        </p:txBody>
      </p:sp>
      <p:sp>
        <p:nvSpPr>
          <p:cNvPr id="1222664" name="Text Box 8"/>
          <p:cNvSpPr txBox="1">
            <a:spLocks noChangeArrowheads="1"/>
          </p:cNvSpPr>
          <p:nvPr/>
        </p:nvSpPr>
        <p:spPr bwMode="auto">
          <a:xfrm>
            <a:off x="5715000" y="1905000"/>
            <a:ext cx="1676400" cy="396875"/>
          </a:xfrm>
          <a:prstGeom prst="rect">
            <a:avLst/>
          </a:prstGeom>
          <a:noFill/>
          <a:ln w="9525">
            <a:noFill/>
            <a:miter lim="800000"/>
            <a:headEnd/>
            <a:tailEnd/>
          </a:ln>
          <a:effectLst/>
        </p:spPr>
        <p:txBody>
          <a:bodyPr>
            <a:spAutoFit/>
          </a:bodyPr>
          <a:lstStyle/>
          <a:p>
            <a:pPr>
              <a:spcBef>
                <a:spcPct val="50000"/>
              </a:spcBef>
            </a:pPr>
            <a:r>
              <a:rPr lang="en-US" sz="2000" b="1">
                <a:cs typeface="Arial" pitchFamily="34" charset="0"/>
              </a:rPr>
              <a:t>Off Position</a:t>
            </a:r>
          </a:p>
        </p:txBody>
      </p:sp>
      <p:sp>
        <p:nvSpPr>
          <p:cNvPr id="1222665" name="AutoShape 9"/>
          <p:cNvSpPr>
            <a:spLocks noChangeArrowheads="1"/>
          </p:cNvSpPr>
          <p:nvPr/>
        </p:nvSpPr>
        <p:spPr bwMode="auto">
          <a:xfrm>
            <a:off x="1828800" y="3505200"/>
            <a:ext cx="976313" cy="485775"/>
          </a:xfrm>
          <a:prstGeom prst="rightArrow">
            <a:avLst>
              <a:gd name="adj1" fmla="val 50000"/>
              <a:gd name="adj2" fmla="val 50245"/>
            </a:avLst>
          </a:prstGeom>
          <a:solidFill>
            <a:schemeClr val="tx1"/>
          </a:solidFill>
          <a:ln w="9525">
            <a:solidFill>
              <a:schemeClr val="tx1"/>
            </a:solidFill>
            <a:miter lim="800000"/>
            <a:headEnd/>
            <a:tailEnd/>
          </a:ln>
          <a:effectLst/>
        </p:spPr>
        <p:txBody>
          <a:bodyPr wrap="none" anchor="ctr"/>
          <a:lstStyle/>
          <a:p>
            <a:endParaRPr lang="en-US"/>
          </a:p>
        </p:txBody>
      </p:sp>
      <p:sp>
        <p:nvSpPr>
          <p:cNvPr id="1222666" name="Text Box 10"/>
          <p:cNvSpPr txBox="1">
            <a:spLocks noChangeArrowheads="1"/>
          </p:cNvSpPr>
          <p:nvPr/>
        </p:nvSpPr>
        <p:spPr bwMode="auto">
          <a:xfrm>
            <a:off x="8153400" y="3505200"/>
            <a:ext cx="990600" cy="641350"/>
          </a:xfrm>
          <a:prstGeom prst="rect">
            <a:avLst/>
          </a:prstGeom>
          <a:noFill/>
          <a:ln w="9525">
            <a:noFill/>
            <a:miter lim="800000"/>
            <a:headEnd/>
            <a:tailEnd/>
          </a:ln>
          <a:effectLst/>
        </p:spPr>
        <p:txBody>
          <a:bodyPr>
            <a:spAutoFit/>
          </a:bodyPr>
          <a:lstStyle/>
          <a:p>
            <a:pPr algn="ctr"/>
            <a:r>
              <a:rPr lang="en-US">
                <a:cs typeface="Arial" pitchFamily="34" charset="0"/>
              </a:rPr>
              <a:t>FROM BOOM</a:t>
            </a:r>
          </a:p>
        </p:txBody>
      </p:sp>
      <p:sp>
        <p:nvSpPr>
          <p:cNvPr id="1222667" name="AutoShape 11"/>
          <p:cNvSpPr>
            <a:spLocks noChangeArrowheads="1"/>
          </p:cNvSpPr>
          <p:nvPr/>
        </p:nvSpPr>
        <p:spPr bwMode="auto">
          <a:xfrm rot="8299205">
            <a:off x="6477000" y="4495800"/>
            <a:ext cx="755650" cy="333375"/>
          </a:xfrm>
          <a:prstGeom prst="rightArrow">
            <a:avLst>
              <a:gd name="adj1" fmla="val 43278"/>
              <a:gd name="adj2" fmla="val 35784"/>
            </a:avLst>
          </a:prstGeom>
          <a:solidFill>
            <a:schemeClr val="tx1"/>
          </a:solidFill>
          <a:ln w="9525">
            <a:solidFill>
              <a:schemeClr val="tx1"/>
            </a:solidFill>
            <a:miter lim="800000"/>
            <a:headEnd/>
            <a:tailEnd/>
          </a:ln>
          <a:effectLst/>
        </p:spPr>
        <p:txBody>
          <a:bodyPr wrap="none" anchor="ctr"/>
          <a:lstStyle/>
          <a:p>
            <a:endParaRPr lang="en-US"/>
          </a:p>
        </p:txBody>
      </p:sp>
      <p:sp>
        <p:nvSpPr>
          <p:cNvPr id="1222668" name="Text Box 12"/>
          <p:cNvSpPr txBox="1">
            <a:spLocks noChangeArrowheads="1"/>
          </p:cNvSpPr>
          <p:nvPr/>
        </p:nvSpPr>
        <p:spPr bwMode="auto">
          <a:xfrm>
            <a:off x="228600" y="3429000"/>
            <a:ext cx="831850" cy="366713"/>
          </a:xfrm>
          <a:prstGeom prst="rect">
            <a:avLst/>
          </a:prstGeom>
          <a:noFill/>
          <a:ln w="9525">
            <a:noFill/>
            <a:miter lim="800000"/>
            <a:headEnd/>
            <a:tailEnd/>
          </a:ln>
          <a:effectLst/>
        </p:spPr>
        <p:txBody>
          <a:bodyPr wrap="none">
            <a:spAutoFit/>
          </a:bodyPr>
          <a:lstStyle/>
          <a:p>
            <a:r>
              <a:rPr lang="en-US">
                <a:cs typeface="Arial" pitchFamily="34" charset="0"/>
              </a:rPr>
              <a:t>INLET</a:t>
            </a:r>
          </a:p>
        </p:txBody>
      </p:sp>
      <p:sp>
        <p:nvSpPr>
          <p:cNvPr id="1222669" name="AutoShape 13"/>
          <p:cNvSpPr>
            <a:spLocks noChangeArrowheads="1"/>
          </p:cNvSpPr>
          <p:nvPr/>
        </p:nvSpPr>
        <p:spPr bwMode="auto">
          <a:xfrm>
            <a:off x="7848600" y="3657600"/>
            <a:ext cx="442913" cy="333375"/>
          </a:xfrm>
          <a:prstGeom prst="leftArrow">
            <a:avLst>
              <a:gd name="adj1" fmla="val 50000"/>
              <a:gd name="adj2" fmla="val 33214"/>
            </a:avLst>
          </a:prstGeom>
          <a:solidFill>
            <a:schemeClr val="tx1"/>
          </a:solidFill>
          <a:ln w="9525">
            <a:solidFill>
              <a:schemeClr val="tx1"/>
            </a:solidFill>
            <a:miter lim="800000"/>
            <a:headEnd/>
            <a:tailEnd/>
          </a:ln>
          <a:effectLst/>
        </p:spPr>
        <p:txBody>
          <a:bodyPr wrap="none" anchor="ctr"/>
          <a:lstStyle/>
          <a:p>
            <a:endParaRPr lang="en-US"/>
          </a:p>
        </p:txBody>
      </p:sp>
      <p:sp>
        <p:nvSpPr>
          <p:cNvPr id="1222670" name="Text Box 14"/>
          <p:cNvSpPr txBox="1">
            <a:spLocks noChangeArrowheads="1"/>
          </p:cNvSpPr>
          <p:nvPr/>
        </p:nvSpPr>
        <p:spPr bwMode="auto">
          <a:xfrm>
            <a:off x="3429000" y="3276600"/>
            <a:ext cx="882650" cy="696913"/>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buSzPct val="75000"/>
              <a:buFont typeface="Wingdings 3" pitchFamily="18" charset="2"/>
              <a:buNone/>
            </a:pPr>
            <a:r>
              <a:rPr lang="en-US">
                <a:cs typeface="Arial" pitchFamily="34" charset="0"/>
              </a:rPr>
              <a:t>TO</a:t>
            </a:r>
          </a:p>
          <a:p>
            <a:pPr marL="342900" indent="-342900" algn="ctr" eaLnBrk="0" hangingPunct="0">
              <a:spcBef>
                <a:spcPct val="20000"/>
              </a:spcBef>
              <a:buSzPct val="75000"/>
              <a:buFont typeface="Wingdings 3" pitchFamily="18" charset="2"/>
              <a:buNone/>
            </a:pPr>
            <a:r>
              <a:rPr lang="en-US">
                <a:cs typeface="Arial" pitchFamily="34" charset="0"/>
              </a:rPr>
              <a:t>BOOM</a:t>
            </a:r>
          </a:p>
        </p:txBody>
      </p:sp>
      <p:sp>
        <p:nvSpPr>
          <p:cNvPr id="1222671" name="Line 15"/>
          <p:cNvSpPr>
            <a:spLocks noChangeShapeType="1"/>
          </p:cNvSpPr>
          <p:nvPr/>
        </p:nvSpPr>
        <p:spPr bwMode="auto">
          <a:xfrm>
            <a:off x="4343400" y="1828800"/>
            <a:ext cx="0" cy="4191000"/>
          </a:xfrm>
          <a:prstGeom prst="line">
            <a:avLst/>
          </a:prstGeom>
          <a:noFill/>
          <a:ln w="28575">
            <a:solidFill>
              <a:srgbClr val="000000"/>
            </a:solidFill>
            <a:round/>
            <a:headEnd/>
            <a:tailEnd/>
          </a:ln>
          <a:effectLst/>
        </p:spPr>
        <p:txBody>
          <a:bodyPr/>
          <a:lstStyle/>
          <a:p>
            <a:endParaRPr lang="en-US"/>
          </a:p>
        </p:txBody>
      </p:sp>
      <p:sp>
        <p:nvSpPr>
          <p:cNvPr id="1222672" name="Text Box 16"/>
          <p:cNvSpPr txBox="1">
            <a:spLocks noChangeArrowheads="1"/>
          </p:cNvSpPr>
          <p:nvPr/>
        </p:nvSpPr>
        <p:spPr bwMode="auto">
          <a:xfrm>
            <a:off x="4419600" y="3505200"/>
            <a:ext cx="831850" cy="366713"/>
          </a:xfrm>
          <a:prstGeom prst="rect">
            <a:avLst/>
          </a:prstGeom>
          <a:noFill/>
          <a:ln w="9525" algn="ctr">
            <a:noFill/>
            <a:miter lim="800000"/>
            <a:headEnd/>
            <a:tailEnd/>
          </a:ln>
          <a:effectLst/>
        </p:spPr>
        <p:txBody>
          <a:bodyPr wrap="none">
            <a:spAutoFit/>
          </a:bodyPr>
          <a:lstStyle/>
          <a:p>
            <a:pPr marL="342900" indent="-342900" eaLnBrk="0" hangingPunct="0">
              <a:spcBef>
                <a:spcPct val="20000"/>
              </a:spcBef>
              <a:buSzPct val="75000"/>
              <a:buFont typeface="Wingdings 3" pitchFamily="18" charset="2"/>
              <a:buNone/>
            </a:pPr>
            <a:r>
              <a:rPr lang="en-US">
                <a:cs typeface="Arial" pitchFamily="34" charset="0"/>
              </a:rPr>
              <a:t>INLET</a:t>
            </a:r>
          </a:p>
        </p:txBody>
      </p:sp>
      <p:sp>
        <p:nvSpPr>
          <p:cNvPr id="1222673" name="Rectangle 17"/>
          <p:cNvSpPr>
            <a:spLocks noChangeArrowheads="1"/>
          </p:cNvSpPr>
          <p:nvPr/>
        </p:nvSpPr>
        <p:spPr bwMode="auto">
          <a:xfrm>
            <a:off x="609600" y="6172200"/>
            <a:ext cx="8077200" cy="533400"/>
          </a:xfrm>
          <a:prstGeom prst="rect">
            <a:avLst/>
          </a:prstGeom>
          <a:noFill/>
          <a:ln w="9525">
            <a:noFill/>
            <a:miter lim="800000"/>
            <a:headEnd/>
            <a:tailEnd/>
          </a:ln>
        </p:spPr>
        <p:txBody>
          <a:bodyPr/>
          <a:lstStyle/>
          <a:p>
            <a:pPr marL="342900" indent="-342900" algn="ctr">
              <a:spcBef>
                <a:spcPct val="20000"/>
              </a:spcBef>
            </a:pPr>
            <a:r>
              <a:rPr lang="en-US" sz="2800"/>
              <a:t>0.6 second shutoff with a 32 gpm flow rate</a:t>
            </a:r>
          </a:p>
        </p:txBody>
      </p:sp>
    </p:spTree>
    <p:custDataLst>
      <p:tags r:id="rId1"/>
    </p:custData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email"/>
          <a:srcRect/>
          <a:stretch>
            <a:fillRect/>
          </a:stretch>
        </p:blipFill>
        <p:spPr bwMode="auto">
          <a:xfrm>
            <a:off x="4114800" y="152400"/>
            <a:ext cx="4953000" cy="3354387"/>
          </a:xfrm>
          <a:prstGeom prst="rect">
            <a:avLst/>
          </a:prstGeom>
          <a:noFill/>
          <a:ln w="12700">
            <a:noFill/>
            <a:miter lim="800000"/>
            <a:headEnd/>
            <a:tailEnd/>
          </a:ln>
        </p:spPr>
      </p:pic>
      <p:pic>
        <p:nvPicPr>
          <p:cNvPr id="72707" name="Picture 3"/>
          <p:cNvPicPr>
            <a:picLocks noChangeAspect="1" noChangeArrowheads="1"/>
          </p:cNvPicPr>
          <p:nvPr/>
        </p:nvPicPr>
        <p:blipFill>
          <a:blip r:embed="rId4" cstate="email"/>
          <a:srcRect/>
          <a:stretch>
            <a:fillRect/>
          </a:stretch>
        </p:blipFill>
        <p:spPr bwMode="auto">
          <a:xfrm>
            <a:off x="152400" y="228600"/>
            <a:ext cx="3581400" cy="1884363"/>
          </a:xfrm>
          <a:prstGeom prst="rect">
            <a:avLst/>
          </a:prstGeom>
          <a:noFill/>
          <a:ln w="12700">
            <a:noFill/>
            <a:miter lim="800000"/>
            <a:headEnd/>
            <a:tailEnd/>
          </a:ln>
        </p:spPr>
      </p:pic>
      <p:pic>
        <p:nvPicPr>
          <p:cNvPr id="72708" name="Picture 4"/>
          <p:cNvPicPr>
            <a:picLocks noChangeAspect="1" noChangeArrowheads="1"/>
          </p:cNvPicPr>
          <p:nvPr/>
        </p:nvPicPr>
        <p:blipFill>
          <a:blip r:embed="rId5" cstate="email"/>
          <a:srcRect/>
          <a:stretch>
            <a:fillRect/>
          </a:stretch>
        </p:blipFill>
        <p:spPr bwMode="auto">
          <a:xfrm>
            <a:off x="1371600" y="4191000"/>
            <a:ext cx="6648450" cy="1752600"/>
          </a:xfrm>
          <a:prstGeom prst="rect">
            <a:avLst/>
          </a:prstGeom>
          <a:noFill/>
          <a:ln w="12700">
            <a:noFill/>
            <a:miter lim="800000"/>
            <a:headEnd/>
            <a:tailEnd/>
          </a:ln>
        </p:spPr>
      </p:pic>
      <p:pic>
        <p:nvPicPr>
          <p:cNvPr id="72709" name="Picture 5"/>
          <p:cNvPicPr>
            <a:picLocks noChangeAspect="1" noChangeArrowheads="1"/>
          </p:cNvPicPr>
          <p:nvPr/>
        </p:nvPicPr>
        <p:blipFill>
          <a:blip r:embed="rId6" cstate="email"/>
          <a:srcRect/>
          <a:stretch>
            <a:fillRect/>
          </a:stretch>
        </p:blipFill>
        <p:spPr bwMode="auto">
          <a:xfrm>
            <a:off x="76199" y="2438400"/>
            <a:ext cx="3962401" cy="1552249"/>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9" name="Picture 3"/>
          <p:cNvPicPr>
            <a:picLocks noChangeAspect="1" noChangeArrowheads="1"/>
          </p:cNvPicPr>
          <p:nvPr/>
        </p:nvPicPr>
        <p:blipFill>
          <a:blip r:embed="rId2" cstate="email"/>
          <a:srcRect/>
          <a:stretch>
            <a:fillRect/>
          </a:stretch>
        </p:blipFill>
        <p:spPr bwMode="auto">
          <a:xfrm>
            <a:off x="228599" y="124691"/>
            <a:ext cx="5056442" cy="5879021"/>
          </a:xfrm>
          <a:prstGeom prst="rect">
            <a:avLst/>
          </a:prstGeom>
          <a:noFill/>
          <a:ln w="9525">
            <a:noFill/>
            <a:miter lim="800000"/>
            <a:headEnd/>
            <a:tailEnd/>
          </a:ln>
        </p:spPr>
      </p:pic>
      <p:pic>
        <p:nvPicPr>
          <p:cNvPr id="501762" name="Picture 2"/>
          <p:cNvPicPr>
            <a:picLocks noChangeAspect="1" noChangeArrowheads="1"/>
          </p:cNvPicPr>
          <p:nvPr/>
        </p:nvPicPr>
        <p:blipFill>
          <a:blip r:embed="rId3" cstate="email"/>
          <a:srcRect/>
          <a:stretch>
            <a:fillRect/>
          </a:stretch>
        </p:blipFill>
        <p:spPr bwMode="auto">
          <a:xfrm>
            <a:off x="4038600" y="152400"/>
            <a:ext cx="5029200" cy="1288344"/>
          </a:xfrm>
          <a:prstGeom prst="rect">
            <a:avLst/>
          </a:prstGeom>
          <a:noFill/>
          <a:ln w="9525">
            <a:noFill/>
            <a:miter lim="800000"/>
            <a:headEnd/>
            <a:tailEnd/>
          </a:ln>
        </p:spPr>
      </p:pic>
      <p:pic>
        <p:nvPicPr>
          <p:cNvPr id="501763" name="Picture 3"/>
          <p:cNvPicPr>
            <a:picLocks noChangeAspect="1" noChangeArrowheads="1"/>
          </p:cNvPicPr>
          <p:nvPr/>
        </p:nvPicPr>
        <p:blipFill>
          <a:blip r:embed="rId4" cstate="email"/>
          <a:srcRect/>
          <a:stretch>
            <a:fillRect/>
          </a:stretch>
        </p:blipFill>
        <p:spPr bwMode="auto">
          <a:xfrm>
            <a:off x="5943600" y="3429000"/>
            <a:ext cx="3129149" cy="2362200"/>
          </a:xfrm>
          <a:prstGeom prst="rect">
            <a:avLst/>
          </a:prstGeom>
          <a:noFill/>
          <a:ln w="9525">
            <a:noFill/>
            <a:miter lim="800000"/>
            <a:headEnd/>
            <a:tailEnd/>
          </a:ln>
        </p:spPr>
      </p:pic>
      <p:pic>
        <p:nvPicPr>
          <p:cNvPr id="501764" name="Picture 4"/>
          <p:cNvPicPr>
            <a:picLocks noChangeAspect="1" noChangeArrowheads="1"/>
          </p:cNvPicPr>
          <p:nvPr/>
        </p:nvPicPr>
        <p:blipFill>
          <a:blip r:embed="rId5" cstate="email"/>
          <a:srcRect/>
          <a:stretch>
            <a:fillRect/>
          </a:stretch>
        </p:blipFill>
        <p:spPr bwMode="auto">
          <a:xfrm>
            <a:off x="5943600" y="1600200"/>
            <a:ext cx="1568513" cy="1600200"/>
          </a:xfrm>
          <a:prstGeom prst="rect">
            <a:avLst/>
          </a:prstGeom>
          <a:noFill/>
          <a:ln w="9525">
            <a:noFill/>
            <a:miter lim="800000"/>
            <a:headEnd/>
            <a:tailEnd/>
          </a:ln>
        </p:spPr>
      </p:pic>
      <p:pic>
        <p:nvPicPr>
          <p:cNvPr id="501765" name="Picture 5"/>
          <p:cNvPicPr>
            <a:picLocks noChangeAspect="1" noChangeArrowheads="1"/>
          </p:cNvPicPr>
          <p:nvPr/>
        </p:nvPicPr>
        <p:blipFill>
          <a:blip r:embed="rId6" cstate="email"/>
          <a:srcRect/>
          <a:stretch>
            <a:fillRect/>
          </a:stretch>
        </p:blipFill>
        <p:spPr bwMode="auto">
          <a:xfrm>
            <a:off x="7620000" y="1853725"/>
            <a:ext cx="1371600" cy="1422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email"/>
          <a:srcRect/>
          <a:stretch>
            <a:fillRect/>
          </a:stretch>
        </p:blipFill>
        <p:spPr bwMode="auto">
          <a:xfrm>
            <a:off x="152400" y="228600"/>
            <a:ext cx="8686800" cy="5638800"/>
          </a:xfrm>
          <a:prstGeom prst="rect">
            <a:avLst/>
          </a:prstGeom>
          <a:noFill/>
          <a:ln w="12700">
            <a:noFill/>
            <a:miter lim="800000"/>
            <a:headEnd/>
            <a:tailEnd/>
          </a:ln>
        </p:spPr>
      </p:pic>
      <p:pic>
        <p:nvPicPr>
          <p:cNvPr id="73731" name="Picture 3" descr="img_03"/>
          <p:cNvPicPr>
            <a:picLocks noChangeAspect="1" noChangeArrowheads="1"/>
          </p:cNvPicPr>
          <p:nvPr/>
        </p:nvPicPr>
        <p:blipFill>
          <a:blip r:embed="rId4" cstate="email"/>
          <a:srcRect/>
          <a:stretch>
            <a:fillRect/>
          </a:stretch>
        </p:blipFill>
        <p:spPr bwMode="auto">
          <a:xfrm>
            <a:off x="5791200" y="2057400"/>
            <a:ext cx="3048000" cy="28432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smtClean="0"/>
          </a:p>
        </p:txBody>
      </p:sp>
      <p:pic>
        <p:nvPicPr>
          <p:cNvPr id="74755" name="Picture 3"/>
          <p:cNvPicPr>
            <a:picLocks noChangeAspect="1" noChangeArrowheads="1"/>
          </p:cNvPicPr>
          <p:nvPr/>
        </p:nvPicPr>
        <p:blipFill>
          <a:blip r:embed="rId3" cstate="email"/>
          <a:srcRect/>
          <a:stretch>
            <a:fillRect/>
          </a:stretch>
        </p:blipFill>
        <p:spPr bwMode="auto">
          <a:xfrm>
            <a:off x="76199" y="152401"/>
            <a:ext cx="8990297" cy="6629400"/>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639762"/>
          </a:xfrm>
        </p:spPr>
        <p:txBody>
          <a:bodyPr>
            <a:noAutofit/>
          </a:bodyPr>
          <a:lstStyle/>
          <a:p>
            <a:r>
              <a:rPr lang="en-US" sz="3200" b="1" dirty="0" smtClean="0"/>
              <a:t>Comparing Droplet Spectra – Example</a:t>
            </a:r>
            <a:endParaRPr lang="en-US" sz="3200" b="1" dirty="0"/>
          </a:p>
        </p:txBody>
      </p:sp>
      <p:graphicFrame>
        <p:nvGraphicFramePr>
          <p:cNvPr id="4" name="Content Placeholder 3"/>
          <p:cNvGraphicFramePr>
            <a:graphicFrameLocks noGrp="1"/>
          </p:cNvGraphicFramePr>
          <p:nvPr>
            <p:ph idx="1"/>
          </p:nvPr>
        </p:nvGraphicFramePr>
        <p:xfrm>
          <a:off x="304800" y="685800"/>
          <a:ext cx="8397240" cy="5029200"/>
        </p:xfrm>
        <a:graphic>
          <a:graphicData uri="http://schemas.openxmlformats.org/drawingml/2006/table">
            <a:tbl>
              <a:tblPr firstRow="1" bandRow="1">
                <a:tableStyleId>{5940675A-B579-460E-94D1-54222C63F5DA}</a:tableStyleId>
              </a:tblPr>
              <a:tblGrid>
                <a:gridCol w="1384160"/>
                <a:gridCol w="553664"/>
                <a:gridCol w="645942"/>
                <a:gridCol w="1384160"/>
                <a:gridCol w="553664"/>
                <a:gridCol w="322971"/>
                <a:gridCol w="322971"/>
                <a:gridCol w="2030102"/>
                <a:gridCol w="553664"/>
                <a:gridCol w="645942"/>
              </a:tblGrid>
              <a:tr h="274320">
                <a:tc>
                  <a:txBody>
                    <a:bodyPr/>
                    <a:lstStyle/>
                    <a:p>
                      <a:pPr algn="ctr"/>
                      <a:r>
                        <a:rPr lang="en-US" sz="1600" dirty="0" smtClean="0"/>
                        <a:t>Nozzle</a:t>
                      </a:r>
                      <a:endParaRPr lang="en-US" sz="1600" dirty="0"/>
                    </a:p>
                  </a:txBody>
                  <a:tcPr anchor="ctr">
                    <a:solidFill>
                      <a:schemeClr val="bg1">
                        <a:lumMod val="75000"/>
                      </a:schemeClr>
                    </a:solidFill>
                  </a:tcPr>
                </a:tc>
                <a:tc>
                  <a:txBody>
                    <a:bodyPr/>
                    <a:lstStyle/>
                    <a:p>
                      <a:pPr algn="ctr"/>
                      <a:r>
                        <a:rPr lang="en-US" sz="1600" dirty="0" smtClean="0"/>
                        <a:t>PSI</a:t>
                      </a:r>
                      <a:endParaRPr lang="en-US" sz="1600" dirty="0"/>
                    </a:p>
                  </a:txBody>
                  <a:tcPr anchor="ctr">
                    <a:solidFill>
                      <a:schemeClr val="bg1">
                        <a:lumMod val="75000"/>
                      </a:schemeClr>
                    </a:solidFill>
                  </a:tcPr>
                </a:tc>
                <a:tc>
                  <a:txBody>
                    <a:bodyPr/>
                    <a:lstStyle/>
                    <a:p>
                      <a:pPr algn="ctr"/>
                      <a:r>
                        <a:rPr lang="en-US" sz="1600" dirty="0" smtClean="0"/>
                        <a:t>DSC</a:t>
                      </a:r>
                      <a:endParaRPr lang="en-US" sz="1600" dirty="0"/>
                    </a:p>
                  </a:txBody>
                  <a:tcPr anchor="ctr">
                    <a:solidFill>
                      <a:schemeClr val="bg1">
                        <a:lumMod val="75000"/>
                      </a:schemeClr>
                    </a:solidFill>
                  </a:tcPr>
                </a:tc>
                <a:tc>
                  <a:txBody>
                    <a:bodyPr/>
                    <a:lstStyle/>
                    <a:p>
                      <a:pPr algn="ctr"/>
                      <a:r>
                        <a:rPr lang="en-US" sz="1600" dirty="0" smtClean="0"/>
                        <a:t>Nozzle</a:t>
                      </a:r>
                      <a:endParaRPr lang="en-US" sz="1600" dirty="0"/>
                    </a:p>
                  </a:txBody>
                  <a:tcPr anchor="ctr">
                    <a:solidFill>
                      <a:schemeClr val="bg1">
                        <a:lumMod val="75000"/>
                      </a:schemeClr>
                    </a:solidFill>
                  </a:tcPr>
                </a:tc>
                <a:tc>
                  <a:txBody>
                    <a:bodyPr/>
                    <a:lstStyle/>
                    <a:p>
                      <a:pPr algn="ctr"/>
                      <a:r>
                        <a:rPr lang="en-US" sz="1600" dirty="0" smtClean="0"/>
                        <a:t>PSI</a:t>
                      </a:r>
                      <a:endParaRPr lang="en-US" sz="1600" dirty="0"/>
                    </a:p>
                  </a:txBody>
                  <a:tcPr anchor="ctr">
                    <a:solidFill>
                      <a:schemeClr val="bg1">
                        <a:lumMod val="75000"/>
                      </a:schemeClr>
                    </a:solidFill>
                  </a:tcPr>
                </a:tc>
                <a:tc gridSpan="2">
                  <a:txBody>
                    <a:bodyPr/>
                    <a:lstStyle/>
                    <a:p>
                      <a:pPr algn="ctr"/>
                      <a:r>
                        <a:rPr lang="en-US" sz="1600" dirty="0" smtClean="0"/>
                        <a:t>DSC</a:t>
                      </a:r>
                      <a:endParaRPr lang="en-US" sz="1600" dirty="0"/>
                    </a:p>
                  </a:txBody>
                  <a:tcPr anchor="ctr">
                    <a:solidFill>
                      <a:schemeClr val="bg1">
                        <a:lumMod val="75000"/>
                      </a:schemeClr>
                    </a:solidFill>
                  </a:tcPr>
                </a:tc>
                <a:tc hMerge="1">
                  <a:txBody>
                    <a:bodyPr/>
                    <a:lstStyle/>
                    <a:p>
                      <a:endParaRPr lang="en-US"/>
                    </a:p>
                  </a:txBody>
                  <a:tcPr/>
                </a:tc>
                <a:tc>
                  <a:txBody>
                    <a:bodyPr/>
                    <a:lstStyle/>
                    <a:p>
                      <a:pPr algn="ctr"/>
                      <a:r>
                        <a:rPr lang="en-US" sz="1600" dirty="0" smtClean="0"/>
                        <a:t>Nozzle</a:t>
                      </a:r>
                      <a:endParaRPr lang="en-US" sz="1600" dirty="0"/>
                    </a:p>
                  </a:txBody>
                  <a:tcPr anchor="ctr">
                    <a:solidFill>
                      <a:schemeClr val="bg1">
                        <a:lumMod val="75000"/>
                      </a:schemeClr>
                    </a:solidFill>
                  </a:tcPr>
                </a:tc>
                <a:tc>
                  <a:txBody>
                    <a:bodyPr/>
                    <a:lstStyle/>
                    <a:p>
                      <a:pPr algn="ctr"/>
                      <a:r>
                        <a:rPr lang="en-US" sz="1600" dirty="0" smtClean="0"/>
                        <a:t>PSI</a:t>
                      </a:r>
                      <a:endParaRPr lang="en-US" sz="1600" dirty="0"/>
                    </a:p>
                  </a:txBody>
                  <a:tcPr anchor="ctr">
                    <a:solidFill>
                      <a:schemeClr val="bg1">
                        <a:lumMod val="75000"/>
                      </a:schemeClr>
                    </a:solidFill>
                  </a:tcPr>
                </a:tc>
                <a:tc>
                  <a:txBody>
                    <a:bodyPr/>
                    <a:lstStyle/>
                    <a:p>
                      <a:pPr algn="ctr"/>
                      <a:r>
                        <a:rPr lang="en-US" sz="1600" dirty="0" smtClean="0"/>
                        <a:t>DSC</a:t>
                      </a:r>
                      <a:endParaRPr lang="en-US" sz="1600" dirty="0"/>
                    </a:p>
                  </a:txBody>
                  <a:tcPr anchor="ctr">
                    <a:solidFill>
                      <a:schemeClr val="bg1">
                        <a:lumMod val="75000"/>
                      </a:schemeClr>
                    </a:solidFill>
                  </a:tcPr>
                </a:tc>
              </a:tr>
              <a:tr h="274320">
                <a:tc>
                  <a:txBody>
                    <a:bodyPr/>
                    <a:lstStyle/>
                    <a:p>
                      <a:pPr algn="ctr"/>
                      <a:r>
                        <a:rPr lang="en-US" sz="1600" dirty="0" smtClean="0"/>
                        <a:t>TT 11002</a:t>
                      </a:r>
                      <a:endParaRPr lang="en-US" sz="1600" dirty="0"/>
                    </a:p>
                  </a:txBody>
                  <a:tcPr anchor="ctr">
                    <a:solidFill>
                      <a:schemeClr val="accent2">
                        <a:lumMod val="40000"/>
                        <a:lumOff val="60000"/>
                      </a:schemeClr>
                    </a:solidFill>
                  </a:tcPr>
                </a:tc>
                <a:tc>
                  <a:txBody>
                    <a:bodyPr/>
                    <a:lstStyle/>
                    <a:p>
                      <a:pPr algn="ctr"/>
                      <a:r>
                        <a:rPr lang="en-US" sz="1600" dirty="0" smtClean="0"/>
                        <a:t>90</a:t>
                      </a:r>
                      <a:endParaRPr lang="en-US" sz="1600" dirty="0"/>
                    </a:p>
                  </a:txBody>
                  <a:tcPr anchor="ctr">
                    <a:solidFill>
                      <a:schemeClr val="accent2">
                        <a:lumMod val="40000"/>
                        <a:lumOff val="60000"/>
                      </a:schemeClr>
                    </a:solidFill>
                  </a:tcPr>
                </a:tc>
                <a:tc>
                  <a:txBody>
                    <a:bodyPr/>
                    <a:lstStyle/>
                    <a:p>
                      <a:pPr algn="ctr"/>
                      <a:r>
                        <a:rPr lang="en-US" sz="1600" dirty="0" smtClean="0"/>
                        <a:t>F</a:t>
                      </a:r>
                      <a:endParaRPr lang="en-US" sz="1600" dirty="0"/>
                    </a:p>
                  </a:txBody>
                  <a:tcPr anchor="ctr">
                    <a:solidFill>
                      <a:srgbClr val="FF0000"/>
                    </a:solidFill>
                  </a:tcPr>
                </a:tc>
                <a:tc>
                  <a:txBody>
                    <a:bodyPr/>
                    <a:lstStyle/>
                    <a:p>
                      <a:pPr algn="ctr"/>
                      <a:r>
                        <a:rPr lang="en-US" sz="1600" dirty="0" smtClean="0"/>
                        <a:t>AI 11002</a:t>
                      </a:r>
                      <a:endParaRPr lang="en-US" sz="1600" dirty="0"/>
                    </a:p>
                  </a:txBody>
                  <a:tcPr anchor="ctr">
                    <a:solidFill>
                      <a:schemeClr val="bg1">
                        <a:lumMod val="95000"/>
                      </a:schemeClr>
                    </a:solidFill>
                  </a:tcPr>
                </a:tc>
                <a:tc>
                  <a:txBody>
                    <a:bodyPr/>
                    <a:lstStyle/>
                    <a:p>
                      <a:pPr algn="ctr"/>
                      <a:r>
                        <a:rPr lang="en-US" sz="1600" dirty="0" smtClean="0"/>
                        <a:t>90</a:t>
                      </a:r>
                      <a:endParaRPr lang="en-US" sz="1600" dirty="0"/>
                    </a:p>
                  </a:txBody>
                  <a:tcPr anchor="ctr">
                    <a:solidFill>
                      <a:schemeClr val="bg1">
                        <a:lumMod val="95000"/>
                      </a:schemeClr>
                    </a:solidFill>
                  </a:tcP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pPr algn="ctr"/>
                      <a:r>
                        <a:rPr lang="en-US" sz="1600" dirty="0" smtClean="0"/>
                        <a:t>GA11002</a:t>
                      </a:r>
                      <a:endParaRPr lang="en-US" sz="1600" dirty="0"/>
                    </a:p>
                  </a:txBody>
                  <a:tcPr anchor="ctr">
                    <a:solidFill>
                      <a:schemeClr val="bg1">
                        <a:lumMod val="95000"/>
                      </a:schemeClr>
                    </a:solidFill>
                  </a:tcPr>
                </a:tc>
                <a:tc>
                  <a:txBody>
                    <a:bodyPr/>
                    <a:lstStyle/>
                    <a:p>
                      <a:pPr algn="ctr"/>
                      <a:r>
                        <a:rPr lang="en-US" sz="1600" dirty="0" smtClean="0"/>
                        <a:t>90</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algn="ctr"/>
                      <a:r>
                        <a:rPr lang="en-US" sz="1600" dirty="0" smtClean="0"/>
                        <a:t>TT 110025</a:t>
                      </a:r>
                      <a:endParaRPr lang="en-US" sz="1600" dirty="0"/>
                    </a:p>
                  </a:txBody>
                  <a:tcPr anchor="ctr">
                    <a:solidFill>
                      <a:schemeClr val="accent2">
                        <a:lumMod val="40000"/>
                        <a:lumOff val="60000"/>
                      </a:schemeClr>
                    </a:solidFill>
                  </a:tcPr>
                </a:tc>
                <a:tc>
                  <a:txBody>
                    <a:bodyPr/>
                    <a:lstStyle/>
                    <a:p>
                      <a:pPr algn="ctr"/>
                      <a:r>
                        <a:rPr lang="en-US" sz="1600" dirty="0" smtClean="0"/>
                        <a:t>59</a:t>
                      </a:r>
                      <a:endParaRPr lang="en-US" sz="1600" dirty="0"/>
                    </a:p>
                  </a:txBody>
                  <a:tcPr anchor="ctr">
                    <a:solidFill>
                      <a:schemeClr val="accent2">
                        <a:lumMod val="40000"/>
                        <a:lumOff val="60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AI 110025</a:t>
                      </a:r>
                      <a:endParaRPr lang="en-US" sz="1600" dirty="0"/>
                    </a:p>
                  </a:txBody>
                  <a:tcPr>
                    <a:solidFill>
                      <a:schemeClr val="bg1">
                        <a:lumMod val="95000"/>
                      </a:schemeClr>
                    </a:solidFill>
                  </a:tcPr>
                </a:tc>
                <a:tc>
                  <a:txBody>
                    <a:bodyPr/>
                    <a:lstStyle/>
                    <a:p>
                      <a:pPr algn="ctr"/>
                      <a:r>
                        <a:rPr lang="en-US" sz="1600" dirty="0" smtClean="0"/>
                        <a:t>59</a:t>
                      </a:r>
                      <a:endParaRPr lang="en-US" sz="1600" dirty="0"/>
                    </a:p>
                  </a:txBody>
                  <a:tcPr>
                    <a:solidFill>
                      <a:schemeClr val="bg1">
                        <a:lumMod val="95000"/>
                      </a:schemeClr>
                    </a:solidFill>
                  </a:tcPr>
                </a:tc>
                <a:tc gridSpan="2">
                  <a:txBody>
                    <a:bodyPr/>
                    <a:lstStyle/>
                    <a:p>
                      <a:r>
                        <a:rPr lang="en-US" sz="1600" dirty="0" smtClean="0"/>
                        <a:t>VC</a:t>
                      </a:r>
                      <a:endParaRPr lang="en-US" sz="1600" dirty="0"/>
                    </a:p>
                  </a:txBody>
                  <a:tcPr anchor="ctr">
                    <a:solidFill>
                      <a:srgbClr val="00B050"/>
                    </a:solidFill>
                  </a:tcPr>
                </a:tc>
                <a:tc hMerge="1">
                  <a:txBody>
                    <a:bodyPr/>
                    <a:lstStyle/>
                    <a:p>
                      <a:endParaRPr lang="en-US"/>
                    </a:p>
                  </a:txBody>
                  <a:tcPr/>
                </a:tc>
                <a:tc>
                  <a:txBody>
                    <a:bodyPr/>
                    <a:lstStyle/>
                    <a:p>
                      <a:pPr algn="ctr"/>
                      <a:r>
                        <a:rPr lang="en-US" sz="1600" dirty="0" smtClean="0"/>
                        <a:t>GA110025</a:t>
                      </a:r>
                      <a:endParaRPr lang="en-US" sz="1600" dirty="0"/>
                    </a:p>
                  </a:txBody>
                  <a:tcPr anchor="ctr">
                    <a:solidFill>
                      <a:schemeClr val="bg1">
                        <a:lumMod val="95000"/>
                      </a:schemeClr>
                    </a:solidFill>
                  </a:tcPr>
                </a:tc>
                <a:tc>
                  <a:txBody>
                    <a:bodyPr/>
                    <a:lstStyle/>
                    <a:p>
                      <a:pPr algn="ctr"/>
                      <a:r>
                        <a:rPr lang="en-US" sz="1600" dirty="0" smtClean="0"/>
                        <a:t>59</a:t>
                      </a:r>
                      <a:endParaRPr lang="en-US" sz="1600" dirty="0"/>
                    </a:p>
                  </a:txBody>
                  <a:tcPr anchor="ctr">
                    <a:solidFill>
                      <a:schemeClr val="bg1">
                        <a:lumMod val="95000"/>
                      </a:schemeClr>
                    </a:solidFill>
                  </a:tcPr>
                </a:tc>
                <a:tc>
                  <a:txBody>
                    <a:bodyPr/>
                    <a:lstStyle/>
                    <a:p>
                      <a:pPr algn="ctr"/>
                      <a:r>
                        <a:rPr lang="en-US" sz="1600" dirty="0" smtClean="0"/>
                        <a:t>C</a:t>
                      </a:r>
                      <a:endParaRPr lang="en-US" sz="1600" dirty="0"/>
                    </a:p>
                  </a:txBody>
                  <a:tcPr anchor="ctr">
                    <a:solidFill>
                      <a:srgbClr val="3333FF"/>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TT 11003</a:t>
                      </a:r>
                    </a:p>
                  </a:txBody>
                  <a:tcPr anchor="ctr">
                    <a:solidFill>
                      <a:schemeClr val="accent2">
                        <a:lumMod val="40000"/>
                        <a:lumOff val="60000"/>
                      </a:schemeClr>
                    </a:solidFill>
                  </a:tcPr>
                </a:tc>
                <a:tc>
                  <a:txBody>
                    <a:bodyPr/>
                    <a:lstStyle/>
                    <a:p>
                      <a:pPr algn="ctr"/>
                      <a:r>
                        <a:rPr lang="en-US" sz="1600" dirty="0" smtClean="0"/>
                        <a:t>40</a:t>
                      </a:r>
                      <a:endParaRPr lang="en-US" sz="1600" dirty="0"/>
                    </a:p>
                  </a:txBody>
                  <a:tcPr anchor="ctr">
                    <a:solidFill>
                      <a:schemeClr val="accent2">
                        <a:lumMod val="40000"/>
                        <a:lumOff val="60000"/>
                      </a:schemeClr>
                    </a:solidFill>
                  </a:tcPr>
                </a:tc>
                <a:tc>
                  <a:txBody>
                    <a:bodyPr/>
                    <a:lstStyle/>
                    <a:p>
                      <a:pPr algn="ctr"/>
                      <a:r>
                        <a:rPr lang="en-US" sz="1600" dirty="0" smtClean="0"/>
                        <a:t>C</a:t>
                      </a:r>
                      <a:endParaRPr lang="en-US" sz="1600" dirty="0"/>
                    </a:p>
                  </a:txBody>
                  <a:tcPr anchor="ctr">
                    <a:solidFill>
                      <a:srgbClr val="3333FF"/>
                    </a:solidFill>
                  </a:tcPr>
                </a:tc>
                <a:tc>
                  <a:txBody>
                    <a:bodyPr/>
                    <a:lstStyle/>
                    <a:p>
                      <a:pPr algn="ctr"/>
                      <a:r>
                        <a:rPr lang="en-US" sz="1600" dirty="0" smtClean="0"/>
                        <a:t>AI 11003</a:t>
                      </a:r>
                      <a:endParaRPr lang="en-US" sz="1600" dirty="0"/>
                    </a:p>
                  </a:txBody>
                  <a:tcPr>
                    <a:solidFill>
                      <a:schemeClr val="bg1">
                        <a:lumMod val="95000"/>
                      </a:schemeClr>
                    </a:solidFill>
                  </a:tcPr>
                </a:tc>
                <a:tc>
                  <a:txBody>
                    <a:bodyPr/>
                    <a:lstStyle/>
                    <a:p>
                      <a:pPr algn="ctr"/>
                      <a:r>
                        <a:rPr lang="en-US" sz="1600" dirty="0" smtClean="0"/>
                        <a:t>40</a:t>
                      </a:r>
                      <a:endParaRPr lang="en-US" sz="1600" dirty="0"/>
                    </a:p>
                  </a:txBody>
                  <a:tcPr>
                    <a:solidFill>
                      <a:schemeClr val="bg1">
                        <a:lumMod val="95000"/>
                      </a:schemeClr>
                    </a:solidFill>
                  </a:tcPr>
                </a:tc>
                <a:tc gridSpan="2">
                  <a:txBody>
                    <a:bodyPr/>
                    <a:lstStyle/>
                    <a:p>
                      <a:r>
                        <a:rPr lang="en-US" sz="1600" dirty="0" smtClean="0"/>
                        <a:t>VC</a:t>
                      </a:r>
                      <a:endParaRPr lang="en-US" sz="1600" dirty="0"/>
                    </a:p>
                  </a:txBody>
                  <a:tcPr anchor="ctr">
                    <a:solidFill>
                      <a:srgbClr val="00B050"/>
                    </a:solidFill>
                  </a:tcPr>
                </a:tc>
                <a:tc hMerge="1">
                  <a:txBody>
                    <a:bodyPr/>
                    <a:lstStyle/>
                    <a:p>
                      <a:endParaRPr lang="en-US"/>
                    </a:p>
                  </a:txBody>
                  <a:tcPr/>
                </a:tc>
                <a:tc>
                  <a:txBody>
                    <a:bodyPr/>
                    <a:lstStyle/>
                    <a:p>
                      <a:pPr algn="ctr"/>
                      <a:r>
                        <a:rPr lang="en-US" sz="1600" dirty="0" smtClean="0"/>
                        <a:t>GA11003</a:t>
                      </a:r>
                      <a:endParaRPr lang="en-US" sz="1600" dirty="0"/>
                    </a:p>
                  </a:txBody>
                  <a:tcPr anchor="ctr">
                    <a:solidFill>
                      <a:schemeClr val="bg1">
                        <a:lumMod val="95000"/>
                      </a:schemeClr>
                    </a:solidFill>
                  </a:tcPr>
                </a:tc>
                <a:tc>
                  <a:txBody>
                    <a:bodyPr/>
                    <a:lstStyle/>
                    <a:p>
                      <a:pPr algn="ctr"/>
                      <a:r>
                        <a:rPr lang="en-US" sz="1600" dirty="0" smtClean="0"/>
                        <a:t>40</a:t>
                      </a:r>
                      <a:endParaRPr lang="en-US" sz="1600" dirty="0"/>
                    </a:p>
                  </a:txBody>
                  <a:tcPr anchor="ctr">
                    <a:solidFill>
                      <a:schemeClr val="bg1">
                        <a:lumMod val="95000"/>
                      </a:schemeClr>
                    </a:solidFill>
                  </a:tcPr>
                </a:tc>
                <a:tc>
                  <a:txBody>
                    <a:bodyPr/>
                    <a:lstStyle/>
                    <a:p>
                      <a:pPr algn="ctr"/>
                      <a:r>
                        <a:rPr lang="en-US" sz="1600" dirty="0" smtClean="0"/>
                        <a:t>C</a:t>
                      </a:r>
                      <a:endParaRPr lang="en-US" sz="1600" dirty="0"/>
                    </a:p>
                  </a:txBody>
                  <a:tcPr anchor="ctr">
                    <a:solidFill>
                      <a:srgbClr val="3333FF"/>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TT 11004</a:t>
                      </a:r>
                    </a:p>
                  </a:txBody>
                  <a:tcPr anchor="ctr">
                    <a:solidFill>
                      <a:schemeClr val="accent2">
                        <a:lumMod val="40000"/>
                        <a:lumOff val="60000"/>
                      </a:schemeClr>
                    </a:solidFill>
                  </a:tcPr>
                </a:tc>
                <a:tc>
                  <a:txBody>
                    <a:bodyPr/>
                    <a:lstStyle/>
                    <a:p>
                      <a:pPr algn="ctr"/>
                      <a:r>
                        <a:rPr lang="en-US" sz="1600" dirty="0" smtClean="0"/>
                        <a:t>23</a:t>
                      </a:r>
                      <a:endParaRPr lang="en-US" sz="1600" dirty="0"/>
                    </a:p>
                  </a:txBody>
                  <a:tcPr anchor="ctr">
                    <a:solidFill>
                      <a:schemeClr val="accent2">
                        <a:lumMod val="40000"/>
                        <a:lumOff val="60000"/>
                      </a:schemeClr>
                    </a:solidFill>
                  </a:tcPr>
                </a:tc>
                <a:tc>
                  <a:txBody>
                    <a:bodyPr/>
                    <a:lstStyle/>
                    <a:p>
                      <a:pPr algn="ctr"/>
                      <a:r>
                        <a:rPr lang="en-US" sz="1600" dirty="0" smtClean="0"/>
                        <a:t>VC</a:t>
                      </a:r>
                      <a:endParaRPr lang="en-US" sz="1600" dirty="0"/>
                    </a:p>
                  </a:txBody>
                  <a:tcPr anchor="ctr">
                    <a:solidFill>
                      <a:srgbClr val="00B050"/>
                    </a:solidFill>
                  </a:tcPr>
                </a:tc>
                <a:tc>
                  <a:txBody>
                    <a:bodyPr/>
                    <a:lstStyle/>
                    <a:p>
                      <a:pPr algn="ctr"/>
                      <a:r>
                        <a:rPr lang="en-US" sz="1600" dirty="0" smtClean="0"/>
                        <a:t>AM11002</a:t>
                      </a:r>
                      <a:endParaRPr lang="en-US" sz="1600" dirty="0"/>
                    </a:p>
                  </a:txBody>
                  <a:tcPr anchor="ctr"/>
                </a:tc>
                <a:tc>
                  <a:txBody>
                    <a:bodyPr/>
                    <a:lstStyle/>
                    <a:p>
                      <a:pPr algn="ctr"/>
                      <a:r>
                        <a:rPr lang="en-US" sz="1600" dirty="0" smtClean="0"/>
                        <a:t>90</a:t>
                      </a:r>
                      <a:endParaRPr lang="en-US" sz="1600" dirty="0"/>
                    </a:p>
                  </a:txBody>
                  <a:tcPr anchor="ctr"/>
                </a:tc>
                <a:tc gridSpan="2">
                  <a:txBody>
                    <a:bodyPr/>
                    <a:lstStyle/>
                    <a:p>
                      <a:pPr algn="ctr"/>
                      <a:r>
                        <a:rPr lang="en-US" sz="1600" dirty="0" smtClean="0"/>
                        <a:t>F</a:t>
                      </a:r>
                      <a:endParaRPr lang="en-US" sz="1600" dirty="0"/>
                    </a:p>
                  </a:txBody>
                  <a:tcPr anchor="ctr">
                    <a:solidFill>
                      <a:srgbClr val="FF0000"/>
                    </a:solidFill>
                  </a:tcPr>
                </a:tc>
                <a:tc hMerge="1">
                  <a:txBody>
                    <a:bodyPr/>
                    <a:lstStyle/>
                    <a:p>
                      <a:endParaRPr lang="en-US"/>
                    </a:p>
                  </a:txBody>
                  <a:tcPr/>
                </a:tc>
                <a:tc>
                  <a:txBody>
                    <a:bodyPr/>
                    <a:lstStyle/>
                    <a:p>
                      <a:pPr algn="ctr"/>
                      <a:r>
                        <a:rPr lang="en-US" sz="1600" dirty="0" smtClean="0"/>
                        <a:t>CP65T-SL</a:t>
                      </a:r>
                      <a:r>
                        <a:rPr lang="en-US" sz="1600" baseline="0" dirty="0" smtClean="0"/>
                        <a:t> (3-6)</a:t>
                      </a:r>
                      <a:endParaRPr lang="en-US" sz="1600" dirty="0"/>
                    </a:p>
                  </a:txBody>
                  <a:tcPr anchor="ctr"/>
                </a:tc>
                <a:tc>
                  <a:txBody>
                    <a:bodyPr/>
                    <a:lstStyle/>
                    <a:p>
                      <a:pPr algn="ctr"/>
                      <a:r>
                        <a:rPr lang="en-US" sz="1600" dirty="0" smtClean="0"/>
                        <a:t>35</a:t>
                      </a:r>
                      <a:endParaRPr lang="en-US" sz="1600" dirty="0"/>
                    </a:p>
                  </a:txBody>
                  <a:tcPr anchor="ctr"/>
                </a:tc>
                <a:tc>
                  <a:txBody>
                    <a:bodyPr/>
                    <a:lstStyle/>
                    <a:p>
                      <a:pPr algn="ctr"/>
                      <a:r>
                        <a:rPr lang="en-US" sz="1600" dirty="0" smtClean="0"/>
                        <a:t>XC</a:t>
                      </a:r>
                      <a:endParaRPr lang="en-US" sz="1600" dirty="0"/>
                    </a:p>
                  </a:txBody>
                  <a:tcPr anchor="ctr">
                    <a:solidFill>
                      <a:schemeClr val="bg1"/>
                    </a:solidFill>
                  </a:tcPr>
                </a:tc>
              </a:tr>
              <a:tr h="274320">
                <a:tc>
                  <a:txBody>
                    <a:bodyPr/>
                    <a:lstStyle/>
                    <a:p>
                      <a:pPr algn="ctr"/>
                      <a:r>
                        <a:rPr lang="en-US" sz="1600" dirty="0" smtClean="0"/>
                        <a:t>TTI 11002</a:t>
                      </a:r>
                      <a:endParaRPr lang="en-US" sz="1600" dirty="0"/>
                    </a:p>
                  </a:txBody>
                  <a:tcPr anchor="ctr"/>
                </a:tc>
                <a:tc>
                  <a:txBody>
                    <a:bodyPr/>
                    <a:lstStyle/>
                    <a:p>
                      <a:pPr algn="ctr"/>
                      <a:r>
                        <a:rPr lang="en-US" sz="1600" dirty="0" smtClean="0"/>
                        <a:t>90</a:t>
                      </a:r>
                      <a:endParaRPr lang="en-US" sz="1600" dirty="0"/>
                    </a:p>
                  </a:txBody>
                  <a:tcPr anchor="ctr"/>
                </a:tc>
                <a:tc>
                  <a:txBody>
                    <a:bodyPr/>
                    <a:lstStyle/>
                    <a:p>
                      <a:pPr algn="ctr"/>
                      <a:r>
                        <a:rPr lang="en-US" sz="1600" dirty="0" smtClean="0"/>
                        <a:t>XC</a:t>
                      </a:r>
                      <a:endParaRPr lang="en-US" sz="1600" dirty="0"/>
                    </a:p>
                  </a:txBody>
                  <a:tcPr anchor="ctr">
                    <a:solidFill>
                      <a:schemeClr val="bg1"/>
                    </a:solidFill>
                  </a:tcPr>
                </a:tc>
                <a:tc>
                  <a:txBody>
                    <a:bodyPr/>
                    <a:lstStyle/>
                    <a:p>
                      <a:pPr algn="ctr"/>
                      <a:r>
                        <a:rPr lang="en-US" sz="1600" dirty="0" smtClean="0"/>
                        <a:t>AM100025</a:t>
                      </a:r>
                      <a:endParaRPr lang="en-US" sz="1600" dirty="0"/>
                    </a:p>
                  </a:txBody>
                  <a:tcPr anchor="ctr"/>
                </a:tc>
                <a:tc>
                  <a:txBody>
                    <a:bodyPr/>
                    <a:lstStyle/>
                    <a:p>
                      <a:pPr algn="ctr"/>
                      <a:r>
                        <a:rPr lang="en-US" sz="1600" dirty="0" smtClean="0"/>
                        <a:t>59</a:t>
                      </a:r>
                      <a:endParaRPr lang="en-US" sz="1600" dirty="0"/>
                    </a:p>
                  </a:txBody>
                  <a:tcPr anchor="ctr"/>
                </a:tc>
                <a:tc gridSpan="2">
                  <a:txBody>
                    <a:bodyPr/>
                    <a:lstStyle/>
                    <a:p>
                      <a:pPr algn="ctr"/>
                      <a:r>
                        <a:rPr lang="en-US" sz="1600" dirty="0" smtClean="0"/>
                        <a:t>M</a:t>
                      </a:r>
                      <a:endParaRPr lang="en-US" sz="1600" dirty="0"/>
                    </a:p>
                  </a:txBody>
                  <a:tcPr anchor="ctr">
                    <a:solidFill>
                      <a:srgbClr val="FFFF00"/>
                    </a:solidFill>
                  </a:tcPr>
                </a:tc>
                <a:tc hMerge="1">
                  <a:txBody>
                    <a:bodyPr/>
                    <a:lstStyle/>
                    <a:p>
                      <a:endParaRPr lang="en-US"/>
                    </a:p>
                  </a:txBody>
                  <a:tcPr/>
                </a:tc>
                <a:tc>
                  <a:txBody>
                    <a:bodyPr/>
                    <a:lstStyle/>
                    <a:p>
                      <a:pPr algn="ctr"/>
                      <a:r>
                        <a:rPr lang="en-US" sz="1600" dirty="0" smtClean="0"/>
                        <a:t>CP65T-SL (3-4)</a:t>
                      </a:r>
                      <a:endParaRPr lang="en-US" sz="1600" dirty="0"/>
                    </a:p>
                  </a:txBody>
                  <a:tcPr anchor="ctr"/>
                </a:tc>
                <a:tc>
                  <a:txBody>
                    <a:bodyPr/>
                    <a:lstStyle/>
                    <a:p>
                      <a:pPr algn="ctr"/>
                      <a:r>
                        <a:rPr lang="en-US" sz="1600" dirty="0" smtClean="0"/>
                        <a:t>40</a:t>
                      </a:r>
                      <a:endParaRPr lang="en-US" sz="1600" dirty="0"/>
                    </a:p>
                  </a:txBody>
                  <a:tcPr anchor="ctr"/>
                </a:tc>
                <a:tc>
                  <a:txBody>
                    <a:bodyPr/>
                    <a:lstStyle/>
                    <a:p>
                      <a:pPr algn="ctr"/>
                      <a:r>
                        <a:rPr lang="en-US" sz="1600" dirty="0" smtClean="0"/>
                        <a:t>XC</a:t>
                      </a:r>
                      <a:endParaRPr lang="en-US" sz="1600" dirty="0"/>
                    </a:p>
                  </a:txBody>
                  <a:tcPr anchor="ctr">
                    <a:solidFill>
                      <a:schemeClr val="bg1"/>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TTI 110025</a:t>
                      </a:r>
                    </a:p>
                  </a:txBody>
                  <a:tcPr anchor="ctr"/>
                </a:tc>
                <a:tc>
                  <a:txBody>
                    <a:bodyPr/>
                    <a:lstStyle/>
                    <a:p>
                      <a:pPr algn="ctr"/>
                      <a:r>
                        <a:rPr lang="en-US" sz="1600" dirty="0" smtClean="0"/>
                        <a:t>59</a:t>
                      </a:r>
                      <a:endParaRPr lang="en-US" sz="1600" dirty="0"/>
                    </a:p>
                  </a:txBody>
                  <a:tcPr anchor="ctr"/>
                </a:tc>
                <a:tc>
                  <a:txBody>
                    <a:bodyPr/>
                    <a:lstStyle/>
                    <a:p>
                      <a:pPr algn="ctr"/>
                      <a:r>
                        <a:rPr lang="en-US" sz="1600" dirty="0" smtClean="0"/>
                        <a:t>XC</a:t>
                      </a:r>
                      <a:endParaRPr lang="en-US" sz="1600" dirty="0"/>
                    </a:p>
                  </a:txBody>
                  <a:tcPr anchor="ctr"/>
                </a:tc>
                <a:tc>
                  <a:txBody>
                    <a:bodyPr/>
                    <a:lstStyle/>
                    <a:p>
                      <a:pPr algn="ctr"/>
                      <a:r>
                        <a:rPr lang="en-US" sz="1600" dirty="0" smtClean="0"/>
                        <a:t>AM11003</a:t>
                      </a:r>
                      <a:endParaRPr lang="en-US" sz="1600" dirty="0"/>
                    </a:p>
                  </a:txBody>
                  <a:tcPr anchor="ctr"/>
                </a:tc>
                <a:tc>
                  <a:txBody>
                    <a:bodyPr/>
                    <a:lstStyle/>
                    <a:p>
                      <a:pPr algn="ctr"/>
                      <a:r>
                        <a:rPr lang="en-US" sz="1600" dirty="0" smtClean="0"/>
                        <a:t>40</a:t>
                      </a:r>
                      <a:endParaRPr lang="en-US" sz="1600" dirty="0"/>
                    </a:p>
                  </a:txBody>
                  <a:tcPr anchor="ct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pPr algn="ctr"/>
                      <a:r>
                        <a:rPr lang="en-US" sz="1600" dirty="0" smtClean="0"/>
                        <a:t>Wilger SR80-025</a:t>
                      </a:r>
                      <a:endParaRPr lang="en-US" sz="1600" dirty="0"/>
                    </a:p>
                  </a:txBody>
                  <a:tcPr anchor="ctr">
                    <a:solidFill>
                      <a:schemeClr val="bg1">
                        <a:lumMod val="95000"/>
                      </a:schemeClr>
                    </a:solidFill>
                  </a:tcPr>
                </a:tc>
                <a:tc>
                  <a:txBody>
                    <a:bodyPr/>
                    <a:lstStyle/>
                    <a:p>
                      <a:pPr algn="ctr"/>
                      <a:r>
                        <a:rPr lang="en-US" sz="1600" dirty="0" smtClean="0"/>
                        <a:t>41</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algn="ctr"/>
                      <a:r>
                        <a:rPr lang="en-US" sz="1600" dirty="0" smtClean="0"/>
                        <a:t>XR 80025</a:t>
                      </a:r>
                      <a:endParaRPr lang="en-US" sz="1600" dirty="0"/>
                    </a:p>
                  </a:txBody>
                  <a:tcPr anchor="ctr">
                    <a:solidFill>
                      <a:schemeClr val="accent3">
                        <a:lumMod val="75000"/>
                      </a:schemeClr>
                    </a:solidFill>
                  </a:tcPr>
                </a:tc>
                <a:tc>
                  <a:txBody>
                    <a:bodyPr/>
                    <a:lstStyle/>
                    <a:p>
                      <a:pPr algn="ctr"/>
                      <a:r>
                        <a:rPr lang="en-US" sz="1600" dirty="0" smtClean="0"/>
                        <a:t>40</a:t>
                      </a:r>
                      <a:endParaRPr lang="en-US" sz="1600" dirty="0"/>
                    </a:p>
                  </a:txBody>
                  <a:tcPr anchor="ctr">
                    <a:solidFill>
                      <a:schemeClr val="accent3">
                        <a:lumMod val="7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TDXL11002</a:t>
                      </a:r>
                      <a:endParaRPr lang="en-US" sz="1600" dirty="0"/>
                    </a:p>
                  </a:txBody>
                  <a:tcPr anchor="ctr">
                    <a:solidFill>
                      <a:schemeClr val="bg1">
                        <a:lumMod val="95000"/>
                      </a:schemeClr>
                    </a:solidFill>
                  </a:tcPr>
                </a:tc>
                <a:tc>
                  <a:txBody>
                    <a:bodyPr/>
                    <a:lstStyle/>
                    <a:p>
                      <a:pPr algn="ctr"/>
                      <a:r>
                        <a:rPr lang="en-US" sz="1600" dirty="0" smtClean="0"/>
                        <a:t>90</a:t>
                      </a:r>
                      <a:endParaRPr lang="en-US" sz="1600" dirty="0"/>
                    </a:p>
                  </a:txBody>
                  <a:tcPr anchor="ctr">
                    <a:solidFill>
                      <a:schemeClr val="bg1">
                        <a:lumMod val="95000"/>
                      </a:schemeClr>
                    </a:solidFill>
                  </a:tcPr>
                </a:tc>
                <a:tc gridSpan="2">
                  <a:txBody>
                    <a:bodyPr/>
                    <a:lstStyle/>
                    <a:p>
                      <a:pPr algn="ctr"/>
                      <a:r>
                        <a:rPr lang="en-US" sz="1600" dirty="0" smtClean="0"/>
                        <a:t>F</a:t>
                      </a:r>
                      <a:endParaRPr lang="en-US" sz="1600" dirty="0"/>
                    </a:p>
                  </a:txBody>
                  <a:tcPr anchor="ctr">
                    <a:solidFill>
                      <a:srgbClr val="FF0000"/>
                    </a:solidFill>
                  </a:tcPr>
                </a:tc>
                <a:tc hMerge="1">
                  <a:txBody>
                    <a:bodyPr/>
                    <a:lstStyle/>
                    <a:p>
                      <a:endParaRPr lang="en-US"/>
                    </a:p>
                  </a:txBody>
                  <a:tcPr/>
                </a:tc>
                <a:tc>
                  <a:txBody>
                    <a:bodyPr/>
                    <a:lstStyle/>
                    <a:p>
                      <a:pPr algn="ctr"/>
                      <a:r>
                        <a:rPr lang="en-US" sz="1600" dirty="0" smtClean="0"/>
                        <a:t>Wilger DR110-02</a:t>
                      </a:r>
                      <a:endParaRPr lang="en-US" sz="1600" dirty="0"/>
                    </a:p>
                  </a:txBody>
                  <a:tcPr anchor="ctr">
                    <a:solidFill>
                      <a:schemeClr val="bg1">
                        <a:lumMod val="95000"/>
                      </a:schemeClr>
                    </a:solidFill>
                  </a:tcPr>
                </a:tc>
                <a:tc>
                  <a:txBody>
                    <a:bodyPr/>
                    <a:lstStyle/>
                    <a:p>
                      <a:pPr algn="ctr"/>
                      <a:r>
                        <a:rPr lang="en-US" sz="1600" dirty="0" smtClean="0"/>
                        <a:t>64</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XR 110025</a:t>
                      </a:r>
                    </a:p>
                  </a:txBody>
                  <a:tcPr anchor="ctr">
                    <a:solidFill>
                      <a:schemeClr val="accent3">
                        <a:lumMod val="75000"/>
                      </a:schemeClr>
                    </a:solidFill>
                  </a:tcPr>
                </a:tc>
                <a:tc>
                  <a:txBody>
                    <a:bodyPr/>
                    <a:lstStyle/>
                    <a:p>
                      <a:pPr algn="ctr"/>
                      <a:r>
                        <a:rPr lang="en-US" sz="1600" dirty="0" smtClean="0"/>
                        <a:t>59</a:t>
                      </a:r>
                      <a:endParaRPr lang="en-US" sz="1600" dirty="0"/>
                    </a:p>
                  </a:txBody>
                  <a:tcPr anchor="ctr">
                    <a:solidFill>
                      <a:schemeClr val="accent3">
                        <a:lumMod val="75000"/>
                      </a:schemeClr>
                    </a:solidFill>
                  </a:tcPr>
                </a:tc>
                <a:tc>
                  <a:txBody>
                    <a:bodyPr/>
                    <a:lstStyle/>
                    <a:p>
                      <a:pPr algn="ctr"/>
                      <a:r>
                        <a:rPr lang="en-US" sz="1600" dirty="0" smtClean="0"/>
                        <a:t>F</a:t>
                      </a:r>
                      <a:endParaRPr lang="en-US" sz="1600" dirty="0"/>
                    </a:p>
                  </a:txBody>
                  <a:tcPr anchor="ctr">
                    <a:solidFill>
                      <a:srgbClr val="FF0000"/>
                    </a:solidFill>
                  </a:tcPr>
                </a:tc>
                <a:tc>
                  <a:txBody>
                    <a:bodyPr/>
                    <a:lstStyle/>
                    <a:p>
                      <a:pPr algn="ctr"/>
                      <a:r>
                        <a:rPr lang="en-US" sz="1600" dirty="0" smtClean="0"/>
                        <a:t>TDXL110025</a:t>
                      </a:r>
                      <a:endParaRPr lang="en-US" sz="1600" dirty="0"/>
                    </a:p>
                  </a:txBody>
                  <a:tcPr anchor="ctr">
                    <a:solidFill>
                      <a:schemeClr val="bg1">
                        <a:lumMod val="95000"/>
                      </a:schemeClr>
                    </a:solidFill>
                  </a:tcPr>
                </a:tc>
                <a:tc>
                  <a:txBody>
                    <a:bodyPr/>
                    <a:lstStyle/>
                    <a:p>
                      <a:pPr algn="ctr"/>
                      <a:r>
                        <a:rPr lang="en-US" sz="1600" dirty="0" smtClean="0"/>
                        <a:t>59</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C</a:t>
                      </a:r>
                      <a:endParaRPr lang="en-US" sz="1600" dirty="0"/>
                    </a:p>
                  </a:txBody>
                  <a:tcPr anchor="ctr">
                    <a:solidFill>
                      <a:srgbClr val="3333FF"/>
                    </a:solidFill>
                  </a:tcPr>
                </a:tc>
                <a:tc>
                  <a:txBody>
                    <a:bodyPr/>
                    <a:lstStyle/>
                    <a:p>
                      <a:pPr algn="ctr"/>
                      <a:r>
                        <a:rPr lang="en-US" sz="1600" dirty="0" smtClean="0"/>
                        <a:t>Wilger SR110-03</a:t>
                      </a:r>
                      <a:endParaRPr lang="en-US" sz="1600" dirty="0"/>
                    </a:p>
                  </a:txBody>
                  <a:tcPr anchor="ctr">
                    <a:solidFill>
                      <a:schemeClr val="bg1">
                        <a:lumMod val="95000"/>
                      </a:schemeClr>
                    </a:solidFill>
                  </a:tcPr>
                </a:tc>
                <a:tc>
                  <a:txBody>
                    <a:bodyPr/>
                    <a:lstStyle/>
                    <a:p>
                      <a:pPr algn="ctr"/>
                      <a:r>
                        <a:rPr lang="en-US" sz="1600" dirty="0" smtClean="0"/>
                        <a:t>28</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algn="ctr"/>
                      <a:r>
                        <a:rPr lang="en-US" sz="1600" dirty="0" smtClean="0"/>
                        <a:t>XR 8003</a:t>
                      </a:r>
                      <a:endParaRPr lang="en-US" sz="1600" dirty="0"/>
                    </a:p>
                  </a:txBody>
                  <a:tcPr anchor="ctr">
                    <a:solidFill>
                      <a:schemeClr val="accent3">
                        <a:lumMod val="75000"/>
                      </a:schemeClr>
                    </a:solidFill>
                  </a:tcPr>
                </a:tc>
                <a:tc>
                  <a:txBody>
                    <a:bodyPr/>
                    <a:lstStyle/>
                    <a:p>
                      <a:pPr algn="ctr"/>
                      <a:r>
                        <a:rPr lang="en-US" sz="1600" dirty="0" smtClean="0"/>
                        <a:t>40</a:t>
                      </a:r>
                      <a:endParaRPr lang="en-US" sz="1600" dirty="0"/>
                    </a:p>
                  </a:txBody>
                  <a:tcPr anchor="ctr">
                    <a:solidFill>
                      <a:schemeClr val="accent3">
                        <a:lumMod val="7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TDXL11003</a:t>
                      </a:r>
                      <a:endParaRPr lang="en-US" sz="1600" dirty="0"/>
                    </a:p>
                  </a:txBody>
                  <a:tcPr anchor="ctr">
                    <a:solidFill>
                      <a:schemeClr val="bg1">
                        <a:lumMod val="95000"/>
                      </a:schemeClr>
                    </a:solidFill>
                  </a:tcPr>
                </a:tc>
                <a:tc>
                  <a:txBody>
                    <a:bodyPr/>
                    <a:lstStyle/>
                    <a:p>
                      <a:pPr algn="ctr"/>
                      <a:r>
                        <a:rPr lang="en-US" sz="1600" dirty="0" smtClean="0"/>
                        <a:t>40</a:t>
                      </a:r>
                      <a:endParaRPr lang="en-US" sz="1600" dirty="0"/>
                    </a:p>
                  </a:txBody>
                  <a:tcPr anchor="ctr">
                    <a:solidFill>
                      <a:schemeClr val="bg1">
                        <a:lumMod val="95000"/>
                      </a:schemeClr>
                    </a:solidFill>
                  </a:tcPr>
                </a:tc>
                <a:tc gridSpan="2">
                  <a:txBody>
                    <a:bodyPr/>
                    <a:lstStyle/>
                    <a:p>
                      <a:pPr algn="ctr"/>
                      <a:r>
                        <a:rPr lang="en-US" sz="1600" dirty="0" smtClean="0"/>
                        <a:t>VC</a:t>
                      </a:r>
                      <a:endParaRPr lang="en-US" sz="1600" dirty="0"/>
                    </a:p>
                  </a:txBody>
                  <a:tcPr anchor="ctr">
                    <a:solidFill>
                      <a:srgbClr val="00B050"/>
                    </a:solidFill>
                  </a:tcPr>
                </a:tc>
                <a:tc hMerge="1">
                  <a:txBody>
                    <a:bodyPr/>
                    <a:lstStyle/>
                    <a:p>
                      <a:endParaRPr lang="en-US"/>
                    </a:p>
                  </a:txBody>
                  <a:tcPr/>
                </a:tc>
                <a:tc>
                  <a:txBody>
                    <a:bodyPr/>
                    <a:lstStyle/>
                    <a:p>
                      <a:pPr algn="ctr"/>
                      <a:r>
                        <a:rPr lang="en-US" sz="1600" dirty="0" smtClean="0"/>
                        <a:t>Wilger MR100-025</a:t>
                      </a:r>
                      <a:endParaRPr lang="en-US" sz="1600" dirty="0"/>
                    </a:p>
                  </a:txBody>
                  <a:tcPr anchor="ctr">
                    <a:solidFill>
                      <a:schemeClr val="bg1">
                        <a:lumMod val="95000"/>
                      </a:schemeClr>
                    </a:solidFill>
                  </a:tcPr>
                </a:tc>
                <a:tc>
                  <a:txBody>
                    <a:bodyPr/>
                    <a:lstStyle/>
                    <a:p>
                      <a:pPr algn="ctr"/>
                      <a:r>
                        <a:rPr lang="en-US" sz="1600" dirty="0" smtClean="0"/>
                        <a:t>41</a:t>
                      </a:r>
                      <a:endParaRPr lang="en-US" sz="1600" dirty="0"/>
                    </a:p>
                  </a:txBody>
                  <a:tcPr anchor="ctr">
                    <a:solidFill>
                      <a:schemeClr val="bg1">
                        <a:lumMod val="95000"/>
                      </a:schemeClr>
                    </a:solidFill>
                  </a:tcPr>
                </a:tc>
                <a:tc>
                  <a:txBody>
                    <a:bodyPr/>
                    <a:lstStyle/>
                    <a:p>
                      <a:pPr algn="ctr"/>
                      <a:r>
                        <a:rPr lang="en-US" sz="1600" dirty="0" smtClean="0"/>
                        <a:t>M</a:t>
                      </a:r>
                      <a:endParaRPr lang="en-US" sz="1600" dirty="0"/>
                    </a:p>
                  </a:txBody>
                  <a:tcPr anchor="ctr">
                    <a:solidFill>
                      <a:srgbClr val="FFFF00"/>
                    </a:solidFill>
                  </a:tcPr>
                </a:tc>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XR 11003</a:t>
                      </a:r>
                    </a:p>
                  </a:txBody>
                  <a:tcPr anchor="ctr">
                    <a:solidFill>
                      <a:schemeClr val="accent3">
                        <a:lumMod val="75000"/>
                      </a:schemeClr>
                    </a:solidFill>
                  </a:tcPr>
                </a:tc>
                <a:tc>
                  <a:txBody>
                    <a:bodyPr/>
                    <a:lstStyle/>
                    <a:p>
                      <a:pPr algn="ctr"/>
                      <a:r>
                        <a:rPr lang="en-US" sz="1600" dirty="0" smtClean="0"/>
                        <a:t>40</a:t>
                      </a:r>
                      <a:endParaRPr lang="en-US" sz="1600" dirty="0"/>
                    </a:p>
                  </a:txBody>
                  <a:tcPr anchor="ctr">
                    <a:solidFill>
                      <a:schemeClr val="accent3">
                        <a:lumMod val="75000"/>
                      </a:schemeClr>
                    </a:solidFill>
                  </a:tcPr>
                </a:tc>
                <a:tc>
                  <a:txBody>
                    <a:bodyPr/>
                    <a:lstStyle/>
                    <a:p>
                      <a:pPr algn="ctr"/>
                      <a:r>
                        <a:rPr lang="en-US" sz="1600" dirty="0" smtClean="0"/>
                        <a:t>F</a:t>
                      </a:r>
                      <a:endParaRPr lang="en-US" sz="1600" dirty="0"/>
                    </a:p>
                  </a:txBody>
                  <a:tcPr anchor="ctr">
                    <a:solidFill>
                      <a:srgbClr val="FF0000"/>
                    </a:solidFill>
                  </a:tcPr>
                </a:tc>
                <a:tc>
                  <a:txBody>
                    <a:bodyPr/>
                    <a:lstStyle/>
                    <a:p>
                      <a:pPr algn="ctr"/>
                      <a:r>
                        <a:rPr lang="en-US" sz="1600" dirty="0" smtClean="0"/>
                        <a:t>ULD12002</a:t>
                      </a:r>
                      <a:endParaRPr lang="en-US" sz="1600" dirty="0"/>
                    </a:p>
                  </a:txBody>
                  <a:tcPr anchor="ctr"/>
                </a:tc>
                <a:tc>
                  <a:txBody>
                    <a:bodyPr/>
                    <a:lstStyle/>
                    <a:p>
                      <a:pPr algn="ctr"/>
                      <a:r>
                        <a:rPr lang="en-US" sz="1600" dirty="0" smtClean="0"/>
                        <a:t>90</a:t>
                      </a:r>
                      <a:endParaRPr lang="en-US" sz="1600" dirty="0"/>
                    </a:p>
                  </a:txBody>
                  <a:tcPr anchor="ctr"/>
                </a:tc>
                <a:tc gridSpan="2">
                  <a:txBody>
                    <a:bodyPr/>
                    <a:lstStyle/>
                    <a:p>
                      <a:pPr algn="ctr"/>
                      <a:r>
                        <a:rPr lang="en-US" sz="1600" dirty="0" smtClean="0"/>
                        <a:t>M</a:t>
                      </a:r>
                      <a:endParaRPr lang="en-US" sz="1600" dirty="0"/>
                    </a:p>
                  </a:txBody>
                  <a:tcPr anchor="ctr">
                    <a:solidFill>
                      <a:srgbClr val="FFFF00"/>
                    </a:solidFill>
                  </a:tcPr>
                </a:tc>
                <a:tc hMerge="1">
                  <a:txBody>
                    <a:bodyPr/>
                    <a:lstStyle/>
                    <a:p>
                      <a:endParaRPr lang="en-US"/>
                    </a:p>
                  </a:txBody>
                  <a:tcPr/>
                </a:tc>
                <a:tc>
                  <a:txBody>
                    <a:bodyPr/>
                    <a:lstStyle/>
                    <a:p>
                      <a:endParaRPr lang="en-US" sz="1600"/>
                    </a:p>
                  </a:txBody>
                  <a:tcPr anchor="ctr"/>
                </a:tc>
                <a:tc>
                  <a:txBody>
                    <a:bodyPr/>
                    <a:lstStyle/>
                    <a:p>
                      <a:endParaRPr lang="en-US" sz="1600" dirty="0"/>
                    </a:p>
                  </a:txBody>
                  <a:tcPr anchor="ctr"/>
                </a:tc>
                <a:tc>
                  <a:txBody>
                    <a:bodyPr/>
                    <a:lstStyle/>
                    <a:p>
                      <a:endParaRPr lang="en-US" sz="1600"/>
                    </a:p>
                  </a:txBody>
                  <a:tcPr anchor="ctr"/>
                </a:tc>
              </a:tr>
              <a:tr h="274320">
                <a:tc>
                  <a:txBody>
                    <a:bodyPr/>
                    <a:lstStyle/>
                    <a:p>
                      <a:pPr algn="ctr"/>
                      <a:r>
                        <a:rPr lang="en-US" sz="1600" dirty="0" smtClean="0"/>
                        <a:t>XR 8004</a:t>
                      </a:r>
                      <a:endParaRPr lang="en-US" sz="1600" dirty="0"/>
                    </a:p>
                  </a:txBody>
                  <a:tcPr anchor="ctr">
                    <a:solidFill>
                      <a:schemeClr val="accent3">
                        <a:lumMod val="75000"/>
                      </a:schemeClr>
                    </a:solidFill>
                  </a:tcPr>
                </a:tc>
                <a:tc>
                  <a:txBody>
                    <a:bodyPr/>
                    <a:lstStyle/>
                    <a:p>
                      <a:pPr algn="ctr"/>
                      <a:r>
                        <a:rPr lang="en-US" sz="1600" dirty="0" smtClean="0"/>
                        <a:t>23 </a:t>
                      </a:r>
                      <a:endParaRPr lang="en-US" sz="1600" dirty="0"/>
                    </a:p>
                  </a:txBody>
                  <a:tcPr anchor="ctr">
                    <a:solidFill>
                      <a:schemeClr val="accent3">
                        <a:lumMod val="75000"/>
                      </a:schemeClr>
                    </a:solidFill>
                  </a:tcPr>
                </a:tc>
                <a:tc>
                  <a:txBody>
                    <a:bodyPr/>
                    <a:lstStyle/>
                    <a:p>
                      <a:pPr algn="ctr"/>
                      <a:r>
                        <a:rPr lang="en-US" sz="1600" dirty="0" smtClean="0"/>
                        <a:t>C</a:t>
                      </a:r>
                      <a:endParaRPr lang="en-US" sz="1600" dirty="0"/>
                    </a:p>
                  </a:txBody>
                  <a:tcPr anchor="ctr">
                    <a:solidFill>
                      <a:srgbClr val="3333FF"/>
                    </a:solidFill>
                  </a:tcPr>
                </a:tc>
                <a:tc>
                  <a:txBody>
                    <a:bodyPr/>
                    <a:lstStyle/>
                    <a:p>
                      <a:pPr algn="ctr"/>
                      <a:r>
                        <a:rPr lang="en-US" sz="1600" dirty="0" smtClean="0"/>
                        <a:t>ULD120025</a:t>
                      </a:r>
                      <a:endParaRPr lang="en-US" sz="1600" dirty="0"/>
                    </a:p>
                  </a:txBody>
                  <a:tcPr anchor="ctr"/>
                </a:tc>
                <a:tc>
                  <a:txBody>
                    <a:bodyPr/>
                    <a:lstStyle/>
                    <a:p>
                      <a:pPr algn="ctr"/>
                      <a:r>
                        <a:rPr lang="en-US" sz="1600" dirty="0" smtClean="0"/>
                        <a:t>59</a:t>
                      </a:r>
                      <a:endParaRPr lang="en-US" sz="1600" dirty="0"/>
                    </a:p>
                  </a:txBody>
                  <a:tcPr anchor="ct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endParaRPr lang="en-US" sz="1600"/>
                    </a:p>
                  </a:txBody>
                  <a:tcPr anchor="ctr"/>
                </a:tc>
                <a:tc>
                  <a:txBody>
                    <a:bodyPr/>
                    <a:lstStyle/>
                    <a:p>
                      <a:endParaRPr lang="en-US" sz="1600" dirty="0"/>
                    </a:p>
                  </a:txBody>
                  <a:tcPr anchor="ctr"/>
                </a:tc>
                <a:tc>
                  <a:txBody>
                    <a:bodyPr/>
                    <a:lstStyle/>
                    <a:p>
                      <a:endParaRPr lang="en-US" sz="1600" dirty="0"/>
                    </a:p>
                  </a:txBody>
                  <a:tcPr anchor="ctr"/>
                </a:tc>
              </a:tr>
              <a:tr h="274320">
                <a:tc>
                  <a:txBody>
                    <a:bodyPr/>
                    <a:lstStyle/>
                    <a:p>
                      <a:pPr algn="ctr"/>
                      <a:r>
                        <a:rPr lang="en-US" sz="1600" dirty="0" smtClean="0"/>
                        <a:t>XR 11004</a:t>
                      </a:r>
                      <a:endParaRPr lang="en-US" sz="1600" dirty="0"/>
                    </a:p>
                  </a:txBody>
                  <a:tcPr anchor="ctr">
                    <a:solidFill>
                      <a:schemeClr val="accent3">
                        <a:lumMod val="75000"/>
                      </a:schemeClr>
                    </a:solidFill>
                  </a:tcPr>
                </a:tc>
                <a:tc>
                  <a:txBody>
                    <a:bodyPr/>
                    <a:lstStyle/>
                    <a:p>
                      <a:pPr algn="ctr"/>
                      <a:r>
                        <a:rPr lang="en-US" sz="1600" dirty="0" smtClean="0"/>
                        <a:t>23</a:t>
                      </a:r>
                      <a:endParaRPr lang="en-US" sz="1600" dirty="0"/>
                    </a:p>
                  </a:txBody>
                  <a:tcPr anchor="ctr">
                    <a:solidFill>
                      <a:schemeClr val="accent3">
                        <a:lumMod val="75000"/>
                      </a:schemeClr>
                    </a:solidFill>
                  </a:tcPr>
                </a:tc>
                <a:tc>
                  <a:txBody>
                    <a:bodyPr/>
                    <a:lstStyle/>
                    <a:p>
                      <a:pPr algn="ctr"/>
                      <a:r>
                        <a:rPr lang="en-US" sz="1600" dirty="0" smtClean="0"/>
                        <a:t>M</a:t>
                      </a:r>
                      <a:endParaRPr lang="en-US" sz="1600" dirty="0"/>
                    </a:p>
                  </a:txBody>
                  <a:tcPr anchor="ctr">
                    <a:solidFill>
                      <a:srgbClr val="FFFF00"/>
                    </a:solidFill>
                  </a:tcPr>
                </a:tc>
                <a:tc>
                  <a:txBody>
                    <a:bodyPr/>
                    <a:lstStyle/>
                    <a:p>
                      <a:pPr algn="ctr"/>
                      <a:r>
                        <a:rPr lang="en-US" sz="1600" dirty="0" smtClean="0"/>
                        <a:t>ULD12003</a:t>
                      </a:r>
                      <a:endParaRPr lang="en-US" sz="1600" dirty="0"/>
                    </a:p>
                  </a:txBody>
                  <a:tcPr anchor="ctr"/>
                </a:tc>
                <a:tc>
                  <a:txBody>
                    <a:bodyPr/>
                    <a:lstStyle/>
                    <a:p>
                      <a:pPr algn="ctr"/>
                      <a:r>
                        <a:rPr lang="en-US" sz="1600" dirty="0" smtClean="0"/>
                        <a:t>40</a:t>
                      </a:r>
                      <a:endParaRPr lang="en-US" sz="1600" dirty="0"/>
                    </a:p>
                  </a:txBody>
                  <a:tcPr anchor="ctr"/>
                </a:tc>
                <a:tc gridSpan="2">
                  <a:txBody>
                    <a:bodyPr/>
                    <a:lstStyle/>
                    <a:p>
                      <a:pPr algn="ctr"/>
                      <a:r>
                        <a:rPr lang="en-US" sz="1600" dirty="0" smtClean="0"/>
                        <a:t>C</a:t>
                      </a:r>
                      <a:endParaRPr lang="en-US" sz="1600" dirty="0"/>
                    </a:p>
                  </a:txBody>
                  <a:tcPr anchor="ctr">
                    <a:solidFill>
                      <a:srgbClr val="3333FF"/>
                    </a:solidFill>
                  </a:tcPr>
                </a:tc>
                <a:tc hMerge="1">
                  <a:txBody>
                    <a:bodyPr/>
                    <a:lstStyle/>
                    <a:p>
                      <a:endParaRPr lang="en-US"/>
                    </a:p>
                  </a:txBody>
                  <a:tcP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r>
              <a:tr h="274320">
                <a:tc>
                  <a:txBody>
                    <a:bodyPr/>
                    <a:lstStyle/>
                    <a:p>
                      <a:pPr algn="ctr"/>
                      <a:r>
                        <a:rPr lang="en-US" sz="1600" dirty="0" smtClean="0"/>
                        <a:t>AIXR 11002</a:t>
                      </a:r>
                      <a:endParaRPr lang="en-US" sz="1600" dirty="0"/>
                    </a:p>
                  </a:txBody>
                  <a:tcPr anchor="ctr"/>
                </a:tc>
                <a:tc>
                  <a:txBody>
                    <a:bodyPr/>
                    <a:lstStyle/>
                    <a:p>
                      <a:pPr algn="ctr"/>
                      <a:r>
                        <a:rPr lang="en-US" sz="1600" dirty="0" smtClean="0"/>
                        <a:t>90</a:t>
                      </a:r>
                      <a:endParaRPr lang="en-US" sz="1600" dirty="0"/>
                    </a:p>
                  </a:txBody>
                  <a:tcPr anchor="ctr"/>
                </a:tc>
                <a:tc>
                  <a:txBody>
                    <a:bodyPr/>
                    <a:lstStyle/>
                    <a:p>
                      <a:pPr algn="ctr"/>
                      <a:r>
                        <a:rPr lang="en-US" sz="1600" dirty="0" smtClean="0"/>
                        <a:t>M</a:t>
                      </a:r>
                      <a:endParaRPr lang="en-US" sz="1600" dirty="0"/>
                    </a:p>
                  </a:txBody>
                  <a:tcPr anchor="ctr">
                    <a:solidFill>
                      <a:srgbClr val="FFFF00"/>
                    </a:solidFill>
                  </a:tcPr>
                </a:tc>
                <a:tc>
                  <a:txBody>
                    <a:bodyPr/>
                    <a:lstStyle/>
                    <a:p>
                      <a:endParaRPr lang="en-US" sz="1600"/>
                    </a:p>
                  </a:txBody>
                  <a:tcPr anchor="ctr"/>
                </a:tc>
                <a:tc>
                  <a:txBody>
                    <a:bodyPr/>
                    <a:lstStyle/>
                    <a:p>
                      <a:endParaRPr lang="en-US" sz="1600"/>
                    </a:p>
                  </a:txBody>
                  <a:tcPr anchor="ctr"/>
                </a:tc>
                <a:tc gridSpan="2">
                  <a:txBody>
                    <a:bodyPr/>
                    <a:lstStyle/>
                    <a:p>
                      <a:endParaRPr lang="en-US" sz="1600" dirty="0"/>
                    </a:p>
                  </a:txBody>
                  <a:tcPr anchor="ctr">
                    <a:solidFill>
                      <a:schemeClr val="bg1"/>
                    </a:solidFill>
                  </a:tcPr>
                </a:tc>
                <a:tc hMerge="1">
                  <a:txBody>
                    <a:bodyPr/>
                    <a:lstStyle/>
                    <a:p>
                      <a:endParaRPr lang="en-US"/>
                    </a:p>
                  </a:txBody>
                  <a:tcPr/>
                </a:tc>
                <a:tc>
                  <a:txBody>
                    <a:bodyPr/>
                    <a:lstStyle/>
                    <a:p>
                      <a:endParaRPr lang="en-US" sz="1600" dirty="0"/>
                    </a:p>
                  </a:txBody>
                  <a:tcPr anchor="ctr"/>
                </a:tc>
                <a:tc>
                  <a:txBody>
                    <a:bodyPr/>
                    <a:lstStyle/>
                    <a:p>
                      <a:endParaRPr lang="en-US" sz="1600" dirty="0"/>
                    </a:p>
                  </a:txBody>
                  <a:tcPr anchor="ctr"/>
                </a:tc>
                <a:tc>
                  <a:txBody>
                    <a:bodyPr/>
                    <a:lstStyle/>
                    <a:p>
                      <a:endParaRPr lang="en-US" sz="1600" dirty="0"/>
                    </a:p>
                  </a:txBody>
                  <a:tcPr anchor="ctr"/>
                </a:tc>
              </a:tr>
              <a:tr h="274320">
                <a:tc>
                  <a:txBody>
                    <a:bodyPr/>
                    <a:lstStyle/>
                    <a:p>
                      <a:pPr algn="ctr"/>
                      <a:r>
                        <a:rPr lang="en-US" sz="1600" dirty="0" smtClean="0"/>
                        <a:t>AIXR 110025</a:t>
                      </a:r>
                      <a:endParaRPr lang="en-US" sz="1600" dirty="0"/>
                    </a:p>
                  </a:txBody>
                  <a:tcPr anchor="ctr"/>
                </a:tc>
                <a:tc>
                  <a:txBody>
                    <a:bodyPr/>
                    <a:lstStyle/>
                    <a:p>
                      <a:pPr algn="ctr"/>
                      <a:r>
                        <a:rPr lang="en-US" sz="1600" dirty="0" smtClean="0"/>
                        <a:t>59</a:t>
                      </a:r>
                      <a:endParaRPr lang="en-US" sz="1600" dirty="0"/>
                    </a:p>
                  </a:txBody>
                  <a:tcPr anchor="ctr"/>
                </a:tc>
                <a:tc>
                  <a:txBody>
                    <a:bodyPr/>
                    <a:lstStyle/>
                    <a:p>
                      <a:pPr algn="ctr"/>
                      <a:r>
                        <a:rPr lang="en-US" sz="1600" dirty="0" smtClean="0"/>
                        <a:t>C</a:t>
                      </a:r>
                      <a:endParaRPr lang="en-US" sz="1600" dirty="0"/>
                    </a:p>
                  </a:txBody>
                  <a:tcPr anchor="ctr">
                    <a:solidFill>
                      <a:srgbClr val="3333FF"/>
                    </a:solidFill>
                  </a:tcPr>
                </a:tc>
                <a:tc>
                  <a:txBody>
                    <a:bodyPr/>
                    <a:lstStyle/>
                    <a:p>
                      <a:endParaRPr lang="en-US" sz="1600" dirty="0"/>
                    </a:p>
                  </a:txBody>
                  <a:tcPr anchor="ctr"/>
                </a:tc>
                <a:tc>
                  <a:txBody>
                    <a:bodyPr/>
                    <a:lstStyle/>
                    <a:p>
                      <a:endParaRPr lang="en-US" sz="1600"/>
                    </a:p>
                  </a:txBody>
                  <a:tcPr anchor="ctr"/>
                </a:tc>
                <a:tc gridSpan="2">
                  <a:txBody>
                    <a:bodyPr/>
                    <a:lstStyle/>
                    <a:p>
                      <a:endParaRPr lang="en-US" sz="1600" dirty="0"/>
                    </a:p>
                  </a:txBody>
                  <a:tcPr anchor="ctr">
                    <a:solidFill>
                      <a:schemeClr val="bg1"/>
                    </a:solidFill>
                  </a:tcPr>
                </a:tc>
                <a:tc hMerge="1">
                  <a:txBody>
                    <a:bodyPr/>
                    <a:lstStyle/>
                    <a:p>
                      <a:endParaRPr lang="en-US"/>
                    </a:p>
                  </a:txBody>
                  <a:tcPr/>
                </a:tc>
                <a:tc>
                  <a:txBody>
                    <a:bodyPr/>
                    <a:lstStyle/>
                    <a:p>
                      <a:endParaRPr lang="en-US" sz="1600" dirty="0"/>
                    </a:p>
                  </a:txBody>
                  <a:tcPr anchor="ctr"/>
                </a:tc>
                <a:tc>
                  <a:txBody>
                    <a:bodyPr/>
                    <a:lstStyle/>
                    <a:p>
                      <a:endParaRPr lang="en-US" sz="1600"/>
                    </a:p>
                  </a:txBody>
                  <a:tcPr anchor="ctr"/>
                </a:tc>
                <a:tc>
                  <a:txBody>
                    <a:bodyPr/>
                    <a:lstStyle/>
                    <a:p>
                      <a:endParaRPr lang="en-US" sz="1600" dirty="0"/>
                    </a:p>
                  </a:txBody>
                  <a:tcPr anchor="ctr"/>
                </a:tc>
              </a:tr>
            </a:tbl>
          </a:graphicData>
        </a:graphic>
      </p:graphicFrame>
      <p:sp>
        <p:nvSpPr>
          <p:cNvPr id="5" name="Flowchart: Alternate Process 4"/>
          <p:cNvSpPr/>
          <p:nvPr/>
        </p:nvSpPr>
        <p:spPr>
          <a:xfrm>
            <a:off x="6096000" y="4191000"/>
            <a:ext cx="2209800" cy="6858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0.30 </a:t>
            </a:r>
            <a:r>
              <a:rPr lang="en-US" sz="3200" dirty="0" err="1" smtClean="0">
                <a:solidFill>
                  <a:schemeClr val="tx1"/>
                </a:solidFill>
              </a:rPr>
              <a:t>gpm</a:t>
            </a:r>
            <a:endParaRPr lang="en-US" sz="3200" dirty="0">
              <a:solidFill>
                <a:schemeClr val="tx1"/>
              </a:solidFill>
            </a:endParaRPr>
          </a:p>
        </p:txBody>
      </p:sp>
      <p:sp>
        <p:nvSpPr>
          <p:cNvPr id="6" name="Rectangle 5"/>
          <p:cNvSpPr/>
          <p:nvPr/>
        </p:nvSpPr>
        <p:spPr>
          <a:xfrm>
            <a:off x="5867400" y="5029200"/>
            <a:ext cx="2761885" cy="830997"/>
          </a:xfrm>
          <a:prstGeom prst="rect">
            <a:avLst/>
          </a:prstGeom>
          <a:solidFill>
            <a:srgbClr val="FFC000"/>
          </a:solidFill>
          <a:ln>
            <a:solidFill>
              <a:schemeClr val="accent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MEDIUM</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3276600" y="5265003"/>
            <a:ext cx="2031326" cy="830997"/>
          </a:xfrm>
          <a:prstGeom prst="rect">
            <a:avLst/>
          </a:prstGeom>
        </p:spPr>
        <p:style>
          <a:lnRef idx="1">
            <a:schemeClr val="accent4"/>
          </a:lnRef>
          <a:fillRef idx="3">
            <a:schemeClr val="accent4"/>
          </a:fillRef>
          <a:effectRef idx="2">
            <a:schemeClr val="accent4"/>
          </a:effectRef>
          <a:fontRef idx="minor">
            <a:schemeClr val="lt1"/>
          </a:fontRef>
        </p:style>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Ignite</a:t>
            </a:r>
            <a:endParaRPr lang="en-US" sz="4800" b="1" cap="none" spc="0" dirty="0">
              <a:ln/>
              <a:solidFill>
                <a:schemeClr val="accent3"/>
              </a:solidFill>
              <a:effectLst/>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09600" y="421983"/>
          <a:ext cx="7924800" cy="5064417"/>
        </p:xfrm>
        <a:graphic>
          <a:graphicData uri="http://schemas.openxmlformats.org/drawingml/2006/table">
            <a:tbl>
              <a:tblPr firstRow="1" bandRow="1">
                <a:tableStyleId>{5C22544A-7EE6-4342-B048-85BDC9FD1C3A}</a:tableStyleId>
              </a:tblPr>
              <a:tblGrid>
                <a:gridCol w="3962400"/>
                <a:gridCol w="3962400"/>
              </a:tblGrid>
              <a:tr h="492711">
                <a:tc gridSpan="2">
                  <a:txBody>
                    <a:bodyPr/>
                    <a:lstStyle/>
                    <a:p>
                      <a:r>
                        <a:rPr lang="en-US" sz="2800" dirty="0" smtClean="0">
                          <a:solidFill>
                            <a:schemeClr val="tx1"/>
                          </a:solidFill>
                        </a:rPr>
                        <a:t>Selected Nozzle Manufacturer Websites</a:t>
                      </a:r>
                      <a:endParaRPr lang="en-US" sz="2800" dirty="0">
                        <a:solidFill>
                          <a:schemeClr val="tx1"/>
                        </a:solidFill>
                      </a:endParaRPr>
                    </a:p>
                  </a:txBody>
                  <a:tcPr/>
                </a:tc>
                <a:tc hMerge="1">
                  <a:txBody>
                    <a:bodyPr/>
                    <a:lstStyle/>
                    <a:p>
                      <a:endParaRPr lang="en-US" dirty="0"/>
                    </a:p>
                  </a:txBody>
                  <a:tcPr/>
                </a:tc>
              </a:tr>
              <a:tr h="492711">
                <a:tc>
                  <a:txBody>
                    <a:bodyPr/>
                    <a:lstStyle/>
                    <a:p>
                      <a:r>
                        <a:rPr lang="en-US" sz="2400" dirty="0" smtClean="0">
                          <a:latin typeface="+mj-lt"/>
                        </a:rPr>
                        <a:t>Hypro Pumps</a:t>
                      </a:r>
                      <a:endParaRPr lang="en-US" sz="2400" dirty="0">
                        <a:latin typeface="+mj-lt"/>
                      </a:endParaRPr>
                    </a:p>
                  </a:txBody>
                  <a:tcPr/>
                </a:tc>
                <a:tc>
                  <a:txBody>
                    <a:bodyPr/>
                    <a:lstStyle/>
                    <a:p>
                      <a:r>
                        <a:rPr lang="en-US" sz="2400" dirty="0" smtClean="0">
                          <a:solidFill>
                            <a:schemeClr val="tx2"/>
                          </a:solidFill>
                          <a:latin typeface="+mj-lt"/>
                          <a:hlinkClick r:id=""/>
                        </a:rPr>
                        <a:t>www.hypropumps.com</a:t>
                      </a:r>
                      <a:endParaRPr lang="en-US" sz="2400" dirty="0">
                        <a:solidFill>
                          <a:schemeClr val="tx2"/>
                        </a:solidFill>
                        <a:latin typeface="+mj-lt"/>
                      </a:endParaRPr>
                    </a:p>
                  </a:txBody>
                  <a:tcPr/>
                </a:tc>
              </a:tr>
              <a:tr h="492711">
                <a:tc>
                  <a:txBody>
                    <a:bodyPr/>
                    <a:lstStyle/>
                    <a:p>
                      <a:r>
                        <a:rPr lang="en-US" sz="2400" dirty="0" smtClean="0">
                          <a:latin typeface="+mj-lt"/>
                        </a:rPr>
                        <a:t>Greenleaf</a:t>
                      </a:r>
                      <a:r>
                        <a:rPr lang="en-US" sz="2400" baseline="0" dirty="0" smtClean="0">
                          <a:latin typeface="+mj-lt"/>
                        </a:rPr>
                        <a:t> Technologies</a:t>
                      </a:r>
                      <a:endParaRPr lang="en-US" sz="2400" dirty="0">
                        <a:latin typeface="+mj-lt"/>
                      </a:endParaRPr>
                    </a:p>
                  </a:txBody>
                  <a:tcPr/>
                </a:tc>
                <a:tc>
                  <a:txBody>
                    <a:bodyPr/>
                    <a:lstStyle/>
                    <a:p>
                      <a:r>
                        <a:rPr lang="en-US" sz="2400" dirty="0" smtClean="0">
                          <a:solidFill>
                            <a:schemeClr val="tx2"/>
                          </a:solidFill>
                          <a:latin typeface="+mj-lt"/>
                          <a:hlinkClick r:id=""/>
                        </a:rPr>
                        <a:t>www.turbodrop.com</a:t>
                      </a:r>
                      <a:endParaRPr lang="en-US" sz="2400" dirty="0">
                        <a:solidFill>
                          <a:schemeClr val="tx2"/>
                        </a:solidFill>
                        <a:latin typeface="+mj-lt"/>
                      </a:endParaRPr>
                    </a:p>
                  </a:txBody>
                  <a:tcPr/>
                </a:tc>
              </a:tr>
              <a:tr h="548640">
                <a:tc>
                  <a:txBody>
                    <a:bodyPr/>
                    <a:lstStyle/>
                    <a:p>
                      <a:r>
                        <a:rPr lang="en-US" sz="2400" dirty="0" smtClean="0">
                          <a:latin typeface="+mj-lt"/>
                        </a:rPr>
                        <a:t>Spraying Systems – TeeJet</a:t>
                      </a:r>
                      <a:endParaRPr lang="en-US" sz="2400" dirty="0">
                        <a:latin typeface="+mj-lt"/>
                      </a:endParaRPr>
                    </a:p>
                  </a:txBody>
                  <a:tcPr/>
                </a:tc>
                <a:tc>
                  <a:txBody>
                    <a:bodyPr/>
                    <a:lstStyle/>
                    <a:p>
                      <a:r>
                        <a:rPr lang="en-US" sz="2400" dirty="0" smtClean="0">
                          <a:solidFill>
                            <a:schemeClr val="tx2"/>
                          </a:solidFill>
                          <a:latin typeface="+mj-lt"/>
                          <a:hlinkClick r:id=""/>
                        </a:rPr>
                        <a:t>www.teejet.com</a:t>
                      </a:r>
                      <a:endParaRPr lang="en-US" sz="2400" dirty="0">
                        <a:solidFill>
                          <a:schemeClr val="tx2"/>
                        </a:solidFill>
                        <a:latin typeface="+mj-lt"/>
                      </a:endParaRPr>
                    </a:p>
                  </a:txBody>
                  <a:tcPr/>
                </a:tc>
              </a:tr>
              <a:tr h="492711">
                <a:tc>
                  <a:txBody>
                    <a:bodyPr/>
                    <a:lstStyle/>
                    <a:p>
                      <a:r>
                        <a:rPr lang="en-US" sz="2400" dirty="0" smtClean="0">
                          <a:latin typeface="+mj-lt"/>
                        </a:rPr>
                        <a:t>Wilger</a:t>
                      </a:r>
                      <a:endParaRPr lang="en-US" sz="2400" dirty="0">
                        <a:latin typeface="+mj-lt"/>
                      </a:endParaRPr>
                    </a:p>
                  </a:txBody>
                  <a:tcPr/>
                </a:tc>
                <a:tc>
                  <a:txBody>
                    <a:bodyPr/>
                    <a:lstStyle/>
                    <a:p>
                      <a:r>
                        <a:rPr lang="en-US" sz="2400" dirty="0" smtClean="0">
                          <a:solidFill>
                            <a:schemeClr val="tx2"/>
                          </a:solidFill>
                          <a:latin typeface="+mj-lt"/>
                          <a:hlinkClick r:id=""/>
                        </a:rPr>
                        <a:t>www.wilger.net</a:t>
                      </a:r>
                      <a:endParaRPr lang="en-US" sz="2400" dirty="0">
                        <a:solidFill>
                          <a:schemeClr val="tx2"/>
                        </a:solidFill>
                        <a:latin typeface="+mj-lt"/>
                      </a:endParaRPr>
                    </a:p>
                  </a:txBody>
                  <a:tcPr/>
                </a:tc>
              </a:tr>
              <a:tr h="492711">
                <a:tc>
                  <a:txBody>
                    <a:bodyPr/>
                    <a:lstStyle/>
                    <a:p>
                      <a:r>
                        <a:rPr lang="en-US" sz="2400" dirty="0" smtClean="0">
                          <a:latin typeface="+mj-lt"/>
                        </a:rPr>
                        <a:t>CP Products </a:t>
                      </a:r>
                      <a:endParaRPr lang="en-US" sz="2400" dirty="0">
                        <a:latin typeface="+mj-lt"/>
                      </a:endParaRPr>
                    </a:p>
                  </a:txBody>
                  <a:tcPr/>
                </a:tc>
                <a:tc>
                  <a:txBody>
                    <a:bodyPr/>
                    <a:lstStyle/>
                    <a:p>
                      <a:r>
                        <a:rPr lang="en-US" sz="2400" dirty="0" smtClean="0">
                          <a:solidFill>
                            <a:schemeClr val="tx2"/>
                          </a:solidFill>
                          <a:latin typeface="+mj-lt"/>
                          <a:hlinkClick r:id=""/>
                        </a:rPr>
                        <a:t>www.cpproducts.com</a:t>
                      </a:r>
                      <a:endParaRPr lang="en-US" sz="2400" dirty="0">
                        <a:solidFill>
                          <a:schemeClr val="tx2"/>
                        </a:solidFill>
                        <a:latin typeface="+mj-lt"/>
                      </a:endParaRPr>
                    </a:p>
                  </a:txBody>
                  <a:tcPr/>
                </a:tc>
              </a:tr>
              <a:tr h="492711">
                <a:tc>
                  <a:txBody>
                    <a:bodyPr/>
                    <a:lstStyle/>
                    <a:p>
                      <a:r>
                        <a:rPr lang="en-US" sz="2400" dirty="0" err="1" smtClean="0">
                          <a:latin typeface="+mj-lt"/>
                        </a:rPr>
                        <a:t>Hardi</a:t>
                      </a:r>
                      <a:r>
                        <a:rPr lang="en-US" sz="2400" dirty="0" smtClean="0">
                          <a:latin typeface="+mj-lt"/>
                        </a:rPr>
                        <a:t> – North America</a:t>
                      </a:r>
                      <a:endParaRPr lang="en-US" sz="2400" dirty="0">
                        <a:latin typeface="+mj-lt"/>
                      </a:endParaRPr>
                    </a:p>
                  </a:txBody>
                  <a:tcPr/>
                </a:tc>
                <a:tc>
                  <a:txBody>
                    <a:bodyPr/>
                    <a:lstStyle/>
                    <a:p>
                      <a:r>
                        <a:rPr lang="en-US" sz="2400" dirty="0" smtClean="0">
                          <a:solidFill>
                            <a:schemeClr val="tx2"/>
                          </a:solidFill>
                          <a:latin typeface="+mj-lt"/>
                          <a:hlinkClick r:id=""/>
                        </a:rPr>
                        <a:t>www.hardi-us.com</a:t>
                      </a:r>
                      <a:endParaRPr lang="en-US" sz="2400" dirty="0">
                        <a:solidFill>
                          <a:schemeClr val="tx2"/>
                        </a:solidFill>
                        <a:latin typeface="+mj-lt"/>
                      </a:endParaRPr>
                    </a:p>
                  </a:txBody>
                  <a:tcPr/>
                </a:tc>
              </a:tr>
              <a:tr h="548640">
                <a:tc>
                  <a:txBody>
                    <a:bodyPr/>
                    <a:lstStyle/>
                    <a:p>
                      <a:r>
                        <a:rPr lang="en-US" sz="2400" dirty="0" smtClean="0">
                          <a:latin typeface="+mj-lt"/>
                        </a:rPr>
                        <a:t>Delavan Ag Spray</a:t>
                      </a:r>
                      <a:endParaRPr lang="en-US" sz="2400" dirty="0">
                        <a:latin typeface="+mj-lt"/>
                      </a:endParaRPr>
                    </a:p>
                  </a:txBody>
                  <a:tcPr/>
                </a:tc>
                <a:tc>
                  <a:txBody>
                    <a:bodyPr/>
                    <a:lstStyle/>
                    <a:p>
                      <a:r>
                        <a:rPr lang="en-US" sz="2400" dirty="0" smtClean="0">
                          <a:solidFill>
                            <a:schemeClr val="tx2"/>
                          </a:solidFill>
                          <a:latin typeface="+mj-lt"/>
                          <a:hlinkClick r:id=""/>
                        </a:rPr>
                        <a:t>www.delavanagspray.com</a:t>
                      </a:r>
                      <a:endParaRPr lang="en-US" sz="2400" dirty="0">
                        <a:solidFill>
                          <a:schemeClr val="tx2"/>
                        </a:solidFill>
                        <a:latin typeface="+mj-lt"/>
                      </a:endParaRPr>
                    </a:p>
                  </a:txBody>
                  <a:tcPr/>
                </a:tc>
              </a:tr>
              <a:tr h="492711">
                <a:tc>
                  <a:txBody>
                    <a:bodyPr/>
                    <a:lstStyle/>
                    <a:p>
                      <a:r>
                        <a:rPr lang="en-US" sz="2400" dirty="0" err="1" smtClean="0">
                          <a:latin typeface="+mj-lt"/>
                        </a:rPr>
                        <a:t>Lechler</a:t>
                      </a:r>
                      <a:endParaRPr lang="en-US" sz="2400" dirty="0">
                        <a:latin typeface="+mj-lt"/>
                      </a:endParaRPr>
                    </a:p>
                  </a:txBody>
                  <a:tcPr/>
                </a:tc>
                <a:tc>
                  <a:txBody>
                    <a:bodyPr/>
                    <a:lstStyle/>
                    <a:p>
                      <a:r>
                        <a:rPr lang="en-US" sz="2400" dirty="0" smtClean="0">
                          <a:solidFill>
                            <a:schemeClr val="tx2"/>
                          </a:solidFill>
                          <a:latin typeface="+mj-lt"/>
                          <a:hlinkClick r:id=""/>
                        </a:rPr>
                        <a:t>www.lechlerusa.com</a:t>
                      </a:r>
                      <a:endParaRPr lang="en-US" sz="2400" dirty="0">
                        <a:solidFill>
                          <a:schemeClr val="tx2"/>
                        </a:solidFill>
                        <a:latin typeface="+mj-lt"/>
                      </a:endParaRPr>
                    </a:p>
                  </a:txBody>
                  <a:tcPr/>
                </a:tc>
              </a:tr>
              <a:tr h="492711">
                <a:tc>
                  <a:txBody>
                    <a:bodyPr/>
                    <a:lstStyle/>
                    <a:p>
                      <a:r>
                        <a:rPr lang="en-US" sz="2400" dirty="0" smtClean="0">
                          <a:latin typeface="+mj-lt"/>
                        </a:rPr>
                        <a:t>ABJ </a:t>
                      </a:r>
                      <a:r>
                        <a:rPr lang="en-US" sz="2400" dirty="0" err="1" smtClean="0">
                          <a:latin typeface="+mj-lt"/>
                        </a:rPr>
                        <a:t>Agri</a:t>
                      </a:r>
                      <a:r>
                        <a:rPr lang="en-US" sz="2400" dirty="0" smtClean="0">
                          <a:latin typeface="+mj-lt"/>
                        </a:rPr>
                        <a:t> Products</a:t>
                      </a:r>
                      <a:endParaRPr lang="en-US" sz="2400" dirty="0">
                        <a:latin typeface="+mj-lt"/>
                      </a:endParaRPr>
                    </a:p>
                  </a:txBody>
                  <a:tcPr/>
                </a:tc>
                <a:tc>
                  <a:txBody>
                    <a:bodyPr/>
                    <a:lstStyle/>
                    <a:p>
                      <a:r>
                        <a:rPr lang="en-US" sz="2400" dirty="0" smtClean="0">
                          <a:solidFill>
                            <a:schemeClr val="tx2"/>
                          </a:solidFill>
                          <a:latin typeface="+mj-lt"/>
                          <a:hlinkClick r:id=""/>
                        </a:rPr>
                        <a:t>www.abjagri.com</a:t>
                      </a:r>
                      <a:endParaRPr lang="en-US" sz="2400" dirty="0" smtClean="0">
                        <a:solidFill>
                          <a:schemeClr val="tx2"/>
                        </a:solidFill>
                        <a:latin typeface="+mj-lt"/>
                      </a:endParaRPr>
                    </a:p>
                  </a:txBody>
                  <a:tcPr/>
                </a:tc>
              </a:tr>
            </a:tbl>
          </a:graphicData>
        </a:graphic>
      </p:graphicFrame>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178" name="Rectangle 2"/>
          <p:cNvSpPr>
            <a:spLocks noGrp="1" noChangeArrowheads="1"/>
          </p:cNvSpPr>
          <p:nvPr>
            <p:ph type="title"/>
          </p:nvPr>
        </p:nvSpPr>
        <p:spPr>
          <a:xfrm>
            <a:off x="381000" y="381000"/>
            <a:ext cx="7772400" cy="914400"/>
          </a:xfrm>
        </p:spPr>
        <p:txBody>
          <a:bodyPr/>
          <a:lstStyle/>
          <a:p>
            <a:r>
              <a:rPr lang="en-US"/>
              <a:t>Strategies to Reduce Drift:</a:t>
            </a:r>
          </a:p>
        </p:txBody>
      </p:sp>
      <p:sp>
        <p:nvSpPr>
          <p:cNvPr id="1330179" name="Rectangle 3"/>
          <p:cNvSpPr>
            <a:spLocks noGrp="1" noChangeArrowheads="1"/>
          </p:cNvSpPr>
          <p:nvPr>
            <p:ph type="body" idx="1"/>
          </p:nvPr>
        </p:nvSpPr>
        <p:spPr>
          <a:xfrm>
            <a:off x="76200" y="1524000"/>
            <a:ext cx="8839200" cy="4572000"/>
          </a:xfrm>
          <a:noFill/>
          <a:ln/>
        </p:spPr>
        <p:txBody>
          <a:bodyPr/>
          <a:lstStyle/>
          <a:p>
            <a:r>
              <a:rPr lang="en-US" sz="2400"/>
              <a:t>Select nozzle to increase drop size</a:t>
            </a:r>
          </a:p>
          <a:p>
            <a:pPr>
              <a:lnSpc>
                <a:spcPct val="80000"/>
              </a:lnSpc>
            </a:pPr>
            <a:r>
              <a:rPr lang="en-US" sz="2400"/>
              <a:t>Increase flow rates - higher application volumes</a:t>
            </a:r>
          </a:p>
          <a:p>
            <a:r>
              <a:rPr lang="en-US" sz="2400"/>
              <a:t>Use lower pressures</a:t>
            </a:r>
          </a:p>
          <a:p>
            <a:r>
              <a:rPr lang="en-US" sz="2400"/>
              <a:t>Use lower spray (boom) heights</a:t>
            </a:r>
          </a:p>
          <a:p>
            <a:r>
              <a:rPr lang="en-US" sz="2400"/>
              <a:t>Avoid high application speeds/rapid speed changes</a:t>
            </a:r>
          </a:p>
          <a:p>
            <a:r>
              <a:rPr lang="en-US" sz="2400"/>
              <a:t>Avoid adverse weather conditions</a:t>
            </a:r>
          </a:p>
          <a:p>
            <a:pPr lvl="1"/>
            <a:r>
              <a:rPr lang="en-US" sz="2000"/>
              <a:t>High winds, light &amp; variable winds, calm air</a:t>
            </a:r>
          </a:p>
          <a:p>
            <a:r>
              <a:rPr lang="en-US" sz="2400"/>
              <a:t>Consider using buffer zones</a:t>
            </a:r>
          </a:p>
          <a:p>
            <a:r>
              <a:rPr lang="en-US" sz="2400"/>
              <a:t>Consider using new technologies:</a:t>
            </a:r>
          </a:p>
          <a:p>
            <a:pPr lvl="1">
              <a:lnSpc>
                <a:spcPct val="80000"/>
              </a:lnSpc>
            </a:pPr>
            <a:r>
              <a:rPr lang="en-US" sz="2400">
                <a:solidFill>
                  <a:srgbClr val="3333FF"/>
                </a:solidFill>
              </a:rPr>
              <a:t>drift reduction nozzles</a:t>
            </a:r>
          </a:p>
          <a:p>
            <a:pPr lvl="1"/>
            <a:r>
              <a:rPr lang="en-US" sz="2400">
                <a:solidFill>
                  <a:srgbClr val="3333FF"/>
                </a:solidFill>
              </a:rPr>
              <a:t>drift reduction additives</a:t>
            </a:r>
          </a:p>
          <a:p>
            <a:pPr lvl="1">
              <a:lnSpc>
                <a:spcPct val="70000"/>
              </a:lnSpc>
            </a:pPr>
            <a:r>
              <a:rPr lang="en-US" sz="2400">
                <a:solidFill>
                  <a:srgbClr val="3333FF"/>
                </a:solidFill>
              </a:rPr>
              <a:t>shields, electrostatics, air-assist</a:t>
            </a:r>
          </a:p>
        </p:txBody>
      </p:sp>
      <p:pic>
        <p:nvPicPr>
          <p:cNvPr id="1330180" name="Picture 4"/>
          <p:cNvPicPr>
            <a:picLocks noChangeAspect="1" noChangeArrowheads="1"/>
          </p:cNvPicPr>
          <p:nvPr/>
        </p:nvPicPr>
        <p:blipFill>
          <a:blip r:embed="rId4" cstate="email"/>
          <a:srcRect/>
          <a:stretch>
            <a:fillRect/>
          </a:stretch>
        </p:blipFill>
        <p:spPr bwMode="auto">
          <a:xfrm>
            <a:off x="5257800" y="4506913"/>
            <a:ext cx="3733800" cy="1512887"/>
          </a:xfrm>
          <a:prstGeom prst="rect">
            <a:avLst/>
          </a:prstGeom>
          <a:noFill/>
          <a:ln w="12700">
            <a:noFill/>
            <a:miter lim="800000"/>
            <a:headEnd/>
            <a:tailEnd/>
          </a:ln>
          <a:effectLst/>
        </p:spPr>
      </p:pic>
    </p:spTree>
    <p:custDataLst>
      <p:tags r:id="rId1"/>
    </p:custDataLst>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81000"/>
            <a:ext cx="7167563" cy="868362"/>
          </a:xfrm>
        </p:spPr>
        <p:txBody>
          <a:bodyPr>
            <a:normAutofit/>
          </a:bodyPr>
          <a:lstStyle/>
          <a:p>
            <a:r>
              <a:rPr lang="en-US" sz="4000" dirty="0" smtClean="0"/>
              <a:t>Drift Reduction Additives:</a:t>
            </a:r>
          </a:p>
        </p:txBody>
      </p:sp>
      <p:sp>
        <p:nvSpPr>
          <p:cNvPr id="13315" name="Rectangle 3"/>
          <p:cNvSpPr>
            <a:spLocks noGrp="1" noChangeArrowheads="1"/>
          </p:cNvSpPr>
          <p:nvPr>
            <p:ph idx="1"/>
          </p:nvPr>
        </p:nvSpPr>
        <p:spPr>
          <a:xfrm>
            <a:off x="152400" y="1600200"/>
            <a:ext cx="4419600" cy="3276600"/>
          </a:xfrm>
        </p:spPr>
        <p:txBody>
          <a:bodyPr>
            <a:normAutofit/>
          </a:bodyPr>
          <a:lstStyle/>
          <a:p>
            <a:pPr>
              <a:lnSpc>
                <a:spcPct val="80000"/>
              </a:lnSpc>
            </a:pPr>
            <a:r>
              <a:rPr lang="en-US" sz="2400" dirty="0" smtClean="0"/>
              <a:t>Many available!</a:t>
            </a:r>
          </a:p>
          <a:p>
            <a:pPr>
              <a:lnSpc>
                <a:spcPct val="80000"/>
              </a:lnSpc>
            </a:pPr>
            <a:r>
              <a:rPr lang="en-US" sz="2400" dirty="0" smtClean="0"/>
              <a:t>Long chain polymers</a:t>
            </a:r>
          </a:p>
          <a:p>
            <a:pPr>
              <a:lnSpc>
                <a:spcPct val="80000"/>
              </a:lnSpc>
            </a:pPr>
            <a:r>
              <a:rPr lang="en-US" sz="2400" dirty="0" smtClean="0"/>
              <a:t>Soluble powders</a:t>
            </a:r>
            <a:endParaRPr lang="en-US" sz="2800" dirty="0" smtClean="0"/>
          </a:p>
          <a:p>
            <a:pPr>
              <a:lnSpc>
                <a:spcPct val="80000"/>
              </a:lnSpc>
            </a:pPr>
            <a:r>
              <a:rPr lang="en-US" sz="2400" dirty="0" smtClean="0"/>
              <a:t>Reduction in off-target movement documented</a:t>
            </a:r>
          </a:p>
          <a:p>
            <a:pPr>
              <a:lnSpc>
                <a:spcPct val="80000"/>
              </a:lnSpc>
            </a:pPr>
            <a:r>
              <a:rPr lang="en-US" sz="2400" dirty="0" smtClean="0"/>
              <a:t>Not all will work!!!!</a:t>
            </a:r>
          </a:p>
          <a:p>
            <a:pPr>
              <a:lnSpc>
                <a:spcPct val="80000"/>
              </a:lnSpc>
            </a:pPr>
            <a:r>
              <a:rPr lang="en-US" sz="2400" dirty="0" smtClean="0"/>
              <a:t>Pump shear problems</a:t>
            </a:r>
          </a:p>
          <a:p>
            <a:pPr>
              <a:lnSpc>
                <a:spcPct val="80000"/>
              </a:lnSpc>
            </a:pPr>
            <a:r>
              <a:rPr lang="en-US" sz="2400" dirty="0" smtClean="0"/>
              <a:t>Effect on the pattern?</a:t>
            </a:r>
          </a:p>
        </p:txBody>
      </p:sp>
      <p:pic>
        <p:nvPicPr>
          <p:cNvPr id="47108" name="Picture 4" descr="snake"/>
          <p:cNvPicPr>
            <a:picLocks noChangeAspect="1" noChangeArrowheads="1"/>
          </p:cNvPicPr>
          <p:nvPr/>
        </p:nvPicPr>
        <p:blipFill>
          <a:blip r:embed="rId4" cstate="email"/>
          <a:srcRect/>
          <a:stretch>
            <a:fillRect/>
          </a:stretch>
        </p:blipFill>
        <p:spPr bwMode="auto">
          <a:xfrm>
            <a:off x="4572000" y="1828800"/>
            <a:ext cx="4125913" cy="4191000"/>
          </a:xfrm>
          <a:prstGeom prst="rect">
            <a:avLst/>
          </a:prstGeom>
          <a:noFill/>
          <a:ln w="9525">
            <a:noFill/>
            <a:miter lim="800000"/>
            <a:headEnd/>
            <a:tailEnd/>
          </a:ln>
        </p:spPr>
      </p:pic>
      <p:sp>
        <p:nvSpPr>
          <p:cNvPr id="47112" name="WordArt 8"/>
          <p:cNvSpPr>
            <a:spLocks noChangeArrowheads="1" noChangeShapeType="1" noTextEdit="1"/>
          </p:cNvSpPr>
          <p:nvPr/>
        </p:nvSpPr>
        <p:spPr bwMode="auto">
          <a:xfrm>
            <a:off x="838200" y="5105400"/>
            <a:ext cx="2943225" cy="1285875"/>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Deposition Aids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100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1000" fill="hold"/>
                                        <p:tgtEl>
                                          <p:spTgt spid="47108"/>
                                        </p:tgtEl>
                                        <p:attrNameLst>
                                          <p:attrName>ppt_w</p:attrName>
                                        </p:attrNameLst>
                                      </p:cBhvr>
                                      <p:tavLst>
                                        <p:tav tm="0">
                                          <p:val>
                                            <p:fltVal val="0"/>
                                          </p:val>
                                        </p:tav>
                                        <p:tav tm="100000">
                                          <p:val>
                                            <p:strVal val="#ppt_w"/>
                                          </p:val>
                                        </p:tav>
                                      </p:tavLst>
                                    </p:anim>
                                    <p:anim calcmode="lin" valueType="num">
                                      <p:cBhvr>
                                        <p:cTn id="8" dur="1000" fill="hold"/>
                                        <p:tgtEl>
                                          <p:spTgt spid="47108"/>
                                        </p:tgtEl>
                                        <p:attrNameLst>
                                          <p:attrName>ppt_h</p:attrName>
                                        </p:attrNameLst>
                                      </p:cBhvr>
                                      <p:tavLst>
                                        <p:tav tm="0">
                                          <p:val>
                                            <p:fltVal val="0"/>
                                          </p:val>
                                        </p:tav>
                                        <p:tav tm="100000">
                                          <p:val>
                                            <p:strVal val="#ppt_h"/>
                                          </p:val>
                                        </p:tav>
                                      </p:tavLst>
                                    </p:anim>
                                    <p:anim calcmode="lin" valueType="num">
                                      <p:cBhvr>
                                        <p:cTn id="9" dur="1000" fill="hold"/>
                                        <p:tgtEl>
                                          <p:spTgt spid="471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0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DRIVEBY.WAV"/>
                                        </p:tgtEl>
                                      </p:cMediaNode>
                                    </p:audio>
                                  </p:subTnLst>
                                </p:cTn>
                              </p:par>
                            </p:childTnLst>
                          </p:cTn>
                        </p:par>
                        <p:par>
                          <p:cTn id="11" fill="hold">
                            <p:stCondLst>
                              <p:cond delay="2000"/>
                            </p:stCondLst>
                            <p:childTnLst>
                              <p:par>
                                <p:cTn id="12" presetID="3" presetClass="entr" presetSubtype="0" fill="hold" grpId="0" nodeType="afterEffect">
                                  <p:stCondLst>
                                    <p:cond delay="6000"/>
                                  </p:stCondLst>
                                  <p:childTnLst>
                                    <p:set>
                                      <p:cBhvr>
                                        <p:cTn id="13" dur="1" fill="hold">
                                          <p:stCondLst>
                                            <p:cond delay="0"/>
                                          </p:stCondLst>
                                        </p:cTn>
                                        <p:tgtEl>
                                          <p:spTgt spid="47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email"/>
          <a:srcRect b="25926"/>
          <a:stretch>
            <a:fillRect/>
          </a:stretch>
        </p:blipFill>
        <p:spPr bwMode="auto">
          <a:xfrm>
            <a:off x="304800" y="76200"/>
            <a:ext cx="8229600" cy="3505200"/>
          </a:xfrm>
          <a:prstGeom prst="rect">
            <a:avLst/>
          </a:prstGeom>
          <a:noFill/>
          <a:ln w="12700">
            <a:noFill/>
            <a:miter lim="800000"/>
            <a:headEnd/>
            <a:tailEnd/>
          </a:ln>
        </p:spPr>
      </p:pic>
      <p:pic>
        <p:nvPicPr>
          <p:cNvPr id="14339" name="Picture 2"/>
          <p:cNvPicPr>
            <a:picLocks noChangeAspect="1" noChangeArrowheads="1"/>
          </p:cNvPicPr>
          <p:nvPr/>
        </p:nvPicPr>
        <p:blipFill>
          <a:blip r:embed="rId4" cstate="email"/>
          <a:srcRect/>
          <a:stretch>
            <a:fillRect/>
          </a:stretch>
        </p:blipFill>
        <p:spPr bwMode="auto">
          <a:xfrm>
            <a:off x="152400" y="4906963"/>
            <a:ext cx="8839200" cy="1874837"/>
          </a:xfrm>
          <a:prstGeom prst="rect">
            <a:avLst/>
          </a:prstGeom>
          <a:noFill/>
          <a:ln w="12700">
            <a:noFill/>
            <a:miter lim="800000"/>
            <a:headEnd/>
            <a:tailEnd/>
          </a:ln>
        </p:spPr>
      </p:pic>
      <p:sp>
        <p:nvSpPr>
          <p:cNvPr id="5" name="Rectangle 4"/>
          <p:cNvSpPr/>
          <p:nvPr/>
        </p:nvSpPr>
        <p:spPr>
          <a:xfrm>
            <a:off x="914400" y="3429000"/>
            <a:ext cx="7086600" cy="1446550"/>
          </a:xfrm>
          <a:prstGeom prst="rect">
            <a:avLst/>
          </a:prstGeom>
          <a:noFill/>
        </p:spPr>
        <p:txBody>
          <a:bodyPr wrap="squar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Chemical Producers &amp; Distributors Association</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Drift Ranked:</a:t>
            </a:r>
            <a:endParaRPr lang="en-US" dirty="0"/>
          </a:p>
        </p:txBody>
      </p:sp>
      <p:graphicFrame>
        <p:nvGraphicFramePr>
          <p:cNvPr id="4" name="Content Placeholder 3"/>
          <p:cNvGraphicFramePr>
            <a:graphicFrameLocks noGrp="1"/>
          </p:cNvGraphicFramePr>
          <p:nvPr>
            <p:ph idx="1"/>
          </p:nvPr>
        </p:nvGraphicFramePr>
        <p:xfrm>
          <a:off x="152400" y="1600200"/>
          <a:ext cx="8763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676400" y="3395246"/>
            <a:ext cx="228600" cy="338554"/>
          </a:xfrm>
          <a:prstGeom prst="rect">
            <a:avLst/>
          </a:prstGeom>
          <a:noFill/>
        </p:spPr>
        <p:txBody>
          <a:bodyPr wrap="square" rtlCol="0">
            <a:spAutoFit/>
          </a:bodyPr>
          <a:lstStyle/>
          <a:p>
            <a:r>
              <a:rPr lang="en-US" sz="1600" dirty="0" smtClean="0"/>
              <a:t>a</a:t>
            </a:r>
            <a:endParaRPr lang="en-US" sz="1600" dirty="0"/>
          </a:p>
        </p:txBody>
      </p:sp>
      <p:sp>
        <p:nvSpPr>
          <p:cNvPr id="6" name="TextBox 5"/>
          <p:cNvSpPr txBox="1"/>
          <p:nvPr/>
        </p:nvSpPr>
        <p:spPr>
          <a:xfrm>
            <a:off x="5181600" y="2785646"/>
            <a:ext cx="533400" cy="338554"/>
          </a:xfrm>
          <a:prstGeom prst="rect">
            <a:avLst/>
          </a:prstGeom>
          <a:noFill/>
        </p:spPr>
        <p:txBody>
          <a:bodyPr wrap="square" rtlCol="0">
            <a:spAutoFit/>
          </a:bodyPr>
          <a:lstStyle/>
          <a:p>
            <a:r>
              <a:rPr lang="en-US" sz="1600" dirty="0" err="1" smtClean="0">
                <a:solidFill>
                  <a:schemeClr val="bg1"/>
                </a:solidFill>
              </a:rPr>
              <a:t>cde</a:t>
            </a:r>
            <a:endParaRPr lang="en-US" sz="1600" dirty="0">
              <a:solidFill>
                <a:schemeClr val="bg1"/>
              </a:solidFill>
            </a:endParaRPr>
          </a:p>
        </p:txBody>
      </p:sp>
      <p:sp>
        <p:nvSpPr>
          <p:cNvPr id="7" name="TextBox 6"/>
          <p:cNvSpPr txBox="1"/>
          <p:nvPr/>
        </p:nvSpPr>
        <p:spPr>
          <a:xfrm>
            <a:off x="5867400" y="2785646"/>
            <a:ext cx="381000" cy="338554"/>
          </a:xfrm>
          <a:prstGeom prst="rect">
            <a:avLst/>
          </a:prstGeom>
          <a:noFill/>
        </p:spPr>
        <p:txBody>
          <a:bodyPr wrap="square" rtlCol="0">
            <a:spAutoFit/>
          </a:bodyPr>
          <a:lstStyle/>
          <a:p>
            <a:r>
              <a:rPr lang="en-US" sz="1600" dirty="0" smtClean="0"/>
              <a:t>de</a:t>
            </a:r>
            <a:endParaRPr lang="en-US" sz="1600" dirty="0"/>
          </a:p>
        </p:txBody>
      </p:sp>
      <p:sp>
        <p:nvSpPr>
          <p:cNvPr id="8" name="TextBox 7"/>
          <p:cNvSpPr txBox="1"/>
          <p:nvPr/>
        </p:nvSpPr>
        <p:spPr>
          <a:xfrm>
            <a:off x="6477000" y="2438400"/>
            <a:ext cx="381000" cy="338554"/>
          </a:xfrm>
          <a:prstGeom prst="rect">
            <a:avLst/>
          </a:prstGeom>
          <a:noFill/>
        </p:spPr>
        <p:txBody>
          <a:bodyPr wrap="square" rtlCol="0">
            <a:spAutoFit/>
          </a:bodyPr>
          <a:lstStyle/>
          <a:p>
            <a:r>
              <a:rPr lang="en-US" sz="1600" dirty="0" err="1" smtClean="0">
                <a:solidFill>
                  <a:schemeClr val="bg1"/>
                </a:solidFill>
              </a:rPr>
              <a:t>ef</a:t>
            </a:r>
            <a:endParaRPr lang="en-US" sz="1600" dirty="0">
              <a:solidFill>
                <a:schemeClr val="bg1"/>
              </a:solidFill>
            </a:endParaRPr>
          </a:p>
        </p:txBody>
      </p:sp>
      <p:sp>
        <p:nvSpPr>
          <p:cNvPr id="9" name="TextBox 8"/>
          <p:cNvSpPr txBox="1"/>
          <p:nvPr/>
        </p:nvSpPr>
        <p:spPr>
          <a:xfrm>
            <a:off x="7086600" y="2438400"/>
            <a:ext cx="381000" cy="338554"/>
          </a:xfrm>
          <a:prstGeom prst="rect">
            <a:avLst/>
          </a:prstGeom>
          <a:noFill/>
        </p:spPr>
        <p:txBody>
          <a:bodyPr wrap="square" rtlCol="0">
            <a:spAutoFit/>
          </a:bodyPr>
          <a:lstStyle/>
          <a:p>
            <a:r>
              <a:rPr lang="en-US" sz="1600" dirty="0" err="1" smtClean="0"/>
              <a:t>ef</a:t>
            </a:r>
            <a:endParaRPr lang="en-US" sz="1600" dirty="0"/>
          </a:p>
        </p:txBody>
      </p:sp>
      <p:sp>
        <p:nvSpPr>
          <p:cNvPr id="10" name="TextBox 9"/>
          <p:cNvSpPr txBox="1"/>
          <p:nvPr/>
        </p:nvSpPr>
        <p:spPr>
          <a:xfrm>
            <a:off x="7696200" y="2252246"/>
            <a:ext cx="381000" cy="338554"/>
          </a:xfrm>
          <a:prstGeom prst="rect">
            <a:avLst/>
          </a:prstGeom>
          <a:noFill/>
        </p:spPr>
        <p:txBody>
          <a:bodyPr wrap="square" rtlCol="0">
            <a:spAutoFit/>
          </a:bodyPr>
          <a:lstStyle/>
          <a:p>
            <a:r>
              <a:rPr lang="en-US" sz="1600" dirty="0" err="1" smtClean="0"/>
              <a:t>fg</a:t>
            </a:r>
            <a:endParaRPr lang="en-US" sz="1600" dirty="0"/>
          </a:p>
        </p:txBody>
      </p:sp>
      <p:sp>
        <p:nvSpPr>
          <p:cNvPr id="11" name="TextBox 10"/>
          <p:cNvSpPr txBox="1"/>
          <p:nvPr/>
        </p:nvSpPr>
        <p:spPr>
          <a:xfrm>
            <a:off x="8305800" y="2057400"/>
            <a:ext cx="228600" cy="338554"/>
          </a:xfrm>
          <a:prstGeom prst="rect">
            <a:avLst/>
          </a:prstGeom>
          <a:noFill/>
        </p:spPr>
        <p:txBody>
          <a:bodyPr wrap="square" rtlCol="0">
            <a:spAutoFit/>
          </a:bodyPr>
          <a:lstStyle/>
          <a:p>
            <a:r>
              <a:rPr lang="en-US" sz="1600" dirty="0" smtClean="0"/>
              <a:t>g</a:t>
            </a:r>
            <a:endParaRPr lang="en-US" sz="1600" dirty="0"/>
          </a:p>
        </p:txBody>
      </p:sp>
      <p:sp>
        <p:nvSpPr>
          <p:cNvPr id="12" name="TextBox 11"/>
          <p:cNvSpPr txBox="1"/>
          <p:nvPr/>
        </p:nvSpPr>
        <p:spPr>
          <a:xfrm>
            <a:off x="22860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3" name="TextBox 12"/>
          <p:cNvSpPr txBox="1"/>
          <p:nvPr/>
        </p:nvSpPr>
        <p:spPr>
          <a:xfrm>
            <a:off x="9906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4" name="TextBox 13"/>
          <p:cNvSpPr txBox="1"/>
          <p:nvPr/>
        </p:nvSpPr>
        <p:spPr>
          <a:xfrm>
            <a:off x="3352800" y="3090446"/>
            <a:ext cx="533400" cy="338554"/>
          </a:xfrm>
          <a:prstGeom prst="rect">
            <a:avLst/>
          </a:prstGeom>
          <a:noFill/>
        </p:spPr>
        <p:txBody>
          <a:bodyPr wrap="square" rtlCol="0">
            <a:spAutoFit/>
          </a:bodyPr>
          <a:lstStyle/>
          <a:p>
            <a:r>
              <a:rPr lang="en-US" sz="1600" dirty="0" err="1" smtClean="0"/>
              <a:t>abc</a:t>
            </a:r>
            <a:endParaRPr lang="en-US" sz="1600" dirty="0"/>
          </a:p>
        </p:txBody>
      </p:sp>
      <p:sp>
        <p:nvSpPr>
          <p:cNvPr id="15" name="TextBox 14"/>
          <p:cNvSpPr txBox="1"/>
          <p:nvPr/>
        </p:nvSpPr>
        <p:spPr>
          <a:xfrm>
            <a:off x="2819400" y="3242846"/>
            <a:ext cx="381000" cy="338554"/>
          </a:xfrm>
          <a:prstGeom prst="rect">
            <a:avLst/>
          </a:prstGeom>
          <a:noFill/>
        </p:spPr>
        <p:txBody>
          <a:bodyPr wrap="square" rtlCol="0">
            <a:spAutoFit/>
          </a:bodyPr>
          <a:lstStyle/>
          <a:p>
            <a:r>
              <a:rPr lang="en-US" sz="1600" dirty="0" err="1" smtClean="0"/>
              <a:t>ab</a:t>
            </a:r>
            <a:endParaRPr lang="en-US" sz="1600" dirty="0"/>
          </a:p>
        </p:txBody>
      </p:sp>
      <p:sp>
        <p:nvSpPr>
          <p:cNvPr id="16" name="TextBox 15"/>
          <p:cNvSpPr txBox="1"/>
          <p:nvPr/>
        </p:nvSpPr>
        <p:spPr>
          <a:xfrm>
            <a:off x="3962400" y="2861846"/>
            <a:ext cx="533400" cy="338554"/>
          </a:xfrm>
          <a:prstGeom prst="rect">
            <a:avLst/>
          </a:prstGeom>
          <a:noFill/>
        </p:spPr>
        <p:txBody>
          <a:bodyPr wrap="square" rtlCol="0">
            <a:spAutoFit/>
          </a:bodyPr>
          <a:lstStyle/>
          <a:p>
            <a:r>
              <a:rPr lang="en-US" sz="1600" dirty="0" err="1" smtClean="0"/>
              <a:t>bcd</a:t>
            </a:r>
            <a:endParaRPr lang="en-US" sz="1600" dirty="0"/>
          </a:p>
        </p:txBody>
      </p:sp>
      <p:sp>
        <p:nvSpPr>
          <p:cNvPr id="17" name="TextBox 16"/>
          <p:cNvSpPr txBox="1"/>
          <p:nvPr/>
        </p:nvSpPr>
        <p:spPr>
          <a:xfrm>
            <a:off x="4572000" y="2785646"/>
            <a:ext cx="533400" cy="338554"/>
          </a:xfrm>
          <a:prstGeom prst="rect">
            <a:avLst/>
          </a:prstGeom>
          <a:noFill/>
        </p:spPr>
        <p:txBody>
          <a:bodyPr wrap="square" rtlCol="0">
            <a:spAutoFit/>
          </a:bodyPr>
          <a:lstStyle/>
          <a:p>
            <a:r>
              <a:rPr lang="en-US" sz="1600" dirty="0" err="1" smtClean="0"/>
              <a:t>cde</a:t>
            </a:r>
            <a:endParaRPr lang="en-US" sz="1600" dirty="0"/>
          </a:p>
        </p:txBody>
      </p:sp>
      <p:sp>
        <p:nvSpPr>
          <p:cNvPr id="18" name="TextBox 17"/>
          <p:cNvSpPr txBox="1"/>
          <p:nvPr/>
        </p:nvSpPr>
        <p:spPr>
          <a:xfrm>
            <a:off x="1676400" y="1905000"/>
            <a:ext cx="1981200" cy="461665"/>
          </a:xfrm>
          <a:prstGeom prst="rect">
            <a:avLst/>
          </a:prstGeom>
          <a:solidFill>
            <a:schemeClr val="bg1"/>
          </a:solidFill>
          <a:ln>
            <a:solidFill>
              <a:schemeClr val="tx2"/>
            </a:solidFill>
          </a:ln>
        </p:spPr>
        <p:txBody>
          <a:bodyPr wrap="square" rtlCol="0">
            <a:spAutoFit/>
          </a:bodyPr>
          <a:lstStyle/>
          <a:p>
            <a:r>
              <a:rPr lang="en-US" dirty="0" smtClean="0">
                <a:solidFill>
                  <a:schemeClr val="tx2"/>
                </a:solidFill>
              </a:rPr>
              <a:t>water average</a:t>
            </a:r>
            <a:endParaRPr lang="en-US" dirty="0">
              <a:solidFill>
                <a:schemeClr val="tx2"/>
              </a:solidFill>
            </a:endParaRPr>
          </a:p>
        </p:txBody>
      </p:sp>
      <p:cxnSp>
        <p:nvCxnSpPr>
          <p:cNvPr id="20" name="Straight Arrow Connector 19"/>
          <p:cNvCxnSpPr/>
          <p:nvPr/>
        </p:nvCxnSpPr>
        <p:spPr>
          <a:xfrm rot="5400000">
            <a:off x="2324100" y="25527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706" name="Picture 2"/>
          <p:cNvPicPr>
            <a:picLocks noChangeAspect="1" noChangeArrowheads="1"/>
          </p:cNvPicPr>
          <p:nvPr/>
        </p:nvPicPr>
        <p:blipFill>
          <a:blip r:embed="rId3" cstate="email"/>
          <a:srcRect/>
          <a:stretch>
            <a:fillRect/>
          </a:stretch>
        </p:blipFill>
        <p:spPr bwMode="auto">
          <a:xfrm>
            <a:off x="5734050" y="304800"/>
            <a:ext cx="3257550" cy="2368550"/>
          </a:xfrm>
          <a:prstGeom prst="rect">
            <a:avLst/>
          </a:prstGeom>
          <a:noFill/>
          <a:ln w="12700">
            <a:noFill/>
            <a:miter lim="800000"/>
            <a:headEnd/>
            <a:tailEnd/>
          </a:ln>
          <a:effectLst/>
        </p:spPr>
      </p:pic>
      <p:pic>
        <p:nvPicPr>
          <p:cNvPr id="1224707" name="Picture 3"/>
          <p:cNvPicPr>
            <a:picLocks noChangeAspect="1" noChangeArrowheads="1"/>
          </p:cNvPicPr>
          <p:nvPr/>
        </p:nvPicPr>
        <p:blipFill>
          <a:blip r:embed="rId4" cstate="email"/>
          <a:srcRect/>
          <a:stretch>
            <a:fillRect/>
          </a:stretch>
        </p:blipFill>
        <p:spPr bwMode="auto">
          <a:xfrm>
            <a:off x="2819400" y="990600"/>
            <a:ext cx="3181350" cy="2371725"/>
          </a:xfrm>
          <a:prstGeom prst="rect">
            <a:avLst/>
          </a:prstGeom>
          <a:noFill/>
          <a:ln w="12700">
            <a:noFill/>
            <a:miter lim="800000"/>
            <a:headEnd/>
            <a:tailEnd/>
          </a:ln>
          <a:effectLst/>
        </p:spPr>
      </p:pic>
      <p:pic>
        <p:nvPicPr>
          <p:cNvPr id="1224708" name="Picture 4"/>
          <p:cNvPicPr>
            <a:picLocks noChangeAspect="1" noChangeArrowheads="1"/>
          </p:cNvPicPr>
          <p:nvPr/>
        </p:nvPicPr>
        <p:blipFill>
          <a:blip r:embed="rId5" cstate="email"/>
          <a:srcRect/>
          <a:stretch>
            <a:fillRect/>
          </a:stretch>
        </p:blipFill>
        <p:spPr bwMode="auto">
          <a:xfrm>
            <a:off x="228600" y="3348038"/>
            <a:ext cx="3733800" cy="3346450"/>
          </a:xfrm>
          <a:prstGeom prst="rect">
            <a:avLst/>
          </a:prstGeom>
          <a:noFill/>
          <a:ln w="12700">
            <a:noFill/>
            <a:miter lim="800000"/>
            <a:headEnd/>
            <a:tailEnd/>
          </a:ln>
          <a:effectLst/>
        </p:spPr>
      </p:pic>
      <p:pic>
        <p:nvPicPr>
          <p:cNvPr id="1224709" name="Picture 5"/>
          <p:cNvPicPr>
            <a:picLocks noChangeAspect="1" noChangeArrowheads="1"/>
          </p:cNvPicPr>
          <p:nvPr/>
        </p:nvPicPr>
        <p:blipFill>
          <a:blip r:embed="rId6" cstate="email"/>
          <a:srcRect/>
          <a:stretch>
            <a:fillRect/>
          </a:stretch>
        </p:blipFill>
        <p:spPr bwMode="auto">
          <a:xfrm>
            <a:off x="4876800" y="3962400"/>
            <a:ext cx="3733800" cy="2495550"/>
          </a:xfrm>
          <a:prstGeom prst="rect">
            <a:avLst/>
          </a:prstGeom>
          <a:noFill/>
          <a:ln w="12700">
            <a:noFill/>
            <a:miter lim="800000"/>
            <a:headEnd/>
            <a:tailEnd/>
          </a:ln>
          <a:effectLst/>
        </p:spPr>
      </p:pic>
      <p:sp>
        <p:nvSpPr>
          <p:cNvPr id="1224710" name="Text Box 6"/>
          <p:cNvSpPr txBox="1">
            <a:spLocks noChangeArrowheads="1"/>
          </p:cNvSpPr>
          <p:nvPr/>
        </p:nvSpPr>
        <p:spPr bwMode="auto">
          <a:xfrm>
            <a:off x="5486400" y="3429000"/>
            <a:ext cx="2895600" cy="366713"/>
          </a:xfrm>
          <a:prstGeom prst="rect">
            <a:avLst/>
          </a:prstGeom>
          <a:noFill/>
          <a:ln w="12700">
            <a:noFill/>
            <a:miter lim="800000"/>
            <a:headEnd/>
            <a:tailEnd/>
          </a:ln>
          <a:effectLst/>
        </p:spPr>
        <p:txBody>
          <a:bodyPr>
            <a:spAutoFit/>
          </a:bodyPr>
          <a:lstStyle/>
          <a:p>
            <a:pPr>
              <a:spcBef>
                <a:spcPct val="50000"/>
              </a:spcBef>
            </a:pPr>
            <a:r>
              <a:rPr lang="en-US"/>
              <a:t>Wilger Combo-Rate</a:t>
            </a:r>
            <a:r>
              <a:rPr lang="en-US">
                <a:sym typeface="Symbol" pitchFamily="18" charset="2"/>
              </a:rPr>
              <a:t></a:t>
            </a:r>
          </a:p>
        </p:txBody>
      </p:sp>
      <p:pic>
        <p:nvPicPr>
          <p:cNvPr id="1224711" name="Picture 7" descr="SG_99500020"/>
          <p:cNvPicPr>
            <a:picLocks noChangeAspect="1" noChangeArrowheads="1"/>
          </p:cNvPicPr>
          <p:nvPr/>
        </p:nvPicPr>
        <p:blipFill>
          <a:blip r:embed="rId7" cstate="email"/>
          <a:srcRect/>
          <a:stretch>
            <a:fillRect/>
          </a:stretch>
        </p:blipFill>
        <p:spPr bwMode="auto">
          <a:xfrm>
            <a:off x="152400" y="190500"/>
            <a:ext cx="2667000" cy="24003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Solution Factor:</a:t>
            </a:r>
            <a:endParaRPr lang="en-US" dirty="0"/>
          </a:p>
        </p:txBody>
      </p:sp>
      <p:sp>
        <p:nvSpPr>
          <p:cNvPr id="6" name="Content Placeholder 5"/>
          <p:cNvSpPr>
            <a:spLocks noGrp="1"/>
          </p:cNvSpPr>
          <p:nvPr>
            <p:ph idx="1"/>
          </p:nvPr>
        </p:nvSpPr>
        <p:spPr>
          <a:xfrm>
            <a:off x="533400" y="2514600"/>
            <a:ext cx="8229600" cy="1524000"/>
          </a:xfrm>
        </p:spPr>
        <p:txBody>
          <a:bodyPr/>
          <a:lstStyle/>
          <a:p>
            <a:r>
              <a:rPr lang="en-US" dirty="0" smtClean="0"/>
              <a:t>Changes the flow rate ?????</a:t>
            </a:r>
          </a:p>
          <a:p>
            <a:r>
              <a:rPr lang="en-US" dirty="0" smtClean="0"/>
              <a:t>Changes the droplet spectra !!!!</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l"/>
            <a:r>
              <a:rPr lang="en-US" sz="3600" dirty="0" smtClean="0"/>
              <a:t>Need to evaluate droplets of solutions:</a:t>
            </a:r>
            <a:endParaRPr lang="en-US" sz="3600" dirty="0"/>
          </a:p>
        </p:txBody>
      </p:sp>
      <p:pic>
        <p:nvPicPr>
          <p:cNvPr id="4" name="Content Placeholder 3" descr="IMG_4411.JPG"/>
          <p:cNvPicPr>
            <a:picLocks noGrp="1" noChangeAspect="1"/>
          </p:cNvPicPr>
          <p:nvPr>
            <p:ph idx="1"/>
          </p:nvPr>
        </p:nvPicPr>
        <p:blipFill>
          <a:blip r:embed="rId2" cstate="email"/>
          <a:stretch>
            <a:fillRect/>
          </a:stretch>
        </p:blipFill>
        <p:spPr>
          <a:xfrm>
            <a:off x="4876800" y="3962400"/>
            <a:ext cx="3657600" cy="2743200"/>
          </a:xfrm>
        </p:spPr>
      </p:pic>
      <p:pic>
        <p:nvPicPr>
          <p:cNvPr id="5" name="Picture 4" descr="IMG_4404.JPG"/>
          <p:cNvPicPr>
            <a:picLocks noChangeAspect="1"/>
          </p:cNvPicPr>
          <p:nvPr/>
        </p:nvPicPr>
        <p:blipFill>
          <a:blip r:embed="rId3" cstate="email"/>
          <a:stretch>
            <a:fillRect/>
          </a:stretch>
        </p:blipFill>
        <p:spPr>
          <a:xfrm>
            <a:off x="4876800" y="1066800"/>
            <a:ext cx="3657600" cy="2743200"/>
          </a:xfrm>
          <a:prstGeom prst="rect">
            <a:avLst/>
          </a:prstGeom>
        </p:spPr>
      </p:pic>
      <p:pic>
        <p:nvPicPr>
          <p:cNvPr id="6" name="Picture 5" descr="IMG_4372.JPG"/>
          <p:cNvPicPr>
            <a:picLocks noChangeAspect="1"/>
          </p:cNvPicPr>
          <p:nvPr/>
        </p:nvPicPr>
        <p:blipFill>
          <a:blip r:embed="rId4" cstate="email"/>
          <a:stretch>
            <a:fillRect/>
          </a:stretch>
        </p:blipFill>
        <p:spPr>
          <a:xfrm>
            <a:off x="457200" y="3962400"/>
            <a:ext cx="3759200" cy="2819400"/>
          </a:xfrm>
          <a:prstGeom prst="rect">
            <a:avLst/>
          </a:prstGeom>
        </p:spPr>
      </p:pic>
      <p:pic>
        <p:nvPicPr>
          <p:cNvPr id="7" name="Picture 6" descr="IMG_4365.JPG"/>
          <p:cNvPicPr>
            <a:picLocks noChangeAspect="1"/>
          </p:cNvPicPr>
          <p:nvPr/>
        </p:nvPicPr>
        <p:blipFill>
          <a:blip r:embed="rId5" cstate="email"/>
          <a:stretch>
            <a:fillRect/>
          </a:stretch>
        </p:blipFill>
        <p:spPr>
          <a:xfrm>
            <a:off x="457200" y="990600"/>
            <a:ext cx="3810000" cy="285750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VI_4376.AVI">
            <a:hlinkClick r:id="" action="ppaction://media"/>
          </p:cNvPr>
          <p:cNvPicPr>
            <a:picLocks noRot="1" noChangeAspect="1"/>
          </p:cNvPicPr>
          <p:nvPr>
            <a:videoFile r:link="rId1"/>
          </p:nvPr>
        </p:nvPicPr>
        <p:blipFill>
          <a:blip r:embed="rId5" cstate="email"/>
          <a:stretch>
            <a:fillRect/>
          </a:stretch>
        </p:blipFill>
        <p:spPr>
          <a:xfrm>
            <a:off x="76200" y="76200"/>
            <a:ext cx="4368800" cy="3276600"/>
          </a:xfrm>
          <a:prstGeom prst="rect">
            <a:avLst/>
          </a:prstGeom>
        </p:spPr>
      </p:pic>
      <p:pic>
        <p:nvPicPr>
          <p:cNvPr id="5" name="MVI_4425.AVI">
            <a:hlinkClick r:id="" action="ppaction://media"/>
          </p:cNvPr>
          <p:cNvPicPr>
            <a:picLocks noGrp="1" noRot="1" noChangeAspect="1"/>
          </p:cNvPicPr>
          <p:nvPr>
            <p:ph/>
            <a:videoFile r:link="rId2"/>
          </p:nvPr>
        </p:nvPicPr>
        <p:blipFill>
          <a:blip r:embed="rId6" cstate="email"/>
          <a:stretch>
            <a:fillRect/>
          </a:stretch>
        </p:blipFill>
        <p:spPr>
          <a:xfrm>
            <a:off x="4114800" y="3048000"/>
            <a:ext cx="4876800" cy="3657600"/>
          </a:xfrm>
          <a:prstGeom prst="rect">
            <a:avLst/>
          </a:prstGeom>
        </p:spPr>
      </p:pic>
      <p:pic>
        <p:nvPicPr>
          <p:cNvPr id="6" name="Picture 5" descr="IMG_4397.JPG"/>
          <p:cNvPicPr>
            <a:picLocks noChangeAspect="1"/>
          </p:cNvPicPr>
          <p:nvPr/>
        </p:nvPicPr>
        <p:blipFill>
          <a:blip r:embed="rId7" cstate="email"/>
          <a:stretch>
            <a:fillRect/>
          </a:stretch>
        </p:blipFill>
        <p:spPr>
          <a:xfrm>
            <a:off x="6400800" y="1028700"/>
            <a:ext cx="2692400" cy="2019300"/>
          </a:xfrm>
          <a:prstGeom prst="ellipse">
            <a:avLst/>
          </a:prstGeom>
          <a:ln>
            <a:noFill/>
          </a:ln>
          <a:effectLst>
            <a:softEdge rad="112500"/>
          </a:effectLst>
        </p:spPr>
      </p:pic>
      <p:pic>
        <p:nvPicPr>
          <p:cNvPr id="8" name="Picture 7" descr="IMG_4152.JPG"/>
          <p:cNvPicPr>
            <a:picLocks noChangeAspect="1"/>
          </p:cNvPicPr>
          <p:nvPr/>
        </p:nvPicPr>
        <p:blipFill>
          <a:blip r:embed="rId8" cstate="email"/>
          <a:stretch>
            <a:fillRect/>
          </a:stretch>
        </p:blipFill>
        <p:spPr>
          <a:xfrm>
            <a:off x="457200" y="3733800"/>
            <a:ext cx="3429000" cy="2571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descr="IMG_4387.JPG"/>
          <p:cNvPicPr>
            <a:picLocks noChangeAspect="1"/>
          </p:cNvPicPr>
          <p:nvPr/>
        </p:nvPicPr>
        <p:blipFill>
          <a:blip r:embed="rId9" cstate="email"/>
          <a:srcRect/>
          <a:stretch>
            <a:fillRect/>
          </a:stretch>
        </p:blipFill>
        <p:spPr>
          <a:xfrm>
            <a:off x="4495800" y="22860"/>
            <a:ext cx="2667000" cy="165354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0" fill="hold"/>
                                        <p:tgtEl>
                                          <p:spTgt spid="3"/>
                                        </p:tgtEl>
                                      </p:cBhvr>
                                    </p:cmd>
                                  </p:childTnLst>
                                </p:cTn>
                              </p:par>
                            </p:childTnLst>
                          </p:cTn>
                        </p:par>
                        <p:par>
                          <p:cTn id="7" fill="hold">
                            <p:stCondLst>
                              <p:cond delay="13500"/>
                            </p:stCondLst>
                            <p:childTnLst>
                              <p:par>
                                <p:cTn id="8" presetID="1" presetClass="mediacall" presetSubtype="0" fill="hold" nodeType="afterEffect">
                                  <p:stCondLst>
                                    <p:cond delay="0"/>
                                  </p:stCondLst>
                                  <p:childTnLst>
                                    <p:cmd type="call" cmd="playFrom(0.0)">
                                      <p:cBhvr>
                                        <p:cTn id="9" dur="60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0" name="Rectangle 2"/>
          <p:cNvSpPr>
            <a:spLocks noChangeArrowheads="1"/>
          </p:cNvSpPr>
          <p:nvPr/>
        </p:nvSpPr>
        <p:spPr bwMode="auto">
          <a:xfrm>
            <a:off x="457200" y="1295400"/>
            <a:ext cx="8382000" cy="381000"/>
          </a:xfrm>
          <a:prstGeom prst="rect">
            <a:avLst/>
          </a:prstGeom>
          <a:solidFill>
            <a:schemeClr val="bg1"/>
          </a:solidFill>
          <a:ln w="12700">
            <a:noFill/>
            <a:miter lim="800000"/>
            <a:headEnd/>
            <a:tailEnd/>
          </a:ln>
          <a:effectLst/>
        </p:spPr>
        <p:txBody>
          <a:bodyPr wrap="none" anchor="ctr"/>
          <a:lstStyle/>
          <a:p>
            <a:endParaRPr lang="en-US"/>
          </a:p>
        </p:txBody>
      </p:sp>
      <p:sp>
        <p:nvSpPr>
          <p:cNvPr id="1333251" name="Rectangle 3"/>
          <p:cNvSpPr>
            <a:spLocks noChangeArrowheads="1"/>
          </p:cNvSpPr>
          <p:nvPr/>
        </p:nvSpPr>
        <p:spPr bwMode="auto">
          <a:xfrm>
            <a:off x="76200" y="90488"/>
            <a:ext cx="9067800" cy="747712"/>
          </a:xfrm>
          <a:prstGeom prst="rect">
            <a:avLst/>
          </a:prstGeom>
          <a:noFill/>
          <a:ln w="9525">
            <a:noFill/>
            <a:miter lim="800000"/>
            <a:headEnd/>
            <a:tailEnd/>
          </a:ln>
          <a:effectLst/>
        </p:spPr>
        <p:txBody>
          <a:bodyPr>
            <a:spAutoFit/>
          </a:bodyPr>
          <a:lstStyle/>
          <a:p>
            <a:pPr algn="ctr"/>
            <a:r>
              <a:rPr lang="en-US" sz="4300" b="1">
                <a:solidFill>
                  <a:schemeClr val="tx2"/>
                </a:solidFill>
                <a:latin typeface="Times New Roman" pitchFamily="18" charset="0"/>
              </a:rPr>
              <a:t>Volume Median Diameter   (VMD)</a:t>
            </a:r>
          </a:p>
        </p:txBody>
      </p:sp>
      <p:graphicFrame>
        <p:nvGraphicFramePr>
          <p:cNvPr id="1333252" name="Object 4"/>
          <p:cNvGraphicFramePr>
            <a:graphicFrameLocks noChangeAspect="1"/>
          </p:cNvGraphicFramePr>
          <p:nvPr/>
        </p:nvGraphicFramePr>
        <p:xfrm>
          <a:off x="76200" y="612775"/>
          <a:ext cx="8978900" cy="5330825"/>
        </p:xfrm>
        <a:graphic>
          <a:graphicData uri="http://schemas.openxmlformats.org/presentationml/2006/ole">
            <p:oleObj spid="_x0000_s1934338" name="Chart" r:id="rId4" imgW="8953548" imgH="5219795" progId="MSGraph.Chart.8">
              <p:embed followColorScheme="full"/>
            </p:oleObj>
          </a:graphicData>
        </a:graphic>
      </p:graphicFrame>
      <p:sp>
        <p:nvSpPr>
          <p:cNvPr id="1333253" name="Text Box 5"/>
          <p:cNvSpPr txBox="1">
            <a:spLocks noChangeArrowheads="1"/>
          </p:cNvSpPr>
          <p:nvPr/>
        </p:nvSpPr>
        <p:spPr bwMode="auto">
          <a:xfrm>
            <a:off x="1289050" y="5562600"/>
            <a:ext cx="7626350" cy="457200"/>
          </a:xfrm>
          <a:prstGeom prst="rect">
            <a:avLst/>
          </a:prstGeom>
          <a:noFill/>
          <a:ln w="12700">
            <a:noFill/>
            <a:miter lim="800000"/>
            <a:headEnd type="none" w="sm" len="sm"/>
            <a:tailEnd type="none" w="sm" len="sm"/>
          </a:ln>
          <a:effectLst/>
        </p:spPr>
        <p:txBody>
          <a:bodyPr lIns="91439" tIns="45719" rIns="91439" bIns="45719">
            <a:spAutoFit/>
          </a:bodyPr>
          <a:lstStyle/>
          <a:p>
            <a:r>
              <a:rPr lang="en-US" sz="2400" b="1">
                <a:latin typeface="Times New Roman" pitchFamily="18" charset="0"/>
              </a:rPr>
              <a:t>     40 psi                40 psi               40 psi                70 psi</a:t>
            </a:r>
          </a:p>
        </p:txBody>
      </p:sp>
      <p:sp>
        <p:nvSpPr>
          <p:cNvPr id="1333254" name="Rectangle 6" descr="Wide downward diagonal"/>
          <p:cNvSpPr>
            <a:spLocks noChangeArrowheads="1"/>
          </p:cNvSpPr>
          <p:nvPr/>
        </p:nvSpPr>
        <p:spPr bwMode="auto">
          <a:xfrm>
            <a:off x="1684338" y="4408488"/>
            <a:ext cx="265112" cy="533400"/>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55" name="Rectangle 7" descr="Wide downward diagonal"/>
          <p:cNvSpPr>
            <a:spLocks noChangeArrowheads="1"/>
          </p:cNvSpPr>
          <p:nvPr/>
        </p:nvSpPr>
        <p:spPr bwMode="auto">
          <a:xfrm>
            <a:off x="1989138" y="4318000"/>
            <a:ext cx="265112" cy="630238"/>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56" name="Rectangle 8" descr="Wide downward diagonal"/>
          <p:cNvSpPr>
            <a:spLocks noChangeArrowheads="1"/>
          </p:cNvSpPr>
          <p:nvPr/>
        </p:nvSpPr>
        <p:spPr bwMode="auto">
          <a:xfrm>
            <a:off x="2274888" y="4335463"/>
            <a:ext cx="265112" cy="61277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57" name="Rectangle 9" descr="Wide downward diagonal"/>
          <p:cNvSpPr>
            <a:spLocks noChangeArrowheads="1"/>
          </p:cNvSpPr>
          <p:nvPr/>
        </p:nvSpPr>
        <p:spPr bwMode="auto">
          <a:xfrm>
            <a:off x="2566988" y="4381500"/>
            <a:ext cx="265112" cy="566738"/>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58" name="Rectangle 10" descr="Wide downward diagonal"/>
          <p:cNvSpPr>
            <a:spLocks noChangeArrowheads="1"/>
          </p:cNvSpPr>
          <p:nvPr/>
        </p:nvSpPr>
        <p:spPr bwMode="auto">
          <a:xfrm>
            <a:off x="2859088" y="4344988"/>
            <a:ext cx="265112" cy="603250"/>
          </a:xfrm>
          <a:prstGeom prst="rect">
            <a:avLst/>
          </a:prstGeom>
          <a:pattFill prst="wdDnDiag">
            <a:fgClr>
              <a:schemeClr val="bg2"/>
            </a:fgClr>
            <a:bgClr>
              <a:srgbClr val="B5F6A6"/>
            </a:bgClr>
          </a:pattFill>
          <a:ln w="9525">
            <a:noFill/>
            <a:miter lim="800000"/>
            <a:headEnd/>
            <a:tailEnd/>
          </a:ln>
          <a:effectLst/>
        </p:spPr>
        <p:txBody>
          <a:bodyPr wrap="none" anchor="ctr"/>
          <a:lstStyle/>
          <a:p>
            <a:endParaRPr lang="en-US"/>
          </a:p>
        </p:txBody>
      </p:sp>
      <p:sp>
        <p:nvSpPr>
          <p:cNvPr id="1333259" name="Rectangle 11" descr="Wide downward diagonal"/>
          <p:cNvSpPr>
            <a:spLocks noChangeArrowheads="1"/>
          </p:cNvSpPr>
          <p:nvPr/>
        </p:nvSpPr>
        <p:spPr bwMode="auto">
          <a:xfrm>
            <a:off x="3525838" y="4437063"/>
            <a:ext cx="265112" cy="503237"/>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60" name="Rectangle 12" descr="Wide downward diagonal"/>
          <p:cNvSpPr>
            <a:spLocks noChangeArrowheads="1"/>
          </p:cNvSpPr>
          <p:nvPr/>
        </p:nvSpPr>
        <p:spPr bwMode="auto">
          <a:xfrm>
            <a:off x="3827463" y="4400550"/>
            <a:ext cx="265112" cy="539750"/>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61" name="Rectangle 13" descr="Wide downward diagonal"/>
          <p:cNvSpPr>
            <a:spLocks noChangeArrowheads="1"/>
          </p:cNvSpPr>
          <p:nvPr/>
        </p:nvSpPr>
        <p:spPr bwMode="auto">
          <a:xfrm>
            <a:off x="4111625" y="4573588"/>
            <a:ext cx="265113" cy="36512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62" name="Rectangle 14" descr="Wide downward diagonal"/>
          <p:cNvSpPr>
            <a:spLocks noChangeArrowheads="1"/>
          </p:cNvSpPr>
          <p:nvPr/>
        </p:nvSpPr>
        <p:spPr bwMode="auto">
          <a:xfrm>
            <a:off x="4403725" y="4556125"/>
            <a:ext cx="265113" cy="384175"/>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63" name="Rectangle 15" descr="Wide downward diagonal"/>
          <p:cNvSpPr>
            <a:spLocks noChangeArrowheads="1"/>
          </p:cNvSpPr>
          <p:nvPr/>
        </p:nvSpPr>
        <p:spPr bwMode="auto">
          <a:xfrm>
            <a:off x="4687888" y="4427538"/>
            <a:ext cx="265112" cy="520700"/>
          </a:xfrm>
          <a:prstGeom prst="rect">
            <a:avLst/>
          </a:prstGeom>
          <a:pattFill prst="wdDnDiag">
            <a:fgClr>
              <a:schemeClr val="bg2"/>
            </a:fgClr>
            <a:bgClr>
              <a:srgbClr val="C5F3B5"/>
            </a:bgClr>
          </a:pattFill>
          <a:ln w="9525">
            <a:noFill/>
            <a:miter lim="800000"/>
            <a:headEnd/>
            <a:tailEnd/>
          </a:ln>
          <a:effectLst/>
        </p:spPr>
        <p:txBody>
          <a:bodyPr wrap="none" anchor="ctr"/>
          <a:lstStyle/>
          <a:p>
            <a:endParaRPr lang="en-US"/>
          </a:p>
        </p:txBody>
      </p:sp>
      <p:sp>
        <p:nvSpPr>
          <p:cNvPr id="1333264" name="Rectangle 16" descr="Wide downward diagonal"/>
          <p:cNvSpPr>
            <a:spLocks noChangeArrowheads="1"/>
          </p:cNvSpPr>
          <p:nvPr/>
        </p:nvSpPr>
        <p:spPr bwMode="auto">
          <a:xfrm>
            <a:off x="5422900" y="4437063"/>
            <a:ext cx="265113" cy="511175"/>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65" name="Rectangle 17" descr="Wide downward diagonal"/>
          <p:cNvSpPr>
            <a:spLocks noChangeArrowheads="1"/>
          </p:cNvSpPr>
          <p:nvPr/>
        </p:nvSpPr>
        <p:spPr bwMode="auto">
          <a:xfrm>
            <a:off x="5724525" y="4408488"/>
            <a:ext cx="265113" cy="539750"/>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66" name="Rectangle 18" descr="Wide downward diagonal"/>
          <p:cNvSpPr>
            <a:spLocks noChangeArrowheads="1"/>
          </p:cNvSpPr>
          <p:nvPr/>
        </p:nvSpPr>
        <p:spPr bwMode="auto">
          <a:xfrm>
            <a:off x="6008688" y="4576763"/>
            <a:ext cx="265112" cy="36512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67" name="Rectangle 19" descr="Wide downward diagonal"/>
          <p:cNvSpPr>
            <a:spLocks noChangeArrowheads="1"/>
          </p:cNvSpPr>
          <p:nvPr/>
        </p:nvSpPr>
        <p:spPr bwMode="auto">
          <a:xfrm>
            <a:off x="6300788" y="4556125"/>
            <a:ext cx="265112" cy="384175"/>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68" name="Rectangle 20" descr="Wide downward diagonal"/>
          <p:cNvSpPr>
            <a:spLocks noChangeArrowheads="1"/>
          </p:cNvSpPr>
          <p:nvPr/>
        </p:nvSpPr>
        <p:spPr bwMode="auto">
          <a:xfrm>
            <a:off x="6592888" y="4430713"/>
            <a:ext cx="265112" cy="511175"/>
          </a:xfrm>
          <a:prstGeom prst="rect">
            <a:avLst/>
          </a:prstGeom>
          <a:pattFill prst="wdDnDiag">
            <a:fgClr>
              <a:schemeClr val="bg2"/>
            </a:fgClr>
            <a:bgClr>
              <a:srgbClr val="BDFFBD"/>
            </a:bgClr>
          </a:pattFill>
          <a:ln w="9525">
            <a:noFill/>
            <a:miter lim="800000"/>
            <a:headEnd/>
            <a:tailEnd/>
          </a:ln>
          <a:effectLst/>
        </p:spPr>
        <p:txBody>
          <a:bodyPr wrap="none" anchor="ctr"/>
          <a:lstStyle/>
          <a:p>
            <a:endParaRPr lang="en-US"/>
          </a:p>
        </p:txBody>
      </p:sp>
      <p:sp>
        <p:nvSpPr>
          <p:cNvPr id="1333269" name="Rectangle 21" descr="Wide downward diagonal"/>
          <p:cNvSpPr>
            <a:spLocks noChangeArrowheads="1"/>
          </p:cNvSpPr>
          <p:nvPr/>
        </p:nvSpPr>
        <p:spPr bwMode="auto">
          <a:xfrm>
            <a:off x="7269163" y="4665663"/>
            <a:ext cx="265112" cy="274637"/>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70" name="Rectangle 22" descr="Wide downward diagonal"/>
          <p:cNvSpPr>
            <a:spLocks noChangeArrowheads="1"/>
          </p:cNvSpPr>
          <p:nvPr/>
        </p:nvSpPr>
        <p:spPr bwMode="auto">
          <a:xfrm>
            <a:off x="7550150" y="4576763"/>
            <a:ext cx="265113" cy="365125"/>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71" name="Rectangle 23" descr="Wide downward diagonal"/>
          <p:cNvSpPr>
            <a:spLocks noChangeArrowheads="1"/>
          </p:cNvSpPr>
          <p:nvPr/>
        </p:nvSpPr>
        <p:spPr bwMode="auto">
          <a:xfrm>
            <a:off x="7845425" y="4371975"/>
            <a:ext cx="265113" cy="566738"/>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72" name="Rectangle 24" descr="Wide downward diagonal"/>
          <p:cNvSpPr>
            <a:spLocks noChangeArrowheads="1"/>
          </p:cNvSpPr>
          <p:nvPr/>
        </p:nvSpPr>
        <p:spPr bwMode="auto">
          <a:xfrm>
            <a:off x="8137525" y="4344988"/>
            <a:ext cx="265113" cy="603250"/>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73" name="Rectangle 25" descr="Wide downward diagonal"/>
          <p:cNvSpPr>
            <a:spLocks noChangeArrowheads="1"/>
          </p:cNvSpPr>
          <p:nvPr/>
        </p:nvSpPr>
        <p:spPr bwMode="auto">
          <a:xfrm>
            <a:off x="8421688" y="4592638"/>
            <a:ext cx="265112" cy="357187"/>
          </a:xfrm>
          <a:prstGeom prst="rect">
            <a:avLst/>
          </a:prstGeom>
          <a:pattFill prst="wdDnDiag">
            <a:fgClr>
              <a:schemeClr val="bg2"/>
            </a:fgClr>
            <a:bgClr>
              <a:srgbClr val="C1FFC1"/>
            </a:bgClr>
          </a:pattFill>
          <a:ln w="9525">
            <a:noFill/>
            <a:miter lim="800000"/>
            <a:headEnd/>
            <a:tailEnd/>
          </a:ln>
          <a:effectLst/>
        </p:spPr>
        <p:txBody>
          <a:bodyPr wrap="none" anchor="ctr"/>
          <a:lstStyle/>
          <a:p>
            <a:endParaRPr lang="en-US"/>
          </a:p>
        </p:txBody>
      </p:sp>
      <p:sp>
        <p:nvSpPr>
          <p:cNvPr id="1333274" name="Rectangle 26" descr="Wide downward diagonal"/>
          <p:cNvSpPr>
            <a:spLocks noChangeArrowheads="1"/>
          </p:cNvSpPr>
          <p:nvPr/>
        </p:nvSpPr>
        <p:spPr bwMode="auto">
          <a:xfrm>
            <a:off x="5257800" y="1357313"/>
            <a:ext cx="152400" cy="152400"/>
          </a:xfrm>
          <a:prstGeom prst="rect">
            <a:avLst/>
          </a:prstGeom>
          <a:pattFill prst="wdDnDiag">
            <a:fgClr>
              <a:schemeClr val="bg2"/>
            </a:fgClr>
            <a:bgClr>
              <a:schemeClr val="tx1"/>
            </a:bgClr>
          </a:pattFill>
          <a:ln w="9525">
            <a:noFill/>
            <a:miter lim="800000"/>
            <a:headEnd/>
            <a:tailEnd/>
          </a:ln>
          <a:effectLst/>
        </p:spPr>
        <p:txBody>
          <a:bodyPr wrap="none" anchor="ctr"/>
          <a:lstStyle/>
          <a:p>
            <a:endParaRPr lang="en-US"/>
          </a:p>
        </p:txBody>
      </p:sp>
      <p:sp>
        <p:nvSpPr>
          <p:cNvPr id="1333275" name="Text Box 27"/>
          <p:cNvSpPr txBox="1">
            <a:spLocks noChangeArrowheads="1"/>
          </p:cNvSpPr>
          <p:nvPr/>
        </p:nvSpPr>
        <p:spPr bwMode="auto">
          <a:xfrm>
            <a:off x="5416550" y="1219200"/>
            <a:ext cx="2584450" cy="366713"/>
          </a:xfrm>
          <a:prstGeom prst="rect">
            <a:avLst/>
          </a:prstGeom>
          <a:noFill/>
          <a:ln w="9525">
            <a:noFill/>
            <a:miter lim="800000"/>
            <a:headEnd/>
            <a:tailEnd/>
          </a:ln>
          <a:effectLst/>
        </p:spPr>
        <p:txBody>
          <a:bodyPr wrap="none">
            <a:spAutoFit/>
          </a:bodyPr>
          <a:lstStyle/>
          <a:p>
            <a:r>
              <a:rPr lang="en-US" b="1">
                <a:latin typeface="Times New Roman" pitchFamily="18" charset="0"/>
              </a:rPr>
              <a:t>% less than 210 Microns</a:t>
            </a:r>
          </a:p>
        </p:txBody>
      </p:sp>
      <p:sp>
        <p:nvSpPr>
          <p:cNvPr id="1333276" name="Text Box 28"/>
          <p:cNvSpPr txBox="1">
            <a:spLocks noChangeArrowheads="1"/>
          </p:cNvSpPr>
          <p:nvPr/>
        </p:nvSpPr>
        <p:spPr bwMode="auto">
          <a:xfrm>
            <a:off x="1638300"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37</a:t>
            </a:r>
          </a:p>
        </p:txBody>
      </p:sp>
      <p:sp>
        <p:nvSpPr>
          <p:cNvPr id="1333277" name="Text Box 29"/>
          <p:cNvSpPr txBox="1">
            <a:spLocks noChangeArrowheads="1"/>
          </p:cNvSpPr>
          <p:nvPr/>
        </p:nvSpPr>
        <p:spPr bwMode="auto">
          <a:xfrm>
            <a:off x="1933575" y="39989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51</a:t>
            </a:r>
          </a:p>
        </p:txBody>
      </p:sp>
      <p:sp>
        <p:nvSpPr>
          <p:cNvPr id="1333278" name="Text Box 30"/>
          <p:cNvSpPr txBox="1">
            <a:spLocks noChangeArrowheads="1"/>
          </p:cNvSpPr>
          <p:nvPr/>
        </p:nvSpPr>
        <p:spPr bwMode="auto">
          <a:xfrm>
            <a:off x="2219325"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36</a:t>
            </a:r>
          </a:p>
        </p:txBody>
      </p:sp>
      <p:sp>
        <p:nvSpPr>
          <p:cNvPr id="1333279" name="Text Box 31"/>
          <p:cNvSpPr txBox="1">
            <a:spLocks noChangeArrowheads="1"/>
          </p:cNvSpPr>
          <p:nvPr/>
        </p:nvSpPr>
        <p:spPr bwMode="auto">
          <a:xfrm>
            <a:off x="2505075" y="39989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35</a:t>
            </a:r>
          </a:p>
        </p:txBody>
      </p:sp>
      <p:sp>
        <p:nvSpPr>
          <p:cNvPr id="1333280" name="Text Box 32"/>
          <p:cNvSpPr txBox="1">
            <a:spLocks noChangeArrowheads="1"/>
          </p:cNvSpPr>
          <p:nvPr/>
        </p:nvSpPr>
        <p:spPr bwMode="auto">
          <a:xfrm>
            <a:off x="2800350"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45</a:t>
            </a:r>
          </a:p>
        </p:txBody>
      </p:sp>
      <p:sp>
        <p:nvSpPr>
          <p:cNvPr id="1333281" name="Text Box 33"/>
          <p:cNvSpPr txBox="1">
            <a:spLocks noChangeArrowheads="1"/>
          </p:cNvSpPr>
          <p:nvPr/>
        </p:nvSpPr>
        <p:spPr bwMode="auto">
          <a:xfrm>
            <a:off x="34607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23</a:t>
            </a:r>
          </a:p>
        </p:txBody>
      </p:sp>
      <p:sp>
        <p:nvSpPr>
          <p:cNvPr id="1333282" name="Text Box 34"/>
          <p:cNvSpPr txBox="1">
            <a:spLocks noChangeArrowheads="1"/>
          </p:cNvSpPr>
          <p:nvPr/>
        </p:nvSpPr>
        <p:spPr bwMode="auto">
          <a:xfrm>
            <a:off x="3746500" y="4016375"/>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30</a:t>
            </a:r>
          </a:p>
        </p:txBody>
      </p:sp>
      <p:sp>
        <p:nvSpPr>
          <p:cNvPr id="1333283" name="Text Box 35"/>
          <p:cNvSpPr txBox="1">
            <a:spLocks noChangeArrowheads="1"/>
          </p:cNvSpPr>
          <p:nvPr/>
        </p:nvSpPr>
        <p:spPr bwMode="auto">
          <a:xfrm>
            <a:off x="40322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14</a:t>
            </a:r>
          </a:p>
        </p:txBody>
      </p:sp>
      <p:sp>
        <p:nvSpPr>
          <p:cNvPr id="1333284" name="Text Box 36"/>
          <p:cNvSpPr txBox="1">
            <a:spLocks noChangeArrowheads="1"/>
          </p:cNvSpPr>
          <p:nvPr/>
        </p:nvSpPr>
        <p:spPr bwMode="auto">
          <a:xfrm>
            <a:off x="4327525" y="39862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15</a:t>
            </a:r>
          </a:p>
        </p:txBody>
      </p:sp>
      <p:sp>
        <p:nvSpPr>
          <p:cNvPr id="1333285" name="Text Box 37"/>
          <p:cNvSpPr txBox="1">
            <a:spLocks noChangeArrowheads="1"/>
          </p:cNvSpPr>
          <p:nvPr/>
        </p:nvSpPr>
        <p:spPr bwMode="auto">
          <a:xfrm>
            <a:off x="46291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26</a:t>
            </a:r>
          </a:p>
        </p:txBody>
      </p:sp>
      <p:sp>
        <p:nvSpPr>
          <p:cNvPr id="1333286" name="Text Box 38"/>
          <p:cNvSpPr txBox="1">
            <a:spLocks noChangeArrowheads="1"/>
          </p:cNvSpPr>
          <p:nvPr/>
        </p:nvSpPr>
        <p:spPr bwMode="auto">
          <a:xfrm>
            <a:off x="53340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19</a:t>
            </a:r>
          </a:p>
        </p:txBody>
      </p:sp>
      <p:sp>
        <p:nvSpPr>
          <p:cNvPr id="1333287" name="Text Box 39"/>
          <p:cNvSpPr txBox="1">
            <a:spLocks noChangeArrowheads="1"/>
          </p:cNvSpPr>
          <p:nvPr/>
        </p:nvSpPr>
        <p:spPr bwMode="auto">
          <a:xfrm>
            <a:off x="5619750" y="400526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22</a:t>
            </a:r>
          </a:p>
        </p:txBody>
      </p:sp>
      <p:sp>
        <p:nvSpPr>
          <p:cNvPr id="1333288" name="Text Box 40"/>
          <p:cNvSpPr txBox="1">
            <a:spLocks noChangeArrowheads="1"/>
          </p:cNvSpPr>
          <p:nvPr/>
        </p:nvSpPr>
        <p:spPr bwMode="auto">
          <a:xfrm>
            <a:off x="59055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14</a:t>
            </a:r>
          </a:p>
        </p:txBody>
      </p:sp>
      <p:sp>
        <p:nvSpPr>
          <p:cNvPr id="1333289" name="Text Box 41"/>
          <p:cNvSpPr txBox="1">
            <a:spLocks noChangeArrowheads="1"/>
          </p:cNvSpPr>
          <p:nvPr/>
        </p:nvSpPr>
        <p:spPr bwMode="auto">
          <a:xfrm>
            <a:off x="6191250" y="400526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13</a:t>
            </a:r>
          </a:p>
        </p:txBody>
      </p:sp>
      <p:sp>
        <p:nvSpPr>
          <p:cNvPr id="1333290" name="Text Box 42"/>
          <p:cNvSpPr txBox="1">
            <a:spLocks noChangeArrowheads="1"/>
          </p:cNvSpPr>
          <p:nvPr/>
        </p:nvSpPr>
        <p:spPr bwMode="auto">
          <a:xfrm>
            <a:off x="6486525"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22</a:t>
            </a:r>
          </a:p>
        </p:txBody>
      </p:sp>
      <p:sp>
        <p:nvSpPr>
          <p:cNvPr id="1333291" name="Text Box 43"/>
          <p:cNvSpPr txBox="1">
            <a:spLocks noChangeArrowheads="1"/>
          </p:cNvSpPr>
          <p:nvPr/>
        </p:nvSpPr>
        <p:spPr bwMode="auto">
          <a:xfrm>
            <a:off x="7216775"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10</a:t>
            </a:r>
          </a:p>
        </p:txBody>
      </p:sp>
      <p:sp>
        <p:nvSpPr>
          <p:cNvPr id="1333292" name="Text Box 44"/>
          <p:cNvSpPr txBox="1">
            <a:spLocks noChangeArrowheads="1"/>
          </p:cNvSpPr>
          <p:nvPr/>
        </p:nvSpPr>
        <p:spPr bwMode="auto">
          <a:xfrm>
            <a:off x="7502525" y="3995738"/>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17</a:t>
            </a:r>
          </a:p>
        </p:txBody>
      </p:sp>
      <p:sp>
        <p:nvSpPr>
          <p:cNvPr id="1333293" name="Text Box 45"/>
          <p:cNvSpPr txBox="1">
            <a:spLocks noChangeArrowheads="1"/>
          </p:cNvSpPr>
          <p:nvPr/>
        </p:nvSpPr>
        <p:spPr bwMode="auto">
          <a:xfrm>
            <a:off x="77978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29</a:t>
            </a:r>
          </a:p>
        </p:txBody>
      </p:sp>
      <p:sp>
        <p:nvSpPr>
          <p:cNvPr id="1333294" name="Text Box 46"/>
          <p:cNvSpPr txBox="1">
            <a:spLocks noChangeArrowheads="1"/>
          </p:cNvSpPr>
          <p:nvPr/>
        </p:nvSpPr>
        <p:spPr bwMode="auto">
          <a:xfrm>
            <a:off x="8083550" y="39862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29</a:t>
            </a:r>
          </a:p>
        </p:txBody>
      </p:sp>
      <p:sp>
        <p:nvSpPr>
          <p:cNvPr id="1333295" name="Text Box 47"/>
          <p:cNvSpPr txBox="1">
            <a:spLocks noChangeArrowheads="1"/>
          </p:cNvSpPr>
          <p:nvPr/>
        </p:nvSpPr>
        <p:spPr bwMode="auto">
          <a:xfrm>
            <a:off x="83629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15</a:t>
            </a:r>
          </a:p>
        </p:txBody>
      </p:sp>
      <p:pic>
        <p:nvPicPr>
          <p:cNvPr id="1333296" name="Picture 48" descr="XR11004VK-1"/>
          <p:cNvPicPr>
            <a:picLocks noChangeAspect="1" noChangeArrowheads="1"/>
          </p:cNvPicPr>
          <p:nvPr/>
        </p:nvPicPr>
        <p:blipFill>
          <a:blip r:embed="rId5" cstate="email"/>
          <a:srcRect/>
          <a:stretch>
            <a:fillRect/>
          </a:stretch>
        </p:blipFill>
        <p:spPr bwMode="auto">
          <a:xfrm>
            <a:off x="2133600" y="6019800"/>
            <a:ext cx="465138" cy="533400"/>
          </a:xfrm>
          <a:prstGeom prst="rect">
            <a:avLst/>
          </a:prstGeom>
          <a:noFill/>
        </p:spPr>
      </p:pic>
      <p:pic>
        <p:nvPicPr>
          <p:cNvPr id="1333297" name="Picture 49" descr="TT11004"/>
          <p:cNvPicPr>
            <a:picLocks noChangeAspect="1" noChangeArrowheads="1"/>
          </p:cNvPicPr>
          <p:nvPr/>
        </p:nvPicPr>
        <p:blipFill>
          <a:blip r:embed="rId6" cstate="email"/>
          <a:srcRect/>
          <a:stretch>
            <a:fillRect/>
          </a:stretch>
        </p:blipFill>
        <p:spPr bwMode="auto">
          <a:xfrm>
            <a:off x="4114800" y="6019800"/>
            <a:ext cx="422275" cy="533400"/>
          </a:xfrm>
          <a:prstGeom prst="rect">
            <a:avLst/>
          </a:prstGeom>
          <a:noFill/>
        </p:spPr>
      </p:pic>
      <p:pic>
        <p:nvPicPr>
          <p:cNvPr id="1333298" name="Picture 50" descr="TFVS2"/>
          <p:cNvPicPr>
            <a:picLocks noChangeAspect="1" noChangeArrowheads="1"/>
          </p:cNvPicPr>
          <p:nvPr/>
        </p:nvPicPr>
        <p:blipFill>
          <a:blip r:embed="rId7" cstate="email"/>
          <a:srcRect/>
          <a:stretch>
            <a:fillRect/>
          </a:stretch>
        </p:blipFill>
        <p:spPr bwMode="auto">
          <a:xfrm>
            <a:off x="5791200" y="6016625"/>
            <a:ext cx="347663" cy="612775"/>
          </a:xfrm>
          <a:prstGeom prst="rect">
            <a:avLst/>
          </a:prstGeom>
          <a:noFill/>
          <a:ln w="9525">
            <a:noFill/>
            <a:miter lim="800000"/>
            <a:headEnd/>
            <a:tailEnd/>
          </a:ln>
        </p:spPr>
      </p:pic>
      <p:pic>
        <p:nvPicPr>
          <p:cNvPr id="1333299" name="Picture 51" descr="ai11003_t"/>
          <p:cNvPicPr>
            <a:picLocks noChangeAspect="1" noChangeArrowheads="1"/>
          </p:cNvPicPr>
          <p:nvPr/>
        </p:nvPicPr>
        <p:blipFill>
          <a:blip r:embed="rId8" cstate="email"/>
          <a:srcRect/>
          <a:stretch>
            <a:fillRect/>
          </a:stretch>
        </p:blipFill>
        <p:spPr bwMode="auto">
          <a:xfrm>
            <a:off x="7696200" y="6019800"/>
            <a:ext cx="331788" cy="609600"/>
          </a:xfrm>
          <a:prstGeom prst="rect">
            <a:avLst/>
          </a:prstGeom>
          <a:noFill/>
          <a:ln w="9525">
            <a:noFill/>
            <a:miter lim="800000"/>
            <a:headEnd/>
            <a:tailEnd/>
          </a:ln>
        </p:spPr>
      </p:pic>
      <p:sp>
        <p:nvSpPr>
          <p:cNvPr id="1333300" name="Text Box 52"/>
          <p:cNvSpPr txBox="1">
            <a:spLocks noChangeArrowheads="1"/>
          </p:cNvSpPr>
          <p:nvPr/>
        </p:nvSpPr>
        <p:spPr bwMode="auto">
          <a:xfrm>
            <a:off x="136525" y="6289675"/>
            <a:ext cx="1857375" cy="457200"/>
          </a:xfrm>
          <a:prstGeom prst="rect">
            <a:avLst/>
          </a:prstGeom>
          <a:noFill/>
          <a:ln w="12700">
            <a:noFill/>
            <a:miter lim="800000"/>
            <a:headEnd/>
            <a:tailEnd/>
          </a:ln>
          <a:effectLst/>
        </p:spPr>
        <p:txBody>
          <a:bodyPr wrap="none">
            <a:spAutoFit/>
          </a:bodyPr>
          <a:lstStyle/>
          <a:p>
            <a:pPr eaLnBrk="0" hangingPunct="0"/>
            <a:r>
              <a:rPr lang="en-US" sz="2400">
                <a:latin typeface="Times New Roman" pitchFamily="18" charset="0"/>
              </a:rPr>
              <a:t> </a:t>
            </a:r>
            <a:r>
              <a:rPr lang="en-US" sz="1200">
                <a:latin typeface="Times New Roman" pitchFamily="18" charset="0"/>
              </a:rPr>
              <a:t>Bob Klein, U of Nebraska</a:t>
            </a:r>
          </a:p>
        </p:txBody>
      </p:sp>
      <p:sp>
        <p:nvSpPr>
          <p:cNvPr id="1333301" name="Line 53"/>
          <p:cNvSpPr>
            <a:spLocks noChangeShapeType="1"/>
          </p:cNvSpPr>
          <p:nvPr/>
        </p:nvSpPr>
        <p:spPr bwMode="auto">
          <a:xfrm>
            <a:off x="1828800" y="2438400"/>
            <a:ext cx="0" cy="914400"/>
          </a:xfrm>
          <a:prstGeom prst="line">
            <a:avLst/>
          </a:prstGeom>
          <a:noFill/>
          <a:ln w="38100">
            <a:solidFill>
              <a:srgbClr val="FF0000"/>
            </a:solidFill>
            <a:prstDash val="dash"/>
            <a:round/>
            <a:headEnd/>
            <a:tailEnd type="triangle" w="med" len="med"/>
          </a:ln>
          <a:effectLst/>
        </p:spPr>
        <p:txBody>
          <a:bodyPr/>
          <a:lstStyle/>
          <a:p>
            <a:endParaRPr lang="en-US"/>
          </a:p>
        </p:txBody>
      </p:sp>
      <p:sp>
        <p:nvSpPr>
          <p:cNvPr id="1333302" name="Line 54"/>
          <p:cNvSpPr>
            <a:spLocks noChangeShapeType="1"/>
          </p:cNvSpPr>
          <p:nvPr/>
        </p:nvSpPr>
        <p:spPr bwMode="auto">
          <a:xfrm flipV="1">
            <a:off x="838200" y="914400"/>
            <a:ext cx="914400" cy="152400"/>
          </a:xfrm>
          <a:prstGeom prst="line">
            <a:avLst/>
          </a:prstGeom>
          <a:noFill/>
          <a:ln w="38100">
            <a:solidFill>
              <a:srgbClr val="FF0000"/>
            </a:solidFill>
            <a:prstDash val="dash"/>
            <a:round/>
            <a:headEnd/>
            <a:tailEnd type="triangle" w="med" len="med"/>
          </a:ln>
          <a:effectLst/>
        </p:spPr>
        <p:txBody>
          <a:bodyPr/>
          <a:lstStyle/>
          <a:p>
            <a:endParaRPr lang="en-US"/>
          </a:p>
        </p:txBody>
      </p:sp>
      <p:sp>
        <p:nvSpPr>
          <p:cNvPr id="1333303" name="Line 55"/>
          <p:cNvSpPr>
            <a:spLocks noChangeShapeType="1"/>
          </p:cNvSpPr>
          <p:nvPr/>
        </p:nvSpPr>
        <p:spPr bwMode="auto">
          <a:xfrm>
            <a:off x="2133600" y="2590800"/>
            <a:ext cx="0" cy="914400"/>
          </a:xfrm>
          <a:prstGeom prst="line">
            <a:avLst/>
          </a:prstGeom>
          <a:noFill/>
          <a:ln w="38100">
            <a:solidFill>
              <a:srgbClr val="3333FF"/>
            </a:solidFill>
            <a:prstDash val="dash"/>
            <a:round/>
            <a:headEnd/>
            <a:tailEnd type="triangle" w="med" len="med"/>
          </a:ln>
          <a:effectLst/>
        </p:spPr>
        <p:txBody>
          <a:bodyPr/>
          <a:lstStyle/>
          <a:p>
            <a:endParaRPr lang="en-US"/>
          </a:p>
        </p:txBody>
      </p:sp>
      <p:sp>
        <p:nvSpPr>
          <p:cNvPr id="1333304" name="Line 56"/>
          <p:cNvSpPr>
            <a:spLocks noChangeShapeType="1"/>
          </p:cNvSpPr>
          <p:nvPr/>
        </p:nvSpPr>
        <p:spPr bwMode="auto">
          <a:xfrm flipV="1">
            <a:off x="4267200" y="914400"/>
            <a:ext cx="914400" cy="0"/>
          </a:xfrm>
          <a:prstGeom prst="line">
            <a:avLst/>
          </a:prstGeom>
          <a:noFill/>
          <a:ln w="38100">
            <a:solidFill>
              <a:srgbClr val="3333FF"/>
            </a:solidFill>
            <a:prstDash val="dash"/>
            <a:round/>
            <a:headEnd/>
            <a:tailEnd type="triangle" w="med" len="med"/>
          </a:ln>
          <a:effectLst/>
        </p:spPr>
        <p:txBody>
          <a:bodyPr/>
          <a:lstStyle/>
          <a:p>
            <a:endParaRPr lang="en-US"/>
          </a:p>
        </p:txBody>
      </p:sp>
      <p:sp>
        <p:nvSpPr>
          <p:cNvPr id="1333305" name="Oval 57"/>
          <p:cNvSpPr>
            <a:spLocks noChangeArrowheads="1"/>
          </p:cNvSpPr>
          <p:nvPr/>
        </p:nvSpPr>
        <p:spPr bwMode="auto">
          <a:xfrm>
            <a:off x="685800" y="3352800"/>
            <a:ext cx="762000" cy="304800"/>
          </a:xfrm>
          <a:prstGeom prst="ellipse">
            <a:avLst/>
          </a:prstGeom>
          <a:noFill/>
          <a:ln w="12700">
            <a:solidFill>
              <a:srgbClr val="FF0000"/>
            </a:solidFill>
            <a:round/>
            <a:headEnd/>
            <a:tailEnd/>
          </a:ln>
          <a:effectLst/>
        </p:spPr>
        <p:txBody>
          <a:bodyPr wrap="none" anchor="ctr"/>
          <a:lstStyle/>
          <a:p>
            <a:endParaRPr lang="en-US"/>
          </a:p>
        </p:txBody>
      </p:sp>
      <p:sp>
        <p:nvSpPr>
          <p:cNvPr id="1333306" name="Line 58"/>
          <p:cNvSpPr>
            <a:spLocks noChangeShapeType="1"/>
          </p:cNvSpPr>
          <p:nvPr/>
        </p:nvSpPr>
        <p:spPr bwMode="auto">
          <a:xfrm flipV="1">
            <a:off x="1143000" y="4343400"/>
            <a:ext cx="609600" cy="1295400"/>
          </a:xfrm>
          <a:prstGeom prst="line">
            <a:avLst/>
          </a:prstGeom>
          <a:noFill/>
          <a:ln w="12700">
            <a:solidFill>
              <a:srgbClr val="FF0000"/>
            </a:solidFill>
            <a:round/>
            <a:headEnd/>
            <a:tailEnd type="triangle" w="med" len="med"/>
          </a:ln>
          <a:effectLst/>
        </p:spPr>
        <p:txBody>
          <a:bodyPr/>
          <a:lstStyle/>
          <a:p>
            <a:endParaRPr lang="en-US"/>
          </a:p>
        </p:txBody>
      </p:sp>
      <p:sp>
        <p:nvSpPr>
          <p:cNvPr id="1333307" name="Text Box 59"/>
          <p:cNvSpPr txBox="1">
            <a:spLocks noChangeArrowheads="1"/>
          </p:cNvSpPr>
          <p:nvPr/>
        </p:nvSpPr>
        <p:spPr bwMode="auto">
          <a:xfrm>
            <a:off x="152400" y="5638800"/>
            <a:ext cx="1371600" cy="469900"/>
          </a:xfrm>
          <a:prstGeom prst="rect">
            <a:avLst/>
          </a:prstGeom>
          <a:noFill/>
          <a:ln w="12700">
            <a:solidFill>
              <a:srgbClr val="FF0000"/>
            </a:solidFill>
            <a:miter lim="800000"/>
            <a:headEnd/>
            <a:tailEnd/>
          </a:ln>
          <a:effectLst/>
        </p:spPr>
        <p:txBody>
          <a:bodyPr>
            <a:spAutoFit/>
          </a:bodyPr>
          <a:lstStyle/>
          <a:p>
            <a:pPr eaLnBrk="0" hangingPunct="0"/>
            <a:r>
              <a:rPr lang="en-US" sz="2400">
                <a:latin typeface="Times New Roman" pitchFamily="18" charset="0"/>
              </a:rPr>
              <a:t> </a:t>
            </a:r>
            <a:r>
              <a:rPr lang="en-US" sz="1600">
                <a:latin typeface="Times New Roman" pitchFamily="18" charset="0"/>
              </a:rPr>
              <a:t>Percent fines</a:t>
            </a:r>
            <a:endParaRPr lang="en-US" sz="800">
              <a:latin typeface="Times New Roman" pitchFamily="18" charset="0"/>
            </a:endParaRPr>
          </a:p>
        </p:txBody>
      </p:sp>
    </p:spTree>
    <p:custDataLst>
      <p:tags r:id="rId2"/>
    </p:custDataLst>
  </p:cSld>
  <p:clrMapOvr>
    <a:masterClrMapping/>
  </p:clrMapOvr>
  <p:transition spd="med">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mpspraywind_AI_herbvsILock_82+88i.wmv">
            <a:hlinkClick r:id="" action="ppaction://media"/>
          </p:cNvPr>
          <p:cNvPicPr>
            <a:picLocks noGrp="1" noRot="1" noChangeAspect="1"/>
          </p:cNvPicPr>
          <p:nvPr>
            <p:ph idx="1"/>
            <a:videoFile r:link="rId2"/>
          </p:nvPr>
        </p:nvPicPr>
        <p:blipFill>
          <a:blip r:embed="rId4" cstate="email"/>
          <a:stretch>
            <a:fillRect/>
          </a:stretch>
        </p:blipFill>
        <p:spPr>
          <a:xfrm>
            <a:off x="0" y="990599"/>
            <a:ext cx="9144000" cy="514350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p:cNvSpPr>
            <a:spLocks noGrp="1" noChangeArrowheads="1"/>
          </p:cNvSpPr>
          <p:nvPr>
            <p:ph type="title"/>
          </p:nvPr>
        </p:nvSpPr>
        <p:spPr/>
        <p:txBody>
          <a:bodyPr/>
          <a:lstStyle/>
          <a:p>
            <a:r>
              <a:rPr lang="en-US"/>
              <a:t>Disclaimer:</a:t>
            </a:r>
          </a:p>
        </p:txBody>
      </p:sp>
      <p:sp>
        <p:nvSpPr>
          <p:cNvPr id="1080323" name="Rectangle 3"/>
          <p:cNvSpPr>
            <a:spLocks noGrp="1" noChangeArrowheads="1"/>
          </p:cNvSpPr>
          <p:nvPr>
            <p:ph type="body" idx="1"/>
          </p:nvPr>
        </p:nvSpPr>
        <p:spPr/>
        <p:txBody>
          <a:bodyPr/>
          <a:lstStyle/>
          <a:p>
            <a:r>
              <a:rPr lang="en-US"/>
              <a:t>Brand names appearing in this presentation are for identification and illustration purposes only.</a:t>
            </a:r>
          </a:p>
          <a:p>
            <a:r>
              <a:rPr lang="en-US"/>
              <a:t>No endorsement is intended, nor is criticism implied of similar products not mentioned. </a:t>
            </a:r>
          </a:p>
        </p:txBody>
      </p:sp>
    </p:spTree>
    <p:custDataLst>
      <p:tags r:id="rId1"/>
    </p:custData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IMG_1295"/>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23555" name="Rectangle 4"/>
          <p:cNvSpPr>
            <a:spLocks noChangeArrowheads="1"/>
          </p:cNvSpPr>
          <p:nvPr/>
        </p:nvSpPr>
        <p:spPr bwMode="auto">
          <a:xfrm>
            <a:off x="474663" y="6096000"/>
            <a:ext cx="8288337" cy="762000"/>
          </a:xfrm>
          <a:prstGeom prst="rect">
            <a:avLst/>
          </a:prstGeom>
          <a:noFill/>
          <a:ln w="12700">
            <a:noFill/>
            <a:miter lim="800000"/>
            <a:headEnd/>
            <a:tailEnd/>
          </a:ln>
        </p:spPr>
        <p:txBody>
          <a:bodyPr wrap="none">
            <a:spAutoFit/>
          </a:bodyPr>
          <a:lstStyle/>
          <a:p>
            <a:r>
              <a:rPr lang="en-US" sz="4400">
                <a:solidFill>
                  <a:schemeClr val="bg1"/>
                </a:solidFill>
                <a:latin typeface="Comic Sans MS" pitchFamily="66" charset="0"/>
              </a:rPr>
              <a:t>www.bae.ksu.edu/faculty/wolf/</a:t>
            </a:r>
          </a:p>
        </p:txBody>
      </p:sp>
      <p:sp>
        <p:nvSpPr>
          <p:cNvPr id="889861" name="Rectangle 5"/>
          <p:cNvSpPr>
            <a:spLocks noChangeArrowheads="1"/>
          </p:cNvSpPr>
          <p:nvPr/>
        </p:nvSpPr>
        <p:spPr bwMode="auto">
          <a:xfrm rot="-1194350">
            <a:off x="2611014" y="4191000"/>
            <a:ext cx="3581400" cy="1404938"/>
          </a:xfrm>
          <a:prstGeom prst="rect">
            <a:avLst/>
          </a:prstGeom>
          <a:noFill/>
          <a:ln w="9525">
            <a:noFill/>
            <a:miter lim="800000"/>
            <a:headEnd/>
            <a:tailEnd/>
          </a:ln>
        </p:spPr>
        <p:txBody>
          <a:bodyPr anchor="ctr"/>
          <a:lstStyle/>
          <a:p>
            <a:r>
              <a:rPr kumimoji="1" lang="en-US" sz="6700" dirty="0">
                <a:solidFill>
                  <a:srgbClr val="FFFF00"/>
                </a:solidFill>
                <a:latin typeface="Comic Sans MS" pitchFamily="66" charset="0"/>
              </a:rPr>
              <a:t>T</a:t>
            </a:r>
            <a:r>
              <a:rPr kumimoji="1" lang="en-US" sz="6100" dirty="0">
                <a:solidFill>
                  <a:srgbClr val="FFFF00"/>
                </a:solidFill>
                <a:latin typeface="Comic Sans MS" pitchFamily="66" charset="0"/>
              </a:rPr>
              <a:t>hanks!</a:t>
            </a:r>
          </a:p>
        </p:txBody>
      </p:sp>
      <p:sp>
        <p:nvSpPr>
          <p:cNvPr id="23557" name="Rectangle 6"/>
          <p:cNvSpPr>
            <a:spLocks noChangeArrowheads="1"/>
          </p:cNvSpPr>
          <p:nvPr/>
        </p:nvSpPr>
        <p:spPr bwMode="auto">
          <a:xfrm>
            <a:off x="76200" y="228600"/>
            <a:ext cx="5689600" cy="520700"/>
          </a:xfrm>
          <a:prstGeom prst="rect">
            <a:avLst/>
          </a:prstGeom>
          <a:noFill/>
          <a:ln w="9525">
            <a:noFill/>
            <a:miter lim="800000"/>
            <a:headEnd/>
            <a:tailEnd/>
          </a:ln>
        </p:spPr>
        <p:txBody>
          <a:bodyPr lIns="91425" tIns="45713" rIns="91425" bIns="45713" anchor="b"/>
          <a:lstStyle/>
          <a:p>
            <a:r>
              <a:rPr kumimoji="1" lang="en-US">
                <a:solidFill>
                  <a:schemeClr val="bg1"/>
                </a:solidFill>
                <a:latin typeface="Comic Sans MS" pitchFamily="66" charset="0"/>
              </a:rPr>
              <a:t>For more information contact:</a:t>
            </a:r>
          </a:p>
        </p:txBody>
      </p:sp>
      <p:sp>
        <p:nvSpPr>
          <p:cNvPr id="23558" name="Text Box 7"/>
          <p:cNvSpPr txBox="1">
            <a:spLocks noChangeArrowheads="1"/>
          </p:cNvSpPr>
          <p:nvPr/>
        </p:nvSpPr>
        <p:spPr bwMode="auto">
          <a:xfrm>
            <a:off x="5791200" y="0"/>
            <a:ext cx="3190875" cy="579438"/>
          </a:xfrm>
          <a:prstGeom prst="rect">
            <a:avLst/>
          </a:prstGeom>
          <a:noFill/>
          <a:ln w="9525">
            <a:noFill/>
            <a:miter lim="800000"/>
            <a:headEnd type="none" w="sm" len="sm"/>
            <a:tailEnd type="none" w="sm" len="sm"/>
          </a:ln>
        </p:spPr>
        <p:txBody>
          <a:bodyPr wrap="none">
            <a:spAutoFit/>
          </a:bodyPr>
          <a:lstStyle/>
          <a:p>
            <a:r>
              <a:rPr lang="en-US" sz="3200">
                <a:latin typeface="Comic Sans MS" pitchFamily="66" charset="0"/>
              </a:rPr>
              <a:t>rewolf@ksu.edu</a:t>
            </a:r>
          </a:p>
        </p:txBody>
      </p:sp>
      <p:pic>
        <p:nvPicPr>
          <p:cNvPr id="23559" name="Picture 7" descr="IMG_0298"/>
          <p:cNvPicPr>
            <a:picLocks noChangeAspect="1" noChangeArrowheads="1"/>
          </p:cNvPicPr>
          <p:nvPr/>
        </p:nvPicPr>
        <p:blipFill>
          <a:blip r:embed="rId4" cstate="email"/>
          <a:srcRect/>
          <a:stretch>
            <a:fillRect/>
          </a:stretch>
        </p:blipFill>
        <p:spPr bwMode="auto">
          <a:xfrm>
            <a:off x="5638800" y="3962400"/>
            <a:ext cx="3276600" cy="2184400"/>
          </a:xfrm>
          <a:prstGeom prst="snip2DiagRect">
            <a:avLst>
              <a:gd name="adj1" fmla="val 21927"/>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IMG_0214.JPG"/>
          <p:cNvPicPr>
            <a:picLocks noChangeAspect="1"/>
          </p:cNvPicPr>
          <p:nvPr/>
        </p:nvPicPr>
        <p:blipFill>
          <a:blip r:embed="rId5" cstate="email"/>
          <a:srcRect/>
          <a:stretch>
            <a:fillRect/>
          </a:stretch>
        </p:blipFill>
        <p:spPr>
          <a:xfrm>
            <a:off x="228600" y="4343400"/>
            <a:ext cx="1981200" cy="1981200"/>
          </a:xfrm>
          <a:prstGeom prst="ellipse">
            <a:avLst/>
          </a:prstGeom>
          <a:ln>
            <a:noFill/>
          </a:ln>
          <a:effectLst>
            <a:softEdge rad="112500"/>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89861"/>
                                        </p:tgtEl>
                                        <p:attrNameLst>
                                          <p:attrName>style.visibility</p:attrName>
                                        </p:attrNameLst>
                                      </p:cBhvr>
                                      <p:to>
                                        <p:strVal val="visible"/>
                                      </p:to>
                                    </p:set>
                                    <p:anim calcmode="lin" valueType="num">
                                      <p:cBhvr additive="base">
                                        <p:cTn id="7" dur="3000" fill="hold"/>
                                        <p:tgtEl>
                                          <p:spTgt spid="889861"/>
                                        </p:tgtEl>
                                        <p:attrNameLst>
                                          <p:attrName>ppt_x</p:attrName>
                                        </p:attrNameLst>
                                      </p:cBhvr>
                                      <p:tavLst>
                                        <p:tav tm="0">
                                          <p:val>
                                            <p:strVal val="#ppt_x"/>
                                          </p:val>
                                        </p:tav>
                                        <p:tav tm="100000">
                                          <p:val>
                                            <p:strVal val="#ppt_x"/>
                                          </p:val>
                                        </p:tav>
                                      </p:tavLst>
                                    </p:anim>
                                    <p:anim calcmode="lin" valueType="num">
                                      <p:cBhvr additive="base">
                                        <p:cTn id="8" dur="3000" fill="hold"/>
                                        <p:tgtEl>
                                          <p:spTgt spid="8898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1" grpId="0"/>
    </p:bld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SKIPREMAININGRACESLIDES" val="True"/>
  <p:tag name="BUBBLENAMEVISIBLE" val="True"/>
  <p:tag name="DEFAULTNUMTEAMS" val="5"/>
  <p:tag name="CUSTOMCELLBACKCOLOR2" val="-8388480"/>
  <p:tag name="DISPLAYNAME" val="True"/>
  <p:tag name="GRIDROTATIONINTERVAL" val="2"/>
  <p:tag name="POLLINGCYCLE" val="2"/>
  <p:tag name="INCLUDENONRESPONDERS" val="False"/>
  <p:tag name="ALLOWUSERFEEDBACK" val="True"/>
  <p:tag name="REALTIMEBACKUPPATH" val="(None)"/>
  <p:tag name="FIBDISPLAYKEYWORDS" val="True"/>
  <p:tag name="PRRESPONSE4" val="7"/>
  <p:tag name="PRRESPONSE8" val="3"/>
  <p:tag name="TPVERSION" val="2008"/>
  <p:tag name="BULLETTYPE" val="3"/>
  <p:tag name="RESPCOUNTERFORMAT" val="0"/>
  <p:tag name="BACKUPSESSIONS" val="True"/>
  <p:tag name="ROTATIONINTERVAL" val="2"/>
  <p:tag name="RACEANIMATIONSPEED" val="3"/>
  <p:tag name="BUBBLESIZEVISIBLE" val="True"/>
  <p:tag name="CUSTOMCELLFORECOLOR" val="-65536"/>
  <p:tag name="USESCHEMECOLORS" val="True"/>
  <p:tag name="AUTOSIZEGRID" val="True"/>
  <p:tag name="CHARTLABELS" val="1"/>
  <p:tag name="INCLUDEPPT" val="True"/>
  <p:tag name="ZEROBASED" val="False"/>
  <p:tag name="FIBNUMRESULTS" val="5"/>
  <p:tag name="PRRESPONSE3" val="8"/>
  <p:tag name="PRRESPONSE9" val="2"/>
  <p:tag name="SHOWBARVISIBLE" val="True"/>
  <p:tag name="RESPCOUNTERSTYLE" val="-1"/>
  <p:tag name="BACKUPMAINTENANCE" val="7"/>
  <p:tag name="RACEENDPOINTS" val="100"/>
  <p:tag name="MAXRESPONDERS" val="5"/>
  <p:tag name="CUSTOMCELLBACKCOLOR1" val="-16777056"/>
  <p:tag name="DISPLAYDEVICEID" val="True"/>
  <p:tag name="CHARTCOLORS" val="0"/>
  <p:tag name="CORRECTPOINTVALUE" val="100"/>
  <p:tag name="CHARTSCALE" val="True"/>
  <p:tag name="PRRESPONSE2" val="9"/>
  <p:tag name="PRRESPONSE10" val="1"/>
  <p:tag name="ANSWERNOWSTYLE" val="-1"/>
  <p:tag name="NUMRESPONSES" val="1"/>
  <p:tag name="RACERSMAXDISPLAYED" val="5"/>
  <p:tag name="BUBBLEGROUPING" val="3"/>
  <p:tag name="DISPLAYDEVICENUMBER" val="True"/>
  <p:tag name="RESETCHARTS" val="True"/>
  <p:tag name="REALTIMEBACKUP" val="False"/>
  <p:tag name="PRRESPONSE1" val="10"/>
  <p:tag name="SHOWFLASHWARNING" val="True"/>
  <p:tag name="COUNTDOWNSECONDS" val="10"/>
  <p:tag name="AUTOUPDATEALIASES" val="True"/>
  <p:tag name="CUSTOMGRIDBACKCOLOR" val="-2830136"/>
  <p:tag name="GRIDSIZE" val="{Width=800, Height=600}"/>
  <p:tag name="INCORRECTPOINTVALUE" val="0"/>
  <p:tag name="PRRESPONSE5" val="6"/>
  <p:tag name="USESECONDARYMONITOR" val="True"/>
  <p:tag name="REVIEWONLY" val="False"/>
  <p:tag name="CUSTOMCELLBACKCOLOR3" val="-16744384"/>
  <p:tag name="MULTIRESPDIVISOR" val="1"/>
  <p:tag name="FIBINCLUDEOTHER" val="True"/>
  <p:tag name="COUNTDOWNSTYLE" val="-1"/>
  <p:tag name="TEAMSINLEADERBOARD" val="5"/>
  <p:tag name="GRIDPOSITION" val="1"/>
  <p:tag name="PRRESPONSE6" val="5"/>
  <p:tag name="CHARTVALUEFORMAT" val="0%"/>
  <p:tag name="GRIDOPACITY" val="90"/>
  <p:tag name="PRRESPONSE7" val="4"/>
  <p:tag name="BUBBLEVALUEFORMAT" val="0.0"/>
  <p:tag name="FIBDISPLAYRESULTS" val="True"/>
  <p:tag name="CUSTOMCELLBACKCOLOR4" val="-8355712"/>
  <p:tag name="INPUTSOURCE" val="1"/>
  <p:tag name="POWERPOINTVERSION" val="12.0"/>
  <p:tag name="PARTICIPANTSINLEADERBOARD" val="5"/>
  <p:tag name="AUTOADJUSTPARTRANGE" val="True"/>
  <p:tag name="PARTLISTDEFAULT" val="1"/>
  <p:tag name="DELIMITERS" val="3.1"/>
  <p:tag name="LUIDIAENABLED" val="False"/>
  <p:tag name="ADVANCEDSETTINGSVIEW" val="False"/>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8.xml><?xml version="1.0" encoding="utf-8"?>
<p:tagLst xmlns:a="http://schemas.openxmlformats.org/drawingml/2006/main" xmlns:r="http://schemas.openxmlformats.org/officeDocument/2006/relationships" xmlns:p="http://schemas.openxmlformats.org/presentationml/2006/main">
  <p:tag name="DELIMITERS" val="3.1"/>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7117</TotalTime>
  <Pages>29</Pages>
  <Words>2935</Words>
  <Application>Microsoft Office PowerPoint</Application>
  <PresentationFormat>Overhead</PresentationFormat>
  <Paragraphs>559</Paragraphs>
  <Slides>96</Slides>
  <Notes>31</Notes>
  <HiddenSlides>1</HiddenSlides>
  <MMClips>7</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96</vt:i4>
      </vt:variant>
    </vt:vector>
  </HeadingPairs>
  <TitlesOfParts>
    <vt:vector size="101" baseType="lpstr">
      <vt:lpstr>Default Design</vt:lpstr>
      <vt:lpstr>Photo Editor Photo</vt:lpstr>
      <vt:lpstr>Equation</vt:lpstr>
      <vt:lpstr>Document</vt:lpstr>
      <vt:lpstr>Chart</vt:lpstr>
      <vt:lpstr> Nozzle Design Update and Application Technology Update</vt:lpstr>
      <vt:lpstr>Slide 2</vt:lpstr>
      <vt:lpstr> Accurate And Efficient Applications </vt:lpstr>
      <vt:lpstr>Sprayer Components:</vt:lpstr>
      <vt:lpstr>Slide 5</vt:lpstr>
      <vt:lpstr>Flow Back Control:</vt:lpstr>
      <vt:lpstr>Slide 7</vt:lpstr>
      <vt:lpstr>Flow Back Function</vt:lpstr>
      <vt:lpstr>Slide 9</vt:lpstr>
      <vt:lpstr>Slide 10</vt:lpstr>
      <vt:lpstr>Parallel Swathing – light bars:</vt:lpstr>
      <vt:lpstr>Auto Steering:</vt:lpstr>
      <vt:lpstr>Slide 13</vt:lpstr>
      <vt:lpstr>Slide 14</vt:lpstr>
      <vt:lpstr>Slide 15</vt:lpstr>
      <vt:lpstr>Variable Rate/Mapped Applications</vt:lpstr>
      <vt:lpstr>VariTarget:</vt:lpstr>
      <vt:lpstr>Variable Rate Nozzles</vt:lpstr>
      <vt:lpstr>Slide 19</vt:lpstr>
      <vt:lpstr>How it Works:  </vt:lpstr>
      <vt:lpstr>Pulse compared to conventional:</vt:lpstr>
      <vt:lpstr>What is Pulse Width?</vt:lpstr>
      <vt:lpstr>Slide 23</vt:lpstr>
      <vt:lpstr>Harrison Smart Nozzle: H-AgTec</vt:lpstr>
      <vt:lpstr>On board weather instrumentation:</vt:lpstr>
      <vt:lpstr>Accurate and efficient applications: Increase Efficacy – Minimize Drift</vt:lpstr>
      <vt:lpstr>Nozzles are important because:</vt:lpstr>
      <vt:lpstr>Calibration!!!!</vt:lpstr>
      <vt:lpstr>SpotOn Electronic Calibration Tool</vt:lpstr>
      <vt:lpstr>Calibration/Nozzle Selection:</vt:lpstr>
      <vt:lpstr>Flow Rate Equation:</vt:lpstr>
      <vt:lpstr>Slide 32</vt:lpstr>
      <vt:lpstr>Selecting the proper nozzle….</vt:lpstr>
      <vt:lpstr>Slide 34</vt:lpstr>
      <vt:lpstr>Slide 35</vt:lpstr>
      <vt:lpstr>Slide 36</vt:lpstr>
      <vt:lpstr>Nozzle Technology</vt:lpstr>
      <vt:lpstr>Spray Characteristics are Important</vt:lpstr>
      <vt:lpstr>Nozzle Efficacy/Drift Slope</vt:lpstr>
      <vt:lpstr>Nozzles Types?</vt:lpstr>
      <vt:lpstr>Nozzles Types?</vt:lpstr>
      <vt:lpstr>Demo – Pattern check</vt:lpstr>
      <vt:lpstr>Demo – extended range flat-fan</vt:lpstr>
      <vt:lpstr>Extended Range Flat-Fan</vt:lpstr>
      <vt:lpstr>Nozzles Types?</vt:lpstr>
      <vt:lpstr>Turbo Flat-fan:</vt:lpstr>
      <vt:lpstr>New Release In 2006</vt:lpstr>
      <vt:lpstr>Demo – turbo flat-fan</vt:lpstr>
      <vt:lpstr>Nozzles Types?</vt:lpstr>
      <vt:lpstr>Pre-Orifice VENTURI Nozzles</vt:lpstr>
      <vt:lpstr>Demo –venturi flat-fan</vt:lpstr>
      <vt:lpstr>Air Induction Nozzle  for Maximum Drift Control:</vt:lpstr>
      <vt:lpstr>Demo –turbo venturi flat-fan</vt:lpstr>
      <vt:lpstr>Improving Potential For Efficacy</vt:lpstr>
      <vt:lpstr>Slide 55</vt:lpstr>
      <vt:lpstr>New release in 2007:</vt:lpstr>
      <vt:lpstr>GuardianAir Induction:</vt:lpstr>
      <vt:lpstr>Demo –AM, AIXR Guardian</vt:lpstr>
      <vt:lpstr>Slide 59</vt:lpstr>
      <vt:lpstr>Demo – TDHSTF</vt:lpstr>
      <vt:lpstr>Nozzles-Recommended Use</vt:lpstr>
      <vt:lpstr>Calibration!!!! The next phase!</vt:lpstr>
      <vt:lpstr>Slide 63</vt:lpstr>
      <vt:lpstr>Slide 64</vt:lpstr>
      <vt:lpstr>Slide 65</vt:lpstr>
      <vt:lpstr>Slide 66</vt:lpstr>
      <vt:lpstr>Slide 67</vt:lpstr>
      <vt:lpstr>Slide 68</vt:lpstr>
      <vt:lpstr>Slide 69</vt:lpstr>
      <vt:lpstr>Slide 70</vt:lpstr>
      <vt:lpstr>Droplet Selection/Calibration:</vt:lpstr>
      <vt:lpstr>Slide 72</vt:lpstr>
      <vt:lpstr>Selecting The Proper Nozzle</vt:lpstr>
      <vt:lpstr>Slide 74</vt:lpstr>
      <vt:lpstr>Slide 75</vt:lpstr>
      <vt:lpstr>Slide 76</vt:lpstr>
      <vt:lpstr>Slide 77</vt:lpstr>
      <vt:lpstr>Slide 78</vt:lpstr>
      <vt:lpstr>Slide 79</vt:lpstr>
      <vt:lpstr>Slide 80</vt:lpstr>
      <vt:lpstr>Slide 81</vt:lpstr>
      <vt:lpstr>Slide 82</vt:lpstr>
      <vt:lpstr>Slide 83</vt:lpstr>
      <vt:lpstr>Comparing Droplet Spectra – Example</vt:lpstr>
      <vt:lpstr>Slide 85</vt:lpstr>
      <vt:lpstr>Strategies to Reduce Drift:</vt:lpstr>
      <vt:lpstr>Drift Reduction Additives:</vt:lpstr>
      <vt:lpstr>Slide 88</vt:lpstr>
      <vt:lpstr>Total Drift Ranked:</vt:lpstr>
      <vt:lpstr>Solution Factor:</vt:lpstr>
      <vt:lpstr>Need to evaluate droplets of solutions:</vt:lpstr>
      <vt:lpstr>Slide 92</vt:lpstr>
      <vt:lpstr>Slide 93</vt:lpstr>
      <vt:lpstr>Slide 94</vt:lpstr>
      <vt:lpstr>Disclaimer:</vt:lpstr>
      <vt:lpstr>Slide 96</vt:lpstr>
    </vt:vector>
  </TitlesOfParts>
  <Company>AgEng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Coalition on Drift Minimization</dc:title>
  <dc:subject/>
  <dc:creator>Robert E. Wolf</dc:creator>
  <cp:keywords/>
  <dc:description/>
  <cp:lastModifiedBy>Bob Wolf</cp:lastModifiedBy>
  <cp:revision>372</cp:revision>
  <cp:lastPrinted>1999-07-01T14:34:41Z</cp:lastPrinted>
  <dcterms:created xsi:type="dcterms:W3CDTF">1998-05-05T03:49:06Z</dcterms:created>
  <dcterms:modified xsi:type="dcterms:W3CDTF">2010-09-21T13:57:57Z</dcterms:modified>
</cp:coreProperties>
</file>