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2" r:id="rId1"/>
  </p:sldMasterIdLst>
  <p:notesMasterIdLst>
    <p:notesMasterId r:id="rId48"/>
  </p:notesMasterIdLst>
  <p:handoutMasterIdLst>
    <p:handoutMasterId r:id="rId49"/>
  </p:handoutMasterIdLst>
  <p:sldIdLst>
    <p:sldId id="559" r:id="rId2"/>
    <p:sldId id="650" r:id="rId3"/>
    <p:sldId id="686" r:id="rId4"/>
    <p:sldId id="640" r:id="rId5"/>
    <p:sldId id="675" r:id="rId6"/>
    <p:sldId id="666" r:id="rId7"/>
    <p:sldId id="643" r:id="rId8"/>
    <p:sldId id="700" r:id="rId9"/>
    <p:sldId id="701" r:id="rId10"/>
    <p:sldId id="709" r:id="rId11"/>
    <p:sldId id="602" r:id="rId12"/>
    <p:sldId id="603" r:id="rId13"/>
    <p:sldId id="696" r:id="rId14"/>
    <p:sldId id="687" r:id="rId15"/>
    <p:sldId id="688" r:id="rId16"/>
    <p:sldId id="690" r:id="rId17"/>
    <p:sldId id="695" r:id="rId18"/>
    <p:sldId id="691" r:id="rId19"/>
    <p:sldId id="697" r:id="rId20"/>
    <p:sldId id="694" r:id="rId21"/>
    <p:sldId id="702" r:id="rId22"/>
    <p:sldId id="704" r:id="rId23"/>
    <p:sldId id="703" r:id="rId24"/>
    <p:sldId id="705" r:id="rId25"/>
    <p:sldId id="660" r:id="rId26"/>
    <p:sldId id="699" r:id="rId27"/>
    <p:sldId id="637" r:id="rId28"/>
    <p:sldId id="661" r:id="rId29"/>
    <p:sldId id="662" r:id="rId30"/>
    <p:sldId id="707" r:id="rId31"/>
    <p:sldId id="651" r:id="rId32"/>
    <p:sldId id="652" r:id="rId33"/>
    <p:sldId id="663" r:id="rId34"/>
    <p:sldId id="664" r:id="rId35"/>
    <p:sldId id="665" r:id="rId36"/>
    <p:sldId id="684" r:id="rId37"/>
    <p:sldId id="685" r:id="rId38"/>
    <p:sldId id="667" r:id="rId39"/>
    <p:sldId id="668" r:id="rId40"/>
    <p:sldId id="669" r:id="rId41"/>
    <p:sldId id="670" r:id="rId42"/>
    <p:sldId id="671" r:id="rId43"/>
    <p:sldId id="672" r:id="rId44"/>
    <p:sldId id="673" r:id="rId45"/>
    <p:sldId id="674" r:id="rId46"/>
    <p:sldId id="708" r:id="rId47"/>
  </p:sldIdLst>
  <p:sldSz cx="9144000" cy="6858000" type="overhead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9900CC"/>
    <a:srgbClr val="3333FF"/>
    <a:srgbClr val="FF0000"/>
    <a:srgbClr val="6600CC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379" autoAdjust="0"/>
    <p:restoredTop sz="88058" autoAdjust="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College%20Station\Syngenta%20aerial%20solution%20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College%20Station\Syngenta%20aerial%20solution%20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College%20Station\Syngenta%20aerial%20solution%20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College%20Station\Syngenta%20aerial%20solution%20tes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Ashland%202009\Ashland%202008%20and%202009%20Summari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Ashland%202009\Ashland%202008%20and%202009%20Summari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College%20Station\Ground%20nozz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Treatment VMD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VMD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374</c:v>
                </c:pt>
                <c:pt idx="1">
                  <c:v>380</c:v>
                </c:pt>
                <c:pt idx="2">
                  <c:v>398</c:v>
                </c:pt>
                <c:pt idx="3">
                  <c:v>393</c:v>
                </c:pt>
                <c:pt idx="4">
                  <c:v>345</c:v>
                </c:pt>
                <c:pt idx="5">
                  <c:v>331</c:v>
                </c:pt>
                <c:pt idx="6">
                  <c:v>333</c:v>
                </c:pt>
                <c:pt idx="7">
                  <c:v>348</c:v>
                </c:pt>
                <c:pt idx="8">
                  <c:v>336</c:v>
                </c:pt>
                <c:pt idx="9">
                  <c:v>368</c:v>
                </c:pt>
                <c:pt idx="10">
                  <c:v>356</c:v>
                </c:pt>
                <c:pt idx="11">
                  <c:v>347</c:v>
                </c:pt>
                <c:pt idx="12">
                  <c:v>379</c:v>
                </c:pt>
              </c:numCache>
            </c:numRef>
          </c:val>
        </c:ser>
        <c:gapWidth val="25"/>
        <c:axId val="85713280"/>
        <c:axId val="85714816"/>
      </c:barChart>
      <c:catAx>
        <c:axId val="85713280"/>
        <c:scaling>
          <c:orientation val="minMax"/>
        </c:scaling>
        <c:axPos val="b"/>
        <c:numFmt formatCode="General" sourceLinked="1"/>
        <c:tickLblPos val="nextTo"/>
        <c:crossAx val="85714816"/>
        <c:crosses val="autoZero"/>
        <c:auto val="1"/>
        <c:lblAlgn val="ctr"/>
        <c:lblOffset val="100"/>
      </c:catAx>
      <c:valAx>
        <c:axId val="85714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Micron Size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5713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3333FF"/>
              </a:solidFill>
            </c:spPr>
          </c:dPt>
          <c:dPt>
            <c:idx val="5"/>
            <c:spPr>
              <a:solidFill>
                <a:srgbClr val="3333FF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3333FF"/>
              </a:solidFill>
            </c:spPr>
          </c:dPt>
          <c:dPt>
            <c:idx val="1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61.5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Sheet1!$A$2:$A$14</c:f>
              <c:strCache>
                <c:ptCount val="13"/>
                <c:pt idx="0">
                  <c:v>INT 908</c:v>
                </c:pt>
                <c:pt idx="1">
                  <c:v>Control</c:v>
                </c:pt>
                <c:pt idx="2">
                  <c:v>Interlock 0.8</c:v>
                </c:pt>
                <c:pt idx="3">
                  <c:v>Tap Water + oil</c:v>
                </c:pt>
                <c:pt idx="4">
                  <c:v>Tap Water 3</c:v>
                </c:pt>
                <c:pt idx="5">
                  <c:v>Tap Water 1</c:v>
                </c:pt>
                <c:pt idx="6">
                  <c:v>Formula 1</c:v>
                </c:pt>
                <c:pt idx="7">
                  <c:v>Interlock 1.25</c:v>
                </c:pt>
                <c:pt idx="8">
                  <c:v>Tap Water 2</c:v>
                </c:pt>
                <c:pt idx="9">
                  <c:v>Superb HC + Interlock</c:v>
                </c:pt>
                <c:pt idx="10">
                  <c:v>#PX056-Z</c:v>
                </c:pt>
                <c:pt idx="11">
                  <c:v>AG 06037</c:v>
                </c:pt>
                <c:pt idx="12">
                  <c:v>AG 08050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36.520660888888912</c:v>
                </c:pt>
                <c:pt idx="1">
                  <c:v>37.738705839357557</c:v>
                </c:pt>
                <c:pt idx="2">
                  <c:v>37.769279241666645</c:v>
                </c:pt>
                <c:pt idx="3">
                  <c:v>41.604023592156857</c:v>
                </c:pt>
                <c:pt idx="4">
                  <c:v>44.052739100000011</c:v>
                </c:pt>
                <c:pt idx="5">
                  <c:v>50.069896920634932</c:v>
                </c:pt>
                <c:pt idx="6">
                  <c:v>53.335308026666645</c:v>
                </c:pt>
                <c:pt idx="7">
                  <c:v>53.90448353413634</c:v>
                </c:pt>
                <c:pt idx="8">
                  <c:v>57.667353484848455</c:v>
                </c:pt>
                <c:pt idx="9">
                  <c:v>61.489266799999996</c:v>
                </c:pt>
                <c:pt idx="10">
                  <c:v>63.486677212121208</c:v>
                </c:pt>
                <c:pt idx="11">
                  <c:v>71.420839777777772</c:v>
                </c:pt>
                <c:pt idx="12">
                  <c:v>74.617713214611868</c:v>
                </c:pt>
              </c:numCache>
            </c:numRef>
          </c:val>
        </c:ser>
        <c:dLbls>
          <c:showVal val="1"/>
        </c:dLbls>
        <c:gapWidth val="10"/>
        <c:axId val="85800832"/>
        <c:axId val="85802368"/>
      </c:barChart>
      <c:catAx>
        <c:axId val="85800832"/>
        <c:scaling>
          <c:orientation val="minMax"/>
        </c:scaling>
        <c:axPos val="b"/>
        <c:tickLblPos val="nextTo"/>
        <c:crossAx val="85802368"/>
        <c:crosses val="autoZero"/>
        <c:auto val="1"/>
        <c:lblAlgn val="ctr"/>
        <c:lblOffset val="100"/>
      </c:catAx>
      <c:valAx>
        <c:axId val="85802368"/>
        <c:scaling>
          <c:orientation val="minMax"/>
        </c:scaling>
        <c:axPos val="l"/>
        <c:majorGridlines/>
        <c:numFmt formatCode="0.0" sourceLinked="1"/>
        <c:tickLblPos val="nextTo"/>
        <c:crossAx val="85800832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%&lt;100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2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3425925925925927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203703703703704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0.1296296296296291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5"/>
              <c:layout>
                <c:manualLayout>
                  <c:x val="-8.3333333333332534E-3"/>
                  <c:y val="0.11574074074074105"/>
                </c:manualLayout>
              </c:layout>
              <c:showVal val="1"/>
            </c:dLbl>
            <c:showVal val="1"/>
          </c:dLbls>
          <c:cat>
            <c:strRef>
              <c:f>'ASC tables'!$G$2:$G$7</c:f>
              <c:strCache>
                <c:ptCount val="6"/>
                <c:pt idx="0">
                  <c:v>W</c:v>
                </c:pt>
                <c:pt idx="1">
                  <c:v>W+Q</c:v>
                </c:pt>
                <c:pt idx="2">
                  <c:v>W+Q+FF</c:v>
                </c:pt>
                <c:pt idx="3">
                  <c:v>W+Q+NIS</c:v>
                </c:pt>
                <c:pt idx="4">
                  <c:v>W+Q+COC</c:v>
                </c:pt>
                <c:pt idx="5">
                  <c:v>W+Q+DEP</c:v>
                </c:pt>
              </c:strCache>
            </c:strRef>
          </c:cat>
          <c:val>
            <c:numRef>
              <c:f>'ASC tables'!$H$2:$H$7</c:f>
              <c:numCache>
                <c:formatCode>0.0</c:formatCode>
                <c:ptCount val="6"/>
                <c:pt idx="0">
                  <c:v>20.130000000000027</c:v>
                </c:pt>
                <c:pt idx="1">
                  <c:v>38.366666666666511</c:v>
                </c:pt>
                <c:pt idx="2">
                  <c:v>33.1</c:v>
                </c:pt>
                <c:pt idx="3">
                  <c:v>30.313333333333279</c:v>
                </c:pt>
                <c:pt idx="4">
                  <c:v>32.760000000000012</c:v>
                </c:pt>
                <c:pt idx="5">
                  <c:v>23.923333333333254</c:v>
                </c:pt>
              </c:numCache>
            </c:numRef>
          </c:val>
        </c:ser>
        <c:gapWidth val="25"/>
        <c:axId val="62694144"/>
        <c:axId val="62696064"/>
      </c:barChart>
      <c:catAx>
        <c:axId val="6269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Treatments</a:t>
                </a:r>
              </a:p>
            </c:rich>
          </c:tx>
          <c:layout/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2696064"/>
        <c:crosses val="autoZero"/>
        <c:auto val="1"/>
        <c:lblAlgn val="ctr"/>
        <c:lblOffset val="100"/>
      </c:catAx>
      <c:valAx>
        <c:axId val="626960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Microns</a:t>
                </a:r>
              </a:p>
            </c:rich>
          </c:tx>
          <c:layout/>
        </c:title>
        <c:numFmt formatCode="0.0" sourceLinked="1"/>
        <c:tickLblPos val="nextTo"/>
        <c:crossAx val="6269414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DV0.5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5462668816040214E-17"/>
                  <c:y val="0.1203703703703703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0.11574074074074094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0.13888888888888881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0.11574074074074094"/>
                </c:manualLayout>
              </c:layout>
              <c:showVal val="1"/>
            </c:dLbl>
            <c:dLbl>
              <c:idx val="5"/>
              <c:layout>
                <c:manualLayout>
                  <c:x val="1.0185067526416074E-16"/>
                  <c:y val="0.14351851851851852"/>
                </c:manualLayout>
              </c:layout>
              <c:showVal val="1"/>
            </c:dLbl>
            <c:showVal val="1"/>
          </c:dLbls>
          <c:cat>
            <c:strRef>
              <c:f>'ASC tables'!$B$2:$B$7</c:f>
              <c:strCache>
                <c:ptCount val="6"/>
                <c:pt idx="0">
                  <c:v>W</c:v>
                </c:pt>
                <c:pt idx="1">
                  <c:v>W+Q</c:v>
                </c:pt>
                <c:pt idx="2">
                  <c:v>W+Q+FF</c:v>
                </c:pt>
                <c:pt idx="3">
                  <c:v>W+Q+NIS</c:v>
                </c:pt>
                <c:pt idx="4">
                  <c:v>W+Q+COC</c:v>
                </c:pt>
                <c:pt idx="5">
                  <c:v>W+Q+DEP</c:v>
                </c:pt>
              </c:strCache>
            </c:strRef>
          </c:cat>
          <c:val>
            <c:numRef>
              <c:f>'ASC tables'!$C$2:$C$7</c:f>
              <c:numCache>
                <c:formatCode>0</c:formatCode>
                <c:ptCount val="6"/>
                <c:pt idx="0">
                  <c:v>177.55999999999997</c:v>
                </c:pt>
                <c:pt idx="1">
                  <c:v>121.56</c:v>
                </c:pt>
                <c:pt idx="2">
                  <c:v>135.16666666666652</c:v>
                </c:pt>
                <c:pt idx="3">
                  <c:v>144.34</c:v>
                </c:pt>
                <c:pt idx="4">
                  <c:v>136.02666666666659</c:v>
                </c:pt>
                <c:pt idx="5">
                  <c:v>203.42000000000004</c:v>
                </c:pt>
              </c:numCache>
            </c:numRef>
          </c:val>
        </c:ser>
        <c:gapWidth val="25"/>
        <c:axId val="62741120"/>
        <c:axId val="62755584"/>
      </c:barChart>
      <c:catAx>
        <c:axId val="6274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Treatments</a:t>
                </a:r>
              </a:p>
            </c:rich>
          </c:tx>
          <c:layout/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2755584"/>
        <c:crosses val="autoZero"/>
        <c:auto val="1"/>
        <c:lblAlgn val="ctr"/>
        <c:lblOffset val="100"/>
      </c:catAx>
      <c:valAx>
        <c:axId val="627555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Microns</a:t>
                </a:r>
                <a:endParaRPr lang="en-US" sz="1400" dirty="0"/>
              </a:p>
            </c:rich>
          </c:tx>
          <c:layout/>
        </c:title>
        <c:numFmt formatCode="0" sourceLinked="1"/>
        <c:tickLblPos val="nextTo"/>
        <c:crossAx val="6274112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DV0.5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8.3335520559930272E-3"/>
                  <c:y val="0.1805555555555555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574074074074094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25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2037037037037036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0.125"/>
                </c:manualLayout>
              </c:layout>
              <c:showVal val="1"/>
            </c:dLbl>
            <c:dLbl>
              <c:idx val="5"/>
              <c:layout>
                <c:manualLayout>
                  <c:x val="1.0185067526416074E-16"/>
                  <c:y val="0.12962962962962915"/>
                </c:manualLayout>
              </c:layout>
              <c:showVal val="1"/>
            </c:dLbl>
            <c:showVal val="1"/>
          </c:dLbls>
          <c:cat>
            <c:strRef>
              <c:f>'Flat fan tables'!$B$2:$B$7</c:f>
              <c:strCache>
                <c:ptCount val="6"/>
                <c:pt idx="0">
                  <c:v>W</c:v>
                </c:pt>
                <c:pt idx="1">
                  <c:v>W+Q</c:v>
                </c:pt>
                <c:pt idx="2">
                  <c:v>W+Q+FF</c:v>
                </c:pt>
                <c:pt idx="3">
                  <c:v>W+Q+NIS</c:v>
                </c:pt>
                <c:pt idx="4">
                  <c:v>W+Q+COC</c:v>
                </c:pt>
                <c:pt idx="5">
                  <c:v>W+Q+DEP</c:v>
                </c:pt>
              </c:strCache>
            </c:strRef>
          </c:cat>
          <c:val>
            <c:numRef>
              <c:f>'Flat fan tables'!$C$2:$C$7</c:f>
              <c:numCache>
                <c:formatCode>0</c:formatCode>
                <c:ptCount val="6"/>
                <c:pt idx="0">
                  <c:v>335.30333333333385</c:v>
                </c:pt>
                <c:pt idx="1">
                  <c:v>217.24666666666633</c:v>
                </c:pt>
                <c:pt idx="2">
                  <c:v>216.56333333333347</c:v>
                </c:pt>
                <c:pt idx="3">
                  <c:v>213.54333333333341</c:v>
                </c:pt>
                <c:pt idx="4">
                  <c:v>223.14</c:v>
                </c:pt>
                <c:pt idx="5">
                  <c:v>238.03</c:v>
                </c:pt>
              </c:numCache>
            </c:numRef>
          </c:val>
        </c:ser>
        <c:gapWidth val="25"/>
        <c:axId val="63181952"/>
        <c:axId val="63183872"/>
      </c:barChart>
      <c:catAx>
        <c:axId val="6318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Treatments</a:t>
                </a:r>
              </a:p>
            </c:rich>
          </c:tx>
          <c:layout/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3183872"/>
        <c:crosses val="autoZero"/>
        <c:auto val="1"/>
        <c:lblAlgn val="ctr"/>
        <c:lblOffset val="100"/>
      </c:catAx>
      <c:valAx>
        <c:axId val="631838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Microns</a:t>
                </a:r>
              </a:p>
            </c:rich>
          </c:tx>
          <c:layout/>
        </c:title>
        <c:numFmt formatCode="0" sourceLinked="1"/>
        <c:tickLblPos val="nextTo"/>
        <c:crossAx val="6318195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%&lt;100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1872265966754299E-7"/>
                  <c:y val="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25"/>
                </c:manualLayout>
              </c:layout>
              <c:showVal val="1"/>
            </c:dLbl>
            <c:dLbl>
              <c:idx val="2"/>
              <c:layout>
                <c:manualLayout>
                  <c:x val="-2.7777777777777913E-3"/>
                  <c:y val="0.1203703703703703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018518518518518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5"/>
              <c:layout>
                <c:manualLayout>
                  <c:x val="1.0185067526416074E-16"/>
                  <c:y val="0.125"/>
                </c:manualLayout>
              </c:layout>
              <c:showVal val="1"/>
            </c:dLbl>
            <c:showVal val="1"/>
          </c:dLbls>
          <c:cat>
            <c:strRef>
              <c:f>'Flat fan tables'!$G$2:$G$7</c:f>
              <c:strCache>
                <c:ptCount val="6"/>
                <c:pt idx="0">
                  <c:v>W</c:v>
                </c:pt>
                <c:pt idx="1">
                  <c:v>W+Q</c:v>
                </c:pt>
                <c:pt idx="2">
                  <c:v>W+Q+FF</c:v>
                </c:pt>
                <c:pt idx="3">
                  <c:v>W+Q+NIS</c:v>
                </c:pt>
                <c:pt idx="4">
                  <c:v>W+Q+COC</c:v>
                </c:pt>
                <c:pt idx="5">
                  <c:v>W+Q+DEP</c:v>
                </c:pt>
              </c:strCache>
            </c:strRef>
          </c:cat>
          <c:val>
            <c:numRef>
              <c:f>'Flat fan tables'!$H$2:$H$7</c:f>
              <c:numCache>
                <c:formatCode>0.0</c:formatCode>
                <c:ptCount val="6"/>
                <c:pt idx="0">
                  <c:v>4.2399999999999993</c:v>
                </c:pt>
                <c:pt idx="1">
                  <c:v>12.81</c:v>
                </c:pt>
                <c:pt idx="2">
                  <c:v>15.203333333333333</c:v>
                </c:pt>
                <c:pt idx="3">
                  <c:v>14.116666666666672</c:v>
                </c:pt>
                <c:pt idx="4">
                  <c:v>13.11</c:v>
                </c:pt>
                <c:pt idx="5">
                  <c:v>17.463333333333242</c:v>
                </c:pt>
              </c:numCache>
            </c:numRef>
          </c:val>
        </c:ser>
        <c:gapWidth val="25"/>
        <c:axId val="63208448"/>
        <c:axId val="63231104"/>
      </c:barChart>
      <c:catAx>
        <c:axId val="63208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Treatments</a:t>
                </a:r>
              </a:p>
            </c:rich>
          </c:tx>
          <c:layout/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3231104"/>
        <c:crosses val="autoZero"/>
        <c:auto val="1"/>
        <c:lblAlgn val="ctr"/>
        <c:lblOffset val="100"/>
      </c:catAx>
      <c:valAx>
        <c:axId val="63231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Microns</a:t>
                </a:r>
              </a:p>
            </c:rich>
          </c:tx>
          <c:layout/>
        </c:title>
        <c:numFmt formatCode="0.0" sourceLinked="1"/>
        <c:tickLblPos val="nextTo"/>
        <c:crossAx val="6320844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VMD - Glyphosate + Water + AMS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'Ashland 2009'!$B$1</c:f>
              <c:strCache>
                <c:ptCount val="1"/>
                <c:pt idx="0">
                  <c:v>VMD</c:v>
                </c:pt>
              </c:strCache>
            </c:strRef>
          </c:tx>
          <c:dLbls>
            <c:dLbl>
              <c:idx val="0"/>
              <c:layout>
                <c:manualLayout>
                  <c:x val="2.7777777777777913E-3"/>
                  <c:y val="0.13888888888888892"/>
                </c:manualLayout>
              </c:layout>
              <c:showVal val="1"/>
            </c:dLbl>
            <c:dLbl>
              <c:idx val="1"/>
              <c:layout>
                <c:manualLayout>
                  <c:x val="-2.7777777777777913E-3"/>
                  <c:y val="0.12499927092446779"/>
                </c:manualLayout>
              </c:layout>
              <c:showVal val="1"/>
            </c:dLbl>
            <c:dLbl>
              <c:idx val="2"/>
              <c:layout>
                <c:manualLayout>
                  <c:x val="5.5555555555556061E-3"/>
                  <c:y val="0.1018518518518518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1574074074074094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5"/>
              <c:layout>
                <c:manualLayout>
                  <c:x val="-2.7777777777777913E-3"/>
                  <c:y val="0.1064814814814817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9.7222222222222265E-2"/>
                </c:manualLayout>
              </c:layout>
              <c:showVal val="1"/>
            </c:dLbl>
            <c:dLbl>
              <c:idx val="7"/>
              <c:layout>
                <c:manualLayout>
                  <c:x val="2.7777777777777913E-3"/>
                  <c:y val="0.10185185185185189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0.11111111111111116"/>
                </c:manualLayout>
              </c:layout>
              <c:showVal val="1"/>
            </c:dLbl>
            <c:numFmt formatCode="#,##0" sourceLinked="0"/>
            <c:showVal val="1"/>
          </c:dLbls>
          <c:trendline>
            <c:trendlineType val="linear"/>
          </c:trendline>
          <c:cat>
            <c:strRef>
              <c:f>'Ashland 2009'!$A$2:$A$10</c:f>
              <c:strCache>
                <c:ptCount val="9"/>
                <c:pt idx="0">
                  <c:v>TT 110025</c:v>
                </c:pt>
                <c:pt idx="1">
                  <c:v>AIXR 110025</c:v>
                </c:pt>
                <c:pt idx="2">
                  <c:v>AIC 11002</c:v>
                </c:pt>
                <c:pt idx="3">
                  <c:v>AM 110025</c:v>
                </c:pt>
                <c:pt idx="4">
                  <c:v>GA 110025</c:v>
                </c:pt>
                <c:pt idx="5">
                  <c:v>TDHSTF 11002</c:v>
                </c:pt>
                <c:pt idx="6">
                  <c:v>TTJ60 110025</c:v>
                </c:pt>
                <c:pt idx="7">
                  <c:v>ULD 12002</c:v>
                </c:pt>
                <c:pt idx="8">
                  <c:v>IDKT 12003</c:v>
                </c:pt>
              </c:strCache>
            </c:strRef>
          </c:cat>
          <c:val>
            <c:numRef>
              <c:f>'Ashland 2009'!$B$2:$B$10</c:f>
              <c:numCache>
                <c:formatCode>0.00</c:formatCode>
                <c:ptCount val="9"/>
                <c:pt idx="0">
                  <c:v>417.65000000000032</c:v>
                </c:pt>
                <c:pt idx="1">
                  <c:v>478.625</c:v>
                </c:pt>
                <c:pt idx="2">
                  <c:v>470.41999999999956</c:v>
                </c:pt>
                <c:pt idx="3">
                  <c:v>489.54</c:v>
                </c:pt>
                <c:pt idx="4">
                  <c:v>483.04500000000002</c:v>
                </c:pt>
                <c:pt idx="5">
                  <c:v>446.82</c:v>
                </c:pt>
                <c:pt idx="6">
                  <c:v>393.62</c:v>
                </c:pt>
                <c:pt idx="7">
                  <c:v>450.02499999999969</c:v>
                </c:pt>
                <c:pt idx="8">
                  <c:v>450.32</c:v>
                </c:pt>
              </c:numCache>
            </c:numRef>
          </c:val>
        </c:ser>
        <c:gapWidth val="25"/>
        <c:axId val="63400192"/>
        <c:axId val="63422848"/>
      </c:barChart>
      <c:catAx>
        <c:axId val="63400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Nozzle Type</a:t>
                </a:r>
              </a:p>
            </c:rich>
          </c:tx>
          <c:layout/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3422848"/>
        <c:crosses val="autoZero"/>
        <c:auto val="1"/>
        <c:lblAlgn val="ctr"/>
        <c:lblOffset val="100"/>
      </c:catAx>
      <c:valAx>
        <c:axId val="63422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Microns</a:t>
                </a:r>
              </a:p>
            </c:rich>
          </c:tx>
          <c:layout/>
        </c:title>
        <c:numFmt formatCode="0" sourceLinked="0"/>
        <c:tickLblPos val="nextTo"/>
        <c:crossAx val="6340019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l">
              <a:defRPr/>
            </a:pPr>
            <a:r>
              <a:rPr lang="en-US"/>
              <a:t>VMD - Paraquat + Water + NIS </a:t>
            </a:r>
          </a:p>
        </c:rich>
      </c:tx>
      <c:layout>
        <c:manualLayout>
          <c:xMode val="edge"/>
          <c:yMode val="edge"/>
          <c:x val="0.20306933508311498"/>
          <c:y val="2.777777777777789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'Ashland 2009'!$B$12</c:f>
              <c:strCache>
                <c:ptCount val="1"/>
                <c:pt idx="0">
                  <c:v>VMD</c:v>
                </c:pt>
              </c:strCache>
            </c:strRef>
          </c:tx>
          <c:dLbls>
            <c:dLbl>
              <c:idx val="0"/>
              <c:layout>
                <c:manualLayout>
                  <c:x val="-2.7777777777777913E-3"/>
                  <c:y val="9.7222222222222224E-2"/>
                </c:manualLayout>
              </c:layout>
              <c:showVal val="1"/>
            </c:dLbl>
            <c:dLbl>
              <c:idx val="1"/>
              <c:layout>
                <c:manualLayout>
                  <c:x val="2.7777777777777913E-3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25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1574074074074094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5"/>
              <c:layout>
                <c:manualLayout>
                  <c:x val="2.7777777777777913E-3"/>
                  <c:y val="9.7222222222222224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8"/>
              <c:layout>
                <c:manualLayout>
                  <c:x val="5.5555555555555558E-3"/>
                  <c:y val="0.10648148148148172"/>
                </c:manualLayout>
              </c:layout>
              <c:showVal val="1"/>
            </c:dLbl>
            <c:numFmt formatCode="#,##0" sourceLinked="0"/>
            <c:showVal val="1"/>
          </c:dLbls>
          <c:trendline>
            <c:trendlineType val="linear"/>
          </c:trendline>
          <c:cat>
            <c:strRef>
              <c:f>'Ashland 2009'!$A$13:$A$21</c:f>
              <c:strCache>
                <c:ptCount val="9"/>
                <c:pt idx="0">
                  <c:v>TT 110025</c:v>
                </c:pt>
                <c:pt idx="1">
                  <c:v>AIXR 110025</c:v>
                </c:pt>
                <c:pt idx="2">
                  <c:v>AIC 11002</c:v>
                </c:pt>
                <c:pt idx="3">
                  <c:v>AM 110025</c:v>
                </c:pt>
                <c:pt idx="4">
                  <c:v>GA 110025</c:v>
                </c:pt>
                <c:pt idx="5">
                  <c:v>TDHSTF 11002</c:v>
                </c:pt>
                <c:pt idx="6">
                  <c:v>TTJ60 110025</c:v>
                </c:pt>
                <c:pt idx="7">
                  <c:v>ULD 12002</c:v>
                </c:pt>
                <c:pt idx="8">
                  <c:v>IDKT 12003</c:v>
                </c:pt>
              </c:strCache>
            </c:strRef>
          </c:cat>
          <c:val>
            <c:numRef>
              <c:f>'Ashland 2009'!$B$13:$B$21</c:f>
              <c:numCache>
                <c:formatCode>0.00</c:formatCode>
                <c:ptCount val="9"/>
                <c:pt idx="0">
                  <c:v>420.90999999999963</c:v>
                </c:pt>
                <c:pt idx="1">
                  <c:v>483.745</c:v>
                </c:pt>
                <c:pt idx="2">
                  <c:v>514.86499999999899</c:v>
                </c:pt>
                <c:pt idx="3">
                  <c:v>484.3</c:v>
                </c:pt>
                <c:pt idx="4">
                  <c:v>482.88</c:v>
                </c:pt>
                <c:pt idx="5">
                  <c:v>470.91499999999957</c:v>
                </c:pt>
                <c:pt idx="6">
                  <c:v>419.36</c:v>
                </c:pt>
                <c:pt idx="7">
                  <c:v>500.57</c:v>
                </c:pt>
                <c:pt idx="8">
                  <c:v>554.47</c:v>
                </c:pt>
              </c:numCache>
            </c:numRef>
          </c:val>
        </c:ser>
        <c:gapWidth val="25"/>
        <c:axId val="63513728"/>
        <c:axId val="63515648"/>
      </c:barChart>
      <c:catAx>
        <c:axId val="63513728"/>
        <c:scaling>
          <c:orientation val="minMax"/>
        </c:scaling>
        <c:axPos val="b"/>
        <c:title>
          <c:layout/>
          <c:txPr>
            <a:bodyPr/>
            <a:lstStyle/>
            <a:p>
              <a:pPr>
                <a:defRPr sz="1400"/>
              </a:pPr>
              <a:endParaRPr lang="en-US"/>
            </a:p>
          </c:txPr>
        </c:title>
        <c:maj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63515648"/>
        <c:crosses val="autoZero"/>
        <c:auto val="1"/>
        <c:lblAlgn val="ctr"/>
        <c:lblOffset val="100"/>
      </c:catAx>
      <c:valAx>
        <c:axId val="635156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Microns</a:t>
                </a:r>
                <a:endParaRPr lang="en-US" sz="1400" dirty="0"/>
              </a:p>
            </c:rich>
          </c:tx>
          <c:layout/>
        </c:title>
        <c:numFmt formatCode="0" sourceLinked="0"/>
        <c:tickLblPos val="nextTo"/>
        <c:crossAx val="6351372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summary!$B$2</c:f>
              <c:strCache>
                <c:ptCount val="1"/>
                <c:pt idx="0">
                  <c:v>Water</c:v>
                </c:pt>
              </c:strCache>
            </c:strRef>
          </c:tx>
          <c:cat>
            <c:strRef>
              <c:f>summary!$A$3:$A$10</c:f>
              <c:strCache>
                <c:ptCount val="8"/>
                <c:pt idx="0">
                  <c:v>TT</c:v>
                </c:pt>
                <c:pt idx="1">
                  <c:v>AIXR</c:v>
                </c:pt>
                <c:pt idx="2">
                  <c:v>GA</c:v>
                </c:pt>
                <c:pt idx="3">
                  <c:v>BFS</c:v>
                </c:pt>
                <c:pt idx="4">
                  <c:v>AM</c:v>
                </c:pt>
                <c:pt idx="5">
                  <c:v>AIC</c:v>
                </c:pt>
                <c:pt idx="6">
                  <c:v>ULD</c:v>
                </c:pt>
                <c:pt idx="7">
                  <c:v>TTI</c:v>
                </c:pt>
              </c:strCache>
            </c:strRef>
          </c:cat>
          <c:val>
            <c:numRef>
              <c:f>summary!$B$3:$B$10</c:f>
              <c:numCache>
                <c:formatCode>0</c:formatCode>
                <c:ptCount val="8"/>
                <c:pt idx="0">
                  <c:v>305.17</c:v>
                </c:pt>
                <c:pt idx="1">
                  <c:v>439.4299999999995</c:v>
                </c:pt>
                <c:pt idx="2">
                  <c:v>385.88</c:v>
                </c:pt>
                <c:pt idx="3">
                  <c:v>458.51</c:v>
                </c:pt>
                <c:pt idx="4">
                  <c:v>414.28</c:v>
                </c:pt>
                <c:pt idx="5">
                  <c:v>465.27</c:v>
                </c:pt>
                <c:pt idx="6">
                  <c:v>339.12</c:v>
                </c:pt>
                <c:pt idx="7">
                  <c:v>534.94999999999948</c:v>
                </c:pt>
              </c:numCache>
            </c:numRef>
          </c:val>
        </c:ser>
        <c:ser>
          <c:idx val="1"/>
          <c:order val="1"/>
          <c:tx>
            <c:strRef>
              <c:f>summary!$C$2</c:f>
              <c:strCache>
                <c:ptCount val="1"/>
                <c:pt idx="0">
                  <c:v>Glyphosate</c:v>
                </c:pt>
              </c:strCache>
            </c:strRef>
          </c:tx>
          <c:cat>
            <c:strRef>
              <c:f>summary!$A$3:$A$10</c:f>
              <c:strCache>
                <c:ptCount val="8"/>
                <c:pt idx="0">
                  <c:v>TT</c:v>
                </c:pt>
                <c:pt idx="1">
                  <c:v>AIXR</c:v>
                </c:pt>
                <c:pt idx="2">
                  <c:v>GA</c:v>
                </c:pt>
                <c:pt idx="3">
                  <c:v>BFS</c:v>
                </c:pt>
                <c:pt idx="4">
                  <c:v>AM</c:v>
                </c:pt>
                <c:pt idx="5">
                  <c:v>AIC</c:v>
                </c:pt>
                <c:pt idx="6">
                  <c:v>ULD</c:v>
                </c:pt>
                <c:pt idx="7">
                  <c:v>TTI</c:v>
                </c:pt>
              </c:strCache>
            </c:strRef>
          </c:cat>
          <c:val>
            <c:numRef>
              <c:f>summary!$C$3:$C$10</c:f>
              <c:numCache>
                <c:formatCode>0</c:formatCode>
                <c:ptCount val="8"/>
                <c:pt idx="0">
                  <c:v>279.25</c:v>
                </c:pt>
                <c:pt idx="1">
                  <c:v>299.41999999999956</c:v>
                </c:pt>
                <c:pt idx="2">
                  <c:v>303.33999999999969</c:v>
                </c:pt>
                <c:pt idx="3">
                  <c:v>345.27</c:v>
                </c:pt>
                <c:pt idx="4">
                  <c:v>349.47999999999956</c:v>
                </c:pt>
                <c:pt idx="5">
                  <c:v>345.57</c:v>
                </c:pt>
                <c:pt idx="6">
                  <c:v>286.68</c:v>
                </c:pt>
                <c:pt idx="7">
                  <c:v>438.67</c:v>
                </c:pt>
              </c:numCache>
            </c:numRef>
          </c:val>
        </c:ser>
        <c:ser>
          <c:idx val="2"/>
          <c:order val="2"/>
          <c:tx>
            <c:strRef>
              <c:f>summary!$D$2</c:f>
              <c:strCache>
                <c:ptCount val="1"/>
                <c:pt idx="0">
                  <c:v>Paraquat</c:v>
                </c:pt>
              </c:strCache>
            </c:strRef>
          </c:tx>
          <c:cat>
            <c:strRef>
              <c:f>summary!$A$3:$A$10</c:f>
              <c:strCache>
                <c:ptCount val="8"/>
                <c:pt idx="0">
                  <c:v>TT</c:v>
                </c:pt>
                <c:pt idx="1">
                  <c:v>AIXR</c:v>
                </c:pt>
                <c:pt idx="2">
                  <c:v>GA</c:v>
                </c:pt>
                <c:pt idx="3">
                  <c:v>BFS</c:v>
                </c:pt>
                <c:pt idx="4">
                  <c:v>AM</c:v>
                </c:pt>
                <c:pt idx="5">
                  <c:v>AIC</c:v>
                </c:pt>
                <c:pt idx="6">
                  <c:v>ULD</c:v>
                </c:pt>
                <c:pt idx="7">
                  <c:v>TTI</c:v>
                </c:pt>
              </c:strCache>
            </c:strRef>
          </c:cat>
          <c:val>
            <c:numRef>
              <c:f>summary!$D$3:$D$10</c:f>
              <c:numCache>
                <c:formatCode>0</c:formatCode>
                <c:ptCount val="8"/>
                <c:pt idx="0">
                  <c:v>221.05</c:v>
                </c:pt>
                <c:pt idx="1">
                  <c:v>326.63</c:v>
                </c:pt>
                <c:pt idx="2">
                  <c:v>320.2</c:v>
                </c:pt>
                <c:pt idx="3">
                  <c:v>367.12</c:v>
                </c:pt>
                <c:pt idx="4">
                  <c:v>363.76</c:v>
                </c:pt>
                <c:pt idx="5">
                  <c:v>375.58</c:v>
                </c:pt>
                <c:pt idx="6">
                  <c:v>320.41000000000003</c:v>
                </c:pt>
                <c:pt idx="7">
                  <c:v>476.83</c:v>
                </c:pt>
              </c:numCache>
            </c:numRef>
          </c:val>
        </c:ser>
        <c:gapWidth val="51"/>
        <c:axId val="62788736"/>
        <c:axId val="62790656"/>
      </c:barChart>
      <c:catAx>
        <c:axId val="62788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Nozzle Type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790656"/>
        <c:crosses val="autoZero"/>
        <c:auto val="1"/>
        <c:lblAlgn val="ctr"/>
        <c:lblOffset val="100"/>
      </c:catAx>
      <c:valAx>
        <c:axId val="627906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Microns</a:t>
                </a:r>
              </a:p>
            </c:rich>
          </c:tx>
          <c:layout/>
        </c:title>
        <c:numFmt formatCode="0" sourceLinked="1"/>
        <c:tickLblPos val="nextTo"/>
        <c:crossAx val="62788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0.07826</cdr:x>
      <cdr:y>0.25</cdr:y>
    </cdr:from>
    <cdr:to>
      <cdr:x>0.97391</cdr:x>
      <cdr:y>0.25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85800" y="1219200"/>
          <a:ext cx="7848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9850" y="8750300"/>
            <a:ext cx="7239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fld id="{A882C4A4-8B44-419C-85AE-087F19918D70}" type="datetime1">
              <a:rPr lang="en-US" sz="1400"/>
              <a:pPr>
                <a:defRPr/>
              </a:pPr>
              <a:t>2/15/2010</a:t>
            </a:fld>
            <a:endParaRPr lang="en-US" sz="1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80C00AE-4FC9-48FF-9CC2-B33515A30BB7}" type="slidenum">
              <a:rPr lang="en-US" sz="1400"/>
              <a:pPr algn="r"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Use either title slide.  Hide the one you do not want to use.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3C6CC2B-C0E5-4F1E-9B70-BB38D8FB159B}" type="datetime1">
              <a:rPr lang="en-US"/>
              <a:pPr/>
              <a:t>2/15/2010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r>
              <a:rPr lang="en-US"/>
              <a:t>Southern Illinois University</a:t>
            </a:r>
          </a:p>
        </p:txBody>
      </p:sp>
      <p:sp>
        <p:nvSpPr>
          <p:cNvPr id="21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8744B55-94C4-4DCC-8307-D3F1A0F4F1BE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8744B55-94C4-4DCC-8307-D3F1A0F4F1BE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5925A99-CB4C-492E-82FB-F0AB90A996EB}" type="datetime1">
              <a:rPr lang="en-US"/>
              <a:pPr/>
              <a:t>2/15/2010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r>
              <a:rPr lang="en-US"/>
              <a:t>Southern Illinois University</a:t>
            </a:r>
          </a:p>
        </p:txBody>
      </p:sp>
      <p:sp>
        <p:nvSpPr>
          <p:cNvPr id="212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618CA40-33AE-4398-B0E2-0D202BC5D83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E8F079E9-32B0-4A8F-AA12-DA76A7BB17D2}" type="datetime1">
              <a:rPr lang="en-US"/>
              <a:pPr/>
              <a:t>2/15/2010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r>
              <a:rPr lang="en-US"/>
              <a:t>Southern Illinois University</a:t>
            </a:r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1806B-47F5-455E-BF83-A060AF381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9715A-F1C9-4249-BC9B-5B21CAAB0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CE3E0-141F-4F1E-9441-E2DE40AEA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C1DCEC-6A7B-49B9-94DD-06865B381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2B0-0593-43A1-8312-577DD74F1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4C9BB-5FF2-46B8-B942-49A9DADED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63713-9152-4A36-9534-9E35460495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F3192-1329-4ACE-9A89-F320D2B0B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8D9D7-BFD4-45D0-8748-AA06947BC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A2C05-F7F0-4F2B-9D98-D6B788A65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D055-F6DB-463B-8075-B94E5AA96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FE14A-87B2-48F0-872E-8C868D1E2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7C89CC-C84F-4188-BA5F-35C25465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oznet.ksu.edu/edtech/TeamServices/Images/LOGOS/72dpi/Pcat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rewolf\My%20Documents\Research\College%20Station\Images-College%20Station\MVI_4376.AVI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rewolf\My%20Documents\Research\College%20Station\Images-College%20Station\MVI_4425.AVI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3886200"/>
            <a:ext cx="7696200" cy="2438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900CC"/>
                </a:solidFill>
              </a:rPr>
              <a:t>Adjuvants and How They Influence Application Practices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8077200" cy="1295400"/>
          </a:xfrm>
        </p:spPr>
        <p:txBody>
          <a:bodyPr/>
          <a:lstStyle/>
          <a:p>
            <a:pPr algn="ctr"/>
            <a:r>
              <a:rPr lang="en-US" sz="3600" smtClean="0"/>
              <a:t>Robert E. Wolf </a:t>
            </a:r>
          </a:p>
          <a:p>
            <a:pPr algn="ctr"/>
            <a:r>
              <a:rPr lang="en-US" sz="2800" smtClean="0"/>
              <a:t>Extension Specialist Application Technology</a:t>
            </a:r>
            <a:endParaRPr lang="en-US" sz="4000" smtClean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" y="5105400"/>
            <a:ext cx="464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email"/>
          <a:srcRect r="-7359"/>
          <a:stretch>
            <a:fillRect/>
          </a:stretch>
        </p:blipFill>
        <p:spPr bwMode="auto">
          <a:xfrm>
            <a:off x="3048000" y="4038600"/>
            <a:ext cx="5649913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1" name="Picture 7" descr="http://www.oznet.ksu.edu/edtech/TeamServices/Images/LOGOS/72dpi/Pcat.gif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823913" y="4038600"/>
            <a:ext cx="2071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43000" y="5791200"/>
            <a:ext cx="724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srgbClr val="6600CC"/>
                </a:solidFill>
              </a:rPr>
              <a:t>Biological and Agricultural Engineering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Adjuvant descriptors: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0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en-US" dirty="0" smtClean="0"/>
              <a:t>Wetting</a:t>
            </a:r>
          </a:p>
          <a:p>
            <a:pPr lvl="1" algn="ctr">
              <a:buNone/>
            </a:pPr>
            <a:r>
              <a:rPr lang="en-US" dirty="0" smtClean="0"/>
              <a:t>Spreading</a:t>
            </a:r>
          </a:p>
          <a:p>
            <a:pPr lvl="1" algn="ctr">
              <a:buNone/>
            </a:pPr>
            <a:r>
              <a:rPr lang="en-US" dirty="0" smtClean="0"/>
              <a:t>Sticking</a:t>
            </a:r>
          </a:p>
          <a:p>
            <a:pPr lvl="1" algn="ctr">
              <a:buNone/>
            </a:pPr>
            <a:r>
              <a:rPr lang="en-US" dirty="0" smtClean="0"/>
              <a:t>Softening Water</a:t>
            </a:r>
          </a:p>
          <a:p>
            <a:pPr lvl="1" algn="ctr">
              <a:buNone/>
            </a:pPr>
            <a:r>
              <a:rPr lang="en-US" dirty="0" smtClean="0"/>
              <a:t>Improving Absorption</a:t>
            </a:r>
          </a:p>
          <a:p>
            <a:pPr lvl="1" algn="ctr">
              <a:buNone/>
            </a:pPr>
            <a:r>
              <a:rPr lang="en-US" dirty="0" smtClean="0"/>
              <a:t>Drift Reducing</a:t>
            </a:r>
          </a:p>
          <a:p>
            <a:pPr lvl="1" algn="ctr">
              <a:buNone/>
            </a:pPr>
            <a:r>
              <a:rPr lang="en-US" dirty="0" err="1" smtClean="0"/>
              <a:t>Defoaming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Multipurpose?</a:t>
            </a:r>
          </a:p>
          <a:p>
            <a:pPr lvl="1" algn="ctr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3400" y="914400"/>
            <a:ext cx="8229600" cy="5257800"/>
            <a:chOff x="336" y="1056"/>
            <a:chExt cx="5184" cy="234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32" y="1056"/>
              <a:ext cx="5040" cy="2304"/>
            </a:xfrm>
            <a:prstGeom prst="ellipse">
              <a:avLst/>
            </a:prstGeom>
            <a:noFill/>
            <a:ln w="1016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6" y="2977"/>
              <a:ext cx="5184" cy="425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296" y="3039"/>
              <a:ext cx="3168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solidFill>
                    <a:schemeClr val="bg1"/>
                  </a:solidFill>
                </a:rPr>
                <a:t>Utility Adjuvants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579438"/>
            <a:ext cx="7167563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Drift Reduction/Deposition Aids: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441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Many available!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Not EPA regulated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Long chain polymers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Soluble powders</a:t>
            </a:r>
            <a:endParaRPr lang="en-US" sz="28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smtClean="0"/>
              <a:t>50 - 80% reduction in off-target movement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Not all will work!!!!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Pump shear problems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Effect on the pattern?</a:t>
            </a:r>
          </a:p>
        </p:txBody>
      </p:sp>
      <p:pic>
        <p:nvPicPr>
          <p:cNvPr id="47108" name="Picture 4" descr="snak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28800"/>
            <a:ext cx="4125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990600" y="5334000"/>
            <a:ext cx="29432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Deposition Aids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304800" y="2362200"/>
            <a:ext cx="33528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 cstate="email"/>
          <a:srcRect b="25926"/>
          <a:stretch>
            <a:fillRect/>
          </a:stretch>
        </p:blipFill>
        <p:spPr bwMode="auto">
          <a:xfrm>
            <a:off x="304800" y="228600"/>
            <a:ext cx="82296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840163"/>
            <a:ext cx="88392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Drift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28600"/>
          <a:ext cx="7772400" cy="574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Product Name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Product Company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Mixing </a:t>
                      </a:r>
                      <a:r>
                        <a:rPr lang="en-US" sz="1600" kern="1400" dirty="0" err="1">
                          <a:latin typeface="Arial"/>
                          <a:ea typeface="Times New Roman"/>
                          <a:cs typeface="Arial"/>
                        </a:rPr>
                        <a:t>rate</a:t>
                      </a:r>
                      <a:r>
                        <a:rPr lang="en-US" sz="1600" kern="1400" baseline="30000" dirty="0" err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1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Superb HC + Interlock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133 oz + 33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Formula 1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United Suppliers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1.5 qt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#PX056-Z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Precision Labs, Inc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5 qt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2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Ag 06037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64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Ag 08050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80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Interlock 1.25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80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Control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 err="1">
                          <a:latin typeface="Arial"/>
                          <a:ea typeface="Times New Roman"/>
                          <a:cs typeface="Arial"/>
                        </a:rPr>
                        <a:t>GarrCo</a:t>
                      </a: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 Products, Inc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2 oz /50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3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INT 908</a:t>
                      </a:r>
                      <a:endParaRPr lang="en-US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Rosen’s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5 gal / 45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Tap water + Prime Oil</a:t>
                      </a:r>
                      <a:r>
                        <a:rPr lang="en-US" sz="1600" b="0" baseline="30000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US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 + 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266 oz / 50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Interlock 0.8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50 oz / 50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All tank mixes included X-77 at .25% v/v (16 ounces per 50 gallon load).</a:t>
            </a:r>
          </a:p>
          <a:p>
            <a:r>
              <a:rPr lang="en-US" sz="1800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simulate a suggested tank mix with fungicide (Prime Oil @ 1 pint/acre).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23900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Materials and Methods (2008):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AT 502A</a:t>
            </a:r>
            <a:r>
              <a:rPr lang="en-US" sz="1800" dirty="0" smtClean="0"/>
              <a:t>(Rucker Flying Service)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 booms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CP-11TT #15 straight stream nozzles w/8° deflection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44 PSI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156 mph ground speed by GPS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Droplet spectrum: Medium, %volume &lt;200 = 7.65%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Aircraft calibrated for 3 GPA</a:t>
            </a:r>
          </a:p>
        </p:txBody>
      </p:sp>
      <p:pic>
        <p:nvPicPr>
          <p:cNvPr id="19460" name="Picture 5" descr="P10124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657600"/>
            <a:ext cx="7620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10124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P10125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343400"/>
            <a:ext cx="3200400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Picture 7" descr="IMG_01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953000"/>
            <a:ext cx="2286000" cy="171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990600" y="8382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200400" y="9906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943600" y="8382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5410201" y="4038599"/>
            <a:ext cx="4572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10800000">
            <a:off x="4038600" y="441960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0800000">
            <a:off x="5943601" y="3810000"/>
            <a:ext cx="457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>
            <a:off x="6400800" y="3733800"/>
            <a:ext cx="4572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10800000">
            <a:off x="6705600" y="3657600"/>
            <a:ext cx="3048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0800000">
            <a:off x="6934200" y="3581400"/>
            <a:ext cx="3048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VMD’s: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3702" y="1543223"/>
          <a:ext cx="74772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Drift Ranked: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785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cde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785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ef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2252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205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090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abc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2428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ab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861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bcd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785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1905000"/>
            <a:ext cx="1981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water average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324100" y="2552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570010" y="306922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% Area Coverage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Corn Fungicide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5476-59A9-4F82-955C-ED827A71E4C9}" type="slidenum">
              <a:rPr lang="en-US"/>
              <a:pPr/>
              <a:t>2</a:t>
            </a:fld>
            <a:endParaRPr lang="en-US"/>
          </a:p>
        </p:txBody>
      </p:sp>
      <p:sp>
        <p:nvSpPr>
          <p:cNvPr id="830466" name="Text Box 2"/>
          <p:cNvSpPr txBox="1">
            <a:spLocks noChangeArrowheads="1"/>
          </p:cNvSpPr>
          <p:nvPr/>
        </p:nvSpPr>
        <p:spPr bwMode="auto">
          <a:xfrm>
            <a:off x="228600" y="381001"/>
            <a:ext cx="87630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The Pesticide Application Process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33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3046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467600" cy="393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Helvetica" pitchFamily="34" charset="0"/>
              </a:rPr>
              <a:t>Creating the </a:t>
            </a: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Spray Solution</a:t>
            </a: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  Atomization</a:t>
            </a: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   Drop Transport to Target</a:t>
            </a: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  Impaction / Deposition</a:t>
            </a: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FF00"/>
                </a:solidFill>
                <a:latin typeface="Helvetica" pitchFamily="34" charset="0"/>
              </a:rPr>
              <a:t>    </a:t>
            </a: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Post-Impact Drop </a:t>
            </a:r>
            <a:r>
              <a:rPr lang="en-US" sz="2000" b="1" dirty="0" smtClean="0">
                <a:solidFill>
                  <a:schemeClr val="tx2"/>
                </a:solidFill>
                <a:latin typeface="Helvetica" pitchFamily="34" charset="0"/>
              </a:rPr>
              <a:t>Behavior</a:t>
            </a:r>
            <a:endParaRPr lang="en-US" sz="20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Helvetica" pitchFamily="34" charset="0"/>
              </a:rPr>
              <a:t>Retention – Spreading – Penetration – Translocation</a:t>
            </a:r>
            <a:endParaRPr lang="en-US" sz="2000" b="1" i="1" dirty="0">
              <a:solidFill>
                <a:schemeClr val="tx2"/>
              </a:solidFill>
              <a:latin typeface="Helvetica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endParaRPr lang="en-US" sz="2000" b="1" i="1" dirty="0">
              <a:solidFill>
                <a:schemeClr val="tx2"/>
              </a:solidFill>
              <a:latin typeface="Helvetica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2311400" y="6003925"/>
            <a:ext cx="447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Biological Effect</a:t>
            </a:r>
            <a:endParaRPr lang="en-US" sz="26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457200" y="5318125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Contact Action</a:t>
            </a:r>
            <a:endParaRPr lang="en-US" sz="26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30470" name="Text Box 6"/>
          <p:cNvSpPr txBox="1">
            <a:spLocks noChangeArrowheads="1"/>
          </p:cNvSpPr>
          <p:nvPr/>
        </p:nvSpPr>
        <p:spPr bwMode="auto">
          <a:xfrm>
            <a:off x="4724400" y="5318125"/>
            <a:ext cx="416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Helvetica" pitchFamily="34" charset="0"/>
              </a:rPr>
              <a:t>Systemic Action</a:t>
            </a:r>
            <a:endParaRPr lang="en-US" sz="26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30471" name="Rectangle 7"/>
          <p:cNvSpPr>
            <a:spLocks noChangeArrowheads="1"/>
          </p:cNvSpPr>
          <p:nvPr/>
        </p:nvSpPr>
        <p:spPr bwMode="auto">
          <a:xfrm>
            <a:off x="2057400" y="1731963"/>
            <a:ext cx="50038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2" name="Line 8"/>
          <p:cNvSpPr>
            <a:spLocks noChangeShapeType="1"/>
          </p:cNvSpPr>
          <p:nvPr/>
        </p:nvSpPr>
        <p:spPr bwMode="auto">
          <a:xfrm>
            <a:off x="4572000" y="21336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3" name="Line 9"/>
          <p:cNvSpPr>
            <a:spLocks noChangeShapeType="1"/>
          </p:cNvSpPr>
          <p:nvPr/>
        </p:nvSpPr>
        <p:spPr bwMode="auto">
          <a:xfrm>
            <a:off x="4572000" y="34290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4" name="Line 10"/>
          <p:cNvSpPr>
            <a:spLocks noChangeShapeType="1"/>
          </p:cNvSpPr>
          <p:nvPr/>
        </p:nvSpPr>
        <p:spPr bwMode="auto">
          <a:xfrm>
            <a:off x="4572000" y="2819400"/>
            <a:ext cx="0" cy="228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5" name="Line 11"/>
          <p:cNvSpPr>
            <a:spLocks noChangeShapeType="1"/>
          </p:cNvSpPr>
          <p:nvPr/>
        </p:nvSpPr>
        <p:spPr bwMode="auto">
          <a:xfrm>
            <a:off x="6096000" y="50292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6" name="Line 12"/>
          <p:cNvSpPr>
            <a:spLocks noChangeShapeType="1"/>
          </p:cNvSpPr>
          <p:nvPr/>
        </p:nvSpPr>
        <p:spPr bwMode="auto">
          <a:xfrm>
            <a:off x="6096000" y="57150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7" name="Line 13"/>
          <p:cNvSpPr>
            <a:spLocks noChangeShapeType="1"/>
          </p:cNvSpPr>
          <p:nvPr/>
        </p:nvSpPr>
        <p:spPr bwMode="auto">
          <a:xfrm>
            <a:off x="3200400" y="57150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78" name="Rectangle 14"/>
          <p:cNvSpPr>
            <a:spLocks noChangeArrowheads="1"/>
          </p:cNvSpPr>
          <p:nvPr/>
        </p:nvSpPr>
        <p:spPr bwMode="auto">
          <a:xfrm>
            <a:off x="2057400" y="2417763"/>
            <a:ext cx="50038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2057400" y="3048000"/>
            <a:ext cx="5003800" cy="40163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900" b="1" baseline="4800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30480" name="Rectangle 16"/>
          <p:cNvSpPr>
            <a:spLocks noChangeArrowheads="1"/>
          </p:cNvSpPr>
          <p:nvPr/>
        </p:nvSpPr>
        <p:spPr bwMode="auto">
          <a:xfrm>
            <a:off x="2057400" y="3713163"/>
            <a:ext cx="50038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1" name="Rectangle 17"/>
          <p:cNvSpPr>
            <a:spLocks noChangeArrowheads="1"/>
          </p:cNvSpPr>
          <p:nvPr/>
        </p:nvSpPr>
        <p:spPr bwMode="auto">
          <a:xfrm>
            <a:off x="1447800" y="4343400"/>
            <a:ext cx="6324600" cy="685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2" name="Rectangle 18"/>
          <p:cNvSpPr>
            <a:spLocks noChangeArrowheads="1"/>
          </p:cNvSpPr>
          <p:nvPr/>
        </p:nvSpPr>
        <p:spPr bwMode="auto">
          <a:xfrm>
            <a:off x="838200" y="5313363"/>
            <a:ext cx="30480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3" name="Rectangle 19"/>
          <p:cNvSpPr>
            <a:spLocks noChangeArrowheads="1"/>
          </p:cNvSpPr>
          <p:nvPr/>
        </p:nvSpPr>
        <p:spPr bwMode="auto">
          <a:xfrm>
            <a:off x="5257800" y="5313363"/>
            <a:ext cx="30480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4" name="Rectangle 20"/>
          <p:cNvSpPr>
            <a:spLocks noChangeArrowheads="1"/>
          </p:cNvSpPr>
          <p:nvPr/>
        </p:nvSpPr>
        <p:spPr bwMode="auto">
          <a:xfrm>
            <a:off x="2133600" y="5999163"/>
            <a:ext cx="5003800" cy="401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5" name="Line 21"/>
          <p:cNvSpPr>
            <a:spLocks noChangeShapeType="1"/>
          </p:cNvSpPr>
          <p:nvPr/>
        </p:nvSpPr>
        <p:spPr bwMode="auto">
          <a:xfrm>
            <a:off x="4572000" y="4114800"/>
            <a:ext cx="0" cy="228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6" name="Line 22"/>
          <p:cNvSpPr>
            <a:spLocks noChangeShapeType="1"/>
          </p:cNvSpPr>
          <p:nvPr/>
        </p:nvSpPr>
        <p:spPr bwMode="auto">
          <a:xfrm>
            <a:off x="3200400" y="5029200"/>
            <a:ext cx="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30487" name="Line 23"/>
          <p:cNvSpPr>
            <a:spLocks noChangeShapeType="1"/>
          </p:cNvSpPr>
          <p:nvPr/>
        </p:nvSpPr>
        <p:spPr bwMode="auto">
          <a:xfrm>
            <a:off x="685800" y="11430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2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" y="152400"/>
            <a:ext cx="5410200" cy="3757347"/>
          </a:xfrm>
        </p:spPr>
      </p:pic>
      <p:pic>
        <p:nvPicPr>
          <p:cNvPr id="5" name="Picture 4" descr="IMG_22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4648200"/>
            <a:ext cx="8128000" cy="2057400"/>
          </a:xfrm>
          <a:prstGeom prst="rect">
            <a:avLst/>
          </a:prstGeom>
        </p:spPr>
      </p:pic>
      <p:pic>
        <p:nvPicPr>
          <p:cNvPr id="7" name="Picture 6" descr="IMG_22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5200" y="838200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533400"/>
            <a:ext cx="1600200" cy="2438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Plot 65 ft. 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1905000" y="38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14478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16002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17526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19050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20574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22098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7620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9144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10668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12192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1371600" y="533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1447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990600" y="32004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Center row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990600" y="3352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2895600" y="39989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4648200" y="3962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685800" y="1752600"/>
            <a:ext cx="1600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533400" y="3048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Row 1</a:t>
            </a:r>
          </a:p>
        </p:txBody>
      </p:sp>
      <p:pic>
        <p:nvPicPr>
          <p:cNvPr id="100390" name="Picture 38" descr="Corn pla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581400"/>
            <a:ext cx="2455863" cy="2971800"/>
          </a:xfrm>
          <a:prstGeom prst="rect">
            <a:avLst/>
          </a:prstGeom>
          <a:noFill/>
        </p:spPr>
      </p:pic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057400" y="48006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1066800" y="55626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1676400" y="41148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1981200" y="4114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>
            <a:off x="22860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7620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914400" y="5638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>
            <a:off x="2971800" y="4800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3657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>
            <a:off x="1600200" y="3733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 flipH="1">
            <a:off x="4419600" y="3733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02" name="Line 50"/>
          <p:cNvSpPr>
            <a:spLocks noChangeShapeType="1"/>
          </p:cNvSpPr>
          <p:nvPr/>
        </p:nvSpPr>
        <p:spPr bwMode="auto">
          <a:xfrm>
            <a:off x="2743200" y="6553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2819400" y="34290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Card &amp; Plant heights</a:t>
            </a:r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>
            <a:off x="685800" y="38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12" name="Text Box 60"/>
          <p:cNvSpPr txBox="1">
            <a:spLocks noChangeArrowheads="1"/>
          </p:cNvSpPr>
          <p:nvPr/>
        </p:nvSpPr>
        <p:spPr bwMode="auto">
          <a:xfrm>
            <a:off x="1828800" y="30480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Row 10</a:t>
            </a:r>
          </a:p>
        </p:txBody>
      </p:sp>
      <p:pic>
        <p:nvPicPr>
          <p:cNvPr id="100415" name="Picture 63" descr="spray card post I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581400"/>
            <a:ext cx="3581400" cy="2686050"/>
          </a:xfrm>
          <a:prstGeom prst="rect">
            <a:avLst/>
          </a:prstGeom>
          <a:noFill/>
        </p:spPr>
      </p:pic>
      <p:pic>
        <p:nvPicPr>
          <p:cNvPr id="100416" name="Picture 64" descr="P9020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974725"/>
            <a:ext cx="3124200" cy="2187575"/>
          </a:xfrm>
          <a:prstGeom prst="rect">
            <a:avLst/>
          </a:prstGeom>
          <a:noFill/>
        </p:spPr>
      </p:pic>
      <p:pic>
        <p:nvPicPr>
          <p:cNvPr id="100417" name="Picture 65" descr="P90200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533400"/>
            <a:ext cx="2922588" cy="233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228600" y="111125"/>
          <a:ext cx="4216400" cy="1793875"/>
        </p:xfrm>
        <a:graphic>
          <a:graphicData uri="http://schemas.openxmlformats.org/presentationml/2006/ole">
            <p:oleObj spid="_x0000_s48130" name="Chart" r:id="rId3" imgW="4238673" imgH="1800225" progId="Excel.Sheet.8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52400" y="2552700"/>
          <a:ext cx="4238625" cy="1790700"/>
        </p:xfrm>
        <a:graphic>
          <a:graphicData uri="http://schemas.openxmlformats.org/presentationml/2006/ole">
            <p:oleObj spid="_x0000_s48131" name="Chart" r:id="rId4" imgW="4238673" imgH="1790795" progId="Excel.Sheet.8">
              <p:embed/>
            </p:oleObj>
          </a:graphicData>
        </a:graphic>
      </p:graphicFrame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4419600"/>
            <a:ext cx="495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en-US" sz="1800">
                <a:latin typeface="Comic Sans MS" pitchFamily="66" charset="0"/>
              </a:rPr>
              <a:t>Crop Oil Concentrate (COC)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en-US" sz="1800">
                <a:latin typeface="Comic Sans MS" pitchFamily="66" charset="0"/>
              </a:rPr>
              <a:t>Non-ionic Surfactant (NIS)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en-US" sz="1800">
                <a:latin typeface="Comic Sans MS" pitchFamily="66" charset="0"/>
              </a:rPr>
              <a:t>Methylated Seed Oil (MSO) &amp; NIS &amp; Controlled Release Fertilizer </a:t>
            </a:r>
            <a:r>
              <a:rPr lang="en-US" sz="1600">
                <a:latin typeface="Comic Sans MS" pitchFamily="66" charset="0"/>
              </a:rPr>
              <a:t>(25-0-0 B)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en-US" sz="1800">
                <a:latin typeface="Comic Sans MS" pitchFamily="66" charset="0"/>
              </a:rPr>
              <a:t>NIS &amp; Interlock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en-US" sz="1800">
                <a:latin typeface="Comic Sans MS" pitchFamily="66" charset="0"/>
              </a:rPr>
              <a:t>Quilt &amp; NIS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4800600" y="44196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 dirty="0">
                <a:latin typeface="Comic Sans MS" pitchFamily="66" charset="0"/>
              </a:rPr>
              <a:t>MSO + </a:t>
            </a:r>
            <a:r>
              <a:rPr lang="en-US" sz="1800" dirty="0" err="1">
                <a:latin typeface="Comic Sans MS" pitchFamily="66" charset="0"/>
              </a:rPr>
              <a:t>Organosilicone</a:t>
            </a:r>
            <a:r>
              <a:rPr lang="en-US" sz="1800" dirty="0">
                <a:latin typeface="Comic Sans MS" pitchFamily="66" charset="0"/>
              </a:rPr>
              <a:t> Surfactant Blend &amp; Controlled Release Fertilizer (25-0-0 B)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 dirty="0">
                <a:latin typeface="Comic Sans MS" pitchFamily="66" charset="0"/>
              </a:rPr>
              <a:t>High Surfactant Oil Concentrate &amp; Interlock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 dirty="0">
                <a:latin typeface="Comic Sans MS" pitchFamily="66" charset="0"/>
              </a:rPr>
              <a:t>NIS + AG 06037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 dirty="0">
                <a:latin typeface="Comic Sans MS" pitchFamily="66" charset="0"/>
              </a:rPr>
              <a:t>NIS + AG 06038</a:t>
            </a:r>
          </a:p>
        </p:txBody>
      </p:sp>
      <p:sp>
        <p:nvSpPr>
          <p:cNvPr id="119821" name="WordArt 13"/>
          <p:cNvSpPr>
            <a:spLocks noChangeArrowheads="1" noChangeShapeType="1" noTextEdit="1"/>
          </p:cNvSpPr>
          <p:nvPr/>
        </p:nvSpPr>
        <p:spPr bwMode="auto">
          <a:xfrm>
            <a:off x="2743200" y="1981200"/>
            <a:ext cx="3638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Droplet Size Affects</a:t>
            </a:r>
          </a:p>
        </p:txBody>
      </p: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4648200" y="2562225"/>
          <a:ext cx="4229100" cy="1781175"/>
        </p:xfrm>
        <a:graphic>
          <a:graphicData uri="http://schemas.openxmlformats.org/presentationml/2006/ole">
            <p:oleObj spid="_x0000_s48132" name="Chart" r:id="rId5" imgW="4229243" imgH="1781365" progId="Excel.Sheet.8">
              <p:embed/>
            </p:oleObj>
          </a:graphicData>
        </a:graphic>
      </p:graphicFrame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4648200" y="152400"/>
          <a:ext cx="4229100" cy="1809750"/>
        </p:xfrm>
        <a:graphic>
          <a:graphicData uri="http://schemas.openxmlformats.org/presentationml/2006/ole">
            <p:oleObj spid="_x0000_s48133" name="Chart" r:id="rId6" imgW="4229243" imgH="1809655" progId="Excel.Sheet.8">
              <p:embed/>
            </p:oleObj>
          </a:graphicData>
        </a:graphic>
      </p:graphicFrame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133600" y="624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AR 9. COC + Control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334000" y="762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NS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5257800" y="3001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NS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1524000" y="28956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b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286000" y="28956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2667000" y="2971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3048000" y="2971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3429000" y="2971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3810000" y="2971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1905000" y="28956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1219200" y="28956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</a:t>
            </a:r>
          </a:p>
        </p:txBody>
      </p:sp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1676400" y="609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bc</a:t>
            </a:r>
            <a:endParaRPr lang="en-US" sz="1800" dirty="0"/>
          </a:p>
        </p:txBody>
      </p:sp>
      <p:sp>
        <p:nvSpPr>
          <p:cNvPr id="119838" name="Text Box 30"/>
          <p:cNvSpPr txBox="1">
            <a:spLocks noChangeArrowheads="1"/>
          </p:cNvSpPr>
          <p:nvPr/>
        </p:nvSpPr>
        <p:spPr bwMode="auto">
          <a:xfrm>
            <a:off x="838200" y="609600"/>
            <a:ext cx="22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</a:t>
            </a:r>
          </a:p>
        </p:txBody>
      </p:sp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2971800" y="6096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bc</a:t>
            </a:r>
            <a:endParaRPr lang="en-US" sz="1800" dirty="0"/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2590800" y="54506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ab</a:t>
            </a:r>
            <a:endParaRPr lang="en-US" sz="1800" dirty="0"/>
          </a:p>
        </p:txBody>
      </p:sp>
      <p:sp>
        <p:nvSpPr>
          <p:cNvPr id="119842" name="Text Box 34"/>
          <p:cNvSpPr txBox="1">
            <a:spLocks noChangeArrowheads="1"/>
          </p:cNvSpPr>
          <p:nvPr/>
        </p:nvSpPr>
        <p:spPr bwMode="auto">
          <a:xfrm>
            <a:off x="3505200" y="685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</a:t>
            </a: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3962400" y="4572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</a:t>
            </a:r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2057400" y="6096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bc</a:t>
            </a:r>
            <a:endParaRPr lang="en-US" sz="1800" dirty="0"/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1219200" y="609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bc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8153400" y="71735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72" name="Object 364"/>
          <p:cNvGraphicFramePr>
            <a:graphicFrameLocks noChangeAspect="1"/>
          </p:cNvGraphicFramePr>
          <p:nvPr/>
        </p:nvGraphicFramePr>
        <p:xfrm>
          <a:off x="152400" y="342900"/>
          <a:ext cx="8839200" cy="4000500"/>
        </p:xfrm>
        <a:graphic>
          <a:graphicData uri="http://schemas.openxmlformats.org/presentationml/2006/ole">
            <p:oleObj spid="_x0000_s47106" name="Chart" r:id="rId3" imgW="6648402" imgH="3009805" progId="Excel.Sheet.8">
              <p:embed/>
            </p:oleObj>
          </a:graphicData>
        </a:graphic>
      </p:graphicFrame>
      <p:sp>
        <p:nvSpPr>
          <p:cNvPr id="94561" name="Rectangle 353"/>
          <p:cNvSpPr>
            <a:spLocks noChangeArrowheads="1"/>
          </p:cNvSpPr>
          <p:nvPr/>
        </p:nvSpPr>
        <p:spPr bwMode="auto">
          <a:xfrm>
            <a:off x="5105400" y="495300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1800"/>
              <a:t>6.     USEX0208 @ 4 oz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/>
              <a:t>USEX0208 @ 8 oz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/>
              <a:t>USEX0308 @ 4 oz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/>
              <a:t>USEX0308 @ 8 oz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7"/>
            </a:pPr>
            <a:r>
              <a:rPr lang="en-US" sz="1800"/>
              <a:t>SRN-28 + Between @ 8 oz</a:t>
            </a:r>
          </a:p>
        </p:txBody>
      </p:sp>
      <p:sp>
        <p:nvSpPr>
          <p:cNvPr id="94570" name="WordArt 362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1724025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Coverage</a:t>
            </a:r>
          </a:p>
        </p:txBody>
      </p:sp>
      <p:sp>
        <p:nvSpPr>
          <p:cNvPr id="94573" name="Text Box 365"/>
          <p:cNvSpPr txBox="1">
            <a:spLocks noChangeArrowheads="1"/>
          </p:cNvSpPr>
          <p:nvPr/>
        </p:nvSpPr>
        <p:spPr bwMode="auto">
          <a:xfrm>
            <a:off x="2133600" y="4495800"/>
            <a:ext cx="472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All treatments – Headline @ 6 ounces/acre</a:t>
            </a:r>
          </a:p>
        </p:txBody>
      </p:sp>
      <p:sp>
        <p:nvSpPr>
          <p:cNvPr id="94574" name="Rectangle 366"/>
          <p:cNvSpPr>
            <a:spLocks noChangeArrowheads="1"/>
          </p:cNvSpPr>
          <p:nvPr/>
        </p:nvSpPr>
        <p:spPr bwMode="auto">
          <a:xfrm>
            <a:off x="685800" y="48768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1800"/>
              <a:t>Premium COC @ 16 oz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1800"/>
              <a:t>Between @ 8 oz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1800"/>
              <a:t>Downdraft @ 4 oz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1800"/>
              <a:t>USEX0108 @ 4 oz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1800"/>
              <a:t>USEX0108 @ 8 oz</a:t>
            </a:r>
          </a:p>
        </p:txBody>
      </p:sp>
      <p:sp>
        <p:nvSpPr>
          <p:cNvPr id="94576" name="Line 368"/>
          <p:cNvSpPr>
            <a:spLocks noChangeShapeType="1"/>
          </p:cNvSpPr>
          <p:nvPr/>
        </p:nvSpPr>
        <p:spPr bwMode="auto">
          <a:xfrm>
            <a:off x="5334000" y="7620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0" y="228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Chart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48600" y="228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Factor: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Changes the flow rate ?????</a:t>
            </a:r>
          </a:p>
          <a:p>
            <a:r>
              <a:rPr lang="en-US" sz="4000" dirty="0" smtClean="0"/>
              <a:t>Changes the droplet spectra !!!!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Droplet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1295400"/>
            <a:ext cx="83820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6200" y="90488"/>
            <a:ext cx="9067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300" b="1">
                <a:solidFill>
                  <a:schemeClr val="tx2"/>
                </a:solidFill>
              </a:rPr>
              <a:t>Volume Median Diameter   (VMD)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6200" y="612775"/>
          <a:ext cx="8978900" cy="5330825"/>
        </p:xfrm>
        <a:graphic>
          <a:graphicData uri="http://schemas.openxmlformats.org/presentationml/2006/ole">
            <p:oleObj spid="_x0000_s12290" name="Chart" r:id="rId5" imgW="8953548" imgH="5219795" progId="MSGraph.Chart.8">
              <p:embed followColorScheme="full"/>
            </p:oleObj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89050" y="5562600"/>
            <a:ext cx="762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9" tIns="45719" rIns="91439" bIns="45719">
            <a:spAutoFit/>
          </a:bodyPr>
          <a:lstStyle/>
          <a:p>
            <a:r>
              <a:rPr lang="en-US" b="1"/>
              <a:t>     40 psi                40 psi               40 psi                70 psi</a:t>
            </a:r>
          </a:p>
        </p:txBody>
      </p:sp>
      <p:sp>
        <p:nvSpPr>
          <p:cNvPr id="12294" name="Rectangle 6" descr="Wide downward diagonal"/>
          <p:cNvSpPr>
            <a:spLocks noChangeArrowheads="1"/>
          </p:cNvSpPr>
          <p:nvPr/>
        </p:nvSpPr>
        <p:spPr bwMode="auto">
          <a:xfrm>
            <a:off x="1684338" y="4408488"/>
            <a:ext cx="265112" cy="533400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FFFF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 descr="Wide downward diagonal"/>
          <p:cNvSpPr>
            <a:spLocks noChangeArrowheads="1"/>
          </p:cNvSpPr>
          <p:nvPr/>
        </p:nvSpPr>
        <p:spPr bwMode="auto">
          <a:xfrm>
            <a:off x="1989138" y="4318000"/>
            <a:ext cx="265112" cy="63023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 descr="Wide downward diagonal"/>
          <p:cNvSpPr>
            <a:spLocks noChangeArrowheads="1"/>
          </p:cNvSpPr>
          <p:nvPr/>
        </p:nvSpPr>
        <p:spPr bwMode="auto">
          <a:xfrm>
            <a:off x="2274888" y="4335463"/>
            <a:ext cx="265112" cy="612775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C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 descr="Wide downward diagonal"/>
          <p:cNvSpPr>
            <a:spLocks noChangeArrowheads="1"/>
          </p:cNvSpPr>
          <p:nvPr/>
        </p:nvSpPr>
        <p:spPr bwMode="auto">
          <a:xfrm>
            <a:off x="2566988" y="4381500"/>
            <a:ext cx="265112" cy="56673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 descr="Wide downward diagonal"/>
          <p:cNvSpPr>
            <a:spLocks noChangeArrowheads="1"/>
          </p:cNvSpPr>
          <p:nvPr/>
        </p:nvSpPr>
        <p:spPr bwMode="auto">
          <a:xfrm>
            <a:off x="2859088" y="4344988"/>
            <a:ext cx="265112" cy="603250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B5F6A6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 descr="Wide downward diagonal"/>
          <p:cNvSpPr>
            <a:spLocks noChangeArrowheads="1"/>
          </p:cNvSpPr>
          <p:nvPr/>
        </p:nvSpPr>
        <p:spPr bwMode="auto">
          <a:xfrm>
            <a:off x="3525838" y="4437063"/>
            <a:ext cx="265112" cy="503237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FFFF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 descr="Wide downward diagonal"/>
          <p:cNvSpPr>
            <a:spLocks noChangeArrowheads="1"/>
          </p:cNvSpPr>
          <p:nvPr/>
        </p:nvSpPr>
        <p:spPr bwMode="auto">
          <a:xfrm>
            <a:off x="3827463" y="4400550"/>
            <a:ext cx="265112" cy="53975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 descr="Wide downward diagonal"/>
          <p:cNvSpPr>
            <a:spLocks noChangeArrowheads="1"/>
          </p:cNvSpPr>
          <p:nvPr/>
        </p:nvSpPr>
        <p:spPr bwMode="auto">
          <a:xfrm>
            <a:off x="4111625" y="4573588"/>
            <a:ext cx="265113" cy="365125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C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 descr="Wide downward diagonal"/>
          <p:cNvSpPr>
            <a:spLocks noChangeArrowheads="1"/>
          </p:cNvSpPr>
          <p:nvPr/>
        </p:nvSpPr>
        <p:spPr bwMode="auto">
          <a:xfrm>
            <a:off x="4403725" y="4556125"/>
            <a:ext cx="265113" cy="384175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 descr="Wide downward diagonal"/>
          <p:cNvSpPr>
            <a:spLocks noChangeArrowheads="1"/>
          </p:cNvSpPr>
          <p:nvPr/>
        </p:nvSpPr>
        <p:spPr bwMode="auto">
          <a:xfrm>
            <a:off x="4687888" y="4427538"/>
            <a:ext cx="265112" cy="520700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5F3B5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 descr="Wide downward diagonal"/>
          <p:cNvSpPr>
            <a:spLocks noChangeArrowheads="1"/>
          </p:cNvSpPr>
          <p:nvPr/>
        </p:nvSpPr>
        <p:spPr bwMode="auto">
          <a:xfrm>
            <a:off x="5422900" y="4437063"/>
            <a:ext cx="265113" cy="511175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FFFF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 descr="Wide downward diagonal"/>
          <p:cNvSpPr>
            <a:spLocks noChangeArrowheads="1"/>
          </p:cNvSpPr>
          <p:nvPr/>
        </p:nvSpPr>
        <p:spPr bwMode="auto">
          <a:xfrm>
            <a:off x="5724525" y="4408488"/>
            <a:ext cx="265113" cy="53975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18" descr="Wide downward diagonal"/>
          <p:cNvSpPr>
            <a:spLocks noChangeArrowheads="1"/>
          </p:cNvSpPr>
          <p:nvPr/>
        </p:nvSpPr>
        <p:spPr bwMode="auto">
          <a:xfrm>
            <a:off x="6008688" y="4576763"/>
            <a:ext cx="265112" cy="365125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C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9" descr="Wide downward diagonal"/>
          <p:cNvSpPr>
            <a:spLocks noChangeArrowheads="1"/>
          </p:cNvSpPr>
          <p:nvPr/>
        </p:nvSpPr>
        <p:spPr bwMode="auto">
          <a:xfrm>
            <a:off x="6300788" y="4556125"/>
            <a:ext cx="265112" cy="384175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0" descr="Wide downward diagonal"/>
          <p:cNvSpPr>
            <a:spLocks noChangeArrowheads="1"/>
          </p:cNvSpPr>
          <p:nvPr/>
        </p:nvSpPr>
        <p:spPr bwMode="auto">
          <a:xfrm>
            <a:off x="6592888" y="4430713"/>
            <a:ext cx="265112" cy="511175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BDFFBD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 descr="Wide downward diagonal"/>
          <p:cNvSpPr>
            <a:spLocks noChangeArrowheads="1"/>
          </p:cNvSpPr>
          <p:nvPr/>
        </p:nvSpPr>
        <p:spPr bwMode="auto">
          <a:xfrm>
            <a:off x="7269163" y="4665663"/>
            <a:ext cx="265112" cy="274637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FFFF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22" descr="Wide downward diagonal"/>
          <p:cNvSpPr>
            <a:spLocks noChangeArrowheads="1"/>
          </p:cNvSpPr>
          <p:nvPr/>
        </p:nvSpPr>
        <p:spPr bwMode="auto">
          <a:xfrm>
            <a:off x="7550150" y="4576763"/>
            <a:ext cx="265113" cy="365125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3" descr="Wide downward diagonal"/>
          <p:cNvSpPr>
            <a:spLocks noChangeArrowheads="1"/>
          </p:cNvSpPr>
          <p:nvPr/>
        </p:nvSpPr>
        <p:spPr bwMode="auto">
          <a:xfrm>
            <a:off x="7845425" y="4371975"/>
            <a:ext cx="265113" cy="566738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C99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 descr="Wide downward diagonal"/>
          <p:cNvSpPr>
            <a:spLocks noChangeArrowheads="1"/>
          </p:cNvSpPr>
          <p:nvPr/>
        </p:nvSpPr>
        <p:spPr bwMode="auto">
          <a:xfrm>
            <a:off x="8137525" y="4344988"/>
            <a:ext cx="265113" cy="60325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 descr="Wide downward diagonal"/>
          <p:cNvSpPr>
            <a:spLocks noChangeArrowheads="1"/>
          </p:cNvSpPr>
          <p:nvPr/>
        </p:nvSpPr>
        <p:spPr bwMode="auto">
          <a:xfrm>
            <a:off x="8421688" y="4592638"/>
            <a:ext cx="265112" cy="357187"/>
          </a:xfrm>
          <a:prstGeom prst="rect">
            <a:avLst/>
          </a:prstGeom>
          <a:pattFill prst="wdDnDiag">
            <a:fgClr>
              <a:schemeClr val="bg2"/>
            </a:fgClr>
            <a:bgClr>
              <a:srgbClr val="C1FFC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 descr="Wide downward diagonal"/>
          <p:cNvSpPr>
            <a:spLocks noChangeArrowheads="1"/>
          </p:cNvSpPr>
          <p:nvPr/>
        </p:nvSpPr>
        <p:spPr bwMode="auto">
          <a:xfrm>
            <a:off x="5257800" y="1357313"/>
            <a:ext cx="152400" cy="1524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416550" y="121920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% less than 210 Microns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638300" y="40640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37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933575" y="399891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51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2219325" y="40640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36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505075" y="399891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35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2800350" y="40640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45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46075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23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746500" y="4016375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30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03225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14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27525" y="398621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15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62915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26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33400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19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619750" y="400526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22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90550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14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6191250" y="400526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13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6486525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22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7216775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10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7502525" y="3995738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17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79780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29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8083550" y="3986213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29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8362950" y="3987800"/>
            <a:ext cx="374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15</a:t>
            </a:r>
          </a:p>
        </p:txBody>
      </p:sp>
      <p:pic>
        <p:nvPicPr>
          <p:cNvPr id="12336" name="Picture 48" descr="XR11004VK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33600" y="6019800"/>
            <a:ext cx="4651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49" descr="TT1100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4800" y="6019800"/>
            <a:ext cx="422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50" descr="TFVS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1200" y="6016625"/>
            <a:ext cx="3476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" name="Picture 51" descr="ai11003_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96200" y="6019800"/>
            <a:ext cx="33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136525" y="6289675"/>
            <a:ext cx="1857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200"/>
              <a:t>Bob Klein, U of Nebraska</a:t>
            </a:r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1828800" y="2514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 flipV="1">
            <a:off x="838200" y="9144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2133600" y="2590800"/>
            <a:ext cx="0" cy="91440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 flipV="1">
            <a:off x="4267200" y="914400"/>
            <a:ext cx="914400" cy="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85800" y="3352800"/>
            <a:ext cx="7620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auto">
          <a:xfrm flipV="1">
            <a:off x="1143000" y="4343400"/>
            <a:ext cx="6096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152400" y="5638800"/>
            <a:ext cx="1371600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1600"/>
              <a:t>Percent fines</a:t>
            </a:r>
            <a:endParaRPr lang="en-US" sz="800"/>
          </a:p>
        </p:txBody>
      </p:sp>
      <p:sp>
        <p:nvSpPr>
          <p:cNvPr id="60" name="Oval 59"/>
          <p:cNvSpPr/>
          <p:nvPr/>
        </p:nvSpPr>
        <p:spPr>
          <a:xfrm>
            <a:off x="1371600" y="2133600"/>
            <a:ext cx="19812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Need to evaluate droplets of solutions:</a:t>
            </a:r>
            <a:endParaRPr lang="en-US" sz="3600" dirty="0"/>
          </a:p>
        </p:txBody>
      </p:sp>
      <p:pic>
        <p:nvPicPr>
          <p:cNvPr id="4" name="Content Placeholder 3" descr="IMG_44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05400" y="3962400"/>
            <a:ext cx="3657600" cy="2743200"/>
          </a:xfrm>
        </p:spPr>
      </p:pic>
      <p:pic>
        <p:nvPicPr>
          <p:cNvPr id="5" name="Picture 4" descr="IMG_44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1066800"/>
            <a:ext cx="3657600" cy="2743200"/>
          </a:xfrm>
          <a:prstGeom prst="rect">
            <a:avLst/>
          </a:prstGeom>
        </p:spPr>
      </p:pic>
      <p:pic>
        <p:nvPicPr>
          <p:cNvPr id="6" name="Picture 5" descr="IMG_43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3962400"/>
            <a:ext cx="3759200" cy="2819400"/>
          </a:xfrm>
          <a:prstGeom prst="rect">
            <a:avLst/>
          </a:prstGeom>
        </p:spPr>
      </p:pic>
      <p:pic>
        <p:nvPicPr>
          <p:cNvPr id="7" name="Picture 6" descr="IMG_43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990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VI_437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828800" y="2286000"/>
            <a:ext cx="5892800" cy="4419600"/>
          </a:xfrm>
          <a:prstGeom prst="rect">
            <a:avLst/>
          </a:prstGeom>
        </p:spPr>
      </p:pic>
      <p:pic>
        <p:nvPicPr>
          <p:cNvPr id="10" name="Picture 9" descr="IMG_438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6122" y="22860"/>
            <a:ext cx="3650225" cy="226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41148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CP11TT4015 Flat-Fan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4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 MPH</a:t>
            </a:r>
          </a:p>
          <a:p>
            <a:r>
              <a:rPr lang="en-US" dirty="0" smtClean="0"/>
              <a:t>40 PSI</a:t>
            </a:r>
          </a:p>
          <a:p>
            <a:r>
              <a:rPr lang="en-US" dirty="0" smtClean="0"/>
              <a:t>23 degree orientation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4FAE-7ACF-4829-B05F-8187207A6EA6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746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Many different attempts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define</a:t>
            </a:r>
          </a:p>
          <a:p>
            <a:pPr algn="l">
              <a:buClr>
                <a:schemeClr val="tx1"/>
              </a:buClr>
              <a:buSzPct val="110000"/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 adjuvant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broadly defined as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any substance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added to the spray tank, separate from the pesticide formulation, that will improve the performance of the pesticide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SzPct val="110000"/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Spray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adjuvants…modify the applied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crop protection product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increase its efficacy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8100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is an adjuvant?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VI_4425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" y="2209800"/>
            <a:ext cx="5994400" cy="4495800"/>
          </a:xfrm>
          <a:prstGeom prst="rect">
            <a:avLst/>
          </a:prstGeom>
        </p:spPr>
      </p:pic>
      <p:pic>
        <p:nvPicPr>
          <p:cNvPr id="6" name="Picture 5" descr="IMG_43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0800" y="2667000"/>
            <a:ext cx="26924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415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62600" y="0"/>
            <a:ext cx="3429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838200"/>
            <a:ext cx="50292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 D-12 Rotary Atomizer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876800"/>
            <a:ext cx="2209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140 MPH</a:t>
            </a:r>
          </a:p>
          <a:p>
            <a:r>
              <a:rPr lang="en-US" dirty="0" smtClean="0"/>
              <a:t>26 PSI</a:t>
            </a:r>
          </a:p>
          <a:p>
            <a:r>
              <a:rPr lang="en-US" dirty="0" smtClean="0"/>
              <a:t>2 GPA</a:t>
            </a:r>
          </a:p>
          <a:p>
            <a:r>
              <a:rPr lang="en-US" dirty="0" smtClean="0"/>
              <a:t>Blade pitch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 D-12 Rotary Atomizer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648200" y="37338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13716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648200"/>
            <a:ext cx="2209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140 MPH</a:t>
            </a:r>
          </a:p>
          <a:p>
            <a:r>
              <a:rPr lang="en-US" dirty="0" smtClean="0"/>
              <a:t>26 PSI</a:t>
            </a:r>
          </a:p>
          <a:p>
            <a:r>
              <a:rPr lang="en-US" dirty="0" smtClean="0"/>
              <a:t>2 GPA</a:t>
            </a:r>
          </a:p>
          <a:p>
            <a:r>
              <a:rPr lang="en-US" dirty="0" smtClean="0"/>
              <a:t>Blade pitch #2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49276"/>
            <a:ext cx="3733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Treatments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Foliar Fertilizer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NIS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COC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Deposition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CP11TT4015 Flat-Fan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447800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267200" y="3733800"/>
          <a:ext cx="487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724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 MPH</a:t>
            </a:r>
          </a:p>
          <a:p>
            <a:r>
              <a:rPr lang="en-US" dirty="0" smtClean="0"/>
              <a:t>40 PSI</a:t>
            </a:r>
          </a:p>
          <a:p>
            <a:r>
              <a:rPr lang="en-US" dirty="0" smtClean="0"/>
              <a:t>23 degree orientation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49276"/>
            <a:ext cx="3733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Treatments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Foliar Fertilizer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NIS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COC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Water + Quilt + Deposition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Ground Nozzle Field Trials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295400"/>
          <a:ext cx="4724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114800" y="36576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IMG_0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990600"/>
            <a:ext cx="3530600" cy="2647950"/>
          </a:xfrm>
          <a:prstGeom prst="rect">
            <a:avLst/>
          </a:prstGeom>
        </p:spPr>
      </p:pic>
      <p:pic>
        <p:nvPicPr>
          <p:cNvPr id="8" name="Picture 7" descr="IMG_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267200"/>
            <a:ext cx="2641600" cy="1981200"/>
          </a:xfrm>
          <a:prstGeom prst="rect">
            <a:avLst/>
          </a:prstGeom>
        </p:spPr>
      </p:pic>
      <p:pic>
        <p:nvPicPr>
          <p:cNvPr id="9" name="Picture 8" descr="IMG_0027.JPG"/>
          <p:cNvPicPr>
            <a:picLocks noChangeAspect="1"/>
          </p:cNvPicPr>
          <p:nvPr/>
        </p:nvPicPr>
        <p:blipFill>
          <a:blip r:embed="rId6" cstate="print"/>
          <a:srcRect l="24219" t="21875" r="26563" b="37500"/>
          <a:stretch>
            <a:fillRect/>
          </a:stretch>
        </p:blipFill>
        <p:spPr>
          <a:xfrm>
            <a:off x="2895600" y="5486400"/>
            <a:ext cx="1600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Effect – College Station in the Wind Tunnel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524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Effect - North Platte - Lab Using Product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981200"/>
          <a:ext cx="7315200" cy="396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005840"/>
                <a:gridCol w="1188720"/>
                <a:gridCol w="1737360"/>
                <a:gridCol w="1463040"/>
              </a:tblGrid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Nozzle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Paraquat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TT110025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AIXR110025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429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AM110025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427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GA110025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397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TTJ60110025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AIC11002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423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ULD12002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342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TDHSTF11002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2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Adjuvants allow for more consistent pesticide activity and should be viewed as a safety net for performance.</a:t>
            </a:r>
          </a:p>
          <a:p>
            <a:pPr lvl="1"/>
            <a:r>
              <a:rPr lang="en-US"/>
              <a:t>Adjuvants optimize pesticide efficacy</a:t>
            </a:r>
          </a:p>
          <a:p>
            <a:endParaRPr lang="en-US"/>
          </a:p>
          <a:p>
            <a:r>
              <a:rPr lang="en-US"/>
              <a:t>In general, adjuvants don’t create value….they retain the value of the pesticide.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  <a:r>
              <a:rPr lang="en-US" sz="2000">
                <a:latin typeface="Times New Roman" pitchFamily="18" charset="0"/>
              </a:rPr>
              <a:t>cont’d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idea of superior adjuvants allowing for reduced pesticide application rates to save money should be discouraged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may have only been true with glyphosate.</a:t>
            </a:r>
          </a:p>
          <a:p>
            <a:endParaRPr lang="en-US" dirty="0"/>
          </a:p>
          <a:p>
            <a:r>
              <a:rPr lang="en-US" dirty="0"/>
              <a:t>The next 10 years will rely on herbicides without large amounts of rate flexibility so the goal of the adjuvant will be to simply just achieve acceptable control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8800"/>
              <a:t>Calibration!!!!</a:t>
            </a:r>
            <a:br>
              <a:rPr lang="en-US" sz="8800"/>
            </a:br>
            <a:r>
              <a:rPr lang="en-US"/>
              <a:t>The next phase!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629400" cy="1752600"/>
          </a:xfrm>
        </p:spPr>
        <p:txBody>
          <a:bodyPr>
            <a:normAutofit/>
          </a:bodyPr>
          <a:lstStyle/>
          <a:p>
            <a:r>
              <a:rPr lang="en-US" sz="2800"/>
              <a:t>Ensuring that the spray droplet spectrum is what it is supposed to be to maximize efficacy while minimizing drift!</a:t>
            </a:r>
          </a:p>
        </p:txBody>
      </p:sp>
      <p:sp>
        <p:nvSpPr>
          <p:cNvPr id="1003524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239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 new concept for applicators!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972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52400"/>
            <a:ext cx="5867400" cy="66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0525410">
            <a:off x="105036" y="3124808"/>
            <a:ext cx="8840634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kern="0" dirty="0" smtClean="0">
                <a:solidFill>
                  <a:srgbClr val="7030A0"/>
                </a:solidFill>
              </a:rPr>
              <a:t>ASABE S-572 Droplet Size Standard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4FAE-7ACF-4829-B05F-8187207A6EA6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467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ASTM -  E1519: 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material added to a spray tank mix to aid or modify the action of an agrichemical, or the physical characteristics of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mixture.</a:t>
            </a:r>
          </a:p>
          <a:p>
            <a:pPr algn="l">
              <a:buClr>
                <a:schemeClr val="tx1"/>
              </a:buClr>
              <a:buSzPct val="110000"/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Adjuvants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surfactants are added to spray solutions to improve the performance of crop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protection compounds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(herbicides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8100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is an adjuvant?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6258" name="Group 2"/>
          <p:cNvGraphicFramePr>
            <a:graphicFrameLocks noGrp="1"/>
          </p:cNvGraphicFramePr>
          <p:nvPr/>
        </p:nvGraphicFramePr>
        <p:xfrm>
          <a:off x="1295400" y="914400"/>
          <a:ext cx="6172200" cy="5360035"/>
        </p:xfrm>
        <a:graphic>
          <a:graphicData uri="http://schemas.openxmlformats.org/drawingml/2006/table">
            <a:tbl>
              <a:tblPr/>
              <a:tblGrid>
                <a:gridCol w="3683000"/>
                <a:gridCol w="2489200"/>
              </a:tblGrid>
              <a:tr h="7270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Spray quality categories.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ASABE Standard S-572.1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Category (symbol)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Color Code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 Fine (XF)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Fine (VF)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Fine (F)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orange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(M)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Coarse (C)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Coarse (VC)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 Course (XC)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Ultra Coarse (UC)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Black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376294" name="AutoShape 38"/>
          <p:cNvSpPr>
            <a:spLocks noChangeArrowheads="1"/>
          </p:cNvSpPr>
          <p:nvPr/>
        </p:nvSpPr>
        <p:spPr bwMode="auto">
          <a:xfrm rot="-1425208">
            <a:off x="6477000" y="609600"/>
            <a:ext cx="2286000" cy="1295400"/>
          </a:xfrm>
          <a:prstGeom prst="leftArrow">
            <a:avLst>
              <a:gd name="adj1" fmla="val 32769"/>
              <a:gd name="adj2" fmla="val 4411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95" name="Text Box 39"/>
          <p:cNvSpPr txBox="1">
            <a:spLocks noChangeArrowheads="1"/>
          </p:cNvSpPr>
          <p:nvPr/>
        </p:nvSpPr>
        <p:spPr bwMode="auto">
          <a:xfrm rot="-1211148">
            <a:off x="7315200" y="9144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2009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94" grpId="0" animBg="1"/>
      <p:bldP spid="13762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Line 2"/>
          <p:cNvSpPr>
            <a:spLocks noChangeShapeType="1"/>
          </p:cNvSpPr>
          <p:nvPr/>
        </p:nvSpPr>
        <p:spPr bwMode="auto">
          <a:xfrm>
            <a:off x="381000" y="4953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7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762000"/>
            <a:ext cx="8820150" cy="355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685800"/>
            <a:ext cx="883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4876800" y="19050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209800" y="2133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280" name="Oval 8"/>
          <p:cNvSpPr>
            <a:spLocks noChangeArrowheads="1"/>
          </p:cNvSpPr>
          <p:nvPr/>
        </p:nvSpPr>
        <p:spPr bwMode="auto">
          <a:xfrm>
            <a:off x="3962400" y="762000"/>
            <a:ext cx="16002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281" name="Text Box 9"/>
          <p:cNvSpPr txBox="1">
            <a:spLocks noChangeArrowheads="1"/>
          </p:cNvSpPr>
          <p:nvPr/>
        </p:nvSpPr>
        <p:spPr bwMode="auto">
          <a:xfrm>
            <a:off x="3886200" y="5486400"/>
            <a:ext cx="1371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Page 4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343400"/>
            <a:ext cx="8629650" cy="23050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 cstate="email"/>
          <a:srcRect t="3542"/>
          <a:stretch>
            <a:fillRect/>
          </a:stretch>
        </p:blipFill>
        <p:spPr bwMode="auto">
          <a:xfrm>
            <a:off x="533400" y="0"/>
            <a:ext cx="8229600" cy="415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40" name="Line 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3657600" y="4572000"/>
            <a:ext cx="16002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7010400" y="5029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5943600" y="4267200"/>
            <a:ext cx="9906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1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04800"/>
            <a:ext cx="2936321" cy="4038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829385">
            <a:off x="3360864" y="813473"/>
            <a:ext cx="5570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 Sheet: MF2869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261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895600"/>
            <a:ext cx="2819400" cy="388038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261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1752600"/>
            <a:ext cx="2963875" cy="3962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187" y="6096000"/>
            <a:ext cx="613501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www.bae.ksu.edu/faculty/wolf/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Brand names appearing in this presentation are for identification and illustration purposes only.</a:t>
            </a:r>
          </a:p>
          <a:p>
            <a:r>
              <a:rPr lang="en-US" smtClean="0"/>
              <a:t>No endorsement is intended, nor is criticism implied of similar products not mentioned.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IMG_1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74663" y="6096000"/>
            <a:ext cx="82883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omic Sans MS" pitchFamily="66" charset="0"/>
              </a:rPr>
              <a:t>www.bae.ksu.edu/faculty/wolf/</a:t>
            </a:r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 rot="-1194350">
            <a:off x="2611014" y="4191000"/>
            <a:ext cx="35814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sz="67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kumimoji="1" lang="en-US" sz="6100" dirty="0">
                <a:solidFill>
                  <a:srgbClr val="FFFF00"/>
                </a:solidFill>
                <a:latin typeface="Comic Sans MS" pitchFamily="66" charset="0"/>
              </a:rPr>
              <a:t>hanks!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6200" y="228600"/>
            <a:ext cx="568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r>
              <a:rPr kumimoji="1" lang="en-US">
                <a:solidFill>
                  <a:schemeClr val="bg1"/>
                </a:solidFill>
                <a:latin typeface="Comic Sans MS" pitchFamily="66" charset="0"/>
              </a:rPr>
              <a:t>For more information contact: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791200" y="0"/>
            <a:ext cx="3190875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rewolf@ksu.edu</a:t>
            </a:r>
          </a:p>
        </p:txBody>
      </p:sp>
      <p:pic>
        <p:nvPicPr>
          <p:cNvPr id="23559" name="Picture 7" descr="IMG_0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3276600" cy="2184400"/>
          </a:xfrm>
          <a:prstGeom prst="snip2DiagRect">
            <a:avLst>
              <a:gd name="adj1" fmla="val 2192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0214.JPG"/>
          <p:cNvPicPr>
            <a:picLocks noChangeAspect="1"/>
          </p:cNvPicPr>
          <p:nvPr/>
        </p:nvPicPr>
        <p:blipFill>
          <a:blip r:embed="rId4" cstate="print"/>
          <a:srcRect l="34166" t="28750" r="33334" b="22500"/>
          <a:stretch>
            <a:fillRect/>
          </a:stretch>
        </p:blipFill>
        <p:spPr>
          <a:xfrm>
            <a:off x="228600" y="4343400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Adjuvant Categories Based on Herbicide Label Recommendations</a:t>
            </a:r>
          </a:p>
        </p:txBody>
      </p:sp>
      <p:sp>
        <p:nvSpPr>
          <p:cNvPr id="2120707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2133600"/>
            <a:ext cx="8636000" cy="4476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/>
              <a:t>Nonionic Surfactants (NIS)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Crop Oil Concentrates (COC</a:t>
            </a:r>
            <a:r>
              <a:rPr lang="en-US" sz="3200" dirty="0" smtClean="0"/>
              <a:t>)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High Surfactant Oil Concentrates (HSOC)</a:t>
            </a:r>
            <a:endParaRPr lang="en-US" sz="3200" dirty="0"/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Modified Seed Oil (MSO, ESO)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Ammonium Fertilizers (UAN, AMS)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Deposition Aids (Drift control, retention)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676400"/>
            <a:ext cx="8229600" cy="4876862"/>
            <a:chOff x="336" y="1056"/>
            <a:chExt cx="5184" cy="2527"/>
          </a:xfrm>
        </p:grpSpPr>
        <p:sp>
          <p:nvSpPr>
            <p:cNvPr id="2120709" name="Oval 5"/>
            <p:cNvSpPr>
              <a:spLocks noChangeArrowheads="1"/>
            </p:cNvSpPr>
            <p:nvPr/>
          </p:nvSpPr>
          <p:spPr bwMode="auto">
            <a:xfrm>
              <a:off x="432" y="1056"/>
              <a:ext cx="5040" cy="2527"/>
            </a:xfrm>
            <a:prstGeom prst="ellipse">
              <a:avLst/>
            </a:prstGeom>
            <a:noFill/>
            <a:ln w="1016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710" name="Rectangle 6"/>
            <p:cNvSpPr>
              <a:spLocks noChangeArrowheads="1"/>
            </p:cNvSpPr>
            <p:nvPr/>
          </p:nvSpPr>
          <p:spPr bwMode="auto">
            <a:xfrm>
              <a:off x="336" y="3109"/>
              <a:ext cx="5184" cy="47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711" name="Text Box 7"/>
            <p:cNvSpPr txBox="1">
              <a:spLocks noChangeArrowheads="1"/>
            </p:cNvSpPr>
            <p:nvPr/>
          </p:nvSpPr>
          <p:spPr bwMode="auto">
            <a:xfrm>
              <a:off x="1296" y="3188"/>
              <a:ext cx="3168" cy="3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</a:rPr>
                <a:t>Activator Adjuvants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Adjuvant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100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dirty="0" smtClean="0"/>
              <a:t>Improve the spray application process</a:t>
            </a:r>
          </a:p>
          <a:p>
            <a:pPr lvl="1" algn="ctr">
              <a:buNone/>
            </a:pPr>
            <a:r>
              <a:rPr lang="en-US" dirty="0" smtClean="0"/>
              <a:t>Water conditioners</a:t>
            </a:r>
          </a:p>
          <a:p>
            <a:pPr lvl="1" algn="ctr">
              <a:buNone/>
            </a:pPr>
            <a:r>
              <a:rPr lang="en-US" dirty="0" smtClean="0"/>
              <a:t>Compatibility aids</a:t>
            </a:r>
          </a:p>
          <a:p>
            <a:pPr lvl="1" algn="ctr">
              <a:buNone/>
            </a:pPr>
            <a:r>
              <a:rPr lang="en-US" dirty="0" smtClean="0"/>
              <a:t>pH adjusters</a:t>
            </a:r>
          </a:p>
          <a:p>
            <a:pPr lvl="1" algn="ctr">
              <a:buNone/>
            </a:pPr>
            <a:r>
              <a:rPr lang="en-US" dirty="0" smtClean="0"/>
              <a:t>Antifoam/</a:t>
            </a:r>
            <a:r>
              <a:rPr lang="en-US" dirty="0" err="1" smtClean="0"/>
              <a:t>defoaming</a:t>
            </a:r>
            <a:r>
              <a:rPr lang="en-US" dirty="0" smtClean="0"/>
              <a:t> aids</a:t>
            </a:r>
          </a:p>
          <a:p>
            <a:pPr lvl="1" algn="ctr">
              <a:buNone/>
            </a:pPr>
            <a:r>
              <a:rPr lang="en-US" dirty="0" smtClean="0"/>
              <a:t>Drift reduction/deposition aids</a:t>
            </a:r>
          </a:p>
          <a:p>
            <a:pPr lvl="1" algn="ctr">
              <a:buNone/>
            </a:pPr>
            <a:r>
              <a:rPr lang="en-US" dirty="0" smtClean="0"/>
              <a:t>Dyes/colorants/foam markers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3400" y="914400"/>
            <a:ext cx="8229600" cy="5257800"/>
            <a:chOff x="336" y="1056"/>
            <a:chExt cx="5184" cy="234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32" y="1056"/>
              <a:ext cx="5040" cy="2304"/>
            </a:xfrm>
            <a:prstGeom prst="ellipse">
              <a:avLst/>
            </a:prstGeom>
            <a:noFill/>
            <a:ln w="1016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6" y="2977"/>
              <a:ext cx="5184" cy="425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296" y="3039"/>
              <a:ext cx="3168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solidFill>
                    <a:schemeClr val="bg1"/>
                  </a:solidFill>
                </a:rPr>
                <a:t>Utility Adjuvants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 noChangeAspect="1"/>
          </p:cNvGrpSpPr>
          <p:nvPr/>
        </p:nvGrpSpPr>
        <p:grpSpPr bwMode="auto">
          <a:xfrm>
            <a:off x="533400" y="838200"/>
            <a:ext cx="8153400" cy="5562600"/>
            <a:chOff x="336" y="528"/>
            <a:chExt cx="5136" cy="3504"/>
          </a:xfrm>
        </p:grpSpPr>
        <p:sp>
          <p:nvSpPr>
            <p:cNvPr id="63490" name="AutoShape 2"/>
            <p:cNvSpPr>
              <a:spLocks noChangeAspect="1" noChangeArrowheads="1" noTextEdit="1"/>
            </p:cNvSpPr>
            <p:nvPr/>
          </p:nvSpPr>
          <p:spPr bwMode="auto">
            <a:xfrm>
              <a:off x="336" y="528"/>
              <a:ext cx="513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528"/>
              <a:ext cx="5128" cy="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19200" y="1066800"/>
            <a:ext cx="70104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Not All Adjuvants are the Same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143000" y="5486400"/>
            <a:ext cx="167640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Untreated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124200" y="5562600"/>
            <a:ext cx="1600200" cy="646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Nicosulfuron</a:t>
            </a: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Alone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953000" y="5638800"/>
            <a:ext cx="1524000" cy="400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+ 0.1% NIS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781800" y="5486400"/>
            <a:ext cx="1524000" cy="400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+ 0.2% NIS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" y="433388"/>
            <a:ext cx="79438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" y="357188"/>
            <a:ext cx="78295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Pages>29</Pages>
  <Words>1307</Words>
  <Application>Microsoft Office PowerPoint</Application>
  <PresentationFormat>Overhead</PresentationFormat>
  <Paragraphs>428</Paragraphs>
  <Slides>46</Slides>
  <Notes>10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Chart</vt:lpstr>
      <vt:lpstr>Adjuvants and How They Influence Application Practices</vt:lpstr>
      <vt:lpstr>Slide 2</vt:lpstr>
      <vt:lpstr>Slide 3</vt:lpstr>
      <vt:lpstr>Slide 4</vt:lpstr>
      <vt:lpstr>Adjuvant Categories Based on Herbicide Label Recommendations</vt:lpstr>
      <vt:lpstr>Additional Adjuvant Types</vt:lpstr>
      <vt:lpstr>Slide 7</vt:lpstr>
      <vt:lpstr>Slide 8</vt:lpstr>
      <vt:lpstr>Slide 9</vt:lpstr>
      <vt:lpstr>Adjuvant descriptors:</vt:lpstr>
      <vt:lpstr>Drift Reduction/Deposition Aids:</vt:lpstr>
      <vt:lpstr>Slide 12</vt:lpstr>
      <vt:lpstr>Drift Study</vt:lpstr>
      <vt:lpstr>Slide 14</vt:lpstr>
      <vt:lpstr>Materials and Methods (2008):</vt:lpstr>
      <vt:lpstr>Slide 16</vt:lpstr>
      <vt:lpstr>Treatment VMD’s:</vt:lpstr>
      <vt:lpstr>Total Drift Ranked:</vt:lpstr>
      <vt:lpstr>Corn Fungicide Studies</vt:lpstr>
      <vt:lpstr>Slide 20</vt:lpstr>
      <vt:lpstr>Slide 21</vt:lpstr>
      <vt:lpstr>Slide 22</vt:lpstr>
      <vt:lpstr>Slide 23</vt:lpstr>
      <vt:lpstr>Slide 24</vt:lpstr>
      <vt:lpstr>Solution Factor:</vt:lpstr>
      <vt:lpstr>Droplet Studies</vt:lpstr>
      <vt:lpstr>Slide 27</vt:lpstr>
      <vt:lpstr>Need to evaluate droplets of solutions:</vt:lpstr>
      <vt:lpstr>Slide 29</vt:lpstr>
      <vt:lpstr>Slide 30</vt:lpstr>
      <vt:lpstr>ASC D-12 Rotary Atomizer</vt:lpstr>
      <vt:lpstr>CP11TT4015 Flat-Fan</vt:lpstr>
      <vt:lpstr>Ground Nozzle Field Trials</vt:lpstr>
      <vt:lpstr>Solution Effect – College Station in the Wind Tunnel</vt:lpstr>
      <vt:lpstr>Solution Effect - North Platte - Lab Using Product</vt:lpstr>
      <vt:lpstr>Summary</vt:lpstr>
      <vt:lpstr>Summary cont’d</vt:lpstr>
      <vt:lpstr>Calibration!!!! The next phase!</vt:lpstr>
      <vt:lpstr>Slide 39</vt:lpstr>
      <vt:lpstr>Slide 40</vt:lpstr>
      <vt:lpstr>Slide 41</vt:lpstr>
      <vt:lpstr>Slide 42</vt:lpstr>
      <vt:lpstr>Slide 43</vt:lpstr>
      <vt:lpstr>Slide 44</vt:lpstr>
      <vt:lpstr>Disclaimer:</vt:lpstr>
      <vt:lpstr>Slide 46</vt:lpstr>
    </vt:vector>
  </TitlesOfParts>
  <Company>AgEng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Coalition on Drift Minimization</dc:title>
  <dc:subject/>
  <dc:creator>Robert E. Wolf</dc:creator>
  <cp:keywords/>
  <dc:description/>
  <cp:lastModifiedBy>Robert Wolf</cp:lastModifiedBy>
  <cp:revision>270</cp:revision>
  <cp:lastPrinted>1999-07-01T14:34:41Z</cp:lastPrinted>
  <dcterms:created xsi:type="dcterms:W3CDTF">1998-05-05T03:49:06Z</dcterms:created>
  <dcterms:modified xsi:type="dcterms:W3CDTF">2010-02-16T03:51:09Z</dcterms:modified>
</cp:coreProperties>
</file>