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tags/tag49.xml" ContentType="application/vnd.openxmlformats-officedocument.presentationml.tags+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tags/tag38.xml" ContentType="application/vnd.openxmlformats-officedocument.presentationml.tags+xml"/>
  <Override PartName="/ppt/tags/tag85.xml" ContentType="application/vnd.openxmlformats-officedocument.presentationml.tags+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tags/tag63.xml" ContentType="application/vnd.openxmlformats-officedocument.presentationml.tags+xml"/>
  <Override PartName="/ppt/tags/tag74.xml" ContentType="application/vnd.openxmlformats-officedocument.presentationml.tags+xml"/>
  <Override PartName="/ppt/notesSlides/notesSlide30.xml" ContentType="application/vnd.openxmlformats-officedocument.presentationml.notesSlide+xml"/>
  <Override PartName="/ppt/tags/tag52.xml" ContentType="application/vnd.openxmlformats-officedocument.presentationml.tags+xml"/>
  <Override PartName="/ppt/slides/slide99.xml" ContentType="application/vnd.openxmlformats-officedocument.presentationml.slide+xml"/>
  <Override PartName="/ppt/notesSlides/notesSlide7.xml" ContentType="application/vnd.openxmlformats-officedocument.presentationml.notesSlide+xml"/>
  <Override PartName="/ppt/tags/tag41.xml" ContentType="application/vnd.openxmlformats-officedocument.presentationml.tags+xml"/>
  <Default Extension="xlsx" ContentType="application/vnd.openxmlformats-officedocument.spreadsheetml.sheet"/>
  <Override PartName="/ppt/slides/slide77.xml" ContentType="application/vnd.openxmlformats-officedocument.presentationml.slide+xml"/>
  <Override PartName="/ppt/slides/slide88.xml" ContentType="application/vnd.openxmlformats-officedocument.presentationml.slide+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79.xml" ContentType="application/vnd.openxmlformats-officedocument.presentationml.tags+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Default Extension="emf" ContentType="image/x-emf"/>
  <Override PartName="/ppt/tags/tag68.xml" ContentType="application/vnd.openxmlformats-officedocument.presentationml.tags+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tags/tag57.xml" ContentType="application/vnd.openxmlformats-officedocument.presentationml.tags+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tags/tag35.xml" ContentType="application/vnd.openxmlformats-officedocument.presentationml.tags+xml"/>
  <Override PartName="/ppt/tags/tag46.xml" ContentType="application/vnd.openxmlformats-officedocument.presentationml.tags+xml"/>
  <Override PartName="/ppt/tags/tag82.xml" ContentType="application/vnd.openxmlformats-officedocument.presentationml.tags+xml"/>
  <Override PartName="/ppt/slideLayouts/slideLayout10.xml" ContentType="application/vnd.openxmlformats-officedocument.presentationml.slideLayout+xml"/>
  <Override PartName="/ppt/tags/tag24.xml" ContentType="application/vnd.openxmlformats-officedocument.presentationml.tags+xml"/>
  <Override PartName="/ppt/tags/tag71.xml" ContentType="application/vnd.openxmlformats-officedocument.presentationml.tags+xml"/>
  <Override PartName="/ppt/slides/slide108.xml" ContentType="application/vnd.openxmlformats-officedocument.presentationml.slide+xml"/>
  <Override PartName="/ppt/tags/tag13.xml" ContentType="application/vnd.openxmlformats-officedocument.presentationml.tags+xml"/>
  <Override PartName="/ppt/tags/tag60.xml" ContentType="application/vnd.openxmlformats-officedocument.presentationml.tags+xml"/>
  <Override PartName="/ppt/slides/slide49.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Default Extension="wmf" ContentType="image/x-wmf"/>
  <Override PartName="/ppt/notesSlides/notesSlide18.xml" ContentType="application/vnd.openxmlformats-officedocument.presentationml.notesSlide+xml"/>
  <Default Extension="xls" ContentType="application/vnd.ms-excel"/>
  <Override PartName="/ppt/tags/tag58.xml" ContentType="application/vnd.openxmlformats-officedocument.presentationml.tags+xml"/>
  <Override PartName="/ppt/tags/tag69.xml" ContentType="application/vnd.openxmlformats-officedocument.presentationml.tags+xml"/>
  <Override PartName="/ppt/notesSlides/notesSlide36.xml" ContentType="application/vnd.openxmlformats-officedocument.presentationml.notesSlide+xml"/>
  <Override PartName="/ppt/tags/tag87.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tags/tag29.xml" ContentType="application/vnd.openxmlformats-officedocument.presentationml.tags+xml"/>
  <Override PartName="/ppt/notesSlides/notesSlide25.xml" ContentType="application/vnd.openxmlformats-officedocument.presentationml.notesSlide+xml"/>
  <Override PartName="/ppt/tags/tag47.xml" ContentType="application/vnd.openxmlformats-officedocument.presentationml.tags+xml"/>
  <Override PartName="/ppt/tags/tag76.xml" ContentType="application/vnd.openxmlformats-officedocument.presentationml.tags+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tags/tag18.xml" ContentType="application/vnd.openxmlformats-officedocument.presentationml.tags+xml"/>
  <Override PartName="/ppt/notesSlides/notesSlide14.xml" ContentType="application/vnd.openxmlformats-officedocument.presentationml.notesSlide+xml"/>
  <Override PartName="/ppt/tags/tag36.xml" ContentType="application/vnd.openxmlformats-officedocument.presentationml.tags+xml"/>
  <Override PartName="/ppt/tags/tag54.xml" ContentType="application/vnd.openxmlformats-officedocument.presentationml.tags+xml"/>
  <Override PartName="/ppt/notesSlides/notesSlide32.xml" ContentType="application/vnd.openxmlformats-officedocument.presentationml.notesSlide+xml"/>
  <Override PartName="/ppt/tags/tag65.xml" ContentType="application/vnd.openxmlformats-officedocument.presentationml.tags+xml"/>
  <Override PartName="/ppt/tags/tag83.xml" ContentType="application/vnd.openxmlformats-officedocument.presentationml.tags+xml"/>
  <Override PartName="/ppt/tags/tag14.xml" ContentType="application/vnd.openxmlformats-officedocument.presentationml.tags+xml"/>
  <Override PartName="/ppt/notesSlides/notesSlide9.xml" ContentType="application/vnd.openxmlformats-officedocument.presentationml.notesSlide+xml"/>
  <Override PartName="/ppt/tags/tag25.xml" ContentType="application/vnd.openxmlformats-officedocument.presentationml.tags+xml"/>
  <Override PartName="/ppt/notesSlides/notesSlide21.xml" ContentType="application/vnd.openxmlformats-officedocument.presentationml.notesSlide+xml"/>
  <Override PartName="/ppt/tags/tag43.xml" ContentType="application/vnd.openxmlformats-officedocument.presentationml.tags+xml"/>
  <Override PartName="/ppt/tags/tag61.xml" ContentType="application/vnd.openxmlformats-officedocument.presentationml.tags+xml"/>
  <Override PartName="/ppt/tags/tag72.xml" ContentType="application/vnd.openxmlformats-officedocument.presentationml.tags+xml"/>
  <Override PartName="/ppt/tags/tag90.xml" ContentType="application/vnd.openxmlformats-officedocument.presentationml.tags+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tags/tag32.xml" ContentType="application/vnd.openxmlformats-officedocument.presentationml.tags+xml"/>
  <Override PartName="/ppt/tags/tag50.xml" ContentType="application/vnd.openxmlformats-officedocument.presentationml.tags+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tags/tag21.xml" ContentType="application/vnd.openxmlformats-officedocument.presentationml.tags+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drawings/drawing1.xml" ContentType="application/vnd.openxmlformats-officedocument.drawingml.chartshapes+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Override PartName="/ppt/tags/tag3.xml" ContentType="application/vnd.openxmlformats-officedocument.presentationml.tags+xml"/>
  <Default Extension="jpeg" ContentType="image/jpeg"/>
  <Override PartName="/ppt/tags/tag59.xml" ContentType="application/vnd.openxmlformats-officedocument.presentationml.tags+xml"/>
  <Override PartName="/ppt/tags/tag77.xml" ContentType="application/vnd.openxmlformats-officedocument.presentationml.tags+xml"/>
  <Override PartName="/ppt/notesSlides/notesSlide37.xml" ContentType="application/vnd.openxmlformats-officedocument.presentationml.notesSlide+xml"/>
  <Override PartName="/ppt/tags/tag88.xml" ContentType="application/vnd.openxmlformats-officedocument.presentationml.tags+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tags/tag19.xml" ContentType="application/vnd.openxmlformats-officedocument.presentationml.tags+xml"/>
  <Override PartName="/ppt/notesSlides/notesSlide15.xml" ContentType="application/vnd.openxmlformats-officedocument.presentationml.notesSlide+xml"/>
  <Override PartName="/ppt/tags/tag37.xml" ContentType="application/vnd.openxmlformats-officedocument.presentationml.tags+xml"/>
  <Override PartName="/ppt/notesSlides/notesSlide26.xml" ContentType="application/vnd.openxmlformats-officedocument.presentationml.notesSlide+xml"/>
  <Override PartName="/ppt/tags/tag48.xml" ContentType="application/vnd.openxmlformats-officedocument.presentationml.tags+xml"/>
  <Override PartName="/ppt/tags/tag66.xml" ContentType="application/vnd.openxmlformats-officedocument.presentationml.tags+xml"/>
  <Override PartName="/ppt/tags/tag84.xml" ContentType="application/vnd.openxmlformats-officedocument.presentationml.tags+xml"/>
  <Default Extension="wav" ContentType="audio/wav"/>
  <Override PartName="/ppt/slides/slide20.xml" ContentType="application/vnd.openxmlformats-officedocument.presentationml.slide+xml"/>
  <Override PartName="/ppt/slideLayouts/slideLayout12.xml" ContentType="application/vnd.openxmlformats-officedocument.presentationml.slideLayout+xml"/>
  <Override PartName="/ppt/tags/tag26.xml" ContentType="application/vnd.openxmlformats-officedocument.presentationml.tags+xml"/>
  <Override PartName="/ppt/notesSlides/notesSlide22.xml" ContentType="application/vnd.openxmlformats-officedocument.presentationml.notesSlide+xml"/>
  <Override PartName="/ppt/tags/tag55.xml" ContentType="application/vnd.openxmlformats-officedocument.presentationml.tags+xml"/>
  <Override PartName="/ppt/notesSlides/notesSlide33.xml" ContentType="application/vnd.openxmlformats-officedocument.presentationml.notesSlide+xml"/>
  <Override PartName="/ppt/tags/tag73.xml" ContentType="application/vnd.openxmlformats-officedocument.presentationml.tags+xml"/>
  <Override PartName="/ppt/tags/tag15.xml" ContentType="application/vnd.openxmlformats-officedocument.presentationml.tags+xml"/>
  <Override PartName="/ppt/notesSlides/notesSlide11.xml" ContentType="application/vnd.openxmlformats-officedocument.presentationml.notesSlide+xml"/>
  <Override PartName="/ppt/tags/tag33.xml" ContentType="application/vnd.openxmlformats-officedocument.presentationml.tags+xml"/>
  <Override PartName="/ppt/tags/tag44.xml" ContentType="application/vnd.openxmlformats-officedocument.presentationml.tags+xml"/>
  <Override PartName="/ppt/tags/tag62.xml" ContentType="application/vnd.openxmlformats-officedocument.presentationml.tags+xml"/>
  <Override PartName="/ppt/tags/tag80.xml" ContentType="application/vnd.openxmlformats-officedocument.presentationml.tags+xml"/>
  <Override PartName="/ppt/tags/tag91.xml" ContentType="application/vnd.openxmlformats-officedocument.presentationml.tags+xml"/>
  <Override PartName="/ppt/slides/slide98.xml" ContentType="application/vnd.openxmlformats-officedocument.presentationml.slide+xml"/>
  <Override PartName="/ppt/notesSlides/notesSlide6.xml" ContentType="application/vnd.openxmlformats-officedocument.presentationml.notesSlide+xml"/>
  <Override PartName="/ppt/tags/tag22.xml" ContentType="application/vnd.openxmlformats-officedocument.presentationml.tags+xml"/>
  <Override PartName="/ppt/tags/tag40.xml" ContentType="application/vnd.openxmlformats-officedocument.presentationml.tags+xml"/>
  <Override PartName="/ppt/tags/tag51.xml" ContentType="application/vnd.openxmlformats-officedocument.presentationml.tags+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tags/tag11.xml" ContentType="application/vnd.openxmlformats-officedocument.presentationml.tags+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ags/tag4.xml" ContentType="application/vnd.openxmlformats-officedocument.presentationml.tags+xml"/>
  <Override PartName="/ppt/tags/tag89.xml" ContentType="application/vnd.openxmlformats-officedocument.presentationml.tags+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tags/tag78.xml" ContentType="application/vnd.openxmlformats-officedocument.presentationml.tags+xml"/>
  <Override PartName="/ppt/slides/slide32.xml" ContentType="application/vnd.openxmlformats-officedocument.presentationml.slide+xml"/>
  <Override PartName="/ppt/tags/tag56.xml" ContentType="application/vnd.openxmlformats-officedocument.presentationml.tags+xml"/>
  <Override PartName="/ppt/tags/tag67.xml" ContentType="application/vnd.openxmlformats-officedocument.presentationml.tags+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tags/tag45.xml" ContentType="application/vnd.openxmlformats-officedocument.presentationml.tags+xml"/>
  <Override PartName="/ppt/tags/tag92.xml" ContentType="application/vnd.openxmlformats-officedocument.presentationml.tags+xml"/>
  <Override PartName="/ppt/notesSlides/notesSlide12.xml" ContentType="application/vnd.openxmlformats-officedocument.presentationml.notesSlide+xml"/>
  <Override PartName="/ppt/tags/tag34.xml" ContentType="application/vnd.openxmlformats-officedocument.presentationml.tags+xml"/>
  <Override PartName="/ppt/tags/tag81.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tags/tag70.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tags/tag39.xml" ContentType="application/vnd.openxmlformats-officedocument.presentationml.tags+xml"/>
  <Override PartName="/ppt/notesSlides/notesSlide28.xml" ContentType="application/vnd.openxmlformats-officedocument.presentationml.notesSlide+xml"/>
  <Override PartName="/ppt/tags/tag86.xml" ContentType="application/vnd.openxmlformats-officedocument.presentationml.tags+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tags/tag28.xml" ContentType="application/vnd.openxmlformats-officedocument.presentationml.tags+xml"/>
  <Override PartName="/ppt/tags/tag75.xml" ContentType="application/vnd.openxmlformats-officedocument.presentationml.tags+xml"/>
  <Override PartName="/ppt/slides/slide40.xml" ContentType="application/vnd.openxmlformats-officedocument.presentationml.slide+xml"/>
  <Override PartName="/ppt/tags/tag17.xml" ContentType="application/vnd.openxmlformats-officedocument.presentationml.tags+xml"/>
  <Override PartName="/ppt/tags/tag64.xml" ContentType="application/vnd.openxmlformats-officedocument.presentationml.tags+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tags/tag53.xml" ContentType="application/vnd.openxmlformats-officedocument.presentationml.tags+xml"/>
  <Override PartName="/ppt/notesSlides/notesSlide31.xml" ContentType="application/vnd.openxmlformats-officedocument.presentationml.notesSlide+xml"/>
  <Override PartName="/ppt/slides/slide89.xml" ContentType="application/vnd.openxmlformats-officedocument.presentationml.slide+xml"/>
  <Override PartName="/ppt/tags/tag31.xml" ContentType="application/vnd.openxmlformats-officedocument.presentationml.tags+xml"/>
  <Override PartName="/ppt/tags/tag42.xml" ContentType="application/vnd.openxmlformats-officedocument.presentationml.tags+xml"/>
  <Override PartName="/ppt/slides/slide78.xml" ContentType="application/vnd.openxmlformats-officedocument.presentationml.slide+xml"/>
  <Override PartName="/ppt/handoutMasters/handoutMaster1.xml" ContentType="application/vnd.openxmlformats-officedocument.presentationml.handoutMaster+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Lst>
  <p:notesMasterIdLst>
    <p:notesMasterId r:id="rId115"/>
  </p:notesMasterIdLst>
  <p:handoutMasterIdLst>
    <p:handoutMasterId r:id="rId116"/>
  </p:handoutMasterIdLst>
  <p:sldIdLst>
    <p:sldId id="1270" r:id="rId2"/>
    <p:sldId id="1266" r:id="rId3"/>
    <p:sldId id="1233" r:id="rId4"/>
    <p:sldId id="1238" r:id="rId5"/>
    <p:sldId id="1239" r:id="rId6"/>
    <p:sldId id="1240" r:id="rId7"/>
    <p:sldId id="1241" r:id="rId8"/>
    <p:sldId id="1234" r:id="rId9"/>
    <p:sldId id="1206" r:id="rId10"/>
    <p:sldId id="1205" r:id="rId11"/>
    <p:sldId id="1262" r:id="rId12"/>
    <p:sldId id="1210" r:id="rId13"/>
    <p:sldId id="1211" r:id="rId14"/>
    <p:sldId id="1212" r:id="rId15"/>
    <p:sldId id="1213" r:id="rId16"/>
    <p:sldId id="1214" r:id="rId17"/>
    <p:sldId id="1215" r:id="rId18"/>
    <p:sldId id="1216" r:id="rId19"/>
    <p:sldId id="1217" r:id="rId20"/>
    <p:sldId id="1218" r:id="rId21"/>
    <p:sldId id="1219" r:id="rId22"/>
    <p:sldId id="1220" r:id="rId23"/>
    <p:sldId id="1225" r:id="rId24"/>
    <p:sldId id="1226" r:id="rId25"/>
    <p:sldId id="1227" r:id="rId26"/>
    <p:sldId id="1228" r:id="rId27"/>
    <p:sldId id="1229" r:id="rId28"/>
    <p:sldId id="1230" r:id="rId29"/>
    <p:sldId id="1231" r:id="rId30"/>
    <p:sldId id="1232" r:id="rId31"/>
    <p:sldId id="1235" r:id="rId32"/>
    <p:sldId id="1236" r:id="rId33"/>
    <p:sldId id="1237" r:id="rId34"/>
    <p:sldId id="1255" r:id="rId35"/>
    <p:sldId id="1256" r:id="rId36"/>
    <p:sldId id="1259" r:id="rId37"/>
    <p:sldId id="1263" r:id="rId38"/>
    <p:sldId id="1260" r:id="rId39"/>
    <p:sldId id="1144" r:id="rId40"/>
    <p:sldId id="1257" r:id="rId41"/>
    <p:sldId id="1138" r:id="rId42"/>
    <p:sldId id="1141" r:id="rId43"/>
    <p:sldId id="1143" r:id="rId44"/>
    <p:sldId id="1202" r:id="rId45"/>
    <p:sldId id="1242" r:id="rId46"/>
    <p:sldId id="1243" r:id="rId47"/>
    <p:sldId id="1145" r:id="rId48"/>
    <p:sldId id="1146" r:id="rId49"/>
    <p:sldId id="1244" r:id="rId50"/>
    <p:sldId id="1147" r:id="rId51"/>
    <p:sldId id="1148" r:id="rId52"/>
    <p:sldId id="1149" r:id="rId53"/>
    <p:sldId id="1201" r:id="rId54"/>
    <p:sldId id="1245" r:id="rId55"/>
    <p:sldId id="1151" r:id="rId56"/>
    <p:sldId id="1152" r:id="rId57"/>
    <p:sldId id="1153" r:id="rId58"/>
    <p:sldId id="1155" r:id="rId59"/>
    <p:sldId id="1246" r:id="rId60"/>
    <p:sldId id="1248" r:id="rId61"/>
    <p:sldId id="1247" r:id="rId62"/>
    <p:sldId id="1156" r:id="rId63"/>
    <p:sldId id="1157" r:id="rId64"/>
    <p:sldId id="1158" r:id="rId65"/>
    <p:sldId id="1159" r:id="rId66"/>
    <p:sldId id="1249" r:id="rId67"/>
    <p:sldId id="1250" r:id="rId68"/>
    <p:sldId id="1251" r:id="rId69"/>
    <p:sldId id="1160" r:id="rId70"/>
    <p:sldId id="1161" r:id="rId71"/>
    <p:sldId id="1162" r:id="rId72"/>
    <p:sldId id="1163" r:id="rId73"/>
    <p:sldId id="1252" r:id="rId74"/>
    <p:sldId id="1167" r:id="rId75"/>
    <p:sldId id="1164" r:id="rId76"/>
    <p:sldId id="1253" r:id="rId77"/>
    <p:sldId id="1254" r:id="rId78"/>
    <p:sldId id="1168" r:id="rId79"/>
    <p:sldId id="1169" r:id="rId80"/>
    <p:sldId id="1271" r:id="rId81"/>
    <p:sldId id="1170" r:id="rId82"/>
    <p:sldId id="1171" r:id="rId83"/>
    <p:sldId id="1172" r:id="rId84"/>
    <p:sldId id="1173" r:id="rId85"/>
    <p:sldId id="1175" r:id="rId86"/>
    <p:sldId id="1174" r:id="rId87"/>
    <p:sldId id="1176" r:id="rId88"/>
    <p:sldId id="1177" r:id="rId89"/>
    <p:sldId id="1178" r:id="rId90"/>
    <p:sldId id="1179" r:id="rId91"/>
    <p:sldId id="1180" r:id="rId92"/>
    <p:sldId id="1181" r:id="rId93"/>
    <p:sldId id="1261" r:id="rId94"/>
    <p:sldId id="1182" r:id="rId95"/>
    <p:sldId id="1183" r:id="rId96"/>
    <p:sldId id="1184" r:id="rId97"/>
    <p:sldId id="1185" r:id="rId98"/>
    <p:sldId id="1186" r:id="rId99"/>
    <p:sldId id="1187" r:id="rId100"/>
    <p:sldId id="1188" r:id="rId101"/>
    <p:sldId id="1189" r:id="rId102"/>
    <p:sldId id="1190" r:id="rId103"/>
    <p:sldId id="1193" r:id="rId104"/>
    <p:sldId id="1194" r:id="rId105"/>
    <p:sldId id="1195" r:id="rId106"/>
    <p:sldId id="1196" r:id="rId107"/>
    <p:sldId id="1197" r:id="rId108"/>
    <p:sldId id="1198" r:id="rId109"/>
    <p:sldId id="1267" r:id="rId110"/>
    <p:sldId id="1268" r:id="rId111"/>
    <p:sldId id="1264" r:id="rId112"/>
    <p:sldId id="1265" r:id="rId113"/>
    <p:sldId id="1269" r:id="rId114"/>
  </p:sldIdLst>
  <p:sldSz cx="9144000" cy="6858000" type="overhead"/>
  <p:notesSz cx="6858000" cy="9144000"/>
  <p:custDataLst>
    <p:tags r:id="rId117"/>
  </p:custDataLst>
  <p:kinsoku lang="ja-JP" invalStChars="、。，．・：；？！゛゜ヽヾゝゞ々ー’”）〕］｝〉》」』】°‰′″℃￠％ぁぃぅぇぉっゃゅょゎァィゥェォッャュョヮヵヶ!%),.:;?]}｡｣､･ｧｨｩｪｫｬｭｮｯｰﾞﾟ" invalEndChars="‘“（〔［｛〈《「『【￥＄$([\{｢￡"/>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showPr>
  <p:clrMru>
    <a:srgbClr val="6600CC"/>
    <a:srgbClr val="3333FF"/>
    <a:srgbClr val="FF0000"/>
    <a:srgbClr val="96969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64" autoAdjust="0"/>
    <p:restoredTop sz="94694" autoAdjust="0"/>
  </p:normalViewPr>
  <p:slideViewPr>
    <p:cSldViewPr>
      <p:cViewPr varScale="1">
        <p:scale>
          <a:sx n="87" d="100"/>
          <a:sy n="87" d="100"/>
        </p:scale>
        <p:origin x="-1062" y="-84"/>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Lst>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6" d="100"/>
          <a:sy n="56" d="100"/>
        </p:scale>
        <p:origin x="-1722" y="-96"/>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gs" Target="tags/tag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8" Type="http://schemas.openxmlformats.org/officeDocument/2006/relationships/slide" Target="slides/slide48.xml"/><Relationship Id="rId3" Type="http://schemas.openxmlformats.org/officeDocument/2006/relationships/slide" Target="slides/slide15.xml"/><Relationship Id="rId7" Type="http://schemas.openxmlformats.org/officeDocument/2006/relationships/slide" Target="slides/slide47.xml"/><Relationship Id="rId12" Type="http://schemas.openxmlformats.org/officeDocument/2006/relationships/slide" Target="slides/slide74.xml"/><Relationship Id="rId2" Type="http://schemas.openxmlformats.org/officeDocument/2006/relationships/slide" Target="slides/slide8.xml"/><Relationship Id="rId1" Type="http://schemas.openxmlformats.org/officeDocument/2006/relationships/slide" Target="slides/slide6.xml"/><Relationship Id="rId6" Type="http://schemas.openxmlformats.org/officeDocument/2006/relationships/slide" Target="slides/slide43.xml"/><Relationship Id="rId11" Type="http://schemas.openxmlformats.org/officeDocument/2006/relationships/slide" Target="slides/slide55.xml"/><Relationship Id="rId5" Type="http://schemas.openxmlformats.org/officeDocument/2006/relationships/slide" Target="slides/slide36.xml"/><Relationship Id="rId10" Type="http://schemas.openxmlformats.org/officeDocument/2006/relationships/slide" Target="slides/slide52.xml"/><Relationship Id="rId4" Type="http://schemas.openxmlformats.org/officeDocument/2006/relationships/slide" Target="slides/slide16.xml"/><Relationship Id="rId9" Type="http://schemas.openxmlformats.org/officeDocument/2006/relationships/slide" Target="slides/slide5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Office_Excel_2007_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barChart>
        <c:barDir val="col"/>
        <c:grouping val="clustered"/>
        <c:varyColors val="1"/>
        <c:ser>
          <c:idx val="0"/>
          <c:order val="0"/>
          <c:tx>
            <c:strRef>
              <c:f>Sheet1!$B$1</c:f>
              <c:strCache>
                <c:ptCount val="1"/>
                <c:pt idx="0">
                  <c:v>Series 1</c:v>
                </c:pt>
              </c:strCache>
            </c:strRef>
          </c:tx>
          <c:dPt>
            <c:idx val="0"/>
            <c:spPr>
              <a:solidFill>
                <a:schemeClr val="accent5"/>
              </a:solidFill>
            </c:spPr>
          </c:dPt>
          <c:dPt>
            <c:idx val="1"/>
            <c:spPr>
              <a:solidFill>
                <a:srgbClr val="FF0000"/>
              </a:solidFill>
            </c:spPr>
          </c:dPt>
          <c:dPt>
            <c:idx val="3"/>
            <c:spPr>
              <a:solidFill>
                <a:srgbClr val="FFFF00"/>
              </a:solidFill>
            </c:spPr>
          </c:dPt>
          <c:dPt>
            <c:idx val="4"/>
            <c:spPr>
              <a:solidFill>
                <a:srgbClr val="3333FF"/>
              </a:solidFill>
            </c:spPr>
          </c:dPt>
          <c:dPt>
            <c:idx val="5"/>
            <c:spPr>
              <a:solidFill>
                <a:srgbClr val="3333FF"/>
              </a:solidFill>
            </c:spPr>
          </c:dPt>
          <c:dPt>
            <c:idx val="7"/>
            <c:spPr>
              <a:solidFill>
                <a:srgbClr val="7030A0"/>
              </a:solidFill>
            </c:spPr>
          </c:dPt>
          <c:dPt>
            <c:idx val="8"/>
            <c:spPr>
              <a:solidFill>
                <a:srgbClr val="3333FF"/>
              </a:solidFill>
            </c:spPr>
          </c:dPt>
          <c:dPt>
            <c:idx val="10"/>
            <c:spPr>
              <a:solidFill>
                <a:schemeClr val="tx2">
                  <a:lumMod val="50000"/>
                  <a:lumOff val="50000"/>
                </a:schemeClr>
              </a:solidFill>
            </c:spPr>
          </c:dPt>
          <c:dPt>
            <c:idx val="12"/>
            <c:spPr>
              <a:solidFill>
                <a:srgbClr val="00B050"/>
              </a:solidFill>
            </c:spPr>
          </c:dPt>
          <c:dLbls>
            <c:dLbl>
              <c:idx val="9"/>
              <c:layout/>
              <c:tx>
                <c:rich>
                  <a:bodyPr/>
                  <a:lstStyle/>
                  <a:p>
                    <a:r>
                      <a:rPr lang="en-US" dirty="0">
                        <a:solidFill>
                          <a:schemeClr val="bg1"/>
                        </a:solidFill>
                      </a:rPr>
                      <a:t>61.5</a:t>
                    </a:r>
                  </a:p>
                </c:rich>
              </c:tx>
              <c:dLblPos val="ctr"/>
              <c:showVal val="1"/>
            </c:dLbl>
            <c:dLblPos val="ctr"/>
            <c:showVal val="1"/>
          </c:dLbls>
          <c:cat>
            <c:strRef>
              <c:f>Sheet1!$A$2:$A$14</c:f>
              <c:strCache>
                <c:ptCount val="13"/>
                <c:pt idx="0">
                  <c:v>INT 908</c:v>
                </c:pt>
                <c:pt idx="1">
                  <c:v>Control</c:v>
                </c:pt>
                <c:pt idx="2">
                  <c:v>Interlock 0.8</c:v>
                </c:pt>
                <c:pt idx="3">
                  <c:v>Tap Water + oil</c:v>
                </c:pt>
                <c:pt idx="4">
                  <c:v>Tap Water 3</c:v>
                </c:pt>
                <c:pt idx="5">
                  <c:v>Tap Water 1</c:v>
                </c:pt>
                <c:pt idx="6">
                  <c:v>Formula 1</c:v>
                </c:pt>
                <c:pt idx="7">
                  <c:v>Interlock 1.25</c:v>
                </c:pt>
                <c:pt idx="8">
                  <c:v>Tap Water 2</c:v>
                </c:pt>
                <c:pt idx="9">
                  <c:v>Superb HC + Interlock</c:v>
                </c:pt>
                <c:pt idx="10">
                  <c:v>#PX056-Z</c:v>
                </c:pt>
                <c:pt idx="11">
                  <c:v>AG 06037</c:v>
                </c:pt>
                <c:pt idx="12">
                  <c:v>AG 08050</c:v>
                </c:pt>
              </c:strCache>
            </c:strRef>
          </c:cat>
          <c:val>
            <c:numRef>
              <c:f>Sheet1!$B$2:$B$14</c:f>
              <c:numCache>
                <c:formatCode>0.0</c:formatCode>
                <c:ptCount val="13"/>
                <c:pt idx="0">
                  <c:v>36.520660888888912</c:v>
                </c:pt>
                <c:pt idx="1">
                  <c:v>37.738705839358055</c:v>
                </c:pt>
                <c:pt idx="2">
                  <c:v>37.769279241666645</c:v>
                </c:pt>
                <c:pt idx="3">
                  <c:v>41.604023592156857</c:v>
                </c:pt>
                <c:pt idx="4">
                  <c:v>44.052739100000011</c:v>
                </c:pt>
                <c:pt idx="5">
                  <c:v>50.069896920634932</c:v>
                </c:pt>
                <c:pt idx="6">
                  <c:v>53.335308026666645</c:v>
                </c:pt>
                <c:pt idx="7">
                  <c:v>53.904483534135998</c:v>
                </c:pt>
                <c:pt idx="8">
                  <c:v>57.667353484848455</c:v>
                </c:pt>
                <c:pt idx="9">
                  <c:v>61.489266799999996</c:v>
                </c:pt>
                <c:pt idx="10">
                  <c:v>63.486677212121208</c:v>
                </c:pt>
                <c:pt idx="11">
                  <c:v>71.420839777777772</c:v>
                </c:pt>
                <c:pt idx="12">
                  <c:v>74.617713214611868</c:v>
                </c:pt>
              </c:numCache>
            </c:numRef>
          </c:val>
        </c:ser>
        <c:dLbls>
          <c:showVal val="1"/>
        </c:dLbls>
        <c:gapWidth val="10"/>
        <c:axId val="105619456"/>
        <c:axId val="105620992"/>
      </c:barChart>
      <c:catAx>
        <c:axId val="105619456"/>
        <c:scaling>
          <c:orientation val="minMax"/>
        </c:scaling>
        <c:axPos val="b"/>
        <c:tickLblPos val="nextTo"/>
        <c:crossAx val="105620992"/>
        <c:crosses val="autoZero"/>
        <c:auto val="1"/>
        <c:lblAlgn val="ctr"/>
        <c:lblOffset val="100"/>
      </c:catAx>
      <c:valAx>
        <c:axId val="105620992"/>
        <c:scaling>
          <c:orientation val="minMax"/>
        </c:scaling>
        <c:axPos val="l"/>
        <c:majorGridlines/>
        <c:numFmt formatCode="0.0" sourceLinked="1"/>
        <c:tickLblPos val="nextTo"/>
        <c:crossAx val="105619456"/>
        <c:crosses val="autoZero"/>
        <c:crossBetween val="between"/>
      </c:valAx>
      <c:spPr>
        <a:solidFill>
          <a:schemeClr val="bg1"/>
        </a:solidFill>
      </c:spPr>
    </c:plotArea>
    <c:plotVisOnly val="1"/>
  </c:chart>
  <c:txPr>
    <a:bodyPr/>
    <a:lstStyle/>
    <a:p>
      <a:pPr>
        <a:defRPr sz="1600"/>
      </a:pPr>
      <a:endParaRPr lang="en-US"/>
    </a:p>
  </c:txPr>
  <c:externalData r:id="rId1"/>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6.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6.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6.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6.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6.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56.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56.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17.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56.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image" Target="../media/image43.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95.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image" Target="../media/image4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image" Target="../media/image5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image" Target="../media/image53.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5.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5.wmf"/></Relationships>
</file>

<file path=ppt/drawings/drawing1.xml><?xml version="1.0" encoding="utf-8"?>
<c:userShapes xmlns:c="http://schemas.openxmlformats.org/drawingml/2006/chart">
  <cdr:relSizeAnchor xmlns:cdr="http://schemas.openxmlformats.org/drawingml/2006/chartDrawing">
    <cdr:from>
      <cdr:x>0.07826</cdr:x>
      <cdr:y>0.25</cdr:y>
    </cdr:from>
    <cdr:to>
      <cdr:x>0.97391</cdr:x>
      <cdr:y>0.25</cdr:y>
    </cdr:to>
    <cdr:sp macro="" textlink="">
      <cdr:nvSpPr>
        <cdr:cNvPr id="3" name="Straight Connector 2"/>
        <cdr:cNvSpPr/>
      </cdr:nvSpPr>
      <cdr:spPr>
        <a:xfrm xmlns:a="http://schemas.openxmlformats.org/drawingml/2006/main">
          <a:off x="685800" y="1219200"/>
          <a:ext cx="7848600" cy="0"/>
        </a:xfrm>
        <a:prstGeom xmlns:a="http://schemas.openxmlformats.org/drawingml/2006/main" prst="line">
          <a:avLst/>
        </a:prstGeom>
        <a:ln xmlns:a="http://schemas.openxmlformats.org/drawingml/2006/main" w="38100">
          <a:solidFill>
            <a:srgbClr val="FF0000"/>
          </a:solidFill>
        </a:ln>
      </cdr:spPr>
      <cdr:style>
        <a:lnRef xmlns:a="http://schemas.openxmlformats.org/drawingml/2006/main" idx="1">
          <a:schemeClr val="accent2"/>
        </a:lnRef>
        <a:fillRef xmlns:a="http://schemas.openxmlformats.org/drawingml/2006/main" idx="0">
          <a:schemeClr val="accent2"/>
        </a:fillRef>
        <a:effectRef xmlns:a="http://schemas.openxmlformats.org/drawingml/2006/main" idx="0">
          <a:schemeClr val="accent2"/>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69850" y="8750300"/>
            <a:ext cx="723900" cy="301625"/>
          </a:xfrm>
          <a:prstGeom prst="rect">
            <a:avLst/>
          </a:prstGeom>
          <a:noFill/>
          <a:ln w="12700">
            <a:noFill/>
            <a:miter lim="800000"/>
            <a:headEnd/>
            <a:tailEnd/>
          </a:ln>
          <a:effectLst/>
        </p:spPr>
        <p:txBody>
          <a:bodyPr wrap="none" lIns="90488" tIns="44450" rIns="90488" bIns="44450" anchor="ctr">
            <a:spAutoFit/>
          </a:bodyPr>
          <a:lstStyle/>
          <a:p>
            <a:pPr eaLnBrk="0" hangingPunct="0"/>
            <a:fld id="{10E2E95A-671B-4386-90FA-0016B041A625}" type="datetime1">
              <a:rPr lang="en-US" sz="1400">
                <a:latin typeface="Times New Roman" pitchFamily="18" charset="0"/>
              </a:rPr>
              <a:pPr eaLnBrk="0" hangingPunct="0"/>
              <a:t>10/20/2010</a:t>
            </a:fld>
            <a:endParaRPr lang="en-US" sz="1400">
              <a:latin typeface="Times New Roman" pitchFamily="18" charset="0"/>
            </a:endParaRPr>
          </a:p>
        </p:txBody>
      </p:sp>
      <p:sp>
        <p:nvSpPr>
          <p:cNvPr id="3075" name="Rectangle 3"/>
          <p:cNvSpPr>
            <a:spLocks noChangeArrowheads="1"/>
          </p:cNvSpPr>
          <p:nvPr/>
        </p:nvSpPr>
        <p:spPr bwMode="auto">
          <a:xfrm>
            <a:off x="6400800" y="8750300"/>
            <a:ext cx="387350" cy="301625"/>
          </a:xfrm>
          <a:prstGeom prst="rect">
            <a:avLst/>
          </a:prstGeom>
          <a:noFill/>
          <a:ln w="12700">
            <a:noFill/>
            <a:miter lim="800000"/>
            <a:headEnd/>
            <a:tailEnd/>
          </a:ln>
          <a:effectLst/>
        </p:spPr>
        <p:txBody>
          <a:bodyPr wrap="none" lIns="90488" tIns="44450" rIns="90488" bIns="44450" anchor="ctr">
            <a:spAutoFit/>
          </a:bodyPr>
          <a:lstStyle/>
          <a:p>
            <a:pPr algn="r" eaLnBrk="0" hangingPunct="0"/>
            <a:fld id="{9E3539E9-9778-423E-B335-59403DDB01C8}" type="slidenum">
              <a:rPr lang="en-US" sz="1400">
                <a:latin typeface="Times New Roman" pitchFamily="18" charset="0"/>
              </a:rPr>
              <a:pPr algn="r" eaLnBrk="0" hangingPunct="0"/>
              <a:t>‹#›</a:t>
            </a:fld>
            <a:endParaRPr lang="en-US" sz="1400">
              <a:latin typeface="Times New Roman" pitchFamily="18" charset="0"/>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Rot="1" noChangeAspect="1" noChangeArrowheads="1" noTextEdit="1"/>
          </p:cNvSpPr>
          <p:nvPr>
            <p:ph type="sldImg" idx="2"/>
          </p:nvPr>
        </p:nvSpPr>
        <p:spPr bwMode="auto">
          <a:xfrm>
            <a:off x="1144588" y="687388"/>
            <a:ext cx="4568825" cy="3425825"/>
          </a:xfrm>
          <a:prstGeom prst="rect">
            <a:avLst/>
          </a:prstGeom>
          <a:noFill/>
          <a:ln w="12700">
            <a:solidFill>
              <a:schemeClr val="tx1"/>
            </a:solidFill>
            <a:miter lim="800000"/>
            <a:headEnd/>
            <a:tailEnd/>
          </a:ln>
          <a:effectLst/>
        </p:spPr>
      </p:sp>
      <p:sp>
        <p:nvSpPr>
          <p:cNvPr id="2051" name="Rectangle 3"/>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smtClean="0"/>
              <a:t>Click to edit Master notes styles</a:t>
            </a:r>
          </a:p>
          <a:p>
            <a:pPr lvl="0"/>
            <a:r>
              <a:rPr lang="en-US" smtClean="0"/>
              <a:t>Second Level</a:t>
            </a:r>
          </a:p>
          <a:p>
            <a:pPr lvl="0"/>
            <a:r>
              <a:rPr lang="en-US" smtClean="0"/>
              <a:t>Third Level</a:t>
            </a:r>
          </a:p>
          <a:p>
            <a:pPr lvl="0"/>
            <a:r>
              <a:rPr lang="en-US" smtClean="0"/>
              <a:t>Fourth Level</a:t>
            </a:r>
          </a:p>
          <a:p>
            <a:pPr lvl="0"/>
            <a:r>
              <a:rPr lang="en-US" smtClean="0"/>
              <a:t>Fifth Level</a:t>
            </a: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w="9525"/>
        </p:spPr>
        <p:txBody>
          <a:bodyPr/>
          <a:lstStyle/>
          <a:p>
            <a:r>
              <a:rPr lang="en-US" smtClean="0"/>
              <a:t>Use either title slide.  Hide the one you do not want to use.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6450" name="Rectangle 2"/>
          <p:cNvSpPr>
            <a:spLocks noGrp="1" noRot="1" noChangeAspect="1" noChangeArrowheads="1" noTextEdit="1"/>
          </p:cNvSpPr>
          <p:nvPr>
            <p:ph type="sldImg"/>
          </p:nvPr>
        </p:nvSpPr>
        <p:spPr>
          <a:ln/>
        </p:spPr>
      </p:sp>
      <p:sp>
        <p:nvSpPr>
          <p:cNvPr id="1256451" name="Rectangle 3"/>
          <p:cNvSpPr>
            <a:spLocks noGrp="1" noChangeArrowheads="1"/>
          </p:cNvSpPr>
          <p:nvPr>
            <p:ph type="body" idx="1"/>
          </p:nvPr>
        </p:nvSpPr>
        <p:spPr/>
        <p:txBody>
          <a:bodyPr/>
          <a:lstStyle/>
          <a:p>
            <a:r>
              <a:rPr lang="en-US"/>
              <a:t>Select the pressure to suit the nozzle type.  Bigger the orifice the lower the pressure.  Pressure gage is used to emphasize that the pressure should be monitored at the nozzle for the most accurate flow rate measurement.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8674" name="Rectangle 2"/>
          <p:cNvSpPr>
            <a:spLocks noChangeArrowheads="1"/>
          </p:cNvSpPr>
          <p:nvPr/>
        </p:nvSpPr>
        <p:spPr bwMode="auto">
          <a:xfrm>
            <a:off x="3886200" y="-3175"/>
            <a:ext cx="2971800" cy="460375"/>
          </a:xfrm>
          <a:prstGeom prst="rect">
            <a:avLst/>
          </a:prstGeom>
          <a:noFill/>
          <a:ln w="9525">
            <a:noFill/>
            <a:miter lim="800000"/>
            <a:headEnd/>
            <a:tailEnd/>
          </a:ln>
          <a:effectLst/>
        </p:spPr>
        <p:txBody>
          <a:bodyPr wrap="none" anchor="ctr"/>
          <a:lstStyle/>
          <a:p>
            <a:endParaRPr lang="en-US"/>
          </a:p>
        </p:txBody>
      </p:sp>
      <p:sp>
        <p:nvSpPr>
          <p:cNvPr id="1308675" name="Rectangle 3"/>
          <p:cNvSpPr>
            <a:spLocks noChangeArrowheads="1"/>
          </p:cNvSpPr>
          <p:nvPr/>
        </p:nvSpPr>
        <p:spPr bwMode="auto">
          <a:xfrm>
            <a:off x="3886200" y="8685213"/>
            <a:ext cx="2971800" cy="460375"/>
          </a:xfrm>
          <a:prstGeom prst="rect">
            <a:avLst/>
          </a:prstGeom>
          <a:noFill/>
          <a:ln w="9525">
            <a:noFill/>
            <a:miter lim="800000"/>
            <a:headEnd/>
            <a:tailEnd/>
          </a:ln>
          <a:effectLst/>
        </p:spPr>
        <p:txBody>
          <a:bodyPr lIns="19050" tIns="0" rIns="19050" bIns="0" anchor="b"/>
          <a:lstStyle/>
          <a:p>
            <a:pPr algn="r" defTabSz="927100" eaLnBrk="0" hangingPunct="0"/>
            <a:r>
              <a:rPr lang="en-US" sz="1000" i="1"/>
              <a:t>15</a:t>
            </a:r>
          </a:p>
        </p:txBody>
      </p:sp>
      <p:sp>
        <p:nvSpPr>
          <p:cNvPr id="1308676" name="Rectangle 4"/>
          <p:cNvSpPr>
            <a:spLocks noChangeArrowheads="1"/>
          </p:cNvSpPr>
          <p:nvPr/>
        </p:nvSpPr>
        <p:spPr bwMode="auto">
          <a:xfrm>
            <a:off x="0" y="8685213"/>
            <a:ext cx="2971800" cy="460375"/>
          </a:xfrm>
          <a:prstGeom prst="rect">
            <a:avLst/>
          </a:prstGeom>
          <a:noFill/>
          <a:ln w="9525">
            <a:noFill/>
            <a:miter lim="800000"/>
            <a:headEnd/>
            <a:tailEnd/>
          </a:ln>
          <a:effectLst/>
        </p:spPr>
        <p:txBody>
          <a:bodyPr wrap="none" anchor="ctr"/>
          <a:lstStyle/>
          <a:p>
            <a:endParaRPr lang="en-US"/>
          </a:p>
        </p:txBody>
      </p:sp>
      <p:sp>
        <p:nvSpPr>
          <p:cNvPr id="1308677" name="Rectangle 5"/>
          <p:cNvSpPr>
            <a:spLocks noChangeArrowheads="1"/>
          </p:cNvSpPr>
          <p:nvPr/>
        </p:nvSpPr>
        <p:spPr bwMode="auto">
          <a:xfrm>
            <a:off x="0" y="-3175"/>
            <a:ext cx="2971800" cy="460375"/>
          </a:xfrm>
          <a:prstGeom prst="rect">
            <a:avLst/>
          </a:prstGeom>
          <a:noFill/>
          <a:ln w="9525">
            <a:noFill/>
            <a:miter lim="800000"/>
            <a:headEnd/>
            <a:tailEnd/>
          </a:ln>
          <a:effectLst/>
        </p:spPr>
        <p:txBody>
          <a:bodyPr wrap="none" anchor="ctr"/>
          <a:lstStyle/>
          <a:p>
            <a:endParaRPr lang="en-US"/>
          </a:p>
        </p:txBody>
      </p:sp>
      <p:sp>
        <p:nvSpPr>
          <p:cNvPr id="1308678" name="Rectangle 6"/>
          <p:cNvSpPr>
            <a:spLocks noGrp="1" noRot="1" noChangeAspect="1" noChangeArrowheads="1" noTextEdit="1"/>
          </p:cNvSpPr>
          <p:nvPr>
            <p:ph type="sldImg"/>
          </p:nvPr>
        </p:nvSpPr>
        <p:spPr>
          <a:xfrm>
            <a:off x="1149350" y="690563"/>
            <a:ext cx="4557713" cy="3417887"/>
          </a:xfrm>
          <a:ln cap="flat"/>
        </p:spPr>
      </p:sp>
      <p:sp>
        <p:nvSpPr>
          <p:cNvPr id="1308679" name="Rectangle 7"/>
          <p:cNvSpPr>
            <a:spLocks noGrp="1" noChangeArrowheads="1"/>
          </p:cNvSpPr>
          <p:nvPr>
            <p:ph type="body" idx="1"/>
          </p:nvPr>
        </p:nvSpPr>
        <p:spPr>
          <a:xfrm>
            <a:off x="915988" y="4340225"/>
            <a:ext cx="5026025" cy="4117975"/>
          </a:xfrm>
          <a:ln/>
        </p:spPr>
        <p:txBody>
          <a:bodyPr lIns="92075" tIns="46038" rIns="92075" bIns="46038"/>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1746" name="Rectangle 2"/>
          <p:cNvSpPr>
            <a:spLocks noChangeArrowheads="1"/>
          </p:cNvSpPr>
          <p:nvPr/>
        </p:nvSpPr>
        <p:spPr bwMode="auto">
          <a:xfrm>
            <a:off x="3886200" y="-3175"/>
            <a:ext cx="2971800" cy="460375"/>
          </a:xfrm>
          <a:prstGeom prst="rect">
            <a:avLst/>
          </a:prstGeom>
          <a:noFill/>
          <a:ln w="9525">
            <a:noFill/>
            <a:miter lim="800000"/>
            <a:headEnd/>
            <a:tailEnd/>
          </a:ln>
          <a:effectLst/>
        </p:spPr>
        <p:txBody>
          <a:bodyPr wrap="none" anchor="ctr"/>
          <a:lstStyle/>
          <a:p>
            <a:endParaRPr lang="en-US"/>
          </a:p>
        </p:txBody>
      </p:sp>
      <p:sp>
        <p:nvSpPr>
          <p:cNvPr id="1311747" name="Rectangle 3"/>
          <p:cNvSpPr>
            <a:spLocks noChangeArrowheads="1"/>
          </p:cNvSpPr>
          <p:nvPr/>
        </p:nvSpPr>
        <p:spPr bwMode="auto">
          <a:xfrm>
            <a:off x="3886200" y="8685213"/>
            <a:ext cx="2971800" cy="460375"/>
          </a:xfrm>
          <a:prstGeom prst="rect">
            <a:avLst/>
          </a:prstGeom>
          <a:noFill/>
          <a:ln w="9525">
            <a:noFill/>
            <a:miter lim="800000"/>
            <a:headEnd/>
            <a:tailEnd/>
          </a:ln>
          <a:effectLst/>
        </p:spPr>
        <p:txBody>
          <a:bodyPr lIns="19050" tIns="0" rIns="19050" bIns="0" anchor="b"/>
          <a:lstStyle/>
          <a:p>
            <a:pPr algn="r" defTabSz="927100" eaLnBrk="0" hangingPunct="0"/>
            <a:r>
              <a:rPr lang="en-US" sz="1000" i="1"/>
              <a:t>11</a:t>
            </a:r>
          </a:p>
        </p:txBody>
      </p:sp>
      <p:sp>
        <p:nvSpPr>
          <p:cNvPr id="1311748" name="Rectangle 4"/>
          <p:cNvSpPr>
            <a:spLocks noChangeArrowheads="1"/>
          </p:cNvSpPr>
          <p:nvPr/>
        </p:nvSpPr>
        <p:spPr bwMode="auto">
          <a:xfrm>
            <a:off x="0" y="8685213"/>
            <a:ext cx="2971800" cy="460375"/>
          </a:xfrm>
          <a:prstGeom prst="rect">
            <a:avLst/>
          </a:prstGeom>
          <a:noFill/>
          <a:ln w="9525">
            <a:noFill/>
            <a:miter lim="800000"/>
            <a:headEnd/>
            <a:tailEnd/>
          </a:ln>
          <a:effectLst/>
        </p:spPr>
        <p:txBody>
          <a:bodyPr wrap="none" anchor="ctr"/>
          <a:lstStyle/>
          <a:p>
            <a:endParaRPr lang="en-US"/>
          </a:p>
        </p:txBody>
      </p:sp>
      <p:sp>
        <p:nvSpPr>
          <p:cNvPr id="1311749" name="Rectangle 5"/>
          <p:cNvSpPr>
            <a:spLocks noChangeArrowheads="1"/>
          </p:cNvSpPr>
          <p:nvPr/>
        </p:nvSpPr>
        <p:spPr bwMode="auto">
          <a:xfrm>
            <a:off x="0" y="-3175"/>
            <a:ext cx="2971800" cy="460375"/>
          </a:xfrm>
          <a:prstGeom prst="rect">
            <a:avLst/>
          </a:prstGeom>
          <a:noFill/>
          <a:ln w="9525">
            <a:noFill/>
            <a:miter lim="800000"/>
            <a:headEnd/>
            <a:tailEnd/>
          </a:ln>
          <a:effectLst/>
        </p:spPr>
        <p:txBody>
          <a:bodyPr wrap="none" anchor="ctr"/>
          <a:lstStyle/>
          <a:p>
            <a:endParaRPr lang="en-US"/>
          </a:p>
        </p:txBody>
      </p:sp>
      <p:sp>
        <p:nvSpPr>
          <p:cNvPr id="1311750" name="Rectangle 6"/>
          <p:cNvSpPr>
            <a:spLocks noGrp="1" noRot="1" noChangeAspect="1" noChangeArrowheads="1" noTextEdit="1"/>
          </p:cNvSpPr>
          <p:nvPr>
            <p:ph type="sldImg"/>
          </p:nvPr>
        </p:nvSpPr>
        <p:spPr>
          <a:xfrm>
            <a:off x="1150938" y="690563"/>
            <a:ext cx="4556125" cy="3417887"/>
          </a:xfrm>
          <a:ln cap="flat"/>
        </p:spPr>
      </p:sp>
      <p:sp>
        <p:nvSpPr>
          <p:cNvPr id="1311751" name="Rectangle 7"/>
          <p:cNvSpPr>
            <a:spLocks noGrp="1" noChangeArrowheads="1"/>
          </p:cNvSpPr>
          <p:nvPr>
            <p:ph type="body" idx="1"/>
          </p:nvPr>
        </p:nvSpPr>
        <p:spPr>
          <a:xfrm>
            <a:off x="915988" y="4340225"/>
            <a:ext cx="5026025" cy="4117975"/>
          </a:xfrm>
          <a:ln/>
        </p:spPr>
        <p:txBody>
          <a:bodyPr lIns="92075" tIns="46038" rIns="92075" bIns="46038"/>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794" name="Rectangle 2"/>
          <p:cNvSpPr>
            <a:spLocks noChangeArrowheads="1"/>
          </p:cNvSpPr>
          <p:nvPr/>
        </p:nvSpPr>
        <p:spPr bwMode="auto">
          <a:xfrm>
            <a:off x="3886200" y="-3175"/>
            <a:ext cx="2971800" cy="460375"/>
          </a:xfrm>
          <a:prstGeom prst="rect">
            <a:avLst/>
          </a:prstGeom>
          <a:noFill/>
          <a:ln w="9525">
            <a:noFill/>
            <a:miter lim="800000"/>
            <a:headEnd/>
            <a:tailEnd/>
          </a:ln>
          <a:effectLst/>
        </p:spPr>
        <p:txBody>
          <a:bodyPr wrap="none" anchor="ctr"/>
          <a:lstStyle/>
          <a:p>
            <a:endParaRPr lang="en-US"/>
          </a:p>
        </p:txBody>
      </p:sp>
      <p:sp>
        <p:nvSpPr>
          <p:cNvPr id="1313795" name="Rectangle 3"/>
          <p:cNvSpPr>
            <a:spLocks noChangeArrowheads="1"/>
          </p:cNvSpPr>
          <p:nvPr/>
        </p:nvSpPr>
        <p:spPr bwMode="auto">
          <a:xfrm>
            <a:off x="3886200" y="8685213"/>
            <a:ext cx="2971800" cy="460375"/>
          </a:xfrm>
          <a:prstGeom prst="rect">
            <a:avLst/>
          </a:prstGeom>
          <a:noFill/>
          <a:ln w="9525">
            <a:noFill/>
            <a:miter lim="800000"/>
            <a:headEnd/>
            <a:tailEnd/>
          </a:ln>
          <a:effectLst/>
        </p:spPr>
        <p:txBody>
          <a:bodyPr lIns="19050" tIns="0" rIns="19050" bIns="0" anchor="b"/>
          <a:lstStyle/>
          <a:p>
            <a:pPr algn="r" defTabSz="927100" eaLnBrk="0" hangingPunct="0"/>
            <a:r>
              <a:rPr lang="en-US" sz="1000" i="1"/>
              <a:t>17</a:t>
            </a:r>
          </a:p>
        </p:txBody>
      </p:sp>
      <p:sp>
        <p:nvSpPr>
          <p:cNvPr id="1313796" name="Rectangle 4"/>
          <p:cNvSpPr>
            <a:spLocks noChangeArrowheads="1"/>
          </p:cNvSpPr>
          <p:nvPr/>
        </p:nvSpPr>
        <p:spPr bwMode="auto">
          <a:xfrm>
            <a:off x="0" y="8685213"/>
            <a:ext cx="2971800" cy="460375"/>
          </a:xfrm>
          <a:prstGeom prst="rect">
            <a:avLst/>
          </a:prstGeom>
          <a:noFill/>
          <a:ln w="9525">
            <a:noFill/>
            <a:miter lim="800000"/>
            <a:headEnd/>
            <a:tailEnd/>
          </a:ln>
          <a:effectLst/>
        </p:spPr>
        <p:txBody>
          <a:bodyPr wrap="none" anchor="ctr"/>
          <a:lstStyle/>
          <a:p>
            <a:endParaRPr lang="en-US"/>
          </a:p>
        </p:txBody>
      </p:sp>
      <p:sp>
        <p:nvSpPr>
          <p:cNvPr id="1313797" name="Rectangle 5"/>
          <p:cNvSpPr>
            <a:spLocks noChangeArrowheads="1"/>
          </p:cNvSpPr>
          <p:nvPr/>
        </p:nvSpPr>
        <p:spPr bwMode="auto">
          <a:xfrm>
            <a:off x="0" y="-3175"/>
            <a:ext cx="2971800" cy="460375"/>
          </a:xfrm>
          <a:prstGeom prst="rect">
            <a:avLst/>
          </a:prstGeom>
          <a:noFill/>
          <a:ln w="9525">
            <a:noFill/>
            <a:miter lim="800000"/>
            <a:headEnd/>
            <a:tailEnd/>
          </a:ln>
          <a:effectLst/>
        </p:spPr>
        <p:txBody>
          <a:bodyPr wrap="none" anchor="ctr"/>
          <a:lstStyle/>
          <a:p>
            <a:endParaRPr lang="en-US"/>
          </a:p>
        </p:txBody>
      </p:sp>
      <p:sp>
        <p:nvSpPr>
          <p:cNvPr id="1313798" name="Rectangle 6"/>
          <p:cNvSpPr>
            <a:spLocks noGrp="1" noRot="1" noChangeAspect="1" noChangeArrowheads="1" noTextEdit="1"/>
          </p:cNvSpPr>
          <p:nvPr>
            <p:ph type="sldImg"/>
          </p:nvPr>
        </p:nvSpPr>
        <p:spPr>
          <a:xfrm>
            <a:off x="1150938" y="690563"/>
            <a:ext cx="4556125" cy="3417887"/>
          </a:xfrm>
          <a:ln cap="flat"/>
        </p:spPr>
      </p:sp>
      <p:sp>
        <p:nvSpPr>
          <p:cNvPr id="1313799" name="Rectangle 7"/>
          <p:cNvSpPr>
            <a:spLocks noGrp="1" noChangeArrowheads="1"/>
          </p:cNvSpPr>
          <p:nvPr>
            <p:ph type="body" idx="1"/>
          </p:nvPr>
        </p:nvSpPr>
        <p:spPr>
          <a:xfrm>
            <a:off x="915988" y="4340225"/>
            <a:ext cx="5026025" cy="4117975"/>
          </a:xfrm>
          <a:ln/>
        </p:spPr>
        <p:txBody>
          <a:bodyPr lIns="92075" tIns="46038" rIns="92075" bIns="46038"/>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5842" name="Rectangle 2"/>
          <p:cNvSpPr>
            <a:spLocks noChangeArrowheads="1"/>
          </p:cNvSpPr>
          <p:nvPr/>
        </p:nvSpPr>
        <p:spPr bwMode="auto">
          <a:xfrm>
            <a:off x="3886200" y="-3175"/>
            <a:ext cx="2971800" cy="460375"/>
          </a:xfrm>
          <a:prstGeom prst="rect">
            <a:avLst/>
          </a:prstGeom>
          <a:noFill/>
          <a:ln w="9525">
            <a:noFill/>
            <a:miter lim="800000"/>
            <a:headEnd/>
            <a:tailEnd/>
          </a:ln>
          <a:effectLst/>
        </p:spPr>
        <p:txBody>
          <a:bodyPr wrap="none" anchor="ctr"/>
          <a:lstStyle/>
          <a:p>
            <a:endParaRPr lang="en-US"/>
          </a:p>
        </p:txBody>
      </p:sp>
      <p:sp>
        <p:nvSpPr>
          <p:cNvPr id="1315843" name="Rectangle 3"/>
          <p:cNvSpPr>
            <a:spLocks noChangeArrowheads="1"/>
          </p:cNvSpPr>
          <p:nvPr/>
        </p:nvSpPr>
        <p:spPr bwMode="auto">
          <a:xfrm>
            <a:off x="3886200" y="8685213"/>
            <a:ext cx="2971800" cy="460375"/>
          </a:xfrm>
          <a:prstGeom prst="rect">
            <a:avLst/>
          </a:prstGeom>
          <a:noFill/>
          <a:ln w="9525">
            <a:noFill/>
            <a:miter lim="800000"/>
            <a:headEnd/>
            <a:tailEnd/>
          </a:ln>
          <a:effectLst/>
        </p:spPr>
        <p:txBody>
          <a:bodyPr lIns="19050" tIns="0" rIns="19050" bIns="0" anchor="b"/>
          <a:lstStyle/>
          <a:p>
            <a:pPr algn="r" defTabSz="927100" eaLnBrk="0" hangingPunct="0"/>
            <a:r>
              <a:rPr lang="en-US" sz="1000" i="1"/>
              <a:t>18</a:t>
            </a:r>
          </a:p>
        </p:txBody>
      </p:sp>
      <p:sp>
        <p:nvSpPr>
          <p:cNvPr id="1315844" name="Rectangle 4"/>
          <p:cNvSpPr>
            <a:spLocks noChangeArrowheads="1"/>
          </p:cNvSpPr>
          <p:nvPr/>
        </p:nvSpPr>
        <p:spPr bwMode="auto">
          <a:xfrm>
            <a:off x="0" y="8685213"/>
            <a:ext cx="2971800" cy="460375"/>
          </a:xfrm>
          <a:prstGeom prst="rect">
            <a:avLst/>
          </a:prstGeom>
          <a:noFill/>
          <a:ln w="9525">
            <a:noFill/>
            <a:miter lim="800000"/>
            <a:headEnd/>
            <a:tailEnd/>
          </a:ln>
          <a:effectLst/>
        </p:spPr>
        <p:txBody>
          <a:bodyPr wrap="none" anchor="ctr"/>
          <a:lstStyle/>
          <a:p>
            <a:endParaRPr lang="en-US"/>
          </a:p>
        </p:txBody>
      </p:sp>
      <p:sp>
        <p:nvSpPr>
          <p:cNvPr id="1315845" name="Rectangle 5"/>
          <p:cNvSpPr>
            <a:spLocks noChangeArrowheads="1"/>
          </p:cNvSpPr>
          <p:nvPr/>
        </p:nvSpPr>
        <p:spPr bwMode="auto">
          <a:xfrm>
            <a:off x="0" y="-3175"/>
            <a:ext cx="2971800" cy="460375"/>
          </a:xfrm>
          <a:prstGeom prst="rect">
            <a:avLst/>
          </a:prstGeom>
          <a:noFill/>
          <a:ln w="9525">
            <a:noFill/>
            <a:miter lim="800000"/>
            <a:headEnd/>
            <a:tailEnd/>
          </a:ln>
          <a:effectLst/>
        </p:spPr>
        <p:txBody>
          <a:bodyPr wrap="none" anchor="ctr"/>
          <a:lstStyle/>
          <a:p>
            <a:endParaRPr lang="en-US"/>
          </a:p>
        </p:txBody>
      </p:sp>
      <p:sp>
        <p:nvSpPr>
          <p:cNvPr id="1315846" name="Rectangle 6"/>
          <p:cNvSpPr>
            <a:spLocks noGrp="1" noRot="1" noChangeAspect="1" noChangeArrowheads="1" noTextEdit="1"/>
          </p:cNvSpPr>
          <p:nvPr>
            <p:ph type="sldImg"/>
          </p:nvPr>
        </p:nvSpPr>
        <p:spPr>
          <a:xfrm>
            <a:off x="1150938" y="690563"/>
            <a:ext cx="4556125" cy="3417887"/>
          </a:xfrm>
          <a:ln cap="flat"/>
        </p:spPr>
      </p:sp>
      <p:sp>
        <p:nvSpPr>
          <p:cNvPr id="1315847" name="Rectangle 7"/>
          <p:cNvSpPr>
            <a:spLocks noGrp="1" noChangeArrowheads="1"/>
          </p:cNvSpPr>
          <p:nvPr>
            <p:ph type="body" idx="1"/>
          </p:nvPr>
        </p:nvSpPr>
        <p:spPr>
          <a:xfrm>
            <a:off x="915988" y="4340225"/>
            <a:ext cx="5026025" cy="4117975"/>
          </a:xfrm>
          <a:ln/>
        </p:spPr>
        <p:txBody>
          <a:bodyPr lIns="92075" tIns="46038" rIns="92075" bIns="46038"/>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7890" name="Rectangle 2"/>
          <p:cNvSpPr>
            <a:spLocks noChangeArrowheads="1"/>
          </p:cNvSpPr>
          <p:nvPr/>
        </p:nvSpPr>
        <p:spPr bwMode="auto">
          <a:xfrm>
            <a:off x="3886200" y="-3175"/>
            <a:ext cx="2971800" cy="460375"/>
          </a:xfrm>
          <a:prstGeom prst="rect">
            <a:avLst/>
          </a:prstGeom>
          <a:noFill/>
          <a:ln w="9525">
            <a:noFill/>
            <a:miter lim="800000"/>
            <a:headEnd/>
            <a:tailEnd/>
          </a:ln>
          <a:effectLst/>
        </p:spPr>
        <p:txBody>
          <a:bodyPr wrap="none" anchor="ctr"/>
          <a:lstStyle/>
          <a:p>
            <a:endParaRPr lang="en-US"/>
          </a:p>
        </p:txBody>
      </p:sp>
      <p:sp>
        <p:nvSpPr>
          <p:cNvPr id="1317891" name="Rectangle 3"/>
          <p:cNvSpPr>
            <a:spLocks noChangeArrowheads="1"/>
          </p:cNvSpPr>
          <p:nvPr/>
        </p:nvSpPr>
        <p:spPr bwMode="auto">
          <a:xfrm>
            <a:off x="3886200" y="8685213"/>
            <a:ext cx="2971800" cy="460375"/>
          </a:xfrm>
          <a:prstGeom prst="rect">
            <a:avLst/>
          </a:prstGeom>
          <a:noFill/>
          <a:ln w="9525">
            <a:noFill/>
            <a:miter lim="800000"/>
            <a:headEnd/>
            <a:tailEnd/>
          </a:ln>
          <a:effectLst/>
        </p:spPr>
        <p:txBody>
          <a:bodyPr lIns="19050" tIns="0" rIns="19050" bIns="0" anchor="b"/>
          <a:lstStyle/>
          <a:p>
            <a:pPr algn="r" defTabSz="927100" eaLnBrk="0" hangingPunct="0"/>
            <a:r>
              <a:rPr lang="en-US" sz="1000" i="1"/>
              <a:t>20</a:t>
            </a:r>
          </a:p>
        </p:txBody>
      </p:sp>
      <p:sp>
        <p:nvSpPr>
          <p:cNvPr id="1317892" name="Rectangle 4"/>
          <p:cNvSpPr>
            <a:spLocks noChangeArrowheads="1"/>
          </p:cNvSpPr>
          <p:nvPr/>
        </p:nvSpPr>
        <p:spPr bwMode="auto">
          <a:xfrm>
            <a:off x="0" y="8685213"/>
            <a:ext cx="2971800" cy="460375"/>
          </a:xfrm>
          <a:prstGeom prst="rect">
            <a:avLst/>
          </a:prstGeom>
          <a:noFill/>
          <a:ln w="9525">
            <a:noFill/>
            <a:miter lim="800000"/>
            <a:headEnd/>
            <a:tailEnd/>
          </a:ln>
          <a:effectLst/>
        </p:spPr>
        <p:txBody>
          <a:bodyPr wrap="none" anchor="ctr"/>
          <a:lstStyle/>
          <a:p>
            <a:endParaRPr lang="en-US"/>
          </a:p>
        </p:txBody>
      </p:sp>
      <p:sp>
        <p:nvSpPr>
          <p:cNvPr id="1317893" name="Rectangle 5"/>
          <p:cNvSpPr>
            <a:spLocks noChangeArrowheads="1"/>
          </p:cNvSpPr>
          <p:nvPr/>
        </p:nvSpPr>
        <p:spPr bwMode="auto">
          <a:xfrm>
            <a:off x="0" y="-3175"/>
            <a:ext cx="2971800" cy="460375"/>
          </a:xfrm>
          <a:prstGeom prst="rect">
            <a:avLst/>
          </a:prstGeom>
          <a:noFill/>
          <a:ln w="9525">
            <a:noFill/>
            <a:miter lim="800000"/>
            <a:headEnd/>
            <a:tailEnd/>
          </a:ln>
          <a:effectLst/>
        </p:spPr>
        <p:txBody>
          <a:bodyPr wrap="none" anchor="ctr"/>
          <a:lstStyle/>
          <a:p>
            <a:endParaRPr lang="en-US"/>
          </a:p>
        </p:txBody>
      </p:sp>
      <p:sp>
        <p:nvSpPr>
          <p:cNvPr id="1317894" name="Rectangle 6"/>
          <p:cNvSpPr>
            <a:spLocks noGrp="1" noRot="1" noChangeAspect="1" noChangeArrowheads="1" noTextEdit="1"/>
          </p:cNvSpPr>
          <p:nvPr>
            <p:ph type="sldImg"/>
          </p:nvPr>
        </p:nvSpPr>
        <p:spPr>
          <a:xfrm>
            <a:off x="1150938" y="690563"/>
            <a:ext cx="4556125" cy="3417887"/>
          </a:xfrm>
          <a:ln cap="flat"/>
        </p:spPr>
      </p:sp>
      <p:sp>
        <p:nvSpPr>
          <p:cNvPr id="1317895" name="Rectangle 7"/>
          <p:cNvSpPr>
            <a:spLocks noGrp="1" noChangeArrowheads="1"/>
          </p:cNvSpPr>
          <p:nvPr>
            <p:ph type="body" idx="1"/>
          </p:nvPr>
        </p:nvSpPr>
        <p:spPr>
          <a:xfrm>
            <a:off x="915988" y="4340225"/>
            <a:ext cx="5026025" cy="4117975"/>
          </a:xfrm>
          <a:ln/>
        </p:spPr>
        <p:txBody>
          <a:bodyPr lIns="92075" tIns="46038" rIns="92075" bIns="46038"/>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9938" name="Rectangle 2"/>
          <p:cNvSpPr>
            <a:spLocks noChangeArrowheads="1"/>
          </p:cNvSpPr>
          <p:nvPr/>
        </p:nvSpPr>
        <p:spPr bwMode="auto">
          <a:xfrm>
            <a:off x="3886200" y="-3175"/>
            <a:ext cx="2971800" cy="460375"/>
          </a:xfrm>
          <a:prstGeom prst="rect">
            <a:avLst/>
          </a:prstGeom>
          <a:noFill/>
          <a:ln w="9525">
            <a:noFill/>
            <a:miter lim="800000"/>
            <a:headEnd/>
            <a:tailEnd/>
          </a:ln>
          <a:effectLst/>
        </p:spPr>
        <p:txBody>
          <a:bodyPr wrap="none" anchor="ctr"/>
          <a:lstStyle/>
          <a:p>
            <a:endParaRPr lang="en-US"/>
          </a:p>
        </p:txBody>
      </p:sp>
      <p:sp>
        <p:nvSpPr>
          <p:cNvPr id="1319939" name="Rectangle 3"/>
          <p:cNvSpPr>
            <a:spLocks noChangeArrowheads="1"/>
          </p:cNvSpPr>
          <p:nvPr/>
        </p:nvSpPr>
        <p:spPr bwMode="auto">
          <a:xfrm>
            <a:off x="3886200" y="8685213"/>
            <a:ext cx="2971800" cy="460375"/>
          </a:xfrm>
          <a:prstGeom prst="rect">
            <a:avLst/>
          </a:prstGeom>
          <a:noFill/>
          <a:ln w="9525">
            <a:noFill/>
            <a:miter lim="800000"/>
            <a:headEnd/>
            <a:tailEnd/>
          </a:ln>
          <a:effectLst/>
        </p:spPr>
        <p:txBody>
          <a:bodyPr lIns="19050" tIns="0" rIns="19050" bIns="0" anchor="b"/>
          <a:lstStyle/>
          <a:p>
            <a:pPr algn="r" defTabSz="927100" eaLnBrk="0" hangingPunct="0"/>
            <a:r>
              <a:rPr lang="en-US" sz="1000" i="1"/>
              <a:t>20</a:t>
            </a:r>
          </a:p>
        </p:txBody>
      </p:sp>
      <p:sp>
        <p:nvSpPr>
          <p:cNvPr id="1319940" name="Rectangle 4"/>
          <p:cNvSpPr>
            <a:spLocks noChangeArrowheads="1"/>
          </p:cNvSpPr>
          <p:nvPr/>
        </p:nvSpPr>
        <p:spPr bwMode="auto">
          <a:xfrm>
            <a:off x="0" y="8685213"/>
            <a:ext cx="2971800" cy="460375"/>
          </a:xfrm>
          <a:prstGeom prst="rect">
            <a:avLst/>
          </a:prstGeom>
          <a:noFill/>
          <a:ln w="9525">
            <a:noFill/>
            <a:miter lim="800000"/>
            <a:headEnd/>
            <a:tailEnd/>
          </a:ln>
          <a:effectLst/>
        </p:spPr>
        <p:txBody>
          <a:bodyPr wrap="none" anchor="ctr"/>
          <a:lstStyle/>
          <a:p>
            <a:endParaRPr lang="en-US"/>
          </a:p>
        </p:txBody>
      </p:sp>
      <p:sp>
        <p:nvSpPr>
          <p:cNvPr id="1319941" name="Rectangle 5"/>
          <p:cNvSpPr>
            <a:spLocks noChangeArrowheads="1"/>
          </p:cNvSpPr>
          <p:nvPr/>
        </p:nvSpPr>
        <p:spPr bwMode="auto">
          <a:xfrm>
            <a:off x="0" y="-3175"/>
            <a:ext cx="2971800" cy="460375"/>
          </a:xfrm>
          <a:prstGeom prst="rect">
            <a:avLst/>
          </a:prstGeom>
          <a:noFill/>
          <a:ln w="9525">
            <a:noFill/>
            <a:miter lim="800000"/>
            <a:headEnd/>
            <a:tailEnd/>
          </a:ln>
          <a:effectLst/>
        </p:spPr>
        <p:txBody>
          <a:bodyPr wrap="none" anchor="ctr"/>
          <a:lstStyle/>
          <a:p>
            <a:endParaRPr lang="en-US"/>
          </a:p>
        </p:txBody>
      </p:sp>
      <p:sp>
        <p:nvSpPr>
          <p:cNvPr id="1319942" name="Rectangle 6"/>
          <p:cNvSpPr>
            <a:spLocks noGrp="1" noRot="1" noChangeAspect="1" noChangeArrowheads="1" noTextEdit="1"/>
          </p:cNvSpPr>
          <p:nvPr>
            <p:ph type="sldImg"/>
          </p:nvPr>
        </p:nvSpPr>
        <p:spPr>
          <a:xfrm>
            <a:off x="1150938" y="690563"/>
            <a:ext cx="4556125" cy="3417887"/>
          </a:xfrm>
          <a:ln cap="flat"/>
        </p:spPr>
      </p:sp>
      <p:sp>
        <p:nvSpPr>
          <p:cNvPr id="1319943" name="Rectangle 7"/>
          <p:cNvSpPr>
            <a:spLocks noGrp="1" noChangeArrowheads="1"/>
          </p:cNvSpPr>
          <p:nvPr>
            <p:ph type="body" idx="1"/>
          </p:nvPr>
        </p:nvSpPr>
        <p:spPr>
          <a:xfrm>
            <a:off x="915988" y="4340225"/>
            <a:ext cx="5026025" cy="4117975"/>
          </a:xfrm>
          <a:ln/>
        </p:spPr>
        <p:txBody>
          <a:bodyPr lIns="92075" tIns="46038" rIns="92075" bIns="46038"/>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42" name="Rectangle 2"/>
          <p:cNvSpPr>
            <a:spLocks noChangeArrowheads="1"/>
          </p:cNvSpPr>
          <p:nvPr/>
        </p:nvSpPr>
        <p:spPr bwMode="auto">
          <a:xfrm>
            <a:off x="3886200" y="-3175"/>
            <a:ext cx="2971800" cy="460375"/>
          </a:xfrm>
          <a:prstGeom prst="rect">
            <a:avLst/>
          </a:prstGeom>
          <a:noFill/>
          <a:ln w="9525">
            <a:noFill/>
            <a:miter lim="800000"/>
            <a:headEnd/>
            <a:tailEnd/>
          </a:ln>
          <a:effectLst/>
        </p:spPr>
        <p:txBody>
          <a:bodyPr wrap="none" anchor="ctr"/>
          <a:lstStyle/>
          <a:p>
            <a:endParaRPr lang="en-US"/>
          </a:p>
        </p:txBody>
      </p:sp>
      <p:sp>
        <p:nvSpPr>
          <p:cNvPr id="983043" name="Rectangle 3"/>
          <p:cNvSpPr>
            <a:spLocks noChangeArrowheads="1"/>
          </p:cNvSpPr>
          <p:nvPr/>
        </p:nvSpPr>
        <p:spPr bwMode="auto">
          <a:xfrm>
            <a:off x="3886200" y="8685213"/>
            <a:ext cx="2971800" cy="460375"/>
          </a:xfrm>
          <a:prstGeom prst="rect">
            <a:avLst/>
          </a:prstGeom>
          <a:noFill/>
          <a:ln w="9525">
            <a:noFill/>
            <a:miter lim="800000"/>
            <a:headEnd/>
            <a:tailEnd/>
          </a:ln>
          <a:effectLst/>
        </p:spPr>
        <p:txBody>
          <a:bodyPr lIns="19050" tIns="0" rIns="19050" bIns="0" anchor="b"/>
          <a:lstStyle/>
          <a:p>
            <a:pPr algn="r" defTabSz="927100" eaLnBrk="0" hangingPunct="0"/>
            <a:r>
              <a:rPr lang="en-US" sz="1000" i="1"/>
              <a:t>7</a:t>
            </a:r>
          </a:p>
        </p:txBody>
      </p:sp>
      <p:sp>
        <p:nvSpPr>
          <p:cNvPr id="983044" name="Rectangle 4"/>
          <p:cNvSpPr>
            <a:spLocks noChangeArrowheads="1"/>
          </p:cNvSpPr>
          <p:nvPr/>
        </p:nvSpPr>
        <p:spPr bwMode="auto">
          <a:xfrm>
            <a:off x="0" y="8685213"/>
            <a:ext cx="2971800" cy="460375"/>
          </a:xfrm>
          <a:prstGeom prst="rect">
            <a:avLst/>
          </a:prstGeom>
          <a:noFill/>
          <a:ln w="9525">
            <a:noFill/>
            <a:miter lim="800000"/>
            <a:headEnd/>
            <a:tailEnd/>
          </a:ln>
          <a:effectLst/>
        </p:spPr>
        <p:txBody>
          <a:bodyPr wrap="none" anchor="ctr"/>
          <a:lstStyle/>
          <a:p>
            <a:endParaRPr lang="en-US"/>
          </a:p>
        </p:txBody>
      </p:sp>
      <p:sp>
        <p:nvSpPr>
          <p:cNvPr id="983045" name="Rectangle 5"/>
          <p:cNvSpPr>
            <a:spLocks noChangeArrowheads="1"/>
          </p:cNvSpPr>
          <p:nvPr/>
        </p:nvSpPr>
        <p:spPr bwMode="auto">
          <a:xfrm>
            <a:off x="0" y="-3175"/>
            <a:ext cx="2971800" cy="460375"/>
          </a:xfrm>
          <a:prstGeom prst="rect">
            <a:avLst/>
          </a:prstGeom>
          <a:noFill/>
          <a:ln w="9525">
            <a:noFill/>
            <a:miter lim="800000"/>
            <a:headEnd/>
            <a:tailEnd/>
          </a:ln>
          <a:effectLst/>
        </p:spPr>
        <p:txBody>
          <a:bodyPr wrap="none" anchor="ctr"/>
          <a:lstStyle/>
          <a:p>
            <a:endParaRPr lang="en-US"/>
          </a:p>
        </p:txBody>
      </p:sp>
      <p:sp>
        <p:nvSpPr>
          <p:cNvPr id="983046" name="Rectangle 6"/>
          <p:cNvSpPr>
            <a:spLocks noGrp="1" noRot="1" noChangeAspect="1" noChangeArrowheads="1" noTextEdit="1"/>
          </p:cNvSpPr>
          <p:nvPr>
            <p:ph type="sldImg"/>
          </p:nvPr>
        </p:nvSpPr>
        <p:spPr>
          <a:xfrm>
            <a:off x="1150938" y="690563"/>
            <a:ext cx="4556125" cy="3417887"/>
          </a:xfrm>
          <a:ln cap="flat"/>
        </p:spPr>
      </p:sp>
      <p:sp>
        <p:nvSpPr>
          <p:cNvPr id="983047" name="Rectangle 7"/>
          <p:cNvSpPr>
            <a:spLocks noGrp="1" noChangeArrowheads="1"/>
          </p:cNvSpPr>
          <p:nvPr>
            <p:ph type="body" idx="1"/>
          </p:nvPr>
        </p:nvSpPr>
        <p:spPr>
          <a:xfrm>
            <a:off x="915988" y="4340225"/>
            <a:ext cx="5026025" cy="4117975"/>
          </a:xfrm>
          <a:ln/>
        </p:spPr>
        <p:txBody>
          <a:bodyPr lIns="92075" tIns="46038" rIns="92075" bIns="46038"/>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5570" name="Rectangle 2"/>
          <p:cNvSpPr>
            <a:spLocks noChangeArrowheads="1"/>
          </p:cNvSpPr>
          <p:nvPr/>
        </p:nvSpPr>
        <p:spPr bwMode="auto">
          <a:xfrm>
            <a:off x="3886200" y="-3175"/>
            <a:ext cx="2971800" cy="460375"/>
          </a:xfrm>
          <a:prstGeom prst="rect">
            <a:avLst/>
          </a:prstGeom>
          <a:noFill/>
          <a:ln w="9525">
            <a:noFill/>
            <a:miter lim="800000"/>
            <a:headEnd/>
            <a:tailEnd/>
          </a:ln>
          <a:effectLst/>
        </p:spPr>
        <p:txBody>
          <a:bodyPr wrap="none" anchor="ctr"/>
          <a:lstStyle/>
          <a:p>
            <a:endParaRPr lang="en-US"/>
          </a:p>
        </p:txBody>
      </p:sp>
      <p:sp>
        <p:nvSpPr>
          <p:cNvPr id="1005571" name="Rectangle 3"/>
          <p:cNvSpPr>
            <a:spLocks noChangeArrowheads="1"/>
          </p:cNvSpPr>
          <p:nvPr/>
        </p:nvSpPr>
        <p:spPr bwMode="auto">
          <a:xfrm>
            <a:off x="3886200" y="8685213"/>
            <a:ext cx="2971800" cy="460375"/>
          </a:xfrm>
          <a:prstGeom prst="rect">
            <a:avLst/>
          </a:prstGeom>
          <a:noFill/>
          <a:ln w="9525">
            <a:noFill/>
            <a:miter lim="800000"/>
            <a:headEnd/>
            <a:tailEnd/>
          </a:ln>
          <a:effectLst/>
        </p:spPr>
        <p:txBody>
          <a:bodyPr lIns="19050" tIns="0" rIns="19050" bIns="0" anchor="b"/>
          <a:lstStyle/>
          <a:p>
            <a:pPr algn="r" defTabSz="927100" eaLnBrk="0" hangingPunct="0"/>
            <a:r>
              <a:rPr lang="en-US" sz="1000" i="1"/>
              <a:t>8</a:t>
            </a:r>
          </a:p>
        </p:txBody>
      </p:sp>
      <p:sp>
        <p:nvSpPr>
          <p:cNvPr id="1005572" name="Rectangle 4"/>
          <p:cNvSpPr>
            <a:spLocks noChangeArrowheads="1"/>
          </p:cNvSpPr>
          <p:nvPr/>
        </p:nvSpPr>
        <p:spPr bwMode="auto">
          <a:xfrm>
            <a:off x="0" y="8685213"/>
            <a:ext cx="2971800" cy="460375"/>
          </a:xfrm>
          <a:prstGeom prst="rect">
            <a:avLst/>
          </a:prstGeom>
          <a:noFill/>
          <a:ln w="9525">
            <a:noFill/>
            <a:miter lim="800000"/>
            <a:headEnd/>
            <a:tailEnd/>
          </a:ln>
          <a:effectLst/>
        </p:spPr>
        <p:txBody>
          <a:bodyPr wrap="none" anchor="ctr"/>
          <a:lstStyle/>
          <a:p>
            <a:endParaRPr lang="en-US"/>
          </a:p>
        </p:txBody>
      </p:sp>
      <p:sp>
        <p:nvSpPr>
          <p:cNvPr id="1005573" name="Rectangle 5"/>
          <p:cNvSpPr>
            <a:spLocks noChangeArrowheads="1"/>
          </p:cNvSpPr>
          <p:nvPr/>
        </p:nvSpPr>
        <p:spPr bwMode="auto">
          <a:xfrm>
            <a:off x="0" y="-3175"/>
            <a:ext cx="2971800" cy="460375"/>
          </a:xfrm>
          <a:prstGeom prst="rect">
            <a:avLst/>
          </a:prstGeom>
          <a:noFill/>
          <a:ln w="9525">
            <a:noFill/>
            <a:miter lim="800000"/>
            <a:headEnd/>
            <a:tailEnd/>
          </a:ln>
          <a:effectLst/>
        </p:spPr>
        <p:txBody>
          <a:bodyPr wrap="none" anchor="ctr"/>
          <a:lstStyle/>
          <a:p>
            <a:endParaRPr lang="en-US"/>
          </a:p>
        </p:txBody>
      </p:sp>
      <p:sp>
        <p:nvSpPr>
          <p:cNvPr id="1005574" name="Rectangle 6"/>
          <p:cNvSpPr>
            <a:spLocks noGrp="1" noRot="1" noChangeAspect="1" noChangeArrowheads="1" noTextEdit="1"/>
          </p:cNvSpPr>
          <p:nvPr>
            <p:ph type="sldImg"/>
          </p:nvPr>
        </p:nvSpPr>
        <p:spPr>
          <a:xfrm>
            <a:off x="1150938" y="690563"/>
            <a:ext cx="4556125" cy="3417887"/>
          </a:xfrm>
          <a:ln cap="flat"/>
        </p:spPr>
      </p:sp>
      <p:sp>
        <p:nvSpPr>
          <p:cNvPr id="1005575" name="Rectangle 7"/>
          <p:cNvSpPr>
            <a:spLocks noGrp="1" noChangeArrowheads="1"/>
          </p:cNvSpPr>
          <p:nvPr>
            <p:ph type="body" idx="1"/>
          </p:nvPr>
        </p:nvSpPr>
        <p:spPr>
          <a:xfrm>
            <a:off x="915988" y="4340225"/>
            <a:ext cx="5026025" cy="4117975"/>
          </a:xfrm>
          <a:ln/>
        </p:spPr>
        <p:txBody>
          <a:bodyPr lIns="92075" tIns="46038" rIns="92075" bIns="46038"/>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6210" name="Rectangle 2"/>
          <p:cNvSpPr>
            <a:spLocks noGrp="1" noRot="1" noChangeAspect="1" noChangeArrowheads="1" noTextEdit="1"/>
          </p:cNvSpPr>
          <p:nvPr>
            <p:ph type="sldImg"/>
          </p:nvPr>
        </p:nvSpPr>
        <p:spPr>
          <a:ln/>
        </p:spPr>
      </p:sp>
      <p:sp>
        <p:nvSpPr>
          <p:cNvPr id="12462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xfrm>
            <a:off x="1166263" y="692586"/>
            <a:ext cx="4530127" cy="3416131"/>
          </a:xfrm>
          <a:ln/>
        </p:spPr>
      </p:sp>
      <p:sp>
        <p:nvSpPr>
          <p:cNvPr id="37891" name="Rectangle 3"/>
          <p:cNvSpPr>
            <a:spLocks noGrp="1" noChangeArrowheads="1"/>
          </p:cNvSpPr>
          <p:nvPr>
            <p:ph type="body" idx="1"/>
          </p:nvPr>
        </p:nvSpPr>
        <p:spPr>
          <a:xfrm>
            <a:off x="915989" y="4344988"/>
            <a:ext cx="5026025" cy="4113212"/>
          </a:xfrm>
          <a:noFill/>
          <a:ln w="9525"/>
        </p:spPr>
        <p:txBody>
          <a:bodyPr/>
          <a:lstStyle/>
          <a:p>
            <a:r>
              <a:rPr lang="en-US" smtClean="0"/>
              <a:t>Many technological changes have occurred in the spray industry in recent years.  Much attention has been given to application equipment to increase efficiency and minimize spray drift.  This presentation is designed for you to share some of these application technologies in ground application with your applicator audiences.  Equipment design changes have occurred in all forms of ground application.  Much of the improvements has been directed at the reduction of spray drift.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82" name="Rectangle 2"/>
          <p:cNvSpPr>
            <a:spLocks noGrp="1" noRot="1" noChangeAspect="1" noChangeArrowheads="1" noTextEdit="1"/>
          </p:cNvSpPr>
          <p:nvPr>
            <p:ph type="sldImg"/>
          </p:nvPr>
        </p:nvSpPr>
        <p:spPr>
          <a:xfrm>
            <a:off x="1150938" y="690563"/>
            <a:ext cx="4556125" cy="3417887"/>
          </a:xfrm>
          <a:ln/>
        </p:spPr>
      </p:sp>
      <p:sp>
        <p:nvSpPr>
          <p:cNvPr id="1300483" name="Rectangle 3"/>
          <p:cNvSpPr>
            <a:spLocks noGrp="1" noChangeArrowheads="1"/>
          </p:cNvSpPr>
          <p:nvPr>
            <p:ph type="body" idx="1"/>
          </p:nvPr>
        </p:nvSpPr>
        <p:spPr/>
        <p:txBody>
          <a:bodyPr/>
          <a:lstStyle/>
          <a:p>
            <a:r>
              <a:rPr lang="en-US"/>
              <a:t>Final check for accuracy.  The container over a time collection is the most valid and easy method.</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2530" name="Rectangle 2"/>
          <p:cNvSpPr>
            <a:spLocks noGrp="1" noRot="1" noChangeAspect="1" noChangeArrowheads="1" noTextEdit="1"/>
          </p:cNvSpPr>
          <p:nvPr>
            <p:ph type="sldImg"/>
          </p:nvPr>
        </p:nvSpPr>
        <p:spPr>
          <a:xfrm>
            <a:off x="1150938" y="690563"/>
            <a:ext cx="4556125" cy="3417887"/>
          </a:xfrm>
          <a:ln/>
        </p:spPr>
      </p:sp>
      <p:sp>
        <p:nvSpPr>
          <p:cNvPr id="1302531" name="Rectangle 3"/>
          <p:cNvSpPr>
            <a:spLocks noGrp="1" noChangeArrowheads="1"/>
          </p:cNvSpPr>
          <p:nvPr>
            <p:ph type="body" idx="1"/>
          </p:nvPr>
        </p:nvSpPr>
        <p:spPr/>
        <p:txBody>
          <a:bodyPr/>
          <a:lstStyle/>
          <a:p>
            <a:r>
              <a:rPr lang="en-US" b="1"/>
              <a:t>EQU 45</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body" idx="1"/>
          </p:nvPr>
        </p:nvSpPr>
        <p:spPr>
          <a:noFill/>
          <a:ln w="9525"/>
        </p:spPr>
        <p:txBody>
          <a:bodyPr lIns="90677" tIns="44544" rIns="90677" bIns="44544"/>
          <a:lstStyle/>
          <a:p>
            <a:r>
              <a:rPr lang="en-US" smtClean="0"/>
              <a:t>Beginning with the ‘extended range’ flat fan nozzle (all major manufactures have one), continuing with the design of ‘preorifice inserts’ and ‘turbulation chambers’, and now with the ‘venturi’ style nozzle design, nozzle manufacturer's have worked to develop nozzles that are improving the quality of spray emitted.  </a:t>
            </a:r>
          </a:p>
        </p:txBody>
      </p:sp>
      <p:sp>
        <p:nvSpPr>
          <p:cNvPr id="89091" name="Rectangle 3"/>
          <p:cNvSpPr>
            <a:spLocks noGrp="1" noRot="1" noChangeAspect="1" noChangeArrowheads="1" noTextEdit="1"/>
          </p:cNvSpPr>
          <p:nvPr>
            <p:ph type="sldImg"/>
          </p:nvPr>
        </p:nvSpPr>
        <p:spPr>
          <a:xfrm>
            <a:off x="1154113" y="690563"/>
            <a:ext cx="4554537" cy="3417887"/>
          </a:xfrm>
          <a:ln cap="flat"/>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22" name="Rectangle 2"/>
          <p:cNvSpPr>
            <a:spLocks noGrp="1" noChangeArrowheads="1"/>
          </p:cNvSpPr>
          <p:nvPr>
            <p:ph type="body" idx="1"/>
          </p:nvPr>
        </p:nvSpPr>
        <p:spPr>
          <a:noFill/>
          <a:ln/>
        </p:spPr>
        <p:txBody>
          <a:bodyPr/>
          <a:lstStyle/>
          <a:p>
            <a:r>
              <a:rPr lang="en-US"/>
              <a:t>Beginning with the ‘extended range’ flat fan nozzle (all major manufactures have one), continuing with the design of ‘preorifice inserts’ and ‘turbulation chambers’, and now with the ‘venturi’ style nozzle design, nozzle manufacturer's have worked to develop nozzles that are improving the quality of spray emitted.  </a:t>
            </a:r>
          </a:p>
        </p:txBody>
      </p:sp>
      <p:sp>
        <p:nvSpPr>
          <p:cNvPr id="1259523" name="Rectangle 3"/>
          <p:cNvSpPr>
            <a:spLocks noGrp="1" noRot="1" noChangeAspect="1" noChangeArrowheads="1" noTextEdit="1"/>
          </p:cNvSpPr>
          <p:nvPr>
            <p:ph type="sldImg"/>
          </p:nvPr>
        </p:nvSpPr>
        <p:spPr>
          <a:xfrm>
            <a:off x="1154113" y="692150"/>
            <a:ext cx="4554537" cy="3416300"/>
          </a:xfrm>
          <a:ln cap="flat"/>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0514" name="Rectangle 2"/>
          <p:cNvSpPr>
            <a:spLocks noGrp="1" noChangeArrowheads="1"/>
          </p:cNvSpPr>
          <p:nvPr>
            <p:ph type="body" idx="1"/>
          </p:nvPr>
        </p:nvSpPr>
        <p:spPr>
          <a:noFill/>
          <a:ln/>
        </p:spPr>
        <p:txBody>
          <a:bodyPr/>
          <a:lstStyle/>
          <a:p>
            <a:r>
              <a:rPr lang="en-US"/>
              <a:t>Beginning with the ‘extended range’ flat fan nozzle (all major manufactures have one), continuing with the design of ‘preorifice inserts’ and ‘turbulation chambers’, and now with the ‘venturi’ style nozzle design, nozzle manufacturer's have worked to develop nozzles that are improving the quality of spray emitted.  </a:t>
            </a:r>
          </a:p>
        </p:txBody>
      </p:sp>
      <p:sp>
        <p:nvSpPr>
          <p:cNvPr id="960515" name="Rectangle 3"/>
          <p:cNvSpPr>
            <a:spLocks noGrp="1" noRot="1" noChangeAspect="1" noChangeArrowheads="1" noTextEdit="1"/>
          </p:cNvSpPr>
          <p:nvPr>
            <p:ph type="sldImg"/>
          </p:nvPr>
        </p:nvSpPr>
        <p:spPr>
          <a:xfrm>
            <a:off x="1154113" y="692150"/>
            <a:ext cx="4554537" cy="3416300"/>
          </a:xfrm>
          <a:ln cap="flat"/>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body" idx="1"/>
          </p:nvPr>
        </p:nvSpPr>
        <p:spPr>
          <a:noFill/>
          <a:ln/>
        </p:spPr>
        <p:txBody>
          <a:bodyPr/>
          <a:lstStyle/>
          <a:p>
            <a:r>
              <a:rPr lang="en-US"/>
              <a:t>Beginning with the ‘extended range’ flat fan nozzle (all major manufactures have one), continuing with the design of ‘preorifice inserts’ and ‘turbulation chambers’, and now with the ‘venturi’ style nozzle design, nozzle manufacturer's have worked to develop nozzles that are improving the quality of spray emitted.  </a:t>
            </a:r>
          </a:p>
        </p:txBody>
      </p:sp>
      <p:sp>
        <p:nvSpPr>
          <p:cNvPr id="965635" name="Rectangle 3"/>
          <p:cNvSpPr>
            <a:spLocks noGrp="1" noRot="1" noChangeAspect="1" noChangeArrowheads="1" noTextEdit="1"/>
          </p:cNvSpPr>
          <p:nvPr>
            <p:ph type="sldImg"/>
          </p:nvPr>
        </p:nvSpPr>
        <p:spPr>
          <a:xfrm>
            <a:off x="1154113" y="692150"/>
            <a:ext cx="4554537" cy="3416300"/>
          </a:xfrm>
          <a:ln cap="flat"/>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1570" name="Rectangle 2"/>
          <p:cNvSpPr>
            <a:spLocks noChangeArrowheads="1"/>
          </p:cNvSpPr>
          <p:nvPr/>
        </p:nvSpPr>
        <p:spPr bwMode="auto">
          <a:xfrm>
            <a:off x="3886200" y="0"/>
            <a:ext cx="2971800" cy="457200"/>
          </a:xfrm>
          <a:prstGeom prst="rect">
            <a:avLst/>
          </a:prstGeom>
          <a:noFill/>
          <a:ln w="12700">
            <a:noFill/>
            <a:miter lim="800000"/>
            <a:headEnd/>
            <a:tailEnd/>
          </a:ln>
          <a:effectLst/>
        </p:spPr>
        <p:txBody>
          <a:bodyPr wrap="none" anchor="ctr"/>
          <a:lstStyle/>
          <a:p>
            <a:endParaRPr lang="en-US"/>
          </a:p>
        </p:txBody>
      </p:sp>
      <p:sp>
        <p:nvSpPr>
          <p:cNvPr id="1261571" name="Rectangle 3"/>
          <p:cNvSpPr>
            <a:spLocks noChangeArrowheads="1"/>
          </p:cNvSpPr>
          <p:nvPr/>
        </p:nvSpPr>
        <p:spPr bwMode="auto">
          <a:xfrm>
            <a:off x="3886200" y="8686800"/>
            <a:ext cx="2971800" cy="457200"/>
          </a:xfrm>
          <a:prstGeom prst="rect">
            <a:avLst/>
          </a:prstGeom>
          <a:noFill/>
          <a:ln w="12700">
            <a:noFill/>
            <a:miter lim="800000"/>
            <a:headEnd/>
            <a:tailEnd/>
          </a:ln>
          <a:effectLst/>
        </p:spPr>
        <p:txBody>
          <a:bodyPr lIns="19050" tIns="0" rIns="19050" bIns="0" anchor="b"/>
          <a:lstStyle/>
          <a:p>
            <a:pPr algn="r" eaLnBrk="0" hangingPunct="0"/>
            <a:r>
              <a:rPr lang="en-US" sz="1000" i="1">
                <a:latin typeface="Times New Roman" pitchFamily="18" charset="0"/>
              </a:rPr>
              <a:t>18</a:t>
            </a:r>
          </a:p>
        </p:txBody>
      </p:sp>
      <p:sp>
        <p:nvSpPr>
          <p:cNvPr id="1261572" name="Rectangle 4"/>
          <p:cNvSpPr>
            <a:spLocks noChangeArrowheads="1"/>
          </p:cNvSpPr>
          <p:nvPr/>
        </p:nvSpPr>
        <p:spPr bwMode="auto">
          <a:xfrm>
            <a:off x="0" y="8686800"/>
            <a:ext cx="2971800" cy="457200"/>
          </a:xfrm>
          <a:prstGeom prst="rect">
            <a:avLst/>
          </a:prstGeom>
          <a:noFill/>
          <a:ln w="12700">
            <a:noFill/>
            <a:miter lim="800000"/>
            <a:headEnd/>
            <a:tailEnd/>
          </a:ln>
          <a:effectLst/>
        </p:spPr>
        <p:txBody>
          <a:bodyPr wrap="none" anchor="ctr"/>
          <a:lstStyle/>
          <a:p>
            <a:endParaRPr lang="en-US"/>
          </a:p>
        </p:txBody>
      </p:sp>
      <p:sp>
        <p:nvSpPr>
          <p:cNvPr id="1261573" name="Rectangle 5"/>
          <p:cNvSpPr>
            <a:spLocks noChangeArrowheads="1"/>
          </p:cNvSpPr>
          <p:nvPr/>
        </p:nvSpPr>
        <p:spPr bwMode="auto">
          <a:xfrm>
            <a:off x="0" y="0"/>
            <a:ext cx="2971800" cy="457200"/>
          </a:xfrm>
          <a:prstGeom prst="rect">
            <a:avLst/>
          </a:prstGeom>
          <a:noFill/>
          <a:ln w="12700">
            <a:noFill/>
            <a:miter lim="800000"/>
            <a:headEnd/>
            <a:tailEnd/>
          </a:ln>
          <a:effectLst/>
        </p:spPr>
        <p:txBody>
          <a:bodyPr wrap="none" anchor="ctr"/>
          <a:lstStyle/>
          <a:p>
            <a:endParaRPr lang="en-US"/>
          </a:p>
        </p:txBody>
      </p:sp>
      <p:sp>
        <p:nvSpPr>
          <p:cNvPr id="1261574" name="Rectangle 6"/>
          <p:cNvSpPr>
            <a:spLocks noGrp="1" noRot="1" noChangeAspect="1" noChangeArrowheads="1" noTextEdit="1"/>
          </p:cNvSpPr>
          <p:nvPr>
            <p:ph type="sldImg"/>
          </p:nvPr>
        </p:nvSpPr>
        <p:spPr>
          <a:xfrm>
            <a:off x="1146175" y="685800"/>
            <a:ext cx="4570413" cy="3427413"/>
          </a:xfrm>
          <a:ln cap="flat"/>
        </p:spPr>
      </p:sp>
      <p:sp>
        <p:nvSpPr>
          <p:cNvPr id="1261575" name="Rectangle 7"/>
          <p:cNvSpPr>
            <a:spLocks noGrp="1" noChangeArrowheads="1"/>
          </p:cNvSpPr>
          <p:nvPr>
            <p:ph type="body" idx="1"/>
          </p:nvPr>
        </p:nvSpPr>
        <p:spPr>
          <a:ln/>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body" idx="1"/>
          </p:nvPr>
        </p:nvSpPr>
        <p:spPr>
          <a:noFill/>
          <a:ln w="9525"/>
        </p:spPr>
        <p:txBody>
          <a:bodyPr/>
          <a:lstStyle/>
          <a:p>
            <a:r>
              <a:rPr lang="en-US" smtClean="0"/>
              <a:t>Beginning with the ‘extended range’ flat fan nozzle (all major manufactures have one), continuing with the design of ‘preorifice inserts’ and ‘turbulation chambers’, and now with the ‘venturi’ style nozzle design, nozzle manufacturer's have worked to develop nozzles that are improving the quality of spray emitted.  </a:t>
            </a:r>
          </a:p>
        </p:txBody>
      </p:sp>
      <p:sp>
        <p:nvSpPr>
          <p:cNvPr id="95235" name="Rectangle 3"/>
          <p:cNvSpPr>
            <a:spLocks noGrp="1" noRot="1" noChangeAspect="1" noChangeArrowheads="1" noTextEdit="1"/>
          </p:cNvSpPr>
          <p:nvPr>
            <p:ph type="sldImg"/>
          </p:nvPr>
        </p:nvSpPr>
        <p:spPr>
          <a:xfrm>
            <a:off x="1154113" y="692150"/>
            <a:ext cx="4554537" cy="3416300"/>
          </a:xfrm>
          <a:ln cap="flat"/>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4850" name="Rectangle 2"/>
          <p:cNvSpPr>
            <a:spLocks noGrp="1" noRot="1" noChangeAspect="1" noChangeArrowheads="1" noTextEdit="1"/>
          </p:cNvSpPr>
          <p:nvPr>
            <p:ph type="sldImg"/>
          </p:nvPr>
        </p:nvSpPr>
        <p:spPr>
          <a:xfrm>
            <a:off x="1150938" y="690563"/>
            <a:ext cx="4557712" cy="3417887"/>
          </a:xfrm>
          <a:ln/>
        </p:spPr>
      </p:sp>
      <p:sp>
        <p:nvSpPr>
          <p:cNvPr id="974851" name="Rectangle 3"/>
          <p:cNvSpPr>
            <a:spLocks noGrp="1" noChangeArrowheads="1"/>
          </p:cNvSpPr>
          <p:nvPr>
            <p:ph type="body" idx="1"/>
          </p:nvPr>
        </p:nvSpPr>
        <p:spPr/>
        <p:txBody>
          <a:bodyPr/>
          <a:lstStyle/>
          <a:p>
            <a:r>
              <a:rPr lang="en-US"/>
              <a:t>Several venturi style nozzles are manufactured and used for the application of crop protection products.  Please refer to manufacture recommendations for information on how to use the venturi tips correctly.  Also be aware that research is ongoing to learn more about the operating parameters for venturi nozzles.</a:t>
            </a:r>
          </a:p>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3442" name="Rectangle 2"/>
          <p:cNvSpPr>
            <a:spLocks noGrp="1" noRot="1" noChangeAspect="1" noChangeArrowheads="1" noTextEdit="1"/>
          </p:cNvSpPr>
          <p:nvPr>
            <p:ph type="sldImg"/>
          </p:nvPr>
        </p:nvSpPr>
        <p:spPr>
          <a:ln/>
        </p:spPr>
      </p:sp>
      <p:sp>
        <p:nvSpPr>
          <p:cNvPr id="1213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3858" name="Rectangle 2"/>
          <p:cNvSpPr>
            <a:spLocks noGrp="1" noRot="1" noChangeAspect="1" noChangeArrowheads="1" noTextEdit="1"/>
          </p:cNvSpPr>
          <p:nvPr>
            <p:ph type="sldImg"/>
          </p:nvPr>
        </p:nvSpPr>
        <p:spPr>
          <a:ln/>
        </p:spPr>
      </p:sp>
      <p:sp>
        <p:nvSpPr>
          <p:cNvPr id="12738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5906" name="Rectangle 2"/>
          <p:cNvSpPr>
            <a:spLocks noGrp="1" noRot="1" noChangeAspect="1" noChangeArrowheads="1" noTextEdit="1"/>
          </p:cNvSpPr>
          <p:nvPr>
            <p:ph type="sldImg"/>
          </p:nvPr>
        </p:nvSpPr>
        <p:spPr>
          <a:ln/>
        </p:spPr>
      </p:sp>
      <p:sp>
        <p:nvSpPr>
          <p:cNvPr id="12759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8194" name="Rectangle 2"/>
          <p:cNvSpPr>
            <a:spLocks noGrp="1" noChangeArrowheads="1"/>
          </p:cNvSpPr>
          <p:nvPr>
            <p:ph type="body" idx="1"/>
          </p:nvPr>
        </p:nvSpPr>
        <p:spPr>
          <a:noFill/>
          <a:ln/>
        </p:spPr>
        <p:txBody>
          <a:bodyPr/>
          <a:lstStyle/>
          <a:p>
            <a:r>
              <a:rPr lang="en-US"/>
              <a:t>Beginning with the ‘extended range’ flat fan nozzle (all major manufactures have one), continuing with the design of ‘preorifice inserts’ and ‘turbulation chambers’, and now with the ‘venturi’ style nozzle design, nozzle manufacturer's have worked to develop nozzles that are improving the quality of spray emitted.  </a:t>
            </a:r>
          </a:p>
        </p:txBody>
      </p:sp>
      <p:sp>
        <p:nvSpPr>
          <p:cNvPr id="1288195" name="Rectangle 3"/>
          <p:cNvSpPr>
            <a:spLocks noGrp="1" noRot="1" noChangeAspect="1" noChangeArrowheads="1" noTextEdit="1"/>
          </p:cNvSpPr>
          <p:nvPr>
            <p:ph type="sldImg"/>
          </p:nvPr>
        </p:nvSpPr>
        <p:spPr>
          <a:xfrm>
            <a:off x="1154113" y="692150"/>
            <a:ext cx="4554537" cy="3416300"/>
          </a:xfrm>
          <a:ln cap="flat"/>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02" name="Rectangle 2"/>
          <p:cNvSpPr>
            <a:spLocks noGrp="1" noRot="1" noChangeAspect="1" noChangeArrowheads="1" noTextEdit="1"/>
          </p:cNvSpPr>
          <p:nvPr>
            <p:ph type="sldImg"/>
          </p:nvPr>
        </p:nvSpPr>
        <p:spPr>
          <a:ln/>
        </p:spPr>
      </p:sp>
      <p:sp>
        <p:nvSpPr>
          <p:cNvPr id="1024003" name="Rectangle 3"/>
          <p:cNvSpPr>
            <a:spLocks noGrp="1" noChangeArrowheads="1"/>
          </p:cNvSpPr>
          <p:nvPr>
            <p:ph type="body" idx="1"/>
          </p:nvPr>
        </p:nvSpPr>
        <p:spPr/>
        <p:txBody>
          <a:bodyPr/>
          <a:lstStyle/>
          <a:p>
            <a:r>
              <a:rPr lang="en-US"/>
              <a:t>And of course the nozzle will influence drift.  There is a magic line to separate drift from good coverage.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w="9525"/>
        </p:spPr>
        <p:txBody>
          <a:bodyPr/>
          <a:lstStyle/>
          <a:p>
            <a:r>
              <a:rPr lang="en-US" smtClean="0"/>
              <a:t>Summary chart with descriptions and approximate droplet sizes recommended.  Important to mention the relative size so they can keep it in perspective.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4402" name="Rectangle 2"/>
          <p:cNvSpPr>
            <a:spLocks noGrp="1" noRot="1" noChangeAspect="1" noChangeArrowheads="1" noTextEdit="1"/>
          </p:cNvSpPr>
          <p:nvPr>
            <p:ph type="sldImg"/>
          </p:nvPr>
        </p:nvSpPr>
        <p:spPr>
          <a:ln/>
        </p:spPr>
      </p:sp>
      <p:sp>
        <p:nvSpPr>
          <p:cNvPr id="1254403" name="Rectangle 3"/>
          <p:cNvSpPr>
            <a:spLocks noGrp="1" noChangeArrowheads="1"/>
          </p:cNvSpPr>
          <p:nvPr>
            <p:ph type="body" idx="1"/>
          </p:nvPr>
        </p:nvSpPr>
        <p:spPr/>
        <p:txBody>
          <a:bodyPr/>
          <a:lstStyle/>
          <a:p>
            <a:r>
              <a:rPr lang="en-US"/>
              <a:t>Select the pressure to suit the nozzle type.  Bigger the orifice the lower the pressure.  Pressure gage is used to emphasize that the pressure should be monitored at the nozzle for the most accurate flow rate measurement.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02" name="Rectangle 2"/>
          <p:cNvSpPr>
            <a:spLocks noGrp="1" noRot="1" noChangeAspect="1" noChangeArrowheads="1" noTextEdit="1"/>
          </p:cNvSpPr>
          <p:nvPr>
            <p:ph type="sldImg"/>
          </p:nvPr>
        </p:nvSpPr>
        <p:spPr>
          <a:xfrm>
            <a:off x="1143000" y="685800"/>
            <a:ext cx="4572000" cy="3429000"/>
          </a:xfrm>
          <a:ln/>
        </p:spPr>
      </p:sp>
      <p:sp>
        <p:nvSpPr>
          <p:cNvPr id="1331203" name="Rectangle 3"/>
          <p:cNvSpPr>
            <a:spLocks noGrp="1" noChangeArrowheads="1"/>
          </p:cNvSpPr>
          <p:nvPr>
            <p:ph type="body" idx="1"/>
          </p:nvPr>
        </p:nvSpPr>
        <p:spPr/>
        <p:txBody>
          <a:bodyPr/>
          <a:lstStyle/>
          <a:p>
            <a:r>
              <a:rPr lang="en-US"/>
              <a:t>This list of ways to reduce drift is designed to encourage applicators to include as many of the strategies as possible into their daily application routine.  One item alone may not prove successful.  Many have thought the addition of drift control additives alone would be the cure all.   Technological advancements are occurring that are showing promise in reducing drift.  Encourage operators to be open minded regarding adoption even though many are coming with hefty price tags.  The price of a drift claim as a comparison should always be kept in mind.</a:t>
            </a:r>
          </a:p>
          <a:p>
            <a:endParaRPr lang="en-US"/>
          </a:p>
          <a:p>
            <a:r>
              <a:rPr lang="en-US"/>
              <a:t>We can not eliminate drift, but by using good management and adopting spray practices with drift reduction in mind, improvements will occur.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9586" name="Rectangle 2"/>
          <p:cNvSpPr>
            <a:spLocks noGrp="1" noRot="1" noChangeAspect="1" noChangeArrowheads="1" noTextEdit="1"/>
          </p:cNvSpPr>
          <p:nvPr>
            <p:ph type="sldImg"/>
          </p:nvPr>
        </p:nvSpPr>
        <p:spPr>
          <a:ln/>
        </p:spPr>
      </p:sp>
      <p:sp>
        <p:nvSpPr>
          <p:cNvPr id="1219587" name="Rectangle 3"/>
          <p:cNvSpPr>
            <a:spLocks noGrp="1" noChangeArrowheads="1"/>
          </p:cNvSpPr>
          <p:nvPr>
            <p:ph type="body" idx="1"/>
          </p:nvPr>
        </p:nvSpPr>
        <p:spPr/>
        <p:txBody>
          <a:bodyPr/>
          <a:lstStyle/>
          <a:p>
            <a:r>
              <a:rPr lang="en-US"/>
              <a:t>Regardless of how much it cost most spray systems will have similar components.  Some may be fancier but all doing the basic functions.  Go to next slide at bullet #2.  This slide reappears to continue discussion.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3010" name="Rectangle 2"/>
          <p:cNvSpPr>
            <a:spLocks noGrp="1" noRot="1" noChangeAspect="1" noChangeArrowheads="1" noTextEdit="1"/>
          </p:cNvSpPr>
          <p:nvPr>
            <p:ph type="sldImg"/>
          </p:nvPr>
        </p:nvSpPr>
        <p:spPr>
          <a:ln/>
        </p:spPr>
      </p:sp>
      <p:sp>
        <p:nvSpPr>
          <p:cNvPr id="1323011" name="Rectangle 3"/>
          <p:cNvSpPr>
            <a:spLocks noGrp="1" noChangeArrowheads="1"/>
          </p:cNvSpPr>
          <p:nvPr>
            <p:ph type="body" idx="1"/>
          </p:nvPr>
        </p:nvSpPr>
        <p:spPr/>
        <p:txBody>
          <a:bodyPr/>
          <a:lstStyle/>
          <a:p>
            <a:r>
              <a:rPr lang="en-US"/>
              <a:t>These are my points to emphasize the nozzles importance.  The next several slides will explain or highlight each point in more detail.</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8258" name="Rectangle 2"/>
          <p:cNvSpPr>
            <a:spLocks noGrp="1" noRot="1" noChangeAspect="1" noChangeArrowheads="1" noTextEdit="1"/>
          </p:cNvSpPr>
          <p:nvPr>
            <p:ph type="sldImg"/>
          </p:nvPr>
        </p:nvSpPr>
        <p:spPr>
          <a:ln/>
        </p:spPr>
      </p:sp>
      <p:sp>
        <p:nvSpPr>
          <p:cNvPr id="1248259" name="Rectangle 3"/>
          <p:cNvSpPr>
            <a:spLocks noGrp="1" noChangeArrowheads="1"/>
          </p:cNvSpPr>
          <p:nvPr>
            <p:ph type="body" idx="1"/>
          </p:nvPr>
        </p:nvSpPr>
        <p:spPr/>
        <p:txBody>
          <a:bodyPr/>
          <a:lstStyle/>
          <a:p>
            <a:r>
              <a:rPr lang="en-US"/>
              <a:t>This emphasizes my philosophy on calibration and leads into selecting the correct nozzle size.  Begins with the label (the law), then based on travel speed.  Nozzle spacing is used but typically does not change – usually 20-inches.  Formula on next slides with example of a calculation.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0306" name="Rectangle 2"/>
          <p:cNvSpPr>
            <a:spLocks noGrp="1" noRot="1" noChangeAspect="1" noChangeArrowheads="1" noTextEdit="1"/>
          </p:cNvSpPr>
          <p:nvPr>
            <p:ph type="sldImg"/>
          </p:nvPr>
        </p:nvSpPr>
        <p:spPr>
          <a:xfrm>
            <a:off x="1166813" y="687388"/>
            <a:ext cx="4529137" cy="3397250"/>
          </a:xfrm>
          <a:ln cap="flat"/>
        </p:spPr>
      </p:sp>
      <p:sp>
        <p:nvSpPr>
          <p:cNvPr id="1250307" name="Rectangle 3"/>
          <p:cNvSpPr>
            <a:spLocks noGrp="1" noChangeArrowheads="1"/>
          </p:cNvSpPr>
          <p:nvPr>
            <p:ph type="body" idx="1"/>
          </p:nvPr>
        </p:nvSpPr>
        <p:spPr>
          <a:noFill/>
          <a:ln/>
        </p:spPr>
        <p:txBody>
          <a:bodyPr lIns="92075" tIns="46038" rIns="92075" bIns="46038"/>
          <a:lstStyle/>
          <a:p>
            <a:r>
              <a:rPr lang="en-US"/>
              <a:t>This is the key formula.</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2354" name="Rectangle 2"/>
          <p:cNvSpPr>
            <a:spLocks noGrp="1" noRot="1" noChangeAspect="1" noChangeArrowheads="1" noTextEdit="1"/>
          </p:cNvSpPr>
          <p:nvPr>
            <p:ph type="sldImg"/>
          </p:nvPr>
        </p:nvSpPr>
        <p:spPr>
          <a:ln/>
        </p:spPr>
      </p:sp>
      <p:sp>
        <p:nvSpPr>
          <p:cNvPr id="1252355" name="Rectangle 3"/>
          <p:cNvSpPr>
            <a:spLocks noGrp="1" noChangeArrowheads="1"/>
          </p:cNvSpPr>
          <p:nvPr>
            <p:ph type="body" idx="1"/>
          </p:nvPr>
        </p:nvSpPr>
        <p:spPr/>
        <p:txBody>
          <a:bodyPr/>
          <a:lstStyle/>
          <a:p>
            <a:r>
              <a:rPr lang="en-US"/>
              <a:t>Example of 12 gpa at 12 MPH.  Will need an orifice to deliver 0.48 gpm.  Pressure to be determined on following slide.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4402" name="Rectangle 2"/>
          <p:cNvSpPr>
            <a:spLocks noGrp="1" noRot="1" noChangeAspect="1" noChangeArrowheads="1" noTextEdit="1"/>
          </p:cNvSpPr>
          <p:nvPr>
            <p:ph type="sldImg"/>
          </p:nvPr>
        </p:nvSpPr>
        <p:spPr>
          <a:ln/>
        </p:spPr>
      </p:sp>
      <p:sp>
        <p:nvSpPr>
          <p:cNvPr id="1254403" name="Rectangle 3"/>
          <p:cNvSpPr>
            <a:spLocks noGrp="1" noChangeArrowheads="1"/>
          </p:cNvSpPr>
          <p:nvPr>
            <p:ph type="body" idx="1"/>
          </p:nvPr>
        </p:nvSpPr>
        <p:spPr/>
        <p:txBody>
          <a:bodyPr/>
          <a:lstStyle/>
          <a:p>
            <a:r>
              <a:rPr lang="en-US"/>
              <a:t>Select the pressure to suit the nozzle type.  Bigger the orifice the lower the pressure.  Pressure gage is used to emphasize that the pressure should be monitored at the nozzle for the most accurate flow rate measurement.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6520071-F84B-4506-970F-FFAEBE0D30F4}"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897079A-0B4A-4A78-8DB9-358409317C30}"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348B1D6-DCBF-477C-9001-CF9501E73DE4}"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87C1DCEC-6A7B-49B9-94DD-06865B3811A1}"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608642FD-48F1-48B9-B81A-D5A723B93988}"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CE7F5677-465F-4C6F-94D8-6BB0205EA5BD}"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868EB1FC-5E47-4096-8A21-4261A50FEB6D}"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00200"/>
            <a:ext cx="4038600" cy="4525963"/>
          </a:xfrm>
        </p:spPr>
        <p:txBody>
          <a:bodyPr/>
          <a:lstStyle/>
          <a:p>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87863B70-A1DD-4485-ADA5-DC37BEE8D1D4}"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009B65A2-85C4-43B0-8C1F-B2E9BC1FE631}"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D56E9ACC-23F2-4447-9D47-2B3FDFA42110}"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A1C88349-AC03-4D3C-8238-8EA7EC58E516}"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FD08BEA-0760-40E6-A229-A3FBCF10C592}"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98297E60-8F95-40B7-8A30-2DAC1D9A61E7}"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45D76C9C-3384-4DA3-8847-2AF85B8CEBA3}"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5B495AD-F981-4DE7-B787-CA7DC31529A3}" type="slidenum">
              <a:rPr lang="en-US"/>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11022F27-7610-4253-8090-2FA8E4C99C19}"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56C35EA-5397-4AD4-92AD-CA97532BBE64}"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3673D08-6203-4031-95DF-3CA6357EE33B}"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EFA20BAF-3993-4121-B2B0-CE287A599D1D}"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12605819-C08F-4DB0-A22F-57B23ABF1A7A}"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1564C8D7-6B34-4439-8094-286777B6BAD2}"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66393EB-7785-4484-A959-B4DABB32B7E8}"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C072A7C-01FE-4F41-AA50-46D7E68D4906}"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15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315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315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1315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1315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F205CDD9-CA0A-4DBD-9DDD-1A674416413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 id="2147483668" r:id="rId17"/>
    <p:sldLayoutId id="2147483669" r:id="rId18"/>
    <p:sldLayoutId id="2147483670" r:id="rId19"/>
    <p:sldLayoutId id="2147483671" r:id="rId20"/>
    <p:sldLayoutId id="2147483672" r:id="rId21"/>
    <p:sldLayoutId id="2147483673" r:id="rId22"/>
    <p:sldLayoutId id="2147483674" r:id="rId2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http://www.oznet.ksu.edu/edtech/TeamServices/Images/LOGOS/72dpi/Pcat.gif" TargetMode="Externa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0.xml"/></Relationships>
</file>

<file path=ppt/slides/_rels/slide100.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slideLayout" Target="../slideLayouts/slideLayout2.xml"/><Relationship Id="rId1" Type="http://schemas.openxmlformats.org/officeDocument/2006/relationships/tags" Target="../tags/tag8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86.xml"/><Relationship Id="rId4" Type="http://schemas.openxmlformats.org/officeDocument/2006/relationships/image" Target="../media/image191.png"/></Relationships>
</file>

<file path=ppt/slides/_rels/slide10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87.xml"/><Relationship Id="rId4" Type="http://schemas.openxmlformats.org/officeDocument/2006/relationships/image" Target="../media/image192.png"/></Relationships>
</file>

<file path=ppt/slides/_rels/slide105.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slideLayout" Target="../slideLayouts/slideLayout7.xml"/><Relationship Id="rId1" Type="http://schemas.openxmlformats.org/officeDocument/2006/relationships/tags" Target="../tags/tag88.xml"/><Relationship Id="rId4" Type="http://schemas.openxmlformats.org/officeDocument/2006/relationships/image" Target="../media/image194.png"/></Relationships>
</file>

<file path=ppt/slides/_rels/slide10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2.xml"/><Relationship Id="rId1" Type="http://schemas.openxmlformats.org/officeDocument/2006/relationships/tags" Target="../tags/tag89.xml"/></Relationships>
</file>

<file path=ppt/slides/_rels/slide107.xml.rels><?xml version="1.0" encoding="UTF-8" standalone="yes"?>
<Relationships xmlns="http://schemas.openxmlformats.org/package/2006/relationships"><Relationship Id="rId8" Type="http://schemas.openxmlformats.org/officeDocument/2006/relationships/image" Target="../media/image199.jpeg"/><Relationship Id="rId3" Type="http://schemas.openxmlformats.org/officeDocument/2006/relationships/slideLayout" Target="../slideLayouts/slideLayout6.xml"/><Relationship Id="rId7" Type="http://schemas.openxmlformats.org/officeDocument/2006/relationships/image" Target="../media/image198.jpeg"/><Relationship Id="rId2" Type="http://schemas.openxmlformats.org/officeDocument/2006/relationships/tags" Target="../tags/tag90.xml"/><Relationship Id="rId1" Type="http://schemas.openxmlformats.org/officeDocument/2006/relationships/vmlDrawing" Target="../drawings/vmlDrawing20.vml"/><Relationship Id="rId6" Type="http://schemas.openxmlformats.org/officeDocument/2006/relationships/image" Target="../media/image197.jpeg"/><Relationship Id="rId5" Type="http://schemas.openxmlformats.org/officeDocument/2006/relationships/image" Target="../media/image196.jpeg"/><Relationship Id="rId4" Type="http://schemas.openxmlformats.org/officeDocument/2006/relationships/oleObject" Target="../embeddings/oleObject23.bin"/></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Documents%20and%20Settings\rewolf\My%20Documents\My%20Videos\Winfield%20Solutions\Wolf\Compspraywind_AI_herbvsILock_82+88i.wmv" TargetMode="External"/><Relationship Id="rId1" Type="http://schemas.openxmlformats.org/officeDocument/2006/relationships/tags" Target="../tags/tag91.xml"/><Relationship Id="rId4" Type="http://schemas.openxmlformats.org/officeDocument/2006/relationships/image" Target="../media/image200.png"/></Relationships>
</file>

<file path=ppt/slides/_rels/slide109.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image" Target="../media/image201.jpeg"/><Relationship Id="rId1" Type="http://schemas.openxmlformats.org/officeDocument/2006/relationships/slideLayout" Target="../slideLayouts/slideLayout2.xml"/><Relationship Id="rId5" Type="http://schemas.openxmlformats.org/officeDocument/2006/relationships/image" Target="../media/image204.jpeg"/><Relationship Id="rId4" Type="http://schemas.openxmlformats.org/officeDocument/2006/relationships/image" Target="../media/image203.jpe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10.xml.rels><?xml version="1.0" encoding="UTF-8" standalone="yes"?>
<Relationships xmlns="http://schemas.openxmlformats.org/package/2006/relationships"><Relationship Id="rId8" Type="http://schemas.openxmlformats.org/officeDocument/2006/relationships/image" Target="../media/image208.jpeg"/><Relationship Id="rId3" Type="http://schemas.openxmlformats.org/officeDocument/2006/relationships/slideLayout" Target="../slideLayouts/slideLayout12.xml"/><Relationship Id="rId7" Type="http://schemas.openxmlformats.org/officeDocument/2006/relationships/image" Target="../media/image207.jpeg"/><Relationship Id="rId2" Type="http://schemas.openxmlformats.org/officeDocument/2006/relationships/video" Target="file:///c:\Documents%20and%20Settings\rewolf\My%20Documents\Research\College%20Station\Images-College%20Station\MVI_4425.AVI" TargetMode="External"/><Relationship Id="rId1" Type="http://schemas.openxmlformats.org/officeDocument/2006/relationships/video" Target="file:///c:\Documents%20and%20Settings\rewolf\My%20Documents\Research\College%20Station\Images-College%20Station\MVI_4376.AVI" TargetMode="External"/><Relationship Id="rId6" Type="http://schemas.openxmlformats.org/officeDocument/2006/relationships/image" Target="../media/image206.png"/><Relationship Id="rId5" Type="http://schemas.openxmlformats.org/officeDocument/2006/relationships/image" Target="../media/image205.png"/><Relationship Id="rId4" Type="http://schemas.openxmlformats.org/officeDocument/2006/relationships/notesSlide" Target="../notesSlides/notesSlide38.xml"/><Relationship Id="rId9" Type="http://schemas.openxmlformats.org/officeDocument/2006/relationships/image" Target="../media/image209.jpeg"/></Relationships>
</file>

<file path=ppt/slides/_rels/slide1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xml"/><Relationship Id="rId1" Type="http://schemas.openxmlformats.org/officeDocument/2006/relationships/tags" Target="../tags/tag11.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4.xml"/><Relationship Id="rId1" Type="http://schemas.openxmlformats.org/officeDocument/2006/relationships/tags" Target="../tags/tag14.xml"/><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4.xml"/><Relationship Id="rId1" Type="http://schemas.openxmlformats.org/officeDocument/2006/relationships/tags" Target="../tags/tag15.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7.xml"/><Relationship Id="rId1" Type="http://schemas.openxmlformats.org/officeDocument/2006/relationships/vmlDrawing" Target="../drawings/vmlDrawing3.vml"/><Relationship Id="rId5" Type="http://schemas.openxmlformats.org/officeDocument/2006/relationships/oleObject" Target="../embeddings/oleObject5.bin"/><Relationship Id="rId4" Type="http://schemas.openxmlformats.org/officeDocument/2006/relationships/oleObject" Target="../embeddings/oleObject4.bin"/></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0.xml"/><Relationship Id="rId1" Type="http://schemas.openxmlformats.org/officeDocument/2006/relationships/vmlDrawing" Target="../drawings/vmlDrawing4.vml"/><Relationship Id="rId4" Type="http://schemas.openxmlformats.org/officeDocument/2006/relationships/oleObject" Target="../embeddings/oleObject6.bin"/></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1.xml"/><Relationship Id="rId1" Type="http://schemas.openxmlformats.org/officeDocument/2006/relationships/vmlDrawing" Target="../drawings/vmlDrawing5.vml"/><Relationship Id="rId5" Type="http://schemas.openxmlformats.org/officeDocument/2006/relationships/oleObject" Target="../embeddings/oleObject8.bin"/><Relationship Id="rId4" Type="http://schemas.openxmlformats.org/officeDocument/2006/relationships/oleObject" Target="../embeddings/oleObject7.bin"/></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2.xml"/><Relationship Id="rId1" Type="http://schemas.openxmlformats.org/officeDocument/2006/relationships/vmlDrawing" Target="../drawings/vmlDrawing6.vml"/><Relationship Id="rId5" Type="http://schemas.openxmlformats.org/officeDocument/2006/relationships/oleObject" Target="../embeddings/oleObject9.bin"/><Relationship Id="rId4" Type="http://schemas.openxmlformats.org/officeDocument/2006/relationships/notesSlide" Target="../notesSlides/notesSlide1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3.xml"/><Relationship Id="rId1" Type="http://schemas.openxmlformats.org/officeDocument/2006/relationships/vmlDrawing" Target="../drawings/vmlDrawing7.vml"/><Relationship Id="rId5" Type="http://schemas.openxmlformats.org/officeDocument/2006/relationships/oleObject" Target="../embeddings/oleObject11.bin"/><Relationship Id="rId4" Type="http://schemas.openxmlformats.org/officeDocument/2006/relationships/oleObject" Target="../embeddings/oleObject10.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2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7.xml"/><Relationship Id="rId1" Type="http://schemas.openxmlformats.org/officeDocument/2006/relationships/vmlDrawing" Target="../drawings/vmlDrawing8.vml"/><Relationship Id="rId6" Type="http://schemas.openxmlformats.org/officeDocument/2006/relationships/image" Target="../media/image38.wmf"/><Relationship Id="rId5" Type="http://schemas.openxmlformats.org/officeDocument/2006/relationships/oleObject" Target="../embeddings/oleObject12.bin"/><Relationship Id="rId4" Type="http://schemas.openxmlformats.org/officeDocument/2006/relationships/notesSlide" Target="../notesSlides/notesSlide15.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8.xml"/><Relationship Id="rId1" Type="http://schemas.openxmlformats.org/officeDocument/2006/relationships/vmlDrawing" Target="../drawings/vmlDrawing9.vml"/><Relationship Id="rId6" Type="http://schemas.openxmlformats.org/officeDocument/2006/relationships/image" Target="../media/image38.wmf"/><Relationship Id="rId5" Type="http://schemas.openxmlformats.org/officeDocument/2006/relationships/oleObject" Target="../embeddings/oleObject13.bin"/><Relationship Id="rId4"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9.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0.xml"/><Relationship Id="rId1" Type="http://schemas.openxmlformats.org/officeDocument/2006/relationships/vmlDrawing" Target="../drawings/vmlDrawing10.vml"/><Relationship Id="rId5" Type="http://schemas.openxmlformats.org/officeDocument/2006/relationships/oleObject" Target="../embeddings/oleObject14.bin"/><Relationship Id="rId4" Type="http://schemas.openxmlformats.org/officeDocument/2006/relationships/notesSlide" Target="../notesSlides/notesSlide1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1.xml"/><Relationship Id="rId1" Type="http://schemas.openxmlformats.org/officeDocument/2006/relationships/vmlDrawing" Target="../drawings/vmlDrawing11.vml"/><Relationship Id="rId6" Type="http://schemas.openxmlformats.org/officeDocument/2006/relationships/image" Target="../media/image58.jpeg"/><Relationship Id="rId5" Type="http://schemas.openxmlformats.org/officeDocument/2006/relationships/oleObject" Target="../embeddings/oleObject15.bin"/><Relationship Id="rId4" Type="http://schemas.openxmlformats.org/officeDocument/2006/relationships/notesSlide" Target="../notesSlides/notesSlide18.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62.wmf"/><Relationship Id="rId2" Type="http://schemas.openxmlformats.org/officeDocument/2006/relationships/slideLayout" Target="../slideLayouts/slideLayout7.xml"/><Relationship Id="rId1" Type="http://schemas.openxmlformats.org/officeDocument/2006/relationships/tags" Target="../tags/tag32.xml"/><Relationship Id="rId6" Type="http://schemas.openxmlformats.org/officeDocument/2006/relationships/image" Target="../media/image61.wmf"/><Relationship Id="rId5" Type="http://schemas.openxmlformats.org/officeDocument/2006/relationships/image" Target="../media/image60.wmf"/><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7.xml"/><Relationship Id="rId1" Type="http://schemas.openxmlformats.org/officeDocument/2006/relationships/tags" Target="../tags/tag33.xml"/><Relationship Id="rId4" Type="http://schemas.openxmlformats.org/officeDocument/2006/relationships/image" Target="../media/image63.jpeg"/></Relationships>
</file>

<file path=ppt/slides/_rels/slide3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8.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39.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slideLayout" Target="../slideLayouts/slideLayout7.xml"/><Relationship Id="rId1" Type="http://schemas.openxmlformats.org/officeDocument/2006/relationships/tags" Target="../tags/tag35.xml"/><Relationship Id="rId5" Type="http://schemas.openxmlformats.org/officeDocument/2006/relationships/image" Target="../media/image71.wmf"/><Relationship Id="rId4" Type="http://schemas.openxmlformats.org/officeDocument/2006/relationships/image" Target="../media/image70.wmf"/></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7.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42.xml.rels><?xml version="1.0" encoding="UTF-8" standalone="yes"?>
<Relationships xmlns="http://schemas.openxmlformats.org/package/2006/relationships"><Relationship Id="rId8" Type="http://schemas.openxmlformats.org/officeDocument/2006/relationships/image" Target="../media/image77.jpeg"/><Relationship Id="rId13" Type="http://schemas.openxmlformats.org/officeDocument/2006/relationships/image" Target="../media/image82.png"/><Relationship Id="rId18" Type="http://schemas.openxmlformats.org/officeDocument/2006/relationships/image" Target="../media/image87.png"/><Relationship Id="rId3" Type="http://schemas.openxmlformats.org/officeDocument/2006/relationships/slideLayout" Target="../slideLayouts/slideLayout15.xml"/><Relationship Id="rId7" Type="http://schemas.openxmlformats.org/officeDocument/2006/relationships/image" Target="../media/image76.png"/><Relationship Id="rId12" Type="http://schemas.openxmlformats.org/officeDocument/2006/relationships/image" Target="../media/image81.jpeg"/><Relationship Id="rId17" Type="http://schemas.openxmlformats.org/officeDocument/2006/relationships/image" Target="../media/image86.png"/><Relationship Id="rId2" Type="http://schemas.openxmlformats.org/officeDocument/2006/relationships/tags" Target="../tags/tag37.xml"/><Relationship Id="rId16" Type="http://schemas.openxmlformats.org/officeDocument/2006/relationships/image" Target="../media/image85.png"/><Relationship Id="rId1" Type="http://schemas.openxmlformats.org/officeDocument/2006/relationships/vmlDrawing" Target="../drawings/vmlDrawing12.v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oleObject" Target="../embeddings/oleObject16.bin"/><Relationship Id="rId15" Type="http://schemas.openxmlformats.org/officeDocument/2006/relationships/image" Target="../media/image84.png"/><Relationship Id="rId10" Type="http://schemas.openxmlformats.org/officeDocument/2006/relationships/image" Target="../media/image79.jpeg"/><Relationship Id="rId19" Type="http://schemas.openxmlformats.org/officeDocument/2006/relationships/image" Target="../media/image88.png"/><Relationship Id="rId4" Type="http://schemas.openxmlformats.org/officeDocument/2006/relationships/notesSlide" Target="../notesSlides/notesSlide22.xml"/><Relationship Id="rId9" Type="http://schemas.openxmlformats.org/officeDocument/2006/relationships/image" Target="../media/image78.jpeg"/><Relationship Id="rId14" Type="http://schemas.openxmlformats.org/officeDocument/2006/relationships/image" Target="../media/image83.jpe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Documents%20and%20Settings\rewolf\My%20Documents\My%20Videos\Movie%20clips\Movies\25.avi" TargetMode="External"/><Relationship Id="rId1" Type="http://schemas.openxmlformats.org/officeDocument/2006/relationships/tags" Target="../tags/tag38.xml"/><Relationship Id="rId4" Type="http://schemas.openxmlformats.org/officeDocument/2006/relationships/image" Target="../media/image8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slideLayout" Target="../slideLayouts/slideLayout14.xml"/><Relationship Id="rId1" Type="http://schemas.openxmlformats.org/officeDocument/2006/relationships/tags" Target="../tags/tag39.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0.xml"/></Relationships>
</file>

<file path=ppt/slides/_rels/slide47.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slideLayout" Target="../slideLayouts/slideLayout4.xml"/><Relationship Id="rId7" Type="http://schemas.openxmlformats.org/officeDocument/2006/relationships/image" Target="../media/image92.jpeg"/><Relationship Id="rId2" Type="http://schemas.openxmlformats.org/officeDocument/2006/relationships/tags" Target="../tags/tag41.xml"/><Relationship Id="rId1" Type="http://schemas.openxmlformats.org/officeDocument/2006/relationships/vmlDrawing" Target="../drawings/vmlDrawing13.vml"/><Relationship Id="rId6" Type="http://schemas.openxmlformats.org/officeDocument/2006/relationships/image" Target="../media/image91.png"/><Relationship Id="rId5" Type="http://schemas.openxmlformats.org/officeDocument/2006/relationships/oleObject" Target="../embeddings/oleObject17.bin"/><Relationship Id="rId10" Type="http://schemas.openxmlformats.org/officeDocument/2006/relationships/image" Target="../media/image95.jpeg"/><Relationship Id="rId4" Type="http://schemas.openxmlformats.org/officeDocument/2006/relationships/notesSlide" Target="../notesSlides/notesSlide23.xml"/><Relationship Id="rId9" Type="http://schemas.openxmlformats.org/officeDocument/2006/relationships/image" Target="../media/image94.jpeg"/></Relationships>
</file>

<file path=ppt/slides/_rels/slide48.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slideLayout" Target="../slideLayouts/slideLayout2.xml"/><Relationship Id="rId7" Type="http://schemas.openxmlformats.org/officeDocument/2006/relationships/image" Target="../media/image96.jpeg"/><Relationship Id="rId2" Type="http://schemas.openxmlformats.org/officeDocument/2006/relationships/tags" Target="../tags/tag42.xml"/><Relationship Id="rId1" Type="http://schemas.openxmlformats.org/officeDocument/2006/relationships/vmlDrawing" Target="../drawings/vmlDrawing14.vml"/><Relationship Id="rId6" Type="http://schemas.openxmlformats.org/officeDocument/2006/relationships/image" Target="../media/image91.png"/><Relationship Id="rId5" Type="http://schemas.openxmlformats.org/officeDocument/2006/relationships/oleObject" Target="../embeddings/oleObject18.bin"/><Relationship Id="rId4" Type="http://schemas.openxmlformats.org/officeDocument/2006/relationships/notesSlide" Target="../notesSlides/notesSlide24.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3.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15.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png"/><Relationship Id="rId9" Type="http://schemas.openxmlformats.org/officeDocument/2006/relationships/image" Target="../media/image18.jpeg"/></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14.xml"/><Relationship Id="rId1" Type="http://schemas.openxmlformats.org/officeDocument/2006/relationships/vmlDrawing" Target="../drawings/vmlDrawing15.vml"/><Relationship Id="rId4" Type="http://schemas.openxmlformats.org/officeDocument/2006/relationships/image" Target="../media/image97.jpe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2.jpeg"/><Relationship Id="rId2" Type="http://schemas.openxmlformats.org/officeDocument/2006/relationships/tags" Target="../tags/tag44.xml"/><Relationship Id="rId1" Type="http://schemas.openxmlformats.org/officeDocument/2006/relationships/vmlDrawing" Target="../drawings/vmlDrawing16.vml"/><Relationship Id="rId6" Type="http://schemas.openxmlformats.org/officeDocument/2006/relationships/image" Target="../media/image91.png"/><Relationship Id="rId5" Type="http://schemas.openxmlformats.org/officeDocument/2006/relationships/oleObject" Target="../embeddings/oleObject20.bin"/><Relationship Id="rId4" Type="http://schemas.openxmlformats.org/officeDocument/2006/relationships/notesSlide" Target="../notesSlides/notesSlide25.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3.xml"/><Relationship Id="rId1" Type="http://schemas.openxmlformats.org/officeDocument/2006/relationships/tags" Target="../tags/tag45.xml"/><Relationship Id="rId6" Type="http://schemas.openxmlformats.org/officeDocument/2006/relationships/image" Target="../media/image91.png"/><Relationship Id="rId5" Type="http://schemas.openxmlformats.org/officeDocument/2006/relationships/image" Target="../media/image99.jpeg"/><Relationship Id="rId4" Type="http://schemas.openxmlformats.org/officeDocument/2006/relationships/image" Target="../media/image98.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5.xml"/><Relationship Id="rId1" Type="http://schemas.openxmlformats.org/officeDocument/2006/relationships/tags" Target="../tags/tag46.xml"/><Relationship Id="rId6" Type="http://schemas.openxmlformats.org/officeDocument/2006/relationships/image" Target="../media/image102.jpeg"/><Relationship Id="rId5" Type="http://schemas.openxmlformats.org/officeDocument/2006/relationships/image" Target="../media/image101.png"/><Relationship Id="rId4" Type="http://schemas.openxmlformats.org/officeDocument/2006/relationships/image" Target="../media/image100.pn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7.xml"/></Relationships>
</file>

<file path=ppt/slides/_rels/slide55.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slideLayout" Target="../slideLayouts/slideLayout2.xml"/><Relationship Id="rId7" Type="http://schemas.openxmlformats.org/officeDocument/2006/relationships/image" Target="../media/image91.png"/><Relationship Id="rId2" Type="http://schemas.openxmlformats.org/officeDocument/2006/relationships/tags" Target="../tags/tag48.xml"/><Relationship Id="rId1" Type="http://schemas.openxmlformats.org/officeDocument/2006/relationships/vmlDrawing" Target="../drawings/vmlDrawing17.vml"/><Relationship Id="rId6" Type="http://schemas.openxmlformats.org/officeDocument/2006/relationships/oleObject" Target="../embeddings/oleObject21.bin"/><Relationship Id="rId5" Type="http://schemas.openxmlformats.org/officeDocument/2006/relationships/image" Target="../media/image103.jpeg"/><Relationship Id="rId4" Type="http://schemas.openxmlformats.org/officeDocument/2006/relationships/notesSlide" Target="../notesSlides/notesSlide28.xml"/></Relationships>
</file>

<file path=ppt/slides/_rels/slide56.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notesSlide" Target="../notesSlides/notesSlide29.xml"/><Relationship Id="rId7" Type="http://schemas.openxmlformats.org/officeDocument/2006/relationships/image" Target="../media/image106.jpeg"/><Relationship Id="rId2" Type="http://schemas.openxmlformats.org/officeDocument/2006/relationships/slideLayout" Target="../slideLayouts/slideLayout18.xml"/><Relationship Id="rId1" Type="http://schemas.openxmlformats.org/officeDocument/2006/relationships/tags" Target="../tags/tag49.xml"/><Relationship Id="rId6" Type="http://schemas.openxmlformats.org/officeDocument/2006/relationships/image" Target="../media/image105.jpeg"/><Relationship Id="rId5" Type="http://schemas.openxmlformats.org/officeDocument/2006/relationships/image" Target="../media/image94.jpeg"/><Relationship Id="rId4" Type="http://schemas.openxmlformats.org/officeDocument/2006/relationships/image" Target="../media/image104.jpeg"/></Relationships>
</file>

<file path=ppt/slides/_rels/slide57.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jpeg"/><Relationship Id="rId7" Type="http://schemas.openxmlformats.org/officeDocument/2006/relationships/image" Target="../media/image111.png"/><Relationship Id="rId2" Type="http://schemas.openxmlformats.org/officeDocument/2006/relationships/slideLayout" Target="../slideLayouts/slideLayout2.xml"/><Relationship Id="rId1" Type="http://schemas.openxmlformats.org/officeDocument/2006/relationships/tags" Target="../tags/tag50.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png"/><Relationship Id="rId9" Type="http://schemas.openxmlformats.org/officeDocument/2006/relationships/image" Target="../media/image113.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5.xml"/><Relationship Id="rId1" Type="http://schemas.openxmlformats.org/officeDocument/2006/relationships/tags" Target="../tags/tag51.xml"/><Relationship Id="rId6" Type="http://schemas.openxmlformats.org/officeDocument/2006/relationships/image" Target="../media/image116.jpeg"/><Relationship Id="rId5" Type="http://schemas.openxmlformats.org/officeDocument/2006/relationships/image" Target="../media/image115.png"/><Relationship Id="rId4" Type="http://schemas.openxmlformats.org/officeDocument/2006/relationships/image" Target="../media/image114.pn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52.xml"/></Relationships>
</file>

<file path=ppt/slides/_rels/slide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notesSlide" Target="../notesSlides/notesSlide3.xml"/><Relationship Id="rId7" Type="http://schemas.openxmlformats.org/officeDocument/2006/relationships/image" Target="../media/image23.jpeg"/><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53.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4.xml"/><Relationship Id="rId1" Type="http://schemas.openxmlformats.org/officeDocument/2006/relationships/vmlDrawing" Target="../drawings/vmlDrawing18.vml"/><Relationship Id="rId4" Type="http://schemas.openxmlformats.org/officeDocument/2006/relationships/oleObject" Target="../embeddings/Microsoft_Office_Excel_97-2003_Worksheet1.xls"/></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slideLayout" Target="../slideLayouts/slideLayout2.xml"/><Relationship Id="rId1" Type="http://schemas.openxmlformats.org/officeDocument/2006/relationships/tags" Target="../tags/tag55.xml"/><Relationship Id="rId4" Type="http://schemas.openxmlformats.org/officeDocument/2006/relationships/image" Target="../media/image119.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5.xml"/><Relationship Id="rId1" Type="http://schemas.openxmlformats.org/officeDocument/2006/relationships/tags" Target="../tags/tag56.xml"/><Relationship Id="rId5" Type="http://schemas.openxmlformats.org/officeDocument/2006/relationships/image" Target="../media/image121.png"/><Relationship Id="rId4" Type="http://schemas.openxmlformats.org/officeDocument/2006/relationships/image" Target="../media/image120.png"/></Relationships>
</file>

<file path=ppt/slides/_rels/slide65.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notesSlide" Target="../notesSlides/notesSlide32.xml"/><Relationship Id="rId7" Type="http://schemas.openxmlformats.org/officeDocument/2006/relationships/image" Target="../media/image125.png"/><Relationship Id="rId2" Type="http://schemas.openxmlformats.org/officeDocument/2006/relationships/slideLayout" Target="../slideLayouts/slideLayout15.xml"/><Relationship Id="rId1" Type="http://schemas.openxmlformats.org/officeDocument/2006/relationships/tags" Target="../tags/tag57.xml"/><Relationship Id="rId6" Type="http://schemas.openxmlformats.org/officeDocument/2006/relationships/image" Target="../media/image124.wmf"/><Relationship Id="rId5" Type="http://schemas.openxmlformats.org/officeDocument/2006/relationships/image" Target="../media/image123.jpeg"/><Relationship Id="rId4" Type="http://schemas.openxmlformats.org/officeDocument/2006/relationships/image" Target="../media/image122.jpeg"/></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58.xml"/></Relationships>
</file>

<file path=ppt/slides/_rels/slide67.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png"/><Relationship Id="rId7" Type="http://schemas.openxmlformats.org/officeDocument/2006/relationships/image" Target="../media/image131.jpeg"/><Relationship Id="rId2" Type="http://schemas.openxmlformats.org/officeDocument/2006/relationships/slideLayout" Target="../slideLayouts/slideLayout7.xml"/><Relationship Id="rId1" Type="http://schemas.openxmlformats.org/officeDocument/2006/relationships/tags" Target="../tags/tag59.xml"/><Relationship Id="rId6" Type="http://schemas.openxmlformats.org/officeDocument/2006/relationships/image" Target="../media/image130.png"/><Relationship Id="rId5" Type="http://schemas.openxmlformats.org/officeDocument/2006/relationships/image" Target="../media/image129.jpeg"/><Relationship Id="rId4" Type="http://schemas.openxmlformats.org/officeDocument/2006/relationships/image" Target="../media/image128.jpeg"/></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60.xml"/></Relationships>
</file>

<file path=ppt/slides/_rels/slide6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slideLayout" Target="../slideLayouts/slideLayout4.xml"/><Relationship Id="rId1" Type="http://schemas.openxmlformats.org/officeDocument/2006/relationships/tags" Target="../tags/tag61.xml"/><Relationship Id="rId4" Type="http://schemas.openxmlformats.org/officeDocument/2006/relationships/image" Target="../media/image134.jpe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notesSlide" Target="../notesSlides/notesSlide4.xml"/><Relationship Id="rId7" Type="http://schemas.openxmlformats.org/officeDocument/2006/relationships/image" Target="../media/image28.png"/><Relationship Id="rId12" Type="http://schemas.openxmlformats.org/officeDocument/2006/relationships/image" Target="../media/image33.jpeg"/><Relationship Id="rId2" Type="http://schemas.openxmlformats.org/officeDocument/2006/relationships/slideLayout" Target="../slideLayouts/slideLayout15.xml"/><Relationship Id="rId1" Type="http://schemas.openxmlformats.org/officeDocument/2006/relationships/tags" Target="../tags/tag7.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jpeg"/><Relationship Id="rId4" Type="http://schemas.openxmlformats.org/officeDocument/2006/relationships/image" Target="../media/image25.png"/><Relationship Id="rId9" Type="http://schemas.openxmlformats.org/officeDocument/2006/relationships/image" Target="../media/image30.jpeg"/><Relationship Id="rId14" Type="http://schemas.openxmlformats.org/officeDocument/2006/relationships/image" Target="../media/image35.png"/></Relationships>
</file>

<file path=ppt/slides/_rels/slide7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slideLayout" Target="../slideLayouts/slideLayout13.xml"/><Relationship Id="rId1" Type="http://schemas.openxmlformats.org/officeDocument/2006/relationships/tags" Target="../tags/tag62.xml"/><Relationship Id="rId5" Type="http://schemas.openxmlformats.org/officeDocument/2006/relationships/image" Target="../media/image137.jpeg"/><Relationship Id="rId4" Type="http://schemas.openxmlformats.org/officeDocument/2006/relationships/image" Target="../media/image136.jpeg"/></Relationships>
</file>

<file path=ppt/slides/_rels/slide71.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slideLayout" Target="../slideLayouts/slideLayout4.xml"/><Relationship Id="rId1" Type="http://schemas.openxmlformats.org/officeDocument/2006/relationships/tags" Target="../tags/tag63.xml"/><Relationship Id="rId4" Type="http://schemas.openxmlformats.org/officeDocument/2006/relationships/image" Target="../media/image139.jpeg"/></Relationships>
</file>

<file path=ppt/slides/_rels/slide7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slideLayout" Target="../slideLayouts/slideLayout4.xml"/><Relationship Id="rId1" Type="http://schemas.openxmlformats.org/officeDocument/2006/relationships/tags" Target="../tags/tag64.xml"/></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65.xml"/></Relationships>
</file>

<file path=ppt/slides/_rels/slide74.xml.rels><?xml version="1.0" encoding="UTF-8" standalone="yes"?>
<Relationships xmlns="http://schemas.openxmlformats.org/package/2006/relationships"><Relationship Id="rId8" Type="http://schemas.openxmlformats.org/officeDocument/2006/relationships/image" Target="../media/image141.jpeg"/><Relationship Id="rId3" Type="http://schemas.openxmlformats.org/officeDocument/2006/relationships/slideLayout" Target="../slideLayouts/slideLayout4.xml"/><Relationship Id="rId7" Type="http://schemas.openxmlformats.org/officeDocument/2006/relationships/image" Target="../media/image92.jpeg"/><Relationship Id="rId2" Type="http://schemas.openxmlformats.org/officeDocument/2006/relationships/tags" Target="../tags/tag66.xml"/><Relationship Id="rId1" Type="http://schemas.openxmlformats.org/officeDocument/2006/relationships/vmlDrawing" Target="../drawings/vmlDrawing19.vml"/><Relationship Id="rId6" Type="http://schemas.openxmlformats.org/officeDocument/2006/relationships/image" Target="../media/image91.png"/><Relationship Id="rId5" Type="http://schemas.openxmlformats.org/officeDocument/2006/relationships/oleObject" Target="../embeddings/oleObject22.bin"/><Relationship Id="rId4" Type="http://schemas.openxmlformats.org/officeDocument/2006/relationships/notesSlide" Target="../notesSlides/notesSlide33.xml"/></Relationships>
</file>

<file path=ppt/slides/_rels/slide7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76.xml.rels><?xml version="1.0" encoding="UTF-8" standalone="yes"?>
<Relationships xmlns="http://schemas.openxmlformats.org/package/2006/relationships"><Relationship Id="rId3" Type="http://schemas.openxmlformats.org/officeDocument/2006/relationships/image" Target="../media/image142.png"/><Relationship Id="rId7" Type="http://schemas.openxmlformats.org/officeDocument/2006/relationships/image" Target="../media/image146.jpeg"/><Relationship Id="rId2" Type="http://schemas.openxmlformats.org/officeDocument/2006/relationships/slideLayout" Target="../slideLayouts/slideLayout14.xml"/><Relationship Id="rId1" Type="http://schemas.openxmlformats.org/officeDocument/2006/relationships/tags" Target="../tags/tag68.xml"/><Relationship Id="rId6" Type="http://schemas.openxmlformats.org/officeDocument/2006/relationships/image" Target="../media/image145.jpeg"/><Relationship Id="rId5" Type="http://schemas.openxmlformats.org/officeDocument/2006/relationships/image" Target="../media/image144.jpeg"/><Relationship Id="rId4" Type="http://schemas.openxmlformats.org/officeDocument/2006/relationships/image" Target="../media/image143.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4.xml"/><Relationship Id="rId1" Type="http://schemas.openxmlformats.org/officeDocument/2006/relationships/tags" Target="../tags/tag69.xml"/><Relationship Id="rId5" Type="http://schemas.openxmlformats.org/officeDocument/2006/relationships/image" Target="../media/image148.jpeg"/><Relationship Id="rId4" Type="http://schemas.openxmlformats.org/officeDocument/2006/relationships/image" Target="../media/image147.jpeg"/></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70.xml"/></Relationships>
</file>

<file path=ppt/slides/_rels/slide7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slideLayout" Target="../slideLayouts/slideLayout2.xml"/><Relationship Id="rId1" Type="http://schemas.openxmlformats.org/officeDocument/2006/relationships/tags" Target="../tags/tag7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80.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2.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73.xml"/><Relationship Id="rId4" Type="http://schemas.openxmlformats.org/officeDocument/2006/relationships/image" Target="../media/image151.jpeg"/></Relationships>
</file>

<file path=ppt/slides/_rels/slide8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slideLayout" Target="../slideLayouts/slideLayout7.xml"/><Relationship Id="rId1" Type="http://schemas.openxmlformats.org/officeDocument/2006/relationships/tags" Target="../tags/tag74.xml"/></Relationships>
</file>

<file path=ppt/slides/_rels/slide8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slideLayout" Target="../slideLayouts/slideLayout7.xml"/><Relationship Id="rId1" Type="http://schemas.openxmlformats.org/officeDocument/2006/relationships/tags" Target="../tags/tag75.xml"/></Relationships>
</file>

<file path=ppt/slides/_rels/slide8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slideLayout" Target="../slideLayouts/slideLayout7.xml"/><Relationship Id="rId1" Type="http://schemas.openxmlformats.org/officeDocument/2006/relationships/tags" Target="../tags/tag76.xml"/><Relationship Id="rId4" Type="http://schemas.openxmlformats.org/officeDocument/2006/relationships/image" Target="../media/image155.png"/></Relationships>
</file>

<file path=ppt/slides/_rels/slide8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slideLayout" Target="../slideLayouts/slideLayout7.xml"/><Relationship Id="rId1" Type="http://schemas.openxmlformats.org/officeDocument/2006/relationships/tags" Target="../tags/tag77.xml"/><Relationship Id="rId4" Type="http://schemas.openxmlformats.org/officeDocument/2006/relationships/image" Target="../media/image155.png"/></Relationships>
</file>

<file path=ppt/slides/_rels/slide8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slideLayout" Target="../slideLayouts/slideLayout7.xml"/><Relationship Id="rId1" Type="http://schemas.openxmlformats.org/officeDocument/2006/relationships/tags" Target="../tags/tag78.xml"/><Relationship Id="rId4" Type="http://schemas.openxmlformats.org/officeDocument/2006/relationships/image" Target="../media/image157.png"/></Relationships>
</file>

<file path=ppt/slides/_rels/slide8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slideLayout" Target="../slideLayouts/slideLayout2.xml"/><Relationship Id="rId1" Type="http://schemas.openxmlformats.org/officeDocument/2006/relationships/tags" Target="../tags/tag79.xml"/></Relationships>
</file>

<file path=ppt/slides/_rels/slide8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7.xml"/><Relationship Id="rId5" Type="http://schemas.openxmlformats.org/officeDocument/2006/relationships/image" Target="../media/image162.png"/><Relationship Id="rId4" Type="http://schemas.openxmlformats.org/officeDocument/2006/relationships/image" Target="../media/image161.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38.wmf"/></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4.xml"/><Relationship Id="rId1" Type="http://schemas.openxmlformats.org/officeDocument/2006/relationships/tags" Target="../tags/tag80.xml"/><Relationship Id="rId5" Type="http://schemas.openxmlformats.org/officeDocument/2006/relationships/image" Target="../media/image163.png"/><Relationship Id="rId4" Type="http://schemas.openxmlformats.org/officeDocument/2006/relationships/image" Target="../media/image45.png"/></Relationships>
</file>

<file path=ppt/slides/_rels/slide9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7.xml"/><Relationship Id="rId4" Type="http://schemas.openxmlformats.org/officeDocument/2006/relationships/image" Target="../media/image166.png"/></Relationships>
</file>

<file path=ppt/slides/_rels/slide92.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slideLayout" Target="../slideLayouts/slideLayout4.xml"/><Relationship Id="rId1" Type="http://schemas.openxmlformats.org/officeDocument/2006/relationships/tags" Target="../tags/tag81.xml"/><Relationship Id="rId4" Type="http://schemas.openxmlformats.org/officeDocument/2006/relationships/image" Target="../media/image168.png"/></Relationships>
</file>

<file path=ppt/slides/_rels/slide93.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7.xml"/><Relationship Id="rId5" Type="http://schemas.openxmlformats.org/officeDocument/2006/relationships/image" Target="../media/image174.png"/><Relationship Id="rId4" Type="http://schemas.openxmlformats.org/officeDocument/2006/relationships/image" Target="../media/image173.png"/></Relationships>
</file>

<file path=ppt/slides/_rels/slide96.xml.rels><?xml version="1.0" encoding="UTF-8" standalone="yes"?>
<Relationships xmlns="http://schemas.openxmlformats.org/package/2006/relationships"><Relationship Id="rId8" Type="http://schemas.openxmlformats.org/officeDocument/2006/relationships/image" Target="../media/image179.jpeg"/><Relationship Id="rId3" Type="http://schemas.openxmlformats.org/officeDocument/2006/relationships/image" Target="../media/image175.jpeg"/><Relationship Id="rId7" Type="http://schemas.openxmlformats.org/officeDocument/2006/relationships/image" Target="../media/image178.png"/><Relationship Id="rId2" Type="http://schemas.openxmlformats.org/officeDocument/2006/relationships/slideLayout" Target="../slideLayouts/slideLayout7.xml"/><Relationship Id="rId1" Type="http://schemas.openxmlformats.org/officeDocument/2006/relationships/tags" Target="../tags/tag82.xml"/><Relationship Id="rId6" Type="http://schemas.openxmlformats.org/officeDocument/2006/relationships/image" Target="../media/image177.png"/><Relationship Id="rId5" Type="http://schemas.openxmlformats.org/officeDocument/2006/relationships/image" Target="../media/image30.jpeg"/><Relationship Id="rId4" Type="http://schemas.openxmlformats.org/officeDocument/2006/relationships/image" Target="../media/image176.jpeg"/></Relationships>
</file>

<file path=ppt/slides/_rels/slide97.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slideLayout" Target="../slideLayouts/slideLayout2.xml"/><Relationship Id="rId1" Type="http://schemas.openxmlformats.org/officeDocument/2006/relationships/tags" Target="../tags/tag83.xml"/><Relationship Id="rId6" Type="http://schemas.openxmlformats.org/officeDocument/2006/relationships/image" Target="../media/image183.png"/><Relationship Id="rId5" Type="http://schemas.openxmlformats.org/officeDocument/2006/relationships/image" Target="../media/image182.png"/><Relationship Id="rId4" Type="http://schemas.openxmlformats.org/officeDocument/2006/relationships/image" Target="../media/image181.png"/></Relationships>
</file>

<file path=ppt/slides/_rels/slide98.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7.xml"/><Relationship Id="rId6" Type="http://schemas.openxmlformats.org/officeDocument/2006/relationships/image" Target="../media/image187.png"/><Relationship Id="rId5" Type="http://schemas.openxmlformats.org/officeDocument/2006/relationships/image" Target="../media/image186.png"/><Relationship Id="rId4" Type="http://schemas.openxmlformats.org/officeDocument/2006/relationships/image" Target="../media/image113.png"/></Relationships>
</file>

<file path=ppt/slides/_rels/slide99.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slideLayout" Target="../slideLayouts/slideLayout2.xml"/><Relationship Id="rId1" Type="http://schemas.openxmlformats.org/officeDocument/2006/relationships/tags" Target="../tags/tag84.xml"/><Relationship Id="rId4" Type="http://schemas.openxmlformats.org/officeDocument/2006/relationships/image" Target="../media/image18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type="ctrTitle"/>
          </p:nvPr>
        </p:nvSpPr>
        <p:spPr>
          <a:xfrm>
            <a:off x="381000" y="609600"/>
            <a:ext cx="8534400" cy="1143000"/>
          </a:xfrm>
        </p:spPr>
        <p:txBody>
          <a:bodyPr>
            <a:normAutofit fontScale="90000"/>
          </a:bodyPr>
          <a:lstStyle/>
          <a:p>
            <a:pPr eaLnBrk="1" hangingPunct="1"/>
            <a:r>
              <a:rPr lang="en-US" sz="4000" dirty="0" smtClean="0">
                <a:solidFill>
                  <a:srgbClr val="6600CC"/>
                </a:solidFill>
              </a:rPr>
              <a:t/>
            </a:r>
            <a:br>
              <a:rPr lang="en-US" sz="4000" dirty="0" smtClean="0">
                <a:solidFill>
                  <a:srgbClr val="6600CC"/>
                </a:solidFill>
              </a:rPr>
            </a:br>
            <a:r>
              <a:rPr lang="en-US" sz="5300" dirty="0" smtClean="0">
                <a:solidFill>
                  <a:srgbClr val="6600CC"/>
                </a:solidFill>
              </a:rPr>
              <a:t>Train-the-Trainer</a:t>
            </a:r>
            <a:br>
              <a:rPr lang="en-US" sz="5300" dirty="0" smtClean="0">
                <a:solidFill>
                  <a:srgbClr val="6600CC"/>
                </a:solidFill>
              </a:rPr>
            </a:br>
            <a:r>
              <a:rPr lang="en-US" sz="3600" dirty="0" smtClean="0">
                <a:solidFill>
                  <a:srgbClr val="6600CC"/>
                </a:solidFill>
              </a:rPr>
              <a:t>Crop Production PFT</a:t>
            </a:r>
            <a:endParaRPr lang="en-US" sz="3600" dirty="0" smtClean="0">
              <a:solidFill>
                <a:srgbClr val="6600CC"/>
              </a:solidFill>
            </a:endParaRPr>
          </a:p>
        </p:txBody>
      </p:sp>
      <p:sp>
        <p:nvSpPr>
          <p:cNvPr id="14339" name="Rectangle 4"/>
          <p:cNvSpPr>
            <a:spLocks noGrp="1" noChangeArrowheads="1"/>
          </p:cNvSpPr>
          <p:nvPr>
            <p:ph type="subTitle" idx="1"/>
          </p:nvPr>
        </p:nvSpPr>
        <p:spPr>
          <a:xfrm>
            <a:off x="457200" y="2514600"/>
            <a:ext cx="8077200" cy="1295400"/>
          </a:xfrm>
        </p:spPr>
        <p:txBody>
          <a:bodyPr/>
          <a:lstStyle/>
          <a:p>
            <a:pPr eaLnBrk="1" hangingPunct="1"/>
            <a:r>
              <a:rPr lang="en-US" sz="3600" dirty="0" smtClean="0"/>
              <a:t>Robert E. Wolf </a:t>
            </a:r>
          </a:p>
          <a:p>
            <a:pPr eaLnBrk="1" hangingPunct="1"/>
            <a:r>
              <a:rPr lang="en-US" sz="2800" dirty="0" smtClean="0"/>
              <a:t>Extension Specialist Application Technology</a:t>
            </a:r>
            <a:endParaRPr lang="en-US" sz="4000" dirty="0" smtClean="0"/>
          </a:p>
        </p:txBody>
      </p:sp>
      <p:sp>
        <p:nvSpPr>
          <p:cNvPr id="14340" name="Rectangle 5"/>
          <p:cNvSpPr>
            <a:spLocks noChangeArrowheads="1"/>
          </p:cNvSpPr>
          <p:nvPr/>
        </p:nvSpPr>
        <p:spPr bwMode="auto">
          <a:xfrm>
            <a:off x="152400" y="5105400"/>
            <a:ext cx="4648200" cy="1600200"/>
          </a:xfrm>
          <a:prstGeom prst="rect">
            <a:avLst/>
          </a:prstGeom>
          <a:noFill/>
          <a:ln w="9525">
            <a:noFill/>
            <a:miter lim="800000"/>
            <a:headEnd/>
            <a:tailEnd/>
          </a:ln>
        </p:spPr>
        <p:txBody>
          <a:bodyPr wrap="none" anchor="ctr"/>
          <a:lstStyle/>
          <a:p>
            <a:endParaRPr lang="en-US"/>
          </a:p>
        </p:txBody>
      </p:sp>
      <p:sp>
        <p:nvSpPr>
          <p:cNvPr id="14341" name="Text Box 6"/>
          <p:cNvSpPr txBox="1">
            <a:spLocks noChangeArrowheads="1"/>
          </p:cNvSpPr>
          <p:nvPr/>
        </p:nvSpPr>
        <p:spPr bwMode="auto">
          <a:xfrm>
            <a:off x="762000" y="3886200"/>
            <a:ext cx="7246938" cy="457200"/>
          </a:xfrm>
          <a:prstGeom prst="rect">
            <a:avLst/>
          </a:prstGeom>
          <a:noFill/>
          <a:ln w="9525">
            <a:noFill/>
            <a:miter lim="800000"/>
            <a:headEnd/>
            <a:tailEnd/>
          </a:ln>
        </p:spPr>
        <p:txBody>
          <a:bodyPr>
            <a:spAutoFit/>
          </a:bodyPr>
          <a:lstStyle/>
          <a:p>
            <a:pPr algn="ctr">
              <a:spcBef>
                <a:spcPct val="20000"/>
              </a:spcBef>
            </a:pPr>
            <a:r>
              <a:rPr lang="en-US" sz="2400">
                <a:solidFill>
                  <a:srgbClr val="6600CC"/>
                </a:solidFill>
                <a:latin typeface="Times New Roman" pitchFamily="18" charset="0"/>
              </a:rPr>
              <a:t>Biological and Agricultural Engineering</a:t>
            </a:r>
          </a:p>
        </p:txBody>
      </p:sp>
      <p:pic>
        <p:nvPicPr>
          <p:cNvPr id="14342" name="Picture 9"/>
          <p:cNvPicPr>
            <a:picLocks noChangeAspect="1" noChangeArrowheads="1"/>
          </p:cNvPicPr>
          <p:nvPr/>
        </p:nvPicPr>
        <p:blipFill>
          <a:blip r:embed="rId4" cstate="print"/>
          <a:srcRect r="-7359"/>
          <a:stretch>
            <a:fillRect/>
          </a:stretch>
        </p:blipFill>
        <p:spPr bwMode="auto">
          <a:xfrm>
            <a:off x="2667000" y="4789488"/>
            <a:ext cx="6334125" cy="1916112"/>
          </a:xfrm>
          <a:prstGeom prst="rect">
            <a:avLst/>
          </a:prstGeom>
          <a:noFill/>
          <a:ln w="12700">
            <a:noFill/>
            <a:miter lim="800000"/>
            <a:headEnd/>
            <a:tailEnd/>
          </a:ln>
        </p:spPr>
      </p:pic>
      <p:pic>
        <p:nvPicPr>
          <p:cNvPr id="14343" name="Picture 10" descr="http://www.oznet.ksu.edu/edtech/TeamServices/Images/LOGOS/72dpi/Pcat.gif"/>
          <p:cNvPicPr>
            <a:picLocks noChangeAspect="1" noChangeArrowheads="1"/>
          </p:cNvPicPr>
          <p:nvPr/>
        </p:nvPicPr>
        <p:blipFill>
          <a:blip r:embed="rId5" r:link="rId6" cstate="print"/>
          <a:srcRect/>
          <a:stretch>
            <a:fillRect/>
          </a:stretch>
        </p:blipFill>
        <p:spPr bwMode="auto">
          <a:xfrm>
            <a:off x="228600" y="4702175"/>
            <a:ext cx="2362200" cy="1916113"/>
          </a:xfrm>
          <a:prstGeom prst="rect">
            <a:avLst/>
          </a:prstGeom>
          <a:noFill/>
          <a:ln w="9525">
            <a:noFill/>
            <a:miter lim="800000"/>
            <a:headEnd/>
            <a:tailEnd/>
          </a:ln>
        </p:spPr>
      </p:pic>
    </p:spTree>
    <p:custDataLst>
      <p:tags r:id="rId1"/>
    </p:custDataLst>
  </p:cSld>
  <p:clrMapOvr>
    <a:masterClrMapping/>
  </p:clrMapOvr>
  <p:transition>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3138" name="Rectangle 2"/>
          <p:cNvSpPr>
            <a:spLocks noGrp="1" noChangeArrowheads="1"/>
          </p:cNvSpPr>
          <p:nvPr>
            <p:ph type="ctrTitle"/>
          </p:nvPr>
        </p:nvSpPr>
        <p:spPr>
          <a:xfrm>
            <a:off x="685800" y="685800"/>
            <a:ext cx="7772400" cy="1143000"/>
          </a:xfrm>
        </p:spPr>
        <p:txBody>
          <a:bodyPr/>
          <a:lstStyle/>
          <a:p>
            <a:r>
              <a:rPr lang="en-US" sz="8800"/>
              <a:t>Calibration!!!!</a:t>
            </a:r>
          </a:p>
        </p:txBody>
      </p:sp>
      <p:sp>
        <p:nvSpPr>
          <p:cNvPr id="1243139" name="Rectangle 3"/>
          <p:cNvSpPr>
            <a:spLocks noGrp="1" noChangeArrowheads="1"/>
          </p:cNvSpPr>
          <p:nvPr>
            <p:ph type="subTitle" idx="1"/>
          </p:nvPr>
        </p:nvSpPr>
        <p:spPr/>
        <p:txBody>
          <a:bodyPr/>
          <a:lstStyle/>
          <a:p>
            <a:r>
              <a:rPr lang="en-US"/>
              <a:t>Ensuring that the spray output is what it is supposed to be!</a:t>
            </a:r>
          </a:p>
        </p:txBody>
      </p:sp>
      <p:sp>
        <p:nvSpPr>
          <p:cNvPr id="1243140" name="WordArt 4"/>
          <p:cNvSpPr>
            <a:spLocks noChangeArrowheads="1" noChangeShapeType="1" noTextEdit="1"/>
          </p:cNvSpPr>
          <p:nvPr/>
        </p:nvSpPr>
        <p:spPr bwMode="auto">
          <a:xfrm>
            <a:off x="2895600" y="2133600"/>
            <a:ext cx="3276600" cy="1600200"/>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dist="125724" dir="18900000" algn="ctr" rotWithShape="0">
                    <a:srgbClr val="000099"/>
                  </a:outerShdw>
                </a:effectLst>
                <a:latin typeface="Impact"/>
              </a:rPr>
              <a:t>GPA</a:t>
            </a:r>
          </a:p>
        </p:txBody>
      </p:sp>
      <p:sp>
        <p:nvSpPr>
          <p:cNvPr id="1243141" name="Text Box 5"/>
          <p:cNvSpPr txBox="1">
            <a:spLocks noChangeArrowheads="1"/>
          </p:cNvSpPr>
          <p:nvPr/>
        </p:nvSpPr>
        <p:spPr bwMode="auto">
          <a:xfrm>
            <a:off x="457200" y="5410200"/>
            <a:ext cx="8229600" cy="457200"/>
          </a:xfrm>
          <a:prstGeom prst="rect">
            <a:avLst/>
          </a:prstGeom>
          <a:solidFill>
            <a:srgbClr val="6600CC"/>
          </a:solidFill>
          <a:ln w="12700">
            <a:noFill/>
            <a:miter lim="800000"/>
            <a:headEnd/>
            <a:tailEnd/>
          </a:ln>
          <a:effectLst/>
        </p:spPr>
        <p:txBody>
          <a:bodyPr>
            <a:spAutoFit/>
          </a:bodyPr>
          <a:lstStyle/>
          <a:p>
            <a:pPr algn="ctr">
              <a:spcBef>
                <a:spcPct val="50000"/>
              </a:spcBef>
            </a:pPr>
            <a:r>
              <a:rPr lang="en-US" sz="2400" dirty="0" smtClean="0">
                <a:solidFill>
                  <a:schemeClr val="bg1"/>
                </a:solidFill>
              </a:rPr>
              <a:t>2010 </a:t>
            </a:r>
            <a:r>
              <a:rPr lang="en-US" sz="2400" dirty="0">
                <a:solidFill>
                  <a:schemeClr val="bg1"/>
                </a:solidFill>
              </a:rPr>
              <a:t>Chemical Weed </a:t>
            </a:r>
            <a:r>
              <a:rPr lang="en-US" sz="2400" dirty="0" smtClean="0">
                <a:solidFill>
                  <a:schemeClr val="bg1"/>
                </a:solidFill>
              </a:rPr>
              <a:t>Control, </a:t>
            </a:r>
            <a:r>
              <a:rPr lang="en-US" sz="2400" dirty="0">
                <a:solidFill>
                  <a:schemeClr val="bg1"/>
                </a:solidFill>
              </a:rPr>
              <a:t>pp. 4-10</a:t>
            </a:r>
          </a:p>
        </p:txBody>
      </p:sp>
      <p:sp>
        <p:nvSpPr>
          <p:cNvPr id="6" name="Text Box 5"/>
          <p:cNvSpPr txBox="1">
            <a:spLocks noChangeArrowheads="1"/>
          </p:cNvSpPr>
          <p:nvPr/>
        </p:nvSpPr>
        <p:spPr bwMode="auto">
          <a:xfrm>
            <a:off x="609600" y="6172200"/>
            <a:ext cx="8229600" cy="457200"/>
          </a:xfrm>
          <a:prstGeom prst="rect">
            <a:avLst/>
          </a:prstGeom>
          <a:solidFill>
            <a:srgbClr val="6600CC"/>
          </a:solidFill>
          <a:ln w="12700">
            <a:noFill/>
            <a:miter lim="800000"/>
            <a:headEnd/>
            <a:tailEnd/>
          </a:ln>
          <a:effectLst/>
        </p:spPr>
        <p:txBody>
          <a:bodyPr>
            <a:spAutoFit/>
          </a:bodyPr>
          <a:lstStyle/>
          <a:p>
            <a:pPr algn="ctr">
              <a:spcBef>
                <a:spcPct val="50000"/>
              </a:spcBef>
            </a:pPr>
            <a:r>
              <a:rPr lang="en-US" sz="2400" dirty="0" smtClean="0">
                <a:solidFill>
                  <a:schemeClr val="bg1"/>
                </a:solidFill>
              </a:rPr>
              <a:t>Calibrating Boom Sprayers – MF2894</a:t>
            </a:r>
            <a:endParaRPr lang="en-US" sz="2400" dirty="0">
              <a:solidFill>
                <a:schemeClr val="bg1"/>
              </a:solidFill>
            </a:endParaRPr>
          </a:p>
        </p:txBody>
      </p:sp>
    </p:spTree>
    <p:custDataLst>
      <p:tags r:id="rId1"/>
    </p:custDataLst>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endParaRPr lang="en-US" smtClean="0"/>
          </a:p>
        </p:txBody>
      </p:sp>
      <p:pic>
        <p:nvPicPr>
          <p:cNvPr id="74755" name="Picture 3"/>
          <p:cNvPicPr>
            <a:picLocks noChangeAspect="1" noChangeArrowheads="1"/>
          </p:cNvPicPr>
          <p:nvPr/>
        </p:nvPicPr>
        <p:blipFill>
          <a:blip r:embed="rId3" cstate="email"/>
          <a:srcRect/>
          <a:stretch>
            <a:fillRect/>
          </a:stretch>
        </p:blipFill>
        <p:spPr bwMode="auto">
          <a:xfrm>
            <a:off x="76199" y="152401"/>
            <a:ext cx="8990297" cy="6629400"/>
          </a:xfrm>
          <a:prstGeom prst="rect">
            <a:avLst/>
          </a:prstGeom>
          <a:noFill/>
          <a:ln w="12700">
            <a:noFill/>
            <a:miter lim="800000"/>
            <a:headEnd/>
            <a:tailEnd/>
          </a:ln>
        </p:spPr>
      </p:pic>
    </p:spTree>
    <p:custDataLst>
      <p:tags r:id="rId1"/>
    </p:custData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019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76200"/>
            <a:ext cx="8229600" cy="639762"/>
          </a:xfrm>
        </p:spPr>
        <p:txBody>
          <a:bodyPr>
            <a:noAutofit/>
          </a:bodyPr>
          <a:lstStyle/>
          <a:p>
            <a:r>
              <a:rPr lang="en-US" sz="3200" b="1" dirty="0" smtClean="0"/>
              <a:t>Comparing Droplet Spectra – Example</a:t>
            </a:r>
            <a:endParaRPr lang="en-US" sz="3200" b="1" dirty="0"/>
          </a:p>
        </p:txBody>
      </p:sp>
      <p:graphicFrame>
        <p:nvGraphicFramePr>
          <p:cNvPr id="4" name="Content Placeholder 3"/>
          <p:cNvGraphicFramePr>
            <a:graphicFrameLocks noGrp="1"/>
          </p:cNvGraphicFramePr>
          <p:nvPr>
            <p:ph idx="1"/>
          </p:nvPr>
        </p:nvGraphicFramePr>
        <p:xfrm>
          <a:off x="304800" y="685800"/>
          <a:ext cx="8397240" cy="5029200"/>
        </p:xfrm>
        <a:graphic>
          <a:graphicData uri="http://schemas.openxmlformats.org/drawingml/2006/table">
            <a:tbl>
              <a:tblPr firstRow="1" bandRow="1">
                <a:tableStyleId>{5940675A-B579-460E-94D1-54222C63F5DA}</a:tableStyleId>
              </a:tblPr>
              <a:tblGrid>
                <a:gridCol w="1384160"/>
                <a:gridCol w="553664"/>
                <a:gridCol w="645942"/>
                <a:gridCol w="1384160"/>
                <a:gridCol w="553664"/>
                <a:gridCol w="322971"/>
                <a:gridCol w="322971"/>
                <a:gridCol w="2030102"/>
                <a:gridCol w="553664"/>
                <a:gridCol w="645942"/>
              </a:tblGrid>
              <a:tr h="274320">
                <a:tc>
                  <a:txBody>
                    <a:bodyPr/>
                    <a:lstStyle/>
                    <a:p>
                      <a:pPr algn="ctr"/>
                      <a:r>
                        <a:rPr lang="en-US" sz="1600" dirty="0" smtClean="0"/>
                        <a:t>Nozzle</a:t>
                      </a:r>
                      <a:endParaRPr lang="en-US" sz="1600" dirty="0"/>
                    </a:p>
                  </a:txBody>
                  <a:tcPr anchor="ctr">
                    <a:solidFill>
                      <a:schemeClr val="bg1">
                        <a:lumMod val="75000"/>
                      </a:schemeClr>
                    </a:solidFill>
                  </a:tcPr>
                </a:tc>
                <a:tc>
                  <a:txBody>
                    <a:bodyPr/>
                    <a:lstStyle/>
                    <a:p>
                      <a:pPr algn="ctr"/>
                      <a:r>
                        <a:rPr lang="en-US" sz="1600" dirty="0" smtClean="0"/>
                        <a:t>PSI</a:t>
                      </a:r>
                      <a:endParaRPr lang="en-US" sz="1600" dirty="0"/>
                    </a:p>
                  </a:txBody>
                  <a:tcPr anchor="ctr">
                    <a:solidFill>
                      <a:schemeClr val="bg1">
                        <a:lumMod val="75000"/>
                      </a:schemeClr>
                    </a:solidFill>
                  </a:tcPr>
                </a:tc>
                <a:tc>
                  <a:txBody>
                    <a:bodyPr/>
                    <a:lstStyle/>
                    <a:p>
                      <a:pPr algn="ctr"/>
                      <a:r>
                        <a:rPr lang="en-US" sz="1600" dirty="0" smtClean="0"/>
                        <a:t>DSC</a:t>
                      </a:r>
                      <a:endParaRPr lang="en-US" sz="1600" dirty="0"/>
                    </a:p>
                  </a:txBody>
                  <a:tcPr anchor="ctr">
                    <a:solidFill>
                      <a:schemeClr val="bg1">
                        <a:lumMod val="75000"/>
                      </a:schemeClr>
                    </a:solidFill>
                  </a:tcPr>
                </a:tc>
                <a:tc>
                  <a:txBody>
                    <a:bodyPr/>
                    <a:lstStyle/>
                    <a:p>
                      <a:pPr algn="ctr"/>
                      <a:r>
                        <a:rPr lang="en-US" sz="1600" dirty="0" smtClean="0"/>
                        <a:t>Nozzle</a:t>
                      </a:r>
                      <a:endParaRPr lang="en-US" sz="1600" dirty="0"/>
                    </a:p>
                  </a:txBody>
                  <a:tcPr anchor="ctr">
                    <a:solidFill>
                      <a:schemeClr val="bg1">
                        <a:lumMod val="75000"/>
                      </a:schemeClr>
                    </a:solidFill>
                  </a:tcPr>
                </a:tc>
                <a:tc>
                  <a:txBody>
                    <a:bodyPr/>
                    <a:lstStyle/>
                    <a:p>
                      <a:pPr algn="ctr"/>
                      <a:r>
                        <a:rPr lang="en-US" sz="1600" dirty="0" smtClean="0"/>
                        <a:t>PSI</a:t>
                      </a:r>
                      <a:endParaRPr lang="en-US" sz="1600" dirty="0"/>
                    </a:p>
                  </a:txBody>
                  <a:tcPr anchor="ctr">
                    <a:solidFill>
                      <a:schemeClr val="bg1">
                        <a:lumMod val="75000"/>
                      </a:schemeClr>
                    </a:solidFill>
                  </a:tcPr>
                </a:tc>
                <a:tc gridSpan="2">
                  <a:txBody>
                    <a:bodyPr/>
                    <a:lstStyle/>
                    <a:p>
                      <a:pPr algn="ctr"/>
                      <a:r>
                        <a:rPr lang="en-US" sz="1600" dirty="0" smtClean="0"/>
                        <a:t>DSC</a:t>
                      </a:r>
                      <a:endParaRPr lang="en-US" sz="1600" dirty="0"/>
                    </a:p>
                  </a:txBody>
                  <a:tcPr anchor="ctr">
                    <a:solidFill>
                      <a:schemeClr val="bg1">
                        <a:lumMod val="75000"/>
                      </a:schemeClr>
                    </a:solidFill>
                  </a:tcPr>
                </a:tc>
                <a:tc hMerge="1">
                  <a:txBody>
                    <a:bodyPr/>
                    <a:lstStyle/>
                    <a:p>
                      <a:endParaRPr lang="en-US"/>
                    </a:p>
                  </a:txBody>
                  <a:tcPr/>
                </a:tc>
                <a:tc>
                  <a:txBody>
                    <a:bodyPr/>
                    <a:lstStyle/>
                    <a:p>
                      <a:pPr algn="ctr"/>
                      <a:r>
                        <a:rPr lang="en-US" sz="1600" dirty="0" smtClean="0"/>
                        <a:t>Nozzle</a:t>
                      </a:r>
                      <a:endParaRPr lang="en-US" sz="1600" dirty="0"/>
                    </a:p>
                  </a:txBody>
                  <a:tcPr anchor="ctr">
                    <a:solidFill>
                      <a:schemeClr val="bg1">
                        <a:lumMod val="75000"/>
                      </a:schemeClr>
                    </a:solidFill>
                  </a:tcPr>
                </a:tc>
                <a:tc>
                  <a:txBody>
                    <a:bodyPr/>
                    <a:lstStyle/>
                    <a:p>
                      <a:pPr algn="ctr"/>
                      <a:r>
                        <a:rPr lang="en-US" sz="1600" dirty="0" smtClean="0"/>
                        <a:t>PSI</a:t>
                      </a:r>
                      <a:endParaRPr lang="en-US" sz="1600" dirty="0"/>
                    </a:p>
                  </a:txBody>
                  <a:tcPr anchor="ctr">
                    <a:solidFill>
                      <a:schemeClr val="bg1">
                        <a:lumMod val="75000"/>
                      </a:schemeClr>
                    </a:solidFill>
                  </a:tcPr>
                </a:tc>
                <a:tc>
                  <a:txBody>
                    <a:bodyPr/>
                    <a:lstStyle/>
                    <a:p>
                      <a:pPr algn="ctr"/>
                      <a:r>
                        <a:rPr lang="en-US" sz="1600" dirty="0" smtClean="0"/>
                        <a:t>DSC</a:t>
                      </a:r>
                      <a:endParaRPr lang="en-US" sz="1600" dirty="0"/>
                    </a:p>
                  </a:txBody>
                  <a:tcPr anchor="ctr">
                    <a:solidFill>
                      <a:schemeClr val="bg1">
                        <a:lumMod val="75000"/>
                      </a:schemeClr>
                    </a:solidFill>
                  </a:tcPr>
                </a:tc>
              </a:tr>
              <a:tr h="274320">
                <a:tc>
                  <a:txBody>
                    <a:bodyPr/>
                    <a:lstStyle/>
                    <a:p>
                      <a:pPr algn="ctr"/>
                      <a:r>
                        <a:rPr lang="en-US" sz="1600" dirty="0" smtClean="0"/>
                        <a:t>TT 11002</a:t>
                      </a:r>
                      <a:endParaRPr lang="en-US" sz="1600" dirty="0"/>
                    </a:p>
                  </a:txBody>
                  <a:tcPr anchor="ctr">
                    <a:solidFill>
                      <a:schemeClr val="accent2">
                        <a:lumMod val="40000"/>
                        <a:lumOff val="60000"/>
                      </a:schemeClr>
                    </a:solidFill>
                  </a:tcPr>
                </a:tc>
                <a:tc>
                  <a:txBody>
                    <a:bodyPr/>
                    <a:lstStyle/>
                    <a:p>
                      <a:pPr algn="ctr"/>
                      <a:r>
                        <a:rPr lang="en-US" sz="1600" dirty="0" smtClean="0"/>
                        <a:t>90</a:t>
                      </a:r>
                      <a:endParaRPr lang="en-US" sz="1600" dirty="0"/>
                    </a:p>
                  </a:txBody>
                  <a:tcPr anchor="ctr">
                    <a:solidFill>
                      <a:schemeClr val="accent2">
                        <a:lumMod val="40000"/>
                        <a:lumOff val="60000"/>
                      </a:schemeClr>
                    </a:solidFill>
                  </a:tcPr>
                </a:tc>
                <a:tc>
                  <a:txBody>
                    <a:bodyPr/>
                    <a:lstStyle/>
                    <a:p>
                      <a:pPr algn="ctr"/>
                      <a:r>
                        <a:rPr lang="en-US" sz="1600" dirty="0" smtClean="0"/>
                        <a:t>F</a:t>
                      </a:r>
                      <a:endParaRPr lang="en-US" sz="1600" dirty="0"/>
                    </a:p>
                  </a:txBody>
                  <a:tcPr anchor="ctr">
                    <a:solidFill>
                      <a:srgbClr val="FF0000"/>
                    </a:solidFill>
                  </a:tcPr>
                </a:tc>
                <a:tc>
                  <a:txBody>
                    <a:bodyPr/>
                    <a:lstStyle/>
                    <a:p>
                      <a:pPr algn="ctr"/>
                      <a:r>
                        <a:rPr lang="en-US" sz="1600" dirty="0" smtClean="0"/>
                        <a:t>AI 11002</a:t>
                      </a:r>
                      <a:endParaRPr lang="en-US" sz="1600" dirty="0"/>
                    </a:p>
                  </a:txBody>
                  <a:tcPr anchor="ctr">
                    <a:solidFill>
                      <a:schemeClr val="bg1">
                        <a:lumMod val="95000"/>
                      </a:schemeClr>
                    </a:solidFill>
                  </a:tcPr>
                </a:tc>
                <a:tc>
                  <a:txBody>
                    <a:bodyPr/>
                    <a:lstStyle/>
                    <a:p>
                      <a:pPr algn="ctr"/>
                      <a:r>
                        <a:rPr lang="en-US" sz="1600" dirty="0" smtClean="0"/>
                        <a:t>90</a:t>
                      </a:r>
                      <a:endParaRPr lang="en-US" sz="1600" dirty="0"/>
                    </a:p>
                  </a:txBody>
                  <a:tcPr anchor="ctr">
                    <a:solidFill>
                      <a:schemeClr val="bg1">
                        <a:lumMod val="95000"/>
                      </a:schemeClr>
                    </a:solidFill>
                  </a:tcPr>
                </a:tc>
                <a:tc gridSpan="2">
                  <a:txBody>
                    <a:bodyPr/>
                    <a:lstStyle/>
                    <a:p>
                      <a:pPr algn="ctr"/>
                      <a:r>
                        <a:rPr lang="en-US" sz="1600" dirty="0" smtClean="0"/>
                        <a:t>C</a:t>
                      </a:r>
                      <a:endParaRPr lang="en-US" sz="1600" dirty="0"/>
                    </a:p>
                  </a:txBody>
                  <a:tcPr anchor="ctr">
                    <a:solidFill>
                      <a:srgbClr val="3333FF"/>
                    </a:solidFill>
                  </a:tcPr>
                </a:tc>
                <a:tc hMerge="1">
                  <a:txBody>
                    <a:bodyPr/>
                    <a:lstStyle/>
                    <a:p>
                      <a:endParaRPr lang="en-US"/>
                    </a:p>
                  </a:txBody>
                  <a:tcPr/>
                </a:tc>
                <a:tc>
                  <a:txBody>
                    <a:bodyPr/>
                    <a:lstStyle/>
                    <a:p>
                      <a:pPr algn="ctr"/>
                      <a:r>
                        <a:rPr lang="en-US" sz="1600" dirty="0" smtClean="0"/>
                        <a:t>GA11002</a:t>
                      </a:r>
                      <a:endParaRPr lang="en-US" sz="1600" dirty="0"/>
                    </a:p>
                  </a:txBody>
                  <a:tcPr anchor="ctr">
                    <a:solidFill>
                      <a:schemeClr val="bg1">
                        <a:lumMod val="95000"/>
                      </a:schemeClr>
                    </a:solidFill>
                  </a:tcPr>
                </a:tc>
                <a:tc>
                  <a:txBody>
                    <a:bodyPr/>
                    <a:lstStyle/>
                    <a:p>
                      <a:pPr algn="ctr"/>
                      <a:r>
                        <a:rPr lang="en-US" sz="1600" dirty="0" smtClean="0"/>
                        <a:t>90</a:t>
                      </a:r>
                      <a:endParaRPr lang="en-US" sz="1600" dirty="0"/>
                    </a:p>
                  </a:txBody>
                  <a:tcPr anchor="ctr">
                    <a:solidFill>
                      <a:schemeClr val="bg1">
                        <a:lumMod val="95000"/>
                      </a:schemeClr>
                    </a:solidFill>
                  </a:tcPr>
                </a:tc>
                <a:tc>
                  <a:txBody>
                    <a:bodyPr/>
                    <a:lstStyle/>
                    <a:p>
                      <a:pPr algn="ctr"/>
                      <a:r>
                        <a:rPr lang="en-US" sz="1600" dirty="0" smtClean="0"/>
                        <a:t>M</a:t>
                      </a:r>
                      <a:endParaRPr lang="en-US" sz="1600" dirty="0"/>
                    </a:p>
                  </a:txBody>
                  <a:tcPr anchor="ctr">
                    <a:solidFill>
                      <a:srgbClr val="FFFF00"/>
                    </a:solidFill>
                  </a:tcPr>
                </a:tc>
              </a:tr>
              <a:tr h="274320">
                <a:tc>
                  <a:txBody>
                    <a:bodyPr/>
                    <a:lstStyle/>
                    <a:p>
                      <a:pPr algn="ctr"/>
                      <a:r>
                        <a:rPr lang="en-US" sz="1600" dirty="0" smtClean="0"/>
                        <a:t>TT 110025</a:t>
                      </a:r>
                      <a:endParaRPr lang="en-US" sz="1600" dirty="0"/>
                    </a:p>
                  </a:txBody>
                  <a:tcPr anchor="ctr">
                    <a:solidFill>
                      <a:schemeClr val="accent2">
                        <a:lumMod val="40000"/>
                        <a:lumOff val="60000"/>
                      </a:schemeClr>
                    </a:solidFill>
                  </a:tcPr>
                </a:tc>
                <a:tc>
                  <a:txBody>
                    <a:bodyPr/>
                    <a:lstStyle/>
                    <a:p>
                      <a:pPr algn="ctr"/>
                      <a:r>
                        <a:rPr lang="en-US" sz="1600" dirty="0" smtClean="0"/>
                        <a:t>59</a:t>
                      </a:r>
                      <a:endParaRPr lang="en-US" sz="1600" dirty="0"/>
                    </a:p>
                  </a:txBody>
                  <a:tcPr anchor="ctr">
                    <a:solidFill>
                      <a:schemeClr val="accent2">
                        <a:lumMod val="40000"/>
                        <a:lumOff val="60000"/>
                      </a:schemeClr>
                    </a:solidFill>
                  </a:tcPr>
                </a:tc>
                <a:tc>
                  <a:txBody>
                    <a:bodyPr/>
                    <a:lstStyle/>
                    <a:p>
                      <a:pPr algn="ctr"/>
                      <a:r>
                        <a:rPr lang="en-US" sz="1600" dirty="0" smtClean="0"/>
                        <a:t>M</a:t>
                      </a:r>
                      <a:endParaRPr lang="en-US" sz="1600" dirty="0"/>
                    </a:p>
                  </a:txBody>
                  <a:tcPr anchor="ctr">
                    <a:solidFill>
                      <a:srgbClr val="FFFF00"/>
                    </a:solidFill>
                  </a:tcPr>
                </a:tc>
                <a:tc>
                  <a:txBody>
                    <a:bodyPr/>
                    <a:lstStyle/>
                    <a:p>
                      <a:pPr algn="ctr"/>
                      <a:r>
                        <a:rPr lang="en-US" sz="1600" dirty="0" smtClean="0"/>
                        <a:t>AI 110025</a:t>
                      </a:r>
                      <a:endParaRPr lang="en-US" sz="1600" dirty="0"/>
                    </a:p>
                  </a:txBody>
                  <a:tcPr>
                    <a:solidFill>
                      <a:schemeClr val="bg1">
                        <a:lumMod val="95000"/>
                      </a:schemeClr>
                    </a:solidFill>
                  </a:tcPr>
                </a:tc>
                <a:tc>
                  <a:txBody>
                    <a:bodyPr/>
                    <a:lstStyle/>
                    <a:p>
                      <a:pPr algn="ctr"/>
                      <a:r>
                        <a:rPr lang="en-US" sz="1600" dirty="0" smtClean="0"/>
                        <a:t>59</a:t>
                      </a:r>
                      <a:endParaRPr lang="en-US" sz="1600" dirty="0"/>
                    </a:p>
                  </a:txBody>
                  <a:tcPr>
                    <a:solidFill>
                      <a:schemeClr val="bg1">
                        <a:lumMod val="95000"/>
                      </a:schemeClr>
                    </a:solidFill>
                  </a:tcPr>
                </a:tc>
                <a:tc gridSpan="2">
                  <a:txBody>
                    <a:bodyPr/>
                    <a:lstStyle/>
                    <a:p>
                      <a:r>
                        <a:rPr lang="en-US" sz="1600" dirty="0" smtClean="0"/>
                        <a:t>VC</a:t>
                      </a:r>
                      <a:endParaRPr lang="en-US" sz="1600" dirty="0"/>
                    </a:p>
                  </a:txBody>
                  <a:tcPr anchor="ctr">
                    <a:solidFill>
                      <a:srgbClr val="00B050"/>
                    </a:solidFill>
                  </a:tcPr>
                </a:tc>
                <a:tc hMerge="1">
                  <a:txBody>
                    <a:bodyPr/>
                    <a:lstStyle/>
                    <a:p>
                      <a:endParaRPr lang="en-US"/>
                    </a:p>
                  </a:txBody>
                  <a:tcPr/>
                </a:tc>
                <a:tc>
                  <a:txBody>
                    <a:bodyPr/>
                    <a:lstStyle/>
                    <a:p>
                      <a:pPr algn="ctr"/>
                      <a:r>
                        <a:rPr lang="en-US" sz="1600" dirty="0" smtClean="0"/>
                        <a:t>GA110025</a:t>
                      </a:r>
                      <a:endParaRPr lang="en-US" sz="1600" dirty="0"/>
                    </a:p>
                  </a:txBody>
                  <a:tcPr anchor="ctr">
                    <a:solidFill>
                      <a:schemeClr val="bg1">
                        <a:lumMod val="95000"/>
                      </a:schemeClr>
                    </a:solidFill>
                  </a:tcPr>
                </a:tc>
                <a:tc>
                  <a:txBody>
                    <a:bodyPr/>
                    <a:lstStyle/>
                    <a:p>
                      <a:pPr algn="ctr"/>
                      <a:r>
                        <a:rPr lang="en-US" sz="1600" dirty="0" smtClean="0"/>
                        <a:t>59</a:t>
                      </a:r>
                      <a:endParaRPr lang="en-US" sz="1600" dirty="0"/>
                    </a:p>
                  </a:txBody>
                  <a:tcPr anchor="ctr">
                    <a:solidFill>
                      <a:schemeClr val="bg1">
                        <a:lumMod val="95000"/>
                      </a:schemeClr>
                    </a:solidFill>
                  </a:tcPr>
                </a:tc>
                <a:tc>
                  <a:txBody>
                    <a:bodyPr/>
                    <a:lstStyle/>
                    <a:p>
                      <a:pPr algn="ctr"/>
                      <a:r>
                        <a:rPr lang="en-US" sz="1600" dirty="0" smtClean="0"/>
                        <a:t>C</a:t>
                      </a:r>
                      <a:endParaRPr lang="en-US" sz="1600" dirty="0"/>
                    </a:p>
                  </a:txBody>
                  <a:tcPr anchor="ctr">
                    <a:solidFill>
                      <a:srgbClr val="3333FF"/>
                    </a:solidFill>
                  </a:tcPr>
                </a:tc>
              </a:tr>
              <a:tr h="2743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TT 11003</a:t>
                      </a:r>
                    </a:p>
                  </a:txBody>
                  <a:tcPr anchor="ctr">
                    <a:solidFill>
                      <a:schemeClr val="accent2">
                        <a:lumMod val="40000"/>
                        <a:lumOff val="60000"/>
                      </a:schemeClr>
                    </a:solidFill>
                  </a:tcPr>
                </a:tc>
                <a:tc>
                  <a:txBody>
                    <a:bodyPr/>
                    <a:lstStyle/>
                    <a:p>
                      <a:pPr algn="ctr"/>
                      <a:r>
                        <a:rPr lang="en-US" sz="1600" dirty="0" smtClean="0"/>
                        <a:t>40</a:t>
                      </a:r>
                      <a:endParaRPr lang="en-US" sz="1600" dirty="0"/>
                    </a:p>
                  </a:txBody>
                  <a:tcPr anchor="ctr">
                    <a:solidFill>
                      <a:schemeClr val="accent2">
                        <a:lumMod val="40000"/>
                        <a:lumOff val="60000"/>
                      </a:schemeClr>
                    </a:solidFill>
                  </a:tcPr>
                </a:tc>
                <a:tc>
                  <a:txBody>
                    <a:bodyPr/>
                    <a:lstStyle/>
                    <a:p>
                      <a:pPr algn="ctr"/>
                      <a:r>
                        <a:rPr lang="en-US" sz="1600" dirty="0" smtClean="0"/>
                        <a:t>C</a:t>
                      </a:r>
                      <a:endParaRPr lang="en-US" sz="1600" dirty="0"/>
                    </a:p>
                  </a:txBody>
                  <a:tcPr anchor="ctr">
                    <a:solidFill>
                      <a:srgbClr val="3333FF"/>
                    </a:solidFill>
                  </a:tcPr>
                </a:tc>
                <a:tc>
                  <a:txBody>
                    <a:bodyPr/>
                    <a:lstStyle/>
                    <a:p>
                      <a:pPr algn="ctr"/>
                      <a:r>
                        <a:rPr lang="en-US" sz="1600" dirty="0" smtClean="0"/>
                        <a:t>AI 11003</a:t>
                      </a:r>
                      <a:endParaRPr lang="en-US" sz="1600" dirty="0"/>
                    </a:p>
                  </a:txBody>
                  <a:tcPr>
                    <a:solidFill>
                      <a:schemeClr val="bg1">
                        <a:lumMod val="95000"/>
                      </a:schemeClr>
                    </a:solidFill>
                  </a:tcPr>
                </a:tc>
                <a:tc>
                  <a:txBody>
                    <a:bodyPr/>
                    <a:lstStyle/>
                    <a:p>
                      <a:pPr algn="ctr"/>
                      <a:r>
                        <a:rPr lang="en-US" sz="1600" dirty="0" smtClean="0"/>
                        <a:t>40</a:t>
                      </a:r>
                      <a:endParaRPr lang="en-US" sz="1600" dirty="0"/>
                    </a:p>
                  </a:txBody>
                  <a:tcPr>
                    <a:solidFill>
                      <a:schemeClr val="bg1">
                        <a:lumMod val="95000"/>
                      </a:schemeClr>
                    </a:solidFill>
                  </a:tcPr>
                </a:tc>
                <a:tc gridSpan="2">
                  <a:txBody>
                    <a:bodyPr/>
                    <a:lstStyle/>
                    <a:p>
                      <a:r>
                        <a:rPr lang="en-US" sz="1600" dirty="0" smtClean="0"/>
                        <a:t>VC</a:t>
                      </a:r>
                      <a:endParaRPr lang="en-US" sz="1600" dirty="0"/>
                    </a:p>
                  </a:txBody>
                  <a:tcPr anchor="ctr">
                    <a:solidFill>
                      <a:srgbClr val="00B050"/>
                    </a:solidFill>
                  </a:tcPr>
                </a:tc>
                <a:tc hMerge="1">
                  <a:txBody>
                    <a:bodyPr/>
                    <a:lstStyle/>
                    <a:p>
                      <a:endParaRPr lang="en-US"/>
                    </a:p>
                  </a:txBody>
                  <a:tcPr/>
                </a:tc>
                <a:tc>
                  <a:txBody>
                    <a:bodyPr/>
                    <a:lstStyle/>
                    <a:p>
                      <a:pPr algn="ctr"/>
                      <a:r>
                        <a:rPr lang="en-US" sz="1600" dirty="0" smtClean="0"/>
                        <a:t>GA11003</a:t>
                      </a:r>
                      <a:endParaRPr lang="en-US" sz="1600" dirty="0"/>
                    </a:p>
                  </a:txBody>
                  <a:tcPr anchor="ctr">
                    <a:solidFill>
                      <a:schemeClr val="bg1">
                        <a:lumMod val="95000"/>
                      </a:schemeClr>
                    </a:solidFill>
                  </a:tcPr>
                </a:tc>
                <a:tc>
                  <a:txBody>
                    <a:bodyPr/>
                    <a:lstStyle/>
                    <a:p>
                      <a:pPr algn="ctr"/>
                      <a:r>
                        <a:rPr lang="en-US" sz="1600" dirty="0" smtClean="0"/>
                        <a:t>40</a:t>
                      </a:r>
                      <a:endParaRPr lang="en-US" sz="1600" dirty="0"/>
                    </a:p>
                  </a:txBody>
                  <a:tcPr anchor="ctr">
                    <a:solidFill>
                      <a:schemeClr val="bg1">
                        <a:lumMod val="95000"/>
                      </a:schemeClr>
                    </a:solidFill>
                  </a:tcPr>
                </a:tc>
                <a:tc>
                  <a:txBody>
                    <a:bodyPr/>
                    <a:lstStyle/>
                    <a:p>
                      <a:pPr algn="ctr"/>
                      <a:r>
                        <a:rPr lang="en-US" sz="1600" dirty="0" smtClean="0"/>
                        <a:t>C</a:t>
                      </a:r>
                      <a:endParaRPr lang="en-US" sz="1600" dirty="0"/>
                    </a:p>
                  </a:txBody>
                  <a:tcPr anchor="ctr">
                    <a:solidFill>
                      <a:srgbClr val="3333FF"/>
                    </a:solidFill>
                  </a:tcPr>
                </a:tc>
              </a:tr>
              <a:tr h="2743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TT 11004</a:t>
                      </a:r>
                    </a:p>
                  </a:txBody>
                  <a:tcPr anchor="ctr">
                    <a:solidFill>
                      <a:schemeClr val="accent2">
                        <a:lumMod val="40000"/>
                        <a:lumOff val="60000"/>
                      </a:schemeClr>
                    </a:solidFill>
                  </a:tcPr>
                </a:tc>
                <a:tc>
                  <a:txBody>
                    <a:bodyPr/>
                    <a:lstStyle/>
                    <a:p>
                      <a:pPr algn="ctr"/>
                      <a:r>
                        <a:rPr lang="en-US" sz="1600" dirty="0" smtClean="0"/>
                        <a:t>23</a:t>
                      </a:r>
                      <a:endParaRPr lang="en-US" sz="1600" dirty="0"/>
                    </a:p>
                  </a:txBody>
                  <a:tcPr anchor="ctr">
                    <a:solidFill>
                      <a:schemeClr val="accent2">
                        <a:lumMod val="40000"/>
                        <a:lumOff val="60000"/>
                      </a:schemeClr>
                    </a:solidFill>
                  </a:tcPr>
                </a:tc>
                <a:tc>
                  <a:txBody>
                    <a:bodyPr/>
                    <a:lstStyle/>
                    <a:p>
                      <a:pPr algn="ctr"/>
                      <a:r>
                        <a:rPr lang="en-US" sz="1600" dirty="0" smtClean="0"/>
                        <a:t>VC</a:t>
                      </a:r>
                      <a:endParaRPr lang="en-US" sz="1600" dirty="0"/>
                    </a:p>
                  </a:txBody>
                  <a:tcPr anchor="ctr">
                    <a:solidFill>
                      <a:srgbClr val="00B050"/>
                    </a:solidFill>
                  </a:tcPr>
                </a:tc>
                <a:tc>
                  <a:txBody>
                    <a:bodyPr/>
                    <a:lstStyle/>
                    <a:p>
                      <a:pPr algn="ctr"/>
                      <a:r>
                        <a:rPr lang="en-US" sz="1600" dirty="0" smtClean="0"/>
                        <a:t>AM11002</a:t>
                      </a:r>
                      <a:endParaRPr lang="en-US" sz="1600" dirty="0"/>
                    </a:p>
                  </a:txBody>
                  <a:tcPr anchor="ctr"/>
                </a:tc>
                <a:tc>
                  <a:txBody>
                    <a:bodyPr/>
                    <a:lstStyle/>
                    <a:p>
                      <a:pPr algn="ctr"/>
                      <a:r>
                        <a:rPr lang="en-US" sz="1600" dirty="0" smtClean="0"/>
                        <a:t>90</a:t>
                      </a:r>
                      <a:endParaRPr lang="en-US" sz="1600" dirty="0"/>
                    </a:p>
                  </a:txBody>
                  <a:tcPr anchor="ctr"/>
                </a:tc>
                <a:tc gridSpan="2">
                  <a:txBody>
                    <a:bodyPr/>
                    <a:lstStyle/>
                    <a:p>
                      <a:pPr algn="ctr"/>
                      <a:r>
                        <a:rPr lang="en-US" sz="1600" dirty="0" smtClean="0"/>
                        <a:t>F</a:t>
                      </a:r>
                      <a:endParaRPr lang="en-US" sz="1600" dirty="0"/>
                    </a:p>
                  </a:txBody>
                  <a:tcPr anchor="ctr">
                    <a:solidFill>
                      <a:srgbClr val="FF0000"/>
                    </a:solidFill>
                  </a:tcPr>
                </a:tc>
                <a:tc hMerge="1">
                  <a:txBody>
                    <a:bodyPr/>
                    <a:lstStyle/>
                    <a:p>
                      <a:endParaRPr lang="en-US"/>
                    </a:p>
                  </a:txBody>
                  <a:tcPr/>
                </a:tc>
                <a:tc>
                  <a:txBody>
                    <a:bodyPr/>
                    <a:lstStyle/>
                    <a:p>
                      <a:pPr algn="ctr"/>
                      <a:r>
                        <a:rPr lang="en-US" sz="1600" dirty="0" smtClean="0"/>
                        <a:t>CP65T-SL</a:t>
                      </a:r>
                      <a:r>
                        <a:rPr lang="en-US" sz="1600" baseline="0" dirty="0" smtClean="0"/>
                        <a:t> (3-6)</a:t>
                      </a:r>
                      <a:endParaRPr lang="en-US" sz="1600" dirty="0"/>
                    </a:p>
                  </a:txBody>
                  <a:tcPr anchor="ctr"/>
                </a:tc>
                <a:tc>
                  <a:txBody>
                    <a:bodyPr/>
                    <a:lstStyle/>
                    <a:p>
                      <a:pPr algn="ctr"/>
                      <a:r>
                        <a:rPr lang="en-US" sz="1600" dirty="0" smtClean="0"/>
                        <a:t>35</a:t>
                      </a:r>
                      <a:endParaRPr lang="en-US" sz="1600" dirty="0"/>
                    </a:p>
                  </a:txBody>
                  <a:tcPr anchor="ctr"/>
                </a:tc>
                <a:tc>
                  <a:txBody>
                    <a:bodyPr/>
                    <a:lstStyle/>
                    <a:p>
                      <a:pPr algn="ctr"/>
                      <a:r>
                        <a:rPr lang="en-US" sz="1600" dirty="0" smtClean="0"/>
                        <a:t>XC</a:t>
                      </a:r>
                      <a:endParaRPr lang="en-US" sz="1600" dirty="0"/>
                    </a:p>
                  </a:txBody>
                  <a:tcPr anchor="ctr">
                    <a:solidFill>
                      <a:schemeClr val="bg1"/>
                    </a:solidFill>
                  </a:tcPr>
                </a:tc>
              </a:tr>
              <a:tr h="274320">
                <a:tc>
                  <a:txBody>
                    <a:bodyPr/>
                    <a:lstStyle/>
                    <a:p>
                      <a:pPr algn="ctr"/>
                      <a:r>
                        <a:rPr lang="en-US" sz="1600" dirty="0" smtClean="0"/>
                        <a:t>TTI 11002</a:t>
                      </a:r>
                      <a:endParaRPr lang="en-US" sz="1600" dirty="0"/>
                    </a:p>
                  </a:txBody>
                  <a:tcPr anchor="ctr"/>
                </a:tc>
                <a:tc>
                  <a:txBody>
                    <a:bodyPr/>
                    <a:lstStyle/>
                    <a:p>
                      <a:pPr algn="ctr"/>
                      <a:r>
                        <a:rPr lang="en-US" sz="1600" dirty="0" smtClean="0"/>
                        <a:t>90</a:t>
                      </a:r>
                      <a:endParaRPr lang="en-US" sz="1600" dirty="0"/>
                    </a:p>
                  </a:txBody>
                  <a:tcPr anchor="ctr"/>
                </a:tc>
                <a:tc>
                  <a:txBody>
                    <a:bodyPr/>
                    <a:lstStyle/>
                    <a:p>
                      <a:pPr algn="ctr"/>
                      <a:r>
                        <a:rPr lang="en-US" sz="1600" dirty="0" smtClean="0"/>
                        <a:t>XC</a:t>
                      </a:r>
                      <a:endParaRPr lang="en-US" sz="1600" dirty="0"/>
                    </a:p>
                  </a:txBody>
                  <a:tcPr anchor="ctr">
                    <a:solidFill>
                      <a:schemeClr val="bg1"/>
                    </a:solidFill>
                  </a:tcPr>
                </a:tc>
                <a:tc>
                  <a:txBody>
                    <a:bodyPr/>
                    <a:lstStyle/>
                    <a:p>
                      <a:pPr algn="ctr"/>
                      <a:r>
                        <a:rPr lang="en-US" sz="1600" dirty="0" smtClean="0"/>
                        <a:t>AM100025</a:t>
                      </a:r>
                      <a:endParaRPr lang="en-US" sz="1600" dirty="0"/>
                    </a:p>
                  </a:txBody>
                  <a:tcPr anchor="ctr"/>
                </a:tc>
                <a:tc>
                  <a:txBody>
                    <a:bodyPr/>
                    <a:lstStyle/>
                    <a:p>
                      <a:pPr algn="ctr"/>
                      <a:r>
                        <a:rPr lang="en-US" sz="1600" dirty="0" smtClean="0"/>
                        <a:t>59</a:t>
                      </a:r>
                      <a:endParaRPr lang="en-US" sz="1600" dirty="0"/>
                    </a:p>
                  </a:txBody>
                  <a:tcPr anchor="ctr"/>
                </a:tc>
                <a:tc gridSpan="2">
                  <a:txBody>
                    <a:bodyPr/>
                    <a:lstStyle/>
                    <a:p>
                      <a:pPr algn="ctr"/>
                      <a:r>
                        <a:rPr lang="en-US" sz="1600" dirty="0" smtClean="0"/>
                        <a:t>M</a:t>
                      </a:r>
                      <a:endParaRPr lang="en-US" sz="1600" dirty="0"/>
                    </a:p>
                  </a:txBody>
                  <a:tcPr anchor="ctr">
                    <a:solidFill>
                      <a:srgbClr val="FFFF00"/>
                    </a:solidFill>
                  </a:tcPr>
                </a:tc>
                <a:tc hMerge="1">
                  <a:txBody>
                    <a:bodyPr/>
                    <a:lstStyle/>
                    <a:p>
                      <a:endParaRPr lang="en-US"/>
                    </a:p>
                  </a:txBody>
                  <a:tcPr/>
                </a:tc>
                <a:tc>
                  <a:txBody>
                    <a:bodyPr/>
                    <a:lstStyle/>
                    <a:p>
                      <a:pPr algn="ctr"/>
                      <a:r>
                        <a:rPr lang="en-US" sz="1600" dirty="0" smtClean="0"/>
                        <a:t>CP65T-SL (3-4)</a:t>
                      </a:r>
                      <a:endParaRPr lang="en-US" sz="1600" dirty="0"/>
                    </a:p>
                  </a:txBody>
                  <a:tcPr anchor="ctr"/>
                </a:tc>
                <a:tc>
                  <a:txBody>
                    <a:bodyPr/>
                    <a:lstStyle/>
                    <a:p>
                      <a:pPr algn="ctr"/>
                      <a:r>
                        <a:rPr lang="en-US" sz="1600" dirty="0" smtClean="0"/>
                        <a:t>40</a:t>
                      </a:r>
                      <a:endParaRPr lang="en-US" sz="1600" dirty="0"/>
                    </a:p>
                  </a:txBody>
                  <a:tcPr anchor="ctr"/>
                </a:tc>
                <a:tc>
                  <a:txBody>
                    <a:bodyPr/>
                    <a:lstStyle/>
                    <a:p>
                      <a:pPr algn="ctr"/>
                      <a:r>
                        <a:rPr lang="en-US" sz="1600" dirty="0" smtClean="0"/>
                        <a:t>XC</a:t>
                      </a:r>
                      <a:endParaRPr lang="en-US" sz="1600" dirty="0"/>
                    </a:p>
                  </a:txBody>
                  <a:tcPr anchor="ctr">
                    <a:solidFill>
                      <a:schemeClr val="bg1"/>
                    </a:solidFill>
                  </a:tcPr>
                </a:tc>
              </a:tr>
              <a:tr h="2743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TTI 110025</a:t>
                      </a:r>
                    </a:p>
                  </a:txBody>
                  <a:tcPr anchor="ctr"/>
                </a:tc>
                <a:tc>
                  <a:txBody>
                    <a:bodyPr/>
                    <a:lstStyle/>
                    <a:p>
                      <a:pPr algn="ctr"/>
                      <a:r>
                        <a:rPr lang="en-US" sz="1600" dirty="0" smtClean="0"/>
                        <a:t>59</a:t>
                      </a:r>
                      <a:endParaRPr lang="en-US" sz="1600" dirty="0"/>
                    </a:p>
                  </a:txBody>
                  <a:tcPr anchor="ctr"/>
                </a:tc>
                <a:tc>
                  <a:txBody>
                    <a:bodyPr/>
                    <a:lstStyle/>
                    <a:p>
                      <a:pPr algn="ctr"/>
                      <a:r>
                        <a:rPr lang="en-US" sz="1600" dirty="0" smtClean="0"/>
                        <a:t>XC</a:t>
                      </a:r>
                      <a:endParaRPr lang="en-US" sz="1600" dirty="0"/>
                    </a:p>
                  </a:txBody>
                  <a:tcPr anchor="ctr"/>
                </a:tc>
                <a:tc>
                  <a:txBody>
                    <a:bodyPr/>
                    <a:lstStyle/>
                    <a:p>
                      <a:pPr algn="ctr"/>
                      <a:r>
                        <a:rPr lang="en-US" sz="1600" dirty="0" smtClean="0"/>
                        <a:t>AM11003</a:t>
                      </a:r>
                      <a:endParaRPr lang="en-US" sz="1600" dirty="0"/>
                    </a:p>
                  </a:txBody>
                  <a:tcPr anchor="ctr"/>
                </a:tc>
                <a:tc>
                  <a:txBody>
                    <a:bodyPr/>
                    <a:lstStyle/>
                    <a:p>
                      <a:pPr algn="ctr"/>
                      <a:r>
                        <a:rPr lang="en-US" sz="1600" dirty="0" smtClean="0"/>
                        <a:t>40</a:t>
                      </a:r>
                      <a:endParaRPr lang="en-US" sz="1600" dirty="0"/>
                    </a:p>
                  </a:txBody>
                  <a:tcPr anchor="ctr"/>
                </a:tc>
                <a:tc gridSpan="2">
                  <a:txBody>
                    <a:bodyPr/>
                    <a:lstStyle/>
                    <a:p>
                      <a:pPr algn="ctr"/>
                      <a:r>
                        <a:rPr lang="en-US" sz="1600" dirty="0" smtClean="0"/>
                        <a:t>C</a:t>
                      </a:r>
                      <a:endParaRPr lang="en-US" sz="1600" dirty="0"/>
                    </a:p>
                  </a:txBody>
                  <a:tcPr anchor="ctr">
                    <a:solidFill>
                      <a:srgbClr val="3333FF"/>
                    </a:solidFill>
                  </a:tcPr>
                </a:tc>
                <a:tc hMerge="1">
                  <a:txBody>
                    <a:bodyPr/>
                    <a:lstStyle/>
                    <a:p>
                      <a:endParaRPr lang="en-US"/>
                    </a:p>
                  </a:txBody>
                  <a:tcPr/>
                </a:tc>
                <a:tc>
                  <a:txBody>
                    <a:bodyPr/>
                    <a:lstStyle/>
                    <a:p>
                      <a:pPr algn="ctr"/>
                      <a:r>
                        <a:rPr lang="en-US" sz="1600" dirty="0" smtClean="0"/>
                        <a:t>Wilger SR80-025</a:t>
                      </a:r>
                      <a:endParaRPr lang="en-US" sz="1600" dirty="0"/>
                    </a:p>
                  </a:txBody>
                  <a:tcPr anchor="ctr">
                    <a:solidFill>
                      <a:schemeClr val="bg1">
                        <a:lumMod val="95000"/>
                      </a:schemeClr>
                    </a:solidFill>
                  </a:tcPr>
                </a:tc>
                <a:tc>
                  <a:txBody>
                    <a:bodyPr/>
                    <a:lstStyle/>
                    <a:p>
                      <a:pPr algn="ctr"/>
                      <a:r>
                        <a:rPr lang="en-US" sz="1600" dirty="0" smtClean="0"/>
                        <a:t>41</a:t>
                      </a:r>
                      <a:endParaRPr lang="en-US" sz="1600" dirty="0"/>
                    </a:p>
                  </a:txBody>
                  <a:tcPr anchor="ctr">
                    <a:solidFill>
                      <a:schemeClr val="bg1">
                        <a:lumMod val="95000"/>
                      </a:schemeClr>
                    </a:solidFill>
                  </a:tcPr>
                </a:tc>
                <a:tc>
                  <a:txBody>
                    <a:bodyPr/>
                    <a:lstStyle/>
                    <a:p>
                      <a:pPr algn="ctr"/>
                      <a:r>
                        <a:rPr lang="en-US" sz="1600" dirty="0" smtClean="0"/>
                        <a:t>M</a:t>
                      </a:r>
                      <a:endParaRPr lang="en-US" sz="1600" dirty="0"/>
                    </a:p>
                  </a:txBody>
                  <a:tcPr anchor="ctr">
                    <a:solidFill>
                      <a:srgbClr val="FFFF00"/>
                    </a:solidFill>
                  </a:tcPr>
                </a:tc>
              </a:tr>
              <a:tr h="274320">
                <a:tc>
                  <a:txBody>
                    <a:bodyPr/>
                    <a:lstStyle/>
                    <a:p>
                      <a:pPr algn="ctr"/>
                      <a:r>
                        <a:rPr lang="en-US" sz="1600" dirty="0" smtClean="0"/>
                        <a:t>XR 80025</a:t>
                      </a:r>
                      <a:endParaRPr lang="en-US" sz="1600" dirty="0"/>
                    </a:p>
                  </a:txBody>
                  <a:tcPr anchor="ctr">
                    <a:solidFill>
                      <a:schemeClr val="accent3">
                        <a:lumMod val="75000"/>
                      </a:schemeClr>
                    </a:solidFill>
                  </a:tcPr>
                </a:tc>
                <a:tc>
                  <a:txBody>
                    <a:bodyPr/>
                    <a:lstStyle/>
                    <a:p>
                      <a:pPr algn="ctr"/>
                      <a:r>
                        <a:rPr lang="en-US" sz="1600" dirty="0" smtClean="0"/>
                        <a:t>40</a:t>
                      </a:r>
                      <a:endParaRPr lang="en-US" sz="1600" dirty="0"/>
                    </a:p>
                  </a:txBody>
                  <a:tcPr anchor="ctr">
                    <a:solidFill>
                      <a:schemeClr val="accent3">
                        <a:lumMod val="75000"/>
                      </a:schemeClr>
                    </a:solidFill>
                  </a:tcPr>
                </a:tc>
                <a:tc>
                  <a:txBody>
                    <a:bodyPr/>
                    <a:lstStyle/>
                    <a:p>
                      <a:pPr algn="ctr"/>
                      <a:r>
                        <a:rPr lang="en-US" sz="1600" dirty="0" smtClean="0"/>
                        <a:t>M</a:t>
                      </a:r>
                      <a:endParaRPr lang="en-US" sz="1600" dirty="0"/>
                    </a:p>
                  </a:txBody>
                  <a:tcPr anchor="ctr">
                    <a:solidFill>
                      <a:srgbClr val="FFFF00"/>
                    </a:solidFill>
                  </a:tcPr>
                </a:tc>
                <a:tc>
                  <a:txBody>
                    <a:bodyPr/>
                    <a:lstStyle/>
                    <a:p>
                      <a:pPr algn="ctr"/>
                      <a:r>
                        <a:rPr lang="en-US" sz="1600" dirty="0" smtClean="0"/>
                        <a:t>TDXL11002</a:t>
                      </a:r>
                      <a:endParaRPr lang="en-US" sz="1600" dirty="0"/>
                    </a:p>
                  </a:txBody>
                  <a:tcPr anchor="ctr">
                    <a:solidFill>
                      <a:schemeClr val="bg1">
                        <a:lumMod val="95000"/>
                      </a:schemeClr>
                    </a:solidFill>
                  </a:tcPr>
                </a:tc>
                <a:tc>
                  <a:txBody>
                    <a:bodyPr/>
                    <a:lstStyle/>
                    <a:p>
                      <a:pPr algn="ctr"/>
                      <a:r>
                        <a:rPr lang="en-US" sz="1600" dirty="0" smtClean="0"/>
                        <a:t>90</a:t>
                      </a:r>
                      <a:endParaRPr lang="en-US" sz="1600" dirty="0"/>
                    </a:p>
                  </a:txBody>
                  <a:tcPr anchor="ctr">
                    <a:solidFill>
                      <a:schemeClr val="bg1">
                        <a:lumMod val="95000"/>
                      </a:schemeClr>
                    </a:solidFill>
                  </a:tcPr>
                </a:tc>
                <a:tc gridSpan="2">
                  <a:txBody>
                    <a:bodyPr/>
                    <a:lstStyle/>
                    <a:p>
                      <a:pPr algn="ctr"/>
                      <a:r>
                        <a:rPr lang="en-US" sz="1600" dirty="0" smtClean="0"/>
                        <a:t>F</a:t>
                      </a:r>
                      <a:endParaRPr lang="en-US" sz="1600" dirty="0"/>
                    </a:p>
                  </a:txBody>
                  <a:tcPr anchor="ctr">
                    <a:solidFill>
                      <a:srgbClr val="FF0000"/>
                    </a:solidFill>
                  </a:tcPr>
                </a:tc>
                <a:tc hMerge="1">
                  <a:txBody>
                    <a:bodyPr/>
                    <a:lstStyle/>
                    <a:p>
                      <a:endParaRPr lang="en-US"/>
                    </a:p>
                  </a:txBody>
                  <a:tcPr/>
                </a:tc>
                <a:tc>
                  <a:txBody>
                    <a:bodyPr/>
                    <a:lstStyle/>
                    <a:p>
                      <a:pPr algn="ctr"/>
                      <a:r>
                        <a:rPr lang="en-US" sz="1600" dirty="0" smtClean="0"/>
                        <a:t>Wilger DR110-02</a:t>
                      </a:r>
                      <a:endParaRPr lang="en-US" sz="1600" dirty="0"/>
                    </a:p>
                  </a:txBody>
                  <a:tcPr anchor="ctr">
                    <a:solidFill>
                      <a:schemeClr val="bg1">
                        <a:lumMod val="95000"/>
                      </a:schemeClr>
                    </a:solidFill>
                  </a:tcPr>
                </a:tc>
                <a:tc>
                  <a:txBody>
                    <a:bodyPr/>
                    <a:lstStyle/>
                    <a:p>
                      <a:pPr algn="ctr"/>
                      <a:r>
                        <a:rPr lang="en-US" sz="1600" dirty="0" smtClean="0"/>
                        <a:t>64</a:t>
                      </a:r>
                      <a:endParaRPr lang="en-US" sz="1600" dirty="0"/>
                    </a:p>
                  </a:txBody>
                  <a:tcPr anchor="ctr">
                    <a:solidFill>
                      <a:schemeClr val="bg1">
                        <a:lumMod val="95000"/>
                      </a:schemeClr>
                    </a:solidFill>
                  </a:tcPr>
                </a:tc>
                <a:tc>
                  <a:txBody>
                    <a:bodyPr/>
                    <a:lstStyle/>
                    <a:p>
                      <a:pPr algn="ctr"/>
                      <a:r>
                        <a:rPr lang="en-US" sz="1600" dirty="0" smtClean="0"/>
                        <a:t>M</a:t>
                      </a:r>
                      <a:endParaRPr lang="en-US" sz="1600" dirty="0"/>
                    </a:p>
                  </a:txBody>
                  <a:tcPr anchor="ctr">
                    <a:solidFill>
                      <a:srgbClr val="FFFF00"/>
                    </a:solidFill>
                  </a:tcPr>
                </a:tc>
              </a:tr>
              <a:tr h="2743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XR 110025</a:t>
                      </a:r>
                    </a:p>
                  </a:txBody>
                  <a:tcPr anchor="ctr">
                    <a:solidFill>
                      <a:schemeClr val="accent3">
                        <a:lumMod val="75000"/>
                      </a:schemeClr>
                    </a:solidFill>
                  </a:tcPr>
                </a:tc>
                <a:tc>
                  <a:txBody>
                    <a:bodyPr/>
                    <a:lstStyle/>
                    <a:p>
                      <a:pPr algn="ctr"/>
                      <a:r>
                        <a:rPr lang="en-US" sz="1600" dirty="0" smtClean="0"/>
                        <a:t>59</a:t>
                      </a:r>
                      <a:endParaRPr lang="en-US" sz="1600" dirty="0"/>
                    </a:p>
                  </a:txBody>
                  <a:tcPr anchor="ctr">
                    <a:solidFill>
                      <a:schemeClr val="accent3">
                        <a:lumMod val="75000"/>
                      </a:schemeClr>
                    </a:solidFill>
                  </a:tcPr>
                </a:tc>
                <a:tc>
                  <a:txBody>
                    <a:bodyPr/>
                    <a:lstStyle/>
                    <a:p>
                      <a:pPr algn="ctr"/>
                      <a:r>
                        <a:rPr lang="en-US" sz="1600" dirty="0" smtClean="0"/>
                        <a:t>F</a:t>
                      </a:r>
                      <a:endParaRPr lang="en-US" sz="1600" dirty="0"/>
                    </a:p>
                  </a:txBody>
                  <a:tcPr anchor="ctr">
                    <a:solidFill>
                      <a:srgbClr val="FF0000"/>
                    </a:solidFill>
                  </a:tcPr>
                </a:tc>
                <a:tc>
                  <a:txBody>
                    <a:bodyPr/>
                    <a:lstStyle/>
                    <a:p>
                      <a:pPr algn="ctr"/>
                      <a:r>
                        <a:rPr lang="en-US" sz="1600" dirty="0" smtClean="0"/>
                        <a:t>TDXL110025</a:t>
                      </a:r>
                      <a:endParaRPr lang="en-US" sz="1600" dirty="0"/>
                    </a:p>
                  </a:txBody>
                  <a:tcPr anchor="ctr">
                    <a:solidFill>
                      <a:schemeClr val="bg1">
                        <a:lumMod val="95000"/>
                      </a:schemeClr>
                    </a:solidFill>
                  </a:tcPr>
                </a:tc>
                <a:tc>
                  <a:txBody>
                    <a:bodyPr/>
                    <a:lstStyle/>
                    <a:p>
                      <a:pPr algn="ctr"/>
                      <a:r>
                        <a:rPr lang="en-US" sz="1600" dirty="0" smtClean="0"/>
                        <a:t>59</a:t>
                      </a:r>
                      <a:endParaRPr lang="en-US" sz="1600" dirty="0"/>
                    </a:p>
                  </a:txBody>
                  <a:tcPr anchor="ctr">
                    <a:solidFill>
                      <a:schemeClr val="bg1">
                        <a:lumMod val="95000"/>
                      </a:schemeClr>
                    </a:solidFill>
                  </a:tcPr>
                </a:tc>
                <a:tc>
                  <a:txBody>
                    <a:bodyPr/>
                    <a:lstStyle/>
                    <a:p>
                      <a:pPr algn="ctr"/>
                      <a:r>
                        <a:rPr lang="en-US" sz="1600" dirty="0" smtClean="0"/>
                        <a:t>M</a:t>
                      </a:r>
                      <a:endParaRPr lang="en-US" sz="1600" dirty="0"/>
                    </a:p>
                  </a:txBody>
                  <a:tcPr anchor="ctr">
                    <a:solidFill>
                      <a:srgbClr val="FFFF00"/>
                    </a:solidFill>
                  </a:tcPr>
                </a:tc>
                <a:tc>
                  <a:txBody>
                    <a:bodyPr/>
                    <a:lstStyle/>
                    <a:p>
                      <a:pPr algn="ctr"/>
                      <a:r>
                        <a:rPr lang="en-US" sz="1600" dirty="0" smtClean="0"/>
                        <a:t>C</a:t>
                      </a:r>
                      <a:endParaRPr lang="en-US" sz="1600" dirty="0"/>
                    </a:p>
                  </a:txBody>
                  <a:tcPr anchor="ctr">
                    <a:solidFill>
                      <a:srgbClr val="3333FF"/>
                    </a:solidFill>
                  </a:tcPr>
                </a:tc>
                <a:tc>
                  <a:txBody>
                    <a:bodyPr/>
                    <a:lstStyle/>
                    <a:p>
                      <a:pPr algn="ctr"/>
                      <a:r>
                        <a:rPr lang="en-US" sz="1600" dirty="0" smtClean="0"/>
                        <a:t>Wilger SR110-03</a:t>
                      </a:r>
                      <a:endParaRPr lang="en-US" sz="1600" dirty="0"/>
                    </a:p>
                  </a:txBody>
                  <a:tcPr anchor="ctr">
                    <a:solidFill>
                      <a:schemeClr val="bg1">
                        <a:lumMod val="95000"/>
                      </a:schemeClr>
                    </a:solidFill>
                  </a:tcPr>
                </a:tc>
                <a:tc>
                  <a:txBody>
                    <a:bodyPr/>
                    <a:lstStyle/>
                    <a:p>
                      <a:pPr algn="ctr"/>
                      <a:r>
                        <a:rPr lang="en-US" sz="1600" dirty="0" smtClean="0"/>
                        <a:t>28</a:t>
                      </a:r>
                      <a:endParaRPr lang="en-US" sz="1600" dirty="0"/>
                    </a:p>
                  </a:txBody>
                  <a:tcPr anchor="ctr">
                    <a:solidFill>
                      <a:schemeClr val="bg1">
                        <a:lumMod val="95000"/>
                      </a:schemeClr>
                    </a:solidFill>
                  </a:tcPr>
                </a:tc>
                <a:tc>
                  <a:txBody>
                    <a:bodyPr/>
                    <a:lstStyle/>
                    <a:p>
                      <a:pPr algn="ctr"/>
                      <a:r>
                        <a:rPr lang="en-US" sz="1600" dirty="0" smtClean="0"/>
                        <a:t>M</a:t>
                      </a:r>
                      <a:endParaRPr lang="en-US" sz="1600" dirty="0"/>
                    </a:p>
                  </a:txBody>
                  <a:tcPr anchor="ctr">
                    <a:solidFill>
                      <a:srgbClr val="FFFF00"/>
                    </a:solidFill>
                  </a:tcPr>
                </a:tc>
              </a:tr>
              <a:tr h="274320">
                <a:tc>
                  <a:txBody>
                    <a:bodyPr/>
                    <a:lstStyle/>
                    <a:p>
                      <a:pPr algn="ctr"/>
                      <a:r>
                        <a:rPr lang="en-US" sz="1600" dirty="0" smtClean="0"/>
                        <a:t>XR 8003</a:t>
                      </a:r>
                      <a:endParaRPr lang="en-US" sz="1600" dirty="0"/>
                    </a:p>
                  </a:txBody>
                  <a:tcPr anchor="ctr">
                    <a:solidFill>
                      <a:schemeClr val="accent3">
                        <a:lumMod val="75000"/>
                      </a:schemeClr>
                    </a:solidFill>
                  </a:tcPr>
                </a:tc>
                <a:tc>
                  <a:txBody>
                    <a:bodyPr/>
                    <a:lstStyle/>
                    <a:p>
                      <a:pPr algn="ctr"/>
                      <a:r>
                        <a:rPr lang="en-US" sz="1600" dirty="0" smtClean="0"/>
                        <a:t>40</a:t>
                      </a:r>
                      <a:endParaRPr lang="en-US" sz="1600" dirty="0"/>
                    </a:p>
                  </a:txBody>
                  <a:tcPr anchor="ctr">
                    <a:solidFill>
                      <a:schemeClr val="accent3">
                        <a:lumMod val="75000"/>
                      </a:schemeClr>
                    </a:solidFill>
                  </a:tcPr>
                </a:tc>
                <a:tc>
                  <a:txBody>
                    <a:bodyPr/>
                    <a:lstStyle/>
                    <a:p>
                      <a:pPr algn="ctr"/>
                      <a:r>
                        <a:rPr lang="en-US" sz="1600" dirty="0" smtClean="0"/>
                        <a:t>M</a:t>
                      </a:r>
                      <a:endParaRPr lang="en-US" sz="1600" dirty="0"/>
                    </a:p>
                  </a:txBody>
                  <a:tcPr anchor="ctr">
                    <a:solidFill>
                      <a:srgbClr val="FFFF00"/>
                    </a:solidFill>
                  </a:tcPr>
                </a:tc>
                <a:tc>
                  <a:txBody>
                    <a:bodyPr/>
                    <a:lstStyle/>
                    <a:p>
                      <a:pPr algn="ctr"/>
                      <a:r>
                        <a:rPr lang="en-US" sz="1600" dirty="0" smtClean="0"/>
                        <a:t>TDXL11003</a:t>
                      </a:r>
                      <a:endParaRPr lang="en-US" sz="1600" dirty="0"/>
                    </a:p>
                  </a:txBody>
                  <a:tcPr anchor="ctr">
                    <a:solidFill>
                      <a:schemeClr val="bg1">
                        <a:lumMod val="95000"/>
                      </a:schemeClr>
                    </a:solidFill>
                  </a:tcPr>
                </a:tc>
                <a:tc>
                  <a:txBody>
                    <a:bodyPr/>
                    <a:lstStyle/>
                    <a:p>
                      <a:pPr algn="ctr"/>
                      <a:r>
                        <a:rPr lang="en-US" sz="1600" dirty="0" smtClean="0"/>
                        <a:t>40</a:t>
                      </a:r>
                      <a:endParaRPr lang="en-US" sz="1600" dirty="0"/>
                    </a:p>
                  </a:txBody>
                  <a:tcPr anchor="ctr">
                    <a:solidFill>
                      <a:schemeClr val="bg1">
                        <a:lumMod val="95000"/>
                      </a:schemeClr>
                    </a:solidFill>
                  </a:tcPr>
                </a:tc>
                <a:tc gridSpan="2">
                  <a:txBody>
                    <a:bodyPr/>
                    <a:lstStyle/>
                    <a:p>
                      <a:pPr algn="ctr"/>
                      <a:r>
                        <a:rPr lang="en-US" sz="1600" dirty="0" smtClean="0"/>
                        <a:t>VC</a:t>
                      </a:r>
                      <a:endParaRPr lang="en-US" sz="1600" dirty="0"/>
                    </a:p>
                  </a:txBody>
                  <a:tcPr anchor="ctr">
                    <a:solidFill>
                      <a:srgbClr val="00B050"/>
                    </a:solidFill>
                  </a:tcPr>
                </a:tc>
                <a:tc hMerge="1">
                  <a:txBody>
                    <a:bodyPr/>
                    <a:lstStyle/>
                    <a:p>
                      <a:endParaRPr lang="en-US"/>
                    </a:p>
                  </a:txBody>
                  <a:tcPr/>
                </a:tc>
                <a:tc>
                  <a:txBody>
                    <a:bodyPr/>
                    <a:lstStyle/>
                    <a:p>
                      <a:pPr algn="ctr"/>
                      <a:r>
                        <a:rPr lang="en-US" sz="1600" dirty="0" smtClean="0"/>
                        <a:t>Wilger MR100-025</a:t>
                      </a:r>
                      <a:endParaRPr lang="en-US" sz="1600" dirty="0"/>
                    </a:p>
                  </a:txBody>
                  <a:tcPr anchor="ctr">
                    <a:solidFill>
                      <a:schemeClr val="bg1">
                        <a:lumMod val="95000"/>
                      </a:schemeClr>
                    </a:solidFill>
                  </a:tcPr>
                </a:tc>
                <a:tc>
                  <a:txBody>
                    <a:bodyPr/>
                    <a:lstStyle/>
                    <a:p>
                      <a:pPr algn="ctr"/>
                      <a:r>
                        <a:rPr lang="en-US" sz="1600" dirty="0" smtClean="0"/>
                        <a:t>41</a:t>
                      </a:r>
                      <a:endParaRPr lang="en-US" sz="1600" dirty="0"/>
                    </a:p>
                  </a:txBody>
                  <a:tcPr anchor="ctr">
                    <a:solidFill>
                      <a:schemeClr val="bg1">
                        <a:lumMod val="95000"/>
                      </a:schemeClr>
                    </a:solidFill>
                  </a:tcPr>
                </a:tc>
                <a:tc>
                  <a:txBody>
                    <a:bodyPr/>
                    <a:lstStyle/>
                    <a:p>
                      <a:pPr algn="ctr"/>
                      <a:r>
                        <a:rPr lang="en-US" sz="1600" dirty="0" smtClean="0"/>
                        <a:t>M</a:t>
                      </a:r>
                      <a:endParaRPr lang="en-US" sz="1600" dirty="0"/>
                    </a:p>
                  </a:txBody>
                  <a:tcPr anchor="ctr">
                    <a:solidFill>
                      <a:srgbClr val="FFFF00"/>
                    </a:solidFill>
                  </a:tcPr>
                </a:tc>
              </a:tr>
              <a:tr h="2743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XR 11003</a:t>
                      </a:r>
                    </a:p>
                  </a:txBody>
                  <a:tcPr anchor="ctr">
                    <a:solidFill>
                      <a:schemeClr val="accent3">
                        <a:lumMod val="75000"/>
                      </a:schemeClr>
                    </a:solidFill>
                  </a:tcPr>
                </a:tc>
                <a:tc>
                  <a:txBody>
                    <a:bodyPr/>
                    <a:lstStyle/>
                    <a:p>
                      <a:pPr algn="ctr"/>
                      <a:r>
                        <a:rPr lang="en-US" sz="1600" dirty="0" smtClean="0"/>
                        <a:t>40</a:t>
                      </a:r>
                      <a:endParaRPr lang="en-US" sz="1600" dirty="0"/>
                    </a:p>
                  </a:txBody>
                  <a:tcPr anchor="ctr">
                    <a:solidFill>
                      <a:schemeClr val="accent3">
                        <a:lumMod val="75000"/>
                      </a:schemeClr>
                    </a:solidFill>
                  </a:tcPr>
                </a:tc>
                <a:tc>
                  <a:txBody>
                    <a:bodyPr/>
                    <a:lstStyle/>
                    <a:p>
                      <a:pPr algn="ctr"/>
                      <a:r>
                        <a:rPr lang="en-US" sz="1600" dirty="0" smtClean="0"/>
                        <a:t>F</a:t>
                      </a:r>
                      <a:endParaRPr lang="en-US" sz="1600" dirty="0"/>
                    </a:p>
                  </a:txBody>
                  <a:tcPr anchor="ctr">
                    <a:solidFill>
                      <a:srgbClr val="FF0000"/>
                    </a:solidFill>
                  </a:tcPr>
                </a:tc>
                <a:tc>
                  <a:txBody>
                    <a:bodyPr/>
                    <a:lstStyle/>
                    <a:p>
                      <a:pPr algn="ctr"/>
                      <a:r>
                        <a:rPr lang="en-US" sz="1600" dirty="0" smtClean="0"/>
                        <a:t>ULD12002</a:t>
                      </a:r>
                      <a:endParaRPr lang="en-US" sz="1600" dirty="0"/>
                    </a:p>
                  </a:txBody>
                  <a:tcPr anchor="ctr"/>
                </a:tc>
                <a:tc>
                  <a:txBody>
                    <a:bodyPr/>
                    <a:lstStyle/>
                    <a:p>
                      <a:pPr algn="ctr"/>
                      <a:r>
                        <a:rPr lang="en-US" sz="1600" dirty="0" smtClean="0"/>
                        <a:t>90</a:t>
                      </a:r>
                      <a:endParaRPr lang="en-US" sz="1600" dirty="0"/>
                    </a:p>
                  </a:txBody>
                  <a:tcPr anchor="ctr"/>
                </a:tc>
                <a:tc gridSpan="2">
                  <a:txBody>
                    <a:bodyPr/>
                    <a:lstStyle/>
                    <a:p>
                      <a:pPr algn="ctr"/>
                      <a:r>
                        <a:rPr lang="en-US" sz="1600" dirty="0" smtClean="0"/>
                        <a:t>M</a:t>
                      </a:r>
                      <a:endParaRPr lang="en-US" sz="1600" dirty="0"/>
                    </a:p>
                  </a:txBody>
                  <a:tcPr anchor="ctr">
                    <a:solidFill>
                      <a:srgbClr val="FFFF00"/>
                    </a:solidFill>
                  </a:tcPr>
                </a:tc>
                <a:tc hMerge="1">
                  <a:txBody>
                    <a:bodyPr/>
                    <a:lstStyle/>
                    <a:p>
                      <a:endParaRPr lang="en-US"/>
                    </a:p>
                  </a:txBody>
                  <a:tcPr/>
                </a:tc>
                <a:tc>
                  <a:txBody>
                    <a:bodyPr/>
                    <a:lstStyle/>
                    <a:p>
                      <a:endParaRPr lang="en-US" sz="1600"/>
                    </a:p>
                  </a:txBody>
                  <a:tcPr anchor="ctr"/>
                </a:tc>
                <a:tc>
                  <a:txBody>
                    <a:bodyPr/>
                    <a:lstStyle/>
                    <a:p>
                      <a:endParaRPr lang="en-US" sz="1600" dirty="0"/>
                    </a:p>
                  </a:txBody>
                  <a:tcPr anchor="ctr"/>
                </a:tc>
                <a:tc>
                  <a:txBody>
                    <a:bodyPr/>
                    <a:lstStyle/>
                    <a:p>
                      <a:endParaRPr lang="en-US" sz="1600"/>
                    </a:p>
                  </a:txBody>
                  <a:tcPr anchor="ctr"/>
                </a:tc>
              </a:tr>
              <a:tr h="274320">
                <a:tc>
                  <a:txBody>
                    <a:bodyPr/>
                    <a:lstStyle/>
                    <a:p>
                      <a:pPr algn="ctr"/>
                      <a:r>
                        <a:rPr lang="en-US" sz="1600" dirty="0" smtClean="0"/>
                        <a:t>XR 8004</a:t>
                      </a:r>
                      <a:endParaRPr lang="en-US" sz="1600" dirty="0"/>
                    </a:p>
                  </a:txBody>
                  <a:tcPr anchor="ctr">
                    <a:solidFill>
                      <a:schemeClr val="accent3">
                        <a:lumMod val="75000"/>
                      </a:schemeClr>
                    </a:solidFill>
                  </a:tcPr>
                </a:tc>
                <a:tc>
                  <a:txBody>
                    <a:bodyPr/>
                    <a:lstStyle/>
                    <a:p>
                      <a:pPr algn="ctr"/>
                      <a:r>
                        <a:rPr lang="en-US" sz="1600" dirty="0" smtClean="0"/>
                        <a:t>23 </a:t>
                      </a:r>
                      <a:endParaRPr lang="en-US" sz="1600" dirty="0"/>
                    </a:p>
                  </a:txBody>
                  <a:tcPr anchor="ctr">
                    <a:solidFill>
                      <a:schemeClr val="accent3">
                        <a:lumMod val="75000"/>
                      </a:schemeClr>
                    </a:solidFill>
                  </a:tcPr>
                </a:tc>
                <a:tc>
                  <a:txBody>
                    <a:bodyPr/>
                    <a:lstStyle/>
                    <a:p>
                      <a:pPr algn="ctr"/>
                      <a:r>
                        <a:rPr lang="en-US" sz="1600" dirty="0" smtClean="0"/>
                        <a:t>C</a:t>
                      </a:r>
                      <a:endParaRPr lang="en-US" sz="1600" dirty="0"/>
                    </a:p>
                  </a:txBody>
                  <a:tcPr anchor="ctr">
                    <a:solidFill>
                      <a:srgbClr val="3333FF"/>
                    </a:solidFill>
                  </a:tcPr>
                </a:tc>
                <a:tc>
                  <a:txBody>
                    <a:bodyPr/>
                    <a:lstStyle/>
                    <a:p>
                      <a:pPr algn="ctr"/>
                      <a:r>
                        <a:rPr lang="en-US" sz="1600" dirty="0" smtClean="0"/>
                        <a:t>ULD120025</a:t>
                      </a:r>
                      <a:endParaRPr lang="en-US" sz="1600" dirty="0"/>
                    </a:p>
                  </a:txBody>
                  <a:tcPr anchor="ctr"/>
                </a:tc>
                <a:tc>
                  <a:txBody>
                    <a:bodyPr/>
                    <a:lstStyle/>
                    <a:p>
                      <a:pPr algn="ctr"/>
                      <a:r>
                        <a:rPr lang="en-US" sz="1600" dirty="0" smtClean="0"/>
                        <a:t>59</a:t>
                      </a:r>
                      <a:endParaRPr lang="en-US" sz="1600" dirty="0"/>
                    </a:p>
                  </a:txBody>
                  <a:tcPr anchor="ctr"/>
                </a:tc>
                <a:tc gridSpan="2">
                  <a:txBody>
                    <a:bodyPr/>
                    <a:lstStyle/>
                    <a:p>
                      <a:pPr algn="ctr"/>
                      <a:r>
                        <a:rPr lang="en-US" sz="1600" dirty="0" smtClean="0"/>
                        <a:t>C</a:t>
                      </a:r>
                      <a:endParaRPr lang="en-US" sz="1600" dirty="0"/>
                    </a:p>
                  </a:txBody>
                  <a:tcPr anchor="ctr">
                    <a:solidFill>
                      <a:srgbClr val="3333FF"/>
                    </a:solidFill>
                  </a:tcPr>
                </a:tc>
                <a:tc hMerge="1">
                  <a:txBody>
                    <a:bodyPr/>
                    <a:lstStyle/>
                    <a:p>
                      <a:endParaRPr lang="en-US"/>
                    </a:p>
                  </a:txBody>
                  <a:tcPr/>
                </a:tc>
                <a:tc>
                  <a:txBody>
                    <a:bodyPr/>
                    <a:lstStyle/>
                    <a:p>
                      <a:endParaRPr lang="en-US" sz="1600"/>
                    </a:p>
                  </a:txBody>
                  <a:tcPr anchor="ctr"/>
                </a:tc>
                <a:tc>
                  <a:txBody>
                    <a:bodyPr/>
                    <a:lstStyle/>
                    <a:p>
                      <a:endParaRPr lang="en-US" sz="1600" dirty="0"/>
                    </a:p>
                  </a:txBody>
                  <a:tcPr anchor="ctr"/>
                </a:tc>
                <a:tc>
                  <a:txBody>
                    <a:bodyPr/>
                    <a:lstStyle/>
                    <a:p>
                      <a:endParaRPr lang="en-US" sz="1600" dirty="0"/>
                    </a:p>
                  </a:txBody>
                  <a:tcPr anchor="ctr"/>
                </a:tc>
              </a:tr>
              <a:tr h="274320">
                <a:tc>
                  <a:txBody>
                    <a:bodyPr/>
                    <a:lstStyle/>
                    <a:p>
                      <a:pPr algn="ctr"/>
                      <a:r>
                        <a:rPr lang="en-US" sz="1600" dirty="0" smtClean="0"/>
                        <a:t>XR 11004</a:t>
                      </a:r>
                      <a:endParaRPr lang="en-US" sz="1600" dirty="0"/>
                    </a:p>
                  </a:txBody>
                  <a:tcPr anchor="ctr">
                    <a:solidFill>
                      <a:schemeClr val="accent3">
                        <a:lumMod val="75000"/>
                      </a:schemeClr>
                    </a:solidFill>
                  </a:tcPr>
                </a:tc>
                <a:tc>
                  <a:txBody>
                    <a:bodyPr/>
                    <a:lstStyle/>
                    <a:p>
                      <a:pPr algn="ctr"/>
                      <a:r>
                        <a:rPr lang="en-US" sz="1600" dirty="0" smtClean="0"/>
                        <a:t>23</a:t>
                      </a:r>
                      <a:endParaRPr lang="en-US" sz="1600" dirty="0"/>
                    </a:p>
                  </a:txBody>
                  <a:tcPr anchor="ctr">
                    <a:solidFill>
                      <a:schemeClr val="accent3">
                        <a:lumMod val="75000"/>
                      </a:schemeClr>
                    </a:solidFill>
                  </a:tcPr>
                </a:tc>
                <a:tc>
                  <a:txBody>
                    <a:bodyPr/>
                    <a:lstStyle/>
                    <a:p>
                      <a:pPr algn="ctr"/>
                      <a:r>
                        <a:rPr lang="en-US" sz="1600" dirty="0" smtClean="0"/>
                        <a:t>M</a:t>
                      </a:r>
                      <a:endParaRPr lang="en-US" sz="1600" dirty="0"/>
                    </a:p>
                  </a:txBody>
                  <a:tcPr anchor="ctr">
                    <a:solidFill>
                      <a:srgbClr val="FFFF00"/>
                    </a:solidFill>
                  </a:tcPr>
                </a:tc>
                <a:tc>
                  <a:txBody>
                    <a:bodyPr/>
                    <a:lstStyle/>
                    <a:p>
                      <a:pPr algn="ctr"/>
                      <a:r>
                        <a:rPr lang="en-US" sz="1600" dirty="0" smtClean="0"/>
                        <a:t>ULD12003</a:t>
                      </a:r>
                      <a:endParaRPr lang="en-US" sz="1600" dirty="0"/>
                    </a:p>
                  </a:txBody>
                  <a:tcPr anchor="ctr"/>
                </a:tc>
                <a:tc>
                  <a:txBody>
                    <a:bodyPr/>
                    <a:lstStyle/>
                    <a:p>
                      <a:pPr algn="ctr"/>
                      <a:r>
                        <a:rPr lang="en-US" sz="1600" dirty="0" smtClean="0"/>
                        <a:t>40</a:t>
                      </a:r>
                      <a:endParaRPr lang="en-US" sz="1600" dirty="0"/>
                    </a:p>
                  </a:txBody>
                  <a:tcPr anchor="ctr"/>
                </a:tc>
                <a:tc gridSpan="2">
                  <a:txBody>
                    <a:bodyPr/>
                    <a:lstStyle/>
                    <a:p>
                      <a:pPr algn="ctr"/>
                      <a:r>
                        <a:rPr lang="en-US" sz="1600" dirty="0" smtClean="0"/>
                        <a:t>C</a:t>
                      </a:r>
                      <a:endParaRPr lang="en-US" sz="1600" dirty="0"/>
                    </a:p>
                  </a:txBody>
                  <a:tcPr anchor="ctr">
                    <a:solidFill>
                      <a:srgbClr val="3333FF"/>
                    </a:solidFill>
                  </a:tcPr>
                </a:tc>
                <a:tc hMerge="1">
                  <a:txBody>
                    <a:bodyPr/>
                    <a:lstStyle/>
                    <a:p>
                      <a:endParaRPr lang="en-US"/>
                    </a:p>
                  </a:txBody>
                  <a:tcPr/>
                </a:tc>
                <a:tc>
                  <a:txBody>
                    <a:bodyPr/>
                    <a:lstStyle/>
                    <a:p>
                      <a:endParaRPr lang="en-US" sz="1600"/>
                    </a:p>
                  </a:txBody>
                  <a:tcPr anchor="ctr"/>
                </a:tc>
                <a:tc>
                  <a:txBody>
                    <a:bodyPr/>
                    <a:lstStyle/>
                    <a:p>
                      <a:endParaRPr lang="en-US" sz="1600"/>
                    </a:p>
                  </a:txBody>
                  <a:tcPr anchor="ctr"/>
                </a:tc>
                <a:tc>
                  <a:txBody>
                    <a:bodyPr/>
                    <a:lstStyle/>
                    <a:p>
                      <a:endParaRPr lang="en-US" sz="1600"/>
                    </a:p>
                  </a:txBody>
                  <a:tcPr anchor="ctr"/>
                </a:tc>
              </a:tr>
              <a:tr h="274320">
                <a:tc>
                  <a:txBody>
                    <a:bodyPr/>
                    <a:lstStyle/>
                    <a:p>
                      <a:pPr algn="ctr"/>
                      <a:r>
                        <a:rPr lang="en-US" sz="1600" dirty="0" smtClean="0"/>
                        <a:t>AIXR 11002</a:t>
                      </a:r>
                      <a:endParaRPr lang="en-US" sz="1600" dirty="0"/>
                    </a:p>
                  </a:txBody>
                  <a:tcPr anchor="ctr"/>
                </a:tc>
                <a:tc>
                  <a:txBody>
                    <a:bodyPr/>
                    <a:lstStyle/>
                    <a:p>
                      <a:pPr algn="ctr"/>
                      <a:r>
                        <a:rPr lang="en-US" sz="1600" dirty="0" smtClean="0"/>
                        <a:t>90</a:t>
                      </a:r>
                      <a:endParaRPr lang="en-US" sz="1600" dirty="0"/>
                    </a:p>
                  </a:txBody>
                  <a:tcPr anchor="ctr"/>
                </a:tc>
                <a:tc>
                  <a:txBody>
                    <a:bodyPr/>
                    <a:lstStyle/>
                    <a:p>
                      <a:pPr algn="ctr"/>
                      <a:r>
                        <a:rPr lang="en-US" sz="1600" dirty="0" smtClean="0"/>
                        <a:t>M</a:t>
                      </a:r>
                      <a:endParaRPr lang="en-US" sz="1600" dirty="0"/>
                    </a:p>
                  </a:txBody>
                  <a:tcPr anchor="ctr">
                    <a:solidFill>
                      <a:srgbClr val="FFFF00"/>
                    </a:solidFill>
                  </a:tcPr>
                </a:tc>
                <a:tc>
                  <a:txBody>
                    <a:bodyPr/>
                    <a:lstStyle/>
                    <a:p>
                      <a:endParaRPr lang="en-US" sz="1600"/>
                    </a:p>
                  </a:txBody>
                  <a:tcPr anchor="ctr"/>
                </a:tc>
                <a:tc>
                  <a:txBody>
                    <a:bodyPr/>
                    <a:lstStyle/>
                    <a:p>
                      <a:endParaRPr lang="en-US" sz="1600"/>
                    </a:p>
                  </a:txBody>
                  <a:tcPr anchor="ctr"/>
                </a:tc>
                <a:tc gridSpan="2">
                  <a:txBody>
                    <a:bodyPr/>
                    <a:lstStyle/>
                    <a:p>
                      <a:endParaRPr lang="en-US" sz="1600" dirty="0"/>
                    </a:p>
                  </a:txBody>
                  <a:tcPr anchor="ctr">
                    <a:solidFill>
                      <a:schemeClr val="bg1"/>
                    </a:solidFill>
                  </a:tcPr>
                </a:tc>
                <a:tc hMerge="1">
                  <a:txBody>
                    <a:bodyPr/>
                    <a:lstStyle/>
                    <a:p>
                      <a:endParaRPr lang="en-US"/>
                    </a:p>
                  </a:txBody>
                  <a:tcPr/>
                </a:tc>
                <a:tc>
                  <a:txBody>
                    <a:bodyPr/>
                    <a:lstStyle/>
                    <a:p>
                      <a:endParaRPr lang="en-US" sz="1600" dirty="0"/>
                    </a:p>
                  </a:txBody>
                  <a:tcPr anchor="ctr"/>
                </a:tc>
                <a:tc>
                  <a:txBody>
                    <a:bodyPr/>
                    <a:lstStyle/>
                    <a:p>
                      <a:endParaRPr lang="en-US" sz="1600" dirty="0"/>
                    </a:p>
                  </a:txBody>
                  <a:tcPr anchor="ctr"/>
                </a:tc>
                <a:tc>
                  <a:txBody>
                    <a:bodyPr/>
                    <a:lstStyle/>
                    <a:p>
                      <a:endParaRPr lang="en-US" sz="1600" dirty="0"/>
                    </a:p>
                  </a:txBody>
                  <a:tcPr anchor="ctr"/>
                </a:tc>
              </a:tr>
              <a:tr h="274320">
                <a:tc>
                  <a:txBody>
                    <a:bodyPr/>
                    <a:lstStyle/>
                    <a:p>
                      <a:pPr algn="ctr"/>
                      <a:r>
                        <a:rPr lang="en-US" sz="1600" dirty="0" smtClean="0"/>
                        <a:t>AIXR 110025</a:t>
                      </a:r>
                      <a:endParaRPr lang="en-US" sz="1600" dirty="0"/>
                    </a:p>
                  </a:txBody>
                  <a:tcPr anchor="ctr"/>
                </a:tc>
                <a:tc>
                  <a:txBody>
                    <a:bodyPr/>
                    <a:lstStyle/>
                    <a:p>
                      <a:pPr algn="ctr"/>
                      <a:r>
                        <a:rPr lang="en-US" sz="1600" dirty="0" smtClean="0"/>
                        <a:t>59</a:t>
                      </a:r>
                      <a:endParaRPr lang="en-US" sz="1600" dirty="0"/>
                    </a:p>
                  </a:txBody>
                  <a:tcPr anchor="ctr"/>
                </a:tc>
                <a:tc>
                  <a:txBody>
                    <a:bodyPr/>
                    <a:lstStyle/>
                    <a:p>
                      <a:pPr algn="ctr"/>
                      <a:r>
                        <a:rPr lang="en-US" sz="1600" dirty="0" smtClean="0"/>
                        <a:t>C</a:t>
                      </a:r>
                      <a:endParaRPr lang="en-US" sz="1600" dirty="0"/>
                    </a:p>
                  </a:txBody>
                  <a:tcPr anchor="ctr">
                    <a:solidFill>
                      <a:srgbClr val="3333FF"/>
                    </a:solidFill>
                  </a:tcPr>
                </a:tc>
                <a:tc>
                  <a:txBody>
                    <a:bodyPr/>
                    <a:lstStyle/>
                    <a:p>
                      <a:endParaRPr lang="en-US" sz="1600" dirty="0"/>
                    </a:p>
                  </a:txBody>
                  <a:tcPr anchor="ctr"/>
                </a:tc>
                <a:tc>
                  <a:txBody>
                    <a:bodyPr/>
                    <a:lstStyle/>
                    <a:p>
                      <a:endParaRPr lang="en-US" sz="1600"/>
                    </a:p>
                  </a:txBody>
                  <a:tcPr anchor="ctr"/>
                </a:tc>
                <a:tc gridSpan="2">
                  <a:txBody>
                    <a:bodyPr/>
                    <a:lstStyle/>
                    <a:p>
                      <a:endParaRPr lang="en-US" sz="1600" dirty="0"/>
                    </a:p>
                  </a:txBody>
                  <a:tcPr anchor="ctr">
                    <a:solidFill>
                      <a:schemeClr val="bg1"/>
                    </a:solidFill>
                  </a:tcPr>
                </a:tc>
                <a:tc hMerge="1">
                  <a:txBody>
                    <a:bodyPr/>
                    <a:lstStyle/>
                    <a:p>
                      <a:endParaRPr lang="en-US"/>
                    </a:p>
                  </a:txBody>
                  <a:tcPr/>
                </a:tc>
                <a:tc>
                  <a:txBody>
                    <a:bodyPr/>
                    <a:lstStyle/>
                    <a:p>
                      <a:endParaRPr lang="en-US" sz="1600" dirty="0"/>
                    </a:p>
                  </a:txBody>
                  <a:tcPr anchor="ctr"/>
                </a:tc>
                <a:tc>
                  <a:txBody>
                    <a:bodyPr/>
                    <a:lstStyle/>
                    <a:p>
                      <a:endParaRPr lang="en-US" sz="1600"/>
                    </a:p>
                  </a:txBody>
                  <a:tcPr anchor="ctr"/>
                </a:tc>
                <a:tc>
                  <a:txBody>
                    <a:bodyPr/>
                    <a:lstStyle/>
                    <a:p>
                      <a:endParaRPr lang="en-US" sz="1600" dirty="0"/>
                    </a:p>
                  </a:txBody>
                  <a:tcPr anchor="ctr"/>
                </a:tc>
              </a:tr>
            </a:tbl>
          </a:graphicData>
        </a:graphic>
      </p:graphicFrame>
      <p:sp>
        <p:nvSpPr>
          <p:cNvPr id="5" name="Flowchart: Alternate Process 4"/>
          <p:cNvSpPr/>
          <p:nvPr/>
        </p:nvSpPr>
        <p:spPr>
          <a:xfrm>
            <a:off x="6096000" y="4191000"/>
            <a:ext cx="2209800" cy="68580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0.30 </a:t>
            </a:r>
            <a:r>
              <a:rPr lang="en-US" sz="3200" dirty="0" err="1" smtClean="0">
                <a:solidFill>
                  <a:schemeClr val="tx1"/>
                </a:solidFill>
              </a:rPr>
              <a:t>gpm</a:t>
            </a:r>
            <a:endParaRPr lang="en-US" sz="3200" dirty="0">
              <a:solidFill>
                <a:schemeClr val="tx1"/>
              </a:solidFill>
            </a:endParaRPr>
          </a:p>
        </p:txBody>
      </p:sp>
      <p:sp>
        <p:nvSpPr>
          <p:cNvPr id="6" name="Rectangle 5"/>
          <p:cNvSpPr/>
          <p:nvPr/>
        </p:nvSpPr>
        <p:spPr>
          <a:xfrm>
            <a:off x="5867400" y="5029200"/>
            <a:ext cx="2761885" cy="830997"/>
          </a:xfrm>
          <a:prstGeom prst="rect">
            <a:avLst/>
          </a:prstGeom>
          <a:solidFill>
            <a:srgbClr val="FFC000"/>
          </a:solidFill>
          <a:ln>
            <a:solidFill>
              <a:schemeClr val="accent1"/>
            </a:solidFill>
          </a:ln>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MEDIUM</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8" name="Rectangle 7"/>
          <p:cNvSpPr/>
          <p:nvPr/>
        </p:nvSpPr>
        <p:spPr>
          <a:xfrm>
            <a:off x="3276600" y="5265003"/>
            <a:ext cx="2031326" cy="830997"/>
          </a:xfrm>
          <a:prstGeom prst="rect">
            <a:avLst/>
          </a:prstGeom>
        </p:spPr>
        <p:style>
          <a:lnRef idx="1">
            <a:schemeClr val="accent4"/>
          </a:lnRef>
          <a:fillRef idx="3">
            <a:schemeClr val="accent4"/>
          </a:fillRef>
          <a:effectRef idx="2">
            <a:schemeClr val="accent4"/>
          </a:effectRef>
          <a:fontRef idx="minor">
            <a:schemeClr val="lt1"/>
          </a:fontRef>
        </p:style>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4800" b="1" cap="none" spc="0" dirty="0" smtClean="0">
                <a:ln/>
                <a:solidFill>
                  <a:schemeClr val="accent3"/>
                </a:solidFill>
                <a:effectLst/>
              </a:rPr>
              <a:t>Ignite</a:t>
            </a:r>
            <a:endParaRPr lang="en-US" sz="4800" b="1" cap="none" spc="0" dirty="0">
              <a:ln/>
              <a:solidFill>
                <a:schemeClr val="accent3"/>
              </a:solidFill>
              <a:effectLst/>
            </a:endParaRPr>
          </a:p>
        </p:txBody>
      </p:sp>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609600" y="421983"/>
          <a:ext cx="7924800" cy="5064417"/>
        </p:xfrm>
        <a:graphic>
          <a:graphicData uri="http://schemas.openxmlformats.org/drawingml/2006/table">
            <a:tbl>
              <a:tblPr firstRow="1" bandRow="1">
                <a:tableStyleId>{5C22544A-7EE6-4342-B048-85BDC9FD1C3A}</a:tableStyleId>
              </a:tblPr>
              <a:tblGrid>
                <a:gridCol w="3962400"/>
                <a:gridCol w="3962400"/>
              </a:tblGrid>
              <a:tr h="492711">
                <a:tc gridSpan="2">
                  <a:txBody>
                    <a:bodyPr/>
                    <a:lstStyle/>
                    <a:p>
                      <a:r>
                        <a:rPr lang="en-US" sz="2800" dirty="0" smtClean="0">
                          <a:solidFill>
                            <a:schemeClr val="tx1"/>
                          </a:solidFill>
                        </a:rPr>
                        <a:t>Selected Nozzle Manufacturer Websites</a:t>
                      </a:r>
                      <a:endParaRPr lang="en-US" sz="2800" dirty="0">
                        <a:solidFill>
                          <a:schemeClr val="tx1"/>
                        </a:solidFill>
                      </a:endParaRPr>
                    </a:p>
                  </a:txBody>
                  <a:tcPr/>
                </a:tc>
                <a:tc hMerge="1">
                  <a:txBody>
                    <a:bodyPr/>
                    <a:lstStyle/>
                    <a:p>
                      <a:endParaRPr lang="en-US" dirty="0"/>
                    </a:p>
                  </a:txBody>
                  <a:tcPr/>
                </a:tc>
              </a:tr>
              <a:tr h="492711">
                <a:tc>
                  <a:txBody>
                    <a:bodyPr/>
                    <a:lstStyle/>
                    <a:p>
                      <a:r>
                        <a:rPr lang="en-US" sz="2400" dirty="0" smtClean="0">
                          <a:latin typeface="+mj-lt"/>
                        </a:rPr>
                        <a:t>Hypro Pumps</a:t>
                      </a:r>
                      <a:endParaRPr lang="en-US" sz="2400" dirty="0">
                        <a:latin typeface="+mj-lt"/>
                      </a:endParaRPr>
                    </a:p>
                  </a:txBody>
                  <a:tcPr/>
                </a:tc>
                <a:tc>
                  <a:txBody>
                    <a:bodyPr/>
                    <a:lstStyle/>
                    <a:p>
                      <a:r>
                        <a:rPr lang="en-US" sz="2400" dirty="0" smtClean="0">
                          <a:solidFill>
                            <a:schemeClr val="tx2"/>
                          </a:solidFill>
                          <a:latin typeface="+mj-lt"/>
                          <a:hlinkClick r:id=""/>
                        </a:rPr>
                        <a:t>www.hypropumps.com</a:t>
                      </a:r>
                      <a:endParaRPr lang="en-US" sz="2400" dirty="0">
                        <a:solidFill>
                          <a:schemeClr val="tx2"/>
                        </a:solidFill>
                        <a:latin typeface="+mj-lt"/>
                      </a:endParaRPr>
                    </a:p>
                  </a:txBody>
                  <a:tcPr/>
                </a:tc>
              </a:tr>
              <a:tr h="492711">
                <a:tc>
                  <a:txBody>
                    <a:bodyPr/>
                    <a:lstStyle/>
                    <a:p>
                      <a:r>
                        <a:rPr lang="en-US" sz="2400" dirty="0" smtClean="0">
                          <a:latin typeface="+mj-lt"/>
                        </a:rPr>
                        <a:t>Greenleaf</a:t>
                      </a:r>
                      <a:r>
                        <a:rPr lang="en-US" sz="2400" baseline="0" dirty="0" smtClean="0">
                          <a:latin typeface="+mj-lt"/>
                        </a:rPr>
                        <a:t> Technologies</a:t>
                      </a:r>
                      <a:endParaRPr lang="en-US" sz="2400" dirty="0">
                        <a:latin typeface="+mj-lt"/>
                      </a:endParaRPr>
                    </a:p>
                  </a:txBody>
                  <a:tcPr/>
                </a:tc>
                <a:tc>
                  <a:txBody>
                    <a:bodyPr/>
                    <a:lstStyle/>
                    <a:p>
                      <a:r>
                        <a:rPr lang="en-US" sz="2400" dirty="0" smtClean="0">
                          <a:solidFill>
                            <a:schemeClr val="tx2"/>
                          </a:solidFill>
                          <a:latin typeface="+mj-lt"/>
                          <a:hlinkClick r:id=""/>
                        </a:rPr>
                        <a:t>www.turbodrop.com</a:t>
                      </a:r>
                      <a:endParaRPr lang="en-US" sz="2400" dirty="0">
                        <a:solidFill>
                          <a:schemeClr val="tx2"/>
                        </a:solidFill>
                        <a:latin typeface="+mj-lt"/>
                      </a:endParaRPr>
                    </a:p>
                  </a:txBody>
                  <a:tcPr/>
                </a:tc>
              </a:tr>
              <a:tr h="548640">
                <a:tc>
                  <a:txBody>
                    <a:bodyPr/>
                    <a:lstStyle/>
                    <a:p>
                      <a:r>
                        <a:rPr lang="en-US" sz="2400" dirty="0" smtClean="0">
                          <a:latin typeface="+mj-lt"/>
                        </a:rPr>
                        <a:t>Spraying Systems – TeeJet</a:t>
                      </a:r>
                      <a:endParaRPr lang="en-US" sz="2400" dirty="0">
                        <a:latin typeface="+mj-lt"/>
                      </a:endParaRPr>
                    </a:p>
                  </a:txBody>
                  <a:tcPr/>
                </a:tc>
                <a:tc>
                  <a:txBody>
                    <a:bodyPr/>
                    <a:lstStyle/>
                    <a:p>
                      <a:r>
                        <a:rPr lang="en-US" sz="2400" dirty="0" smtClean="0">
                          <a:solidFill>
                            <a:schemeClr val="tx2"/>
                          </a:solidFill>
                          <a:latin typeface="+mj-lt"/>
                          <a:hlinkClick r:id=""/>
                        </a:rPr>
                        <a:t>www.teejet.com</a:t>
                      </a:r>
                      <a:endParaRPr lang="en-US" sz="2400" dirty="0">
                        <a:solidFill>
                          <a:schemeClr val="tx2"/>
                        </a:solidFill>
                        <a:latin typeface="+mj-lt"/>
                      </a:endParaRPr>
                    </a:p>
                  </a:txBody>
                  <a:tcPr/>
                </a:tc>
              </a:tr>
              <a:tr h="492711">
                <a:tc>
                  <a:txBody>
                    <a:bodyPr/>
                    <a:lstStyle/>
                    <a:p>
                      <a:r>
                        <a:rPr lang="en-US" sz="2400" dirty="0" smtClean="0">
                          <a:latin typeface="+mj-lt"/>
                        </a:rPr>
                        <a:t>Wilger</a:t>
                      </a:r>
                      <a:endParaRPr lang="en-US" sz="2400" dirty="0">
                        <a:latin typeface="+mj-lt"/>
                      </a:endParaRPr>
                    </a:p>
                  </a:txBody>
                  <a:tcPr/>
                </a:tc>
                <a:tc>
                  <a:txBody>
                    <a:bodyPr/>
                    <a:lstStyle/>
                    <a:p>
                      <a:r>
                        <a:rPr lang="en-US" sz="2400" dirty="0" smtClean="0">
                          <a:solidFill>
                            <a:schemeClr val="tx2"/>
                          </a:solidFill>
                          <a:latin typeface="+mj-lt"/>
                          <a:hlinkClick r:id=""/>
                        </a:rPr>
                        <a:t>www.wilger.net</a:t>
                      </a:r>
                      <a:endParaRPr lang="en-US" sz="2400" dirty="0">
                        <a:solidFill>
                          <a:schemeClr val="tx2"/>
                        </a:solidFill>
                        <a:latin typeface="+mj-lt"/>
                      </a:endParaRPr>
                    </a:p>
                  </a:txBody>
                  <a:tcPr/>
                </a:tc>
              </a:tr>
              <a:tr h="492711">
                <a:tc>
                  <a:txBody>
                    <a:bodyPr/>
                    <a:lstStyle/>
                    <a:p>
                      <a:r>
                        <a:rPr lang="en-US" sz="2400" dirty="0" smtClean="0">
                          <a:latin typeface="+mj-lt"/>
                        </a:rPr>
                        <a:t>CP Products </a:t>
                      </a:r>
                      <a:endParaRPr lang="en-US" sz="2400" dirty="0">
                        <a:latin typeface="+mj-lt"/>
                      </a:endParaRPr>
                    </a:p>
                  </a:txBody>
                  <a:tcPr/>
                </a:tc>
                <a:tc>
                  <a:txBody>
                    <a:bodyPr/>
                    <a:lstStyle/>
                    <a:p>
                      <a:r>
                        <a:rPr lang="en-US" sz="2400" dirty="0" smtClean="0">
                          <a:solidFill>
                            <a:schemeClr val="tx2"/>
                          </a:solidFill>
                          <a:latin typeface="+mj-lt"/>
                          <a:hlinkClick r:id=""/>
                        </a:rPr>
                        <a:t>www.cpproducts.com</a:t>
                      </a:r>
                      <a:endParaRPr lang="en-US" sz="2400" dirty="0">
                        <a:solidFill>
                          <a:schemeClr val="tx2"/>
                        </a:solidFill>
                        <a:latin typeface="+mj-lt"/>
                      </a:endParaRPr>
                    </a:p>
                  </a:txBody>
                  <a:tcPr/>
                </a:tc>
              </a:tr>
              <a:tr h="492711">
                <a:tc>
                  <a:txBody>
                    <a:bodyPr/>
                    <a:lstStyle/>
                    <a:p>
                      <a:r>
                        <a:rPr lang="en-US" sz="2400" dirty="0" err="1" smtClean="0">
                          <a:latin typeface="+mj-lt"/>
                        </a:rPr>
                        <a:t>Hardi</a:t>
                      </a:r>
                      <a:r>
                        <a:rPr lang="en-US" sz="2400" dirty="0" smtClean="0">
                          <a:latin typeface="+mj-lt"/>
                        </a:rPr>
                        <a:t> – North America</a:t>
                      </a:r>
                      <a:endParaRPr lang="en-US" sz="2400" dirty="0">
                        <a:latin typeface="+mj-lt"/>
                      </a:endParaRPr>
                    </a:p>
                  </a:txBody>
                  <a:tcPr/>
                </a:tc>
                <a:tc>
                  <a:txBody>
                    <a:bodyPr/>
                    <a:lstStyle/>
                    <a:p>
                      <a:r>
                        <a:rPr lang="en-US" sz="2400" dirty="0" smtClean="0">
                          <a:solidFill>
                            <a:schemeClr val="tx2"/>
                          </a:solidFill>
                          <a:latin typeface="+mj-lt"/>
                          <a:hlinkClick r:id=""/>
                        </a:rPr>
                        <a:t>www.hardi-us.com</a:t>
                      </a:r>
                      <a:endParaRPr lang="en-US" sz="2400" dirty="0">
                        <a:solidFill>
                          <a:schemeClr val="tx2"/>
                        </a:solidFill>
                        <a:latin typeface="+mj-lt"/>
                      </a:endParaRPr>
                    </a:p>
                  </a:txBody>
                  <a:tcPr/>
                </a:tc>
              </a:tr>
              <a:tr h="548640">
                <a:tc>
                  <a:txBody>
                    <a:bodyPr/>
                    <a:lstStyle/>
                    <a:p>
                      <a:r>
                        <a:rPr lang="en-US" sz="2400" dirty="0" smtClean="0">
                          <a:latin typeface="+mj-lt"/>
                        </a:rPr>
                        <a:t>Delavan Ag Spray</a:t>
                      </a:r>
                      <a:endParaRPr lang="en-US" sz="2400" dirty="0">
                        <a:latin typeface="+mj-lt"/>
                      </a:endParaRPr>
                    </a:p>
                  </a:txBody>
                  <a:tcPr/>
                </a:tc>
                <a:tc>
                  <a:txBody>
                    <a:bodyPr/>
                    <a:lstStyle/>
                    <a:p>
                      <a:r>
                        <a:rPr lang="en-US" sz="2400" dirty="0" smtClean="0">
                          <a:solidFill>
                            <a:schemeClr val="tx2"/>
                          </a:solidFill>
                          <a:latin typeface="+mj-lt"/>
                          <a:hlinkClick r:id=""/>
                        </a:rPr>
                        <a:t>www.delavanagspray.com</a:t>
                      </a:r>
                      <a:endParaRPr lang="en-US" sz="2400" dirty="0">
                        <a:solidFill>
                          <a:schemeClr val="tx2"/>
                        </a:solidFill>
                        <a:latin typeface="+mj-lt"/>
                      </a:endParaRPr>
                    </a:p>
                  </a:txBody>
                  <a:tcPr/>
                </a:tc>
              </a:tr>
              <a:tr h="492711">
                <a:tc>
                  <a:txBody>
                    <a:bodyPr/>
                    <a:lstStyle/>
                    <a:p>
                      <a:r>
                        <a:rPr lang="en-US" sz="2400" dirty="0" err="1" smtClean="0">
                          <a:latin typeface="+mj-lt"/>
                        </a:rPr>
                        <a:t>Lechler</a:t>
                      </a:r>
                      <a:endParaRPr lang="en-US" sz="2400" dirty="0">
                        <a:latin typeface="+mj-lt"/>
                      </a:endParaRPr>
                    </a:p>
                  </a:txBody>
                  <a:tcPr/>
                </a:tc>
                <a:tc>
                  <a:txBody>
                    <a:bodyPr/>
                    <a:lstStyle/>
                    <a:p>
                      <a:r>
                        <a:rPr lang="en-US" sz="2400" dirty="0" smtClean="0">
                          <a:solidFill>
                            <a:schemeClr val="tx2"/>
                          </a:solidFill>
                          <a:latin typeface="+mj-lt"/>
                          <a:hlinkClick r:id=""/>
                        </a:rPr>
                        <a:t>www.lechlerusa.com</a:t>
                      </a:r>
                      <a:endParaRPr lang="en-US" sz="2400" dirty="0">
                        <a:solidFill>
                          <a:schemeClr val="tx2"/>
                        </a:solidFill>
                        <a:latin typeface="+mj-lt"/>
                      </a:endParaRPr>
                    </a:p>
                  </a:txBody>
                  <a:tcPr/>
                </a:tc>
              </a:tr>
              <a:tr h="492711">
                <a:tc>
                  <a:txBody>
                    <a:bodyPr/>
                    <a:lstStyle/>
                    <a:p>
                      <a:r>
                        <a:rPr lang="en-US" sz="2400" dirty="0" smtClean="0">
                          <a:latin typeface="+mj-lt"/>
                        </a:rPr>
                        <a:t>ABJ </a:t>
                      </a:r>
                      <a:r>
                        <a:rPr lang="en-US" sz="2400" dirty="0" err="1" smtClean="0">
                          <a:latin typeface="+mj-lt"/>
                        </a:rPr>
                        <a:t>Agri</a:t>
                      </a:r>
                      <a:r>
                        <a:rPr lang="en-US" sz="2400" dirty="0" smtClean="0">
                          <a:latin typeface="+mj-lt"/>
                        </a:rPr>
                        <a:t> Products</a:t>
                      </a:r>
                      <a:endParaRPr lang="en-US" sz="2400" dirty="0">
                        <a:latin typeface="+mj-lt"/>
                      </a:endParaRPr>
                    </a:p>
                  </a:txBody>
                  <a:tcPr/>
                </a:tc>
                <a:tc>
                  <a:txBody>
                    <a:bodyPr/>
                    <a:lstStyle/>
                    <a:p>
                      <a:r>
                        <a:rPr lang="en-US" sz="2400" dirty="0" smtClean="0">
                          <a:solidFill>
                            <a:schemeClr val="tx2"/>
                          </a:solidFill>
                          <a:latin typeface="+mj-lt"/>
                          <a:hlinkClick r:id=""/>
                        </a:rPr>
                        <a:t>www.abjagri.com</a:t>
                      </a:r>
                      <a:endParaRPr lang="en-US" sz="2400" dirty="0" smtClean="0">
                        <a:solidFill>
                          <a:schemeClr val="tx2"/>
                        </a:solidFill>
                        <a:latin typeface="+mj-lt"/>
                      </a:endParaRPr>
                    </a:p>
                  </a:txBody>
                  <a:tcPr/>
                </a:tc>
              </a:tr>
            </a:tbl>
          </a:graphicData>
        </a:graphic>
      </p:graphicFrame>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0178" name="Rectangle 2"/>
          <p:cNvSpPr>
            <a:spLocks noGrp="1" noChangeArrowheads="1"/>
          </p:cNvSpPr>
          <p:nvPr>
            <p:ph type="title"/>
          </p:nvPr>
        </p:nvSpPr>
        <p:spPr>
          <a:xfrm>
            <a:off x="381000" y="381000"/>
            <a:ext cx="7772400" cy="914400"/>
          </a:xfrm>
        </p:spPr>
        <p:txBody>
          <a:bodyPr/>
          <a:lstStyle/>
          <a:p>
            <a:r>
              <a:rPr lang="en-US"/>
              <a:t>Strategies to Reduce Drift:</a:t>
            </a:r>
          </a:p>
        </p:txBody>
      </p:sp>
      <p:sp>
        <p:nvSpPr>
          <p:cNvPr id="1330179" name="Rectangle 3"/>
          <p:cNvSpPr>
            <a:spLocks noGrp="1" noChangeArrowheads="1"/>
          </p:cNvSpPr>
          <p:nvPr>
            <p:ph type="body" idx="1"/>
          </p:nvPr>
        </p:nvSpPr>
        <p:spPr>
          <a:xfrm>
            <a:off x="76200" y="1524000"/>
            <a:ext cx="8839200" cy="4572000"/>
          </a:xfrm>
          <a:noFill/>
          <a:ln/>
        </p:spPr>
        <p:txBody>
          <a:bodyPr/>
          <a:lstStyle/>
          <a:p>
            <a:r>
              <a:rPr lang="en-US" sz="2400"/>
              <a:t>Select nozzle to increase drop size</a:t>
            </a:r>
          </a:p>
          <a:p>
            <a:pPr>
              <a:lnSpc>
                <a:spcPct val="80000"/>
              </a:lnSpc>
            </a:pPr>
            <a:r>
              <a:rPr lang="en-US" sz="2400"/>
              <a:t>Increase flow rates - higher application volumes</a:t>
            </a:r>
          </a:p>
          <a:p>
            <a:r>
              <a:rPr lang="en-US" sz="2400"/>
              <a:t>Use lower pressures</a:t>
            </a:r>
          </a:p>
          <a:p>
            <a:r>
              <a:rPr lang="en-US" sz="2400"/>
              <a:t>Use lower spray (boom) heights</a:t>
            </a:r>
          </a:p>
          <a:p>
            <a:r>
              <a:rPr lang="en-US" sz="2400"/>
              <a:t>Avoid high application speeds/rapid speed changes</a:t>
            </a:r>
          </a:p>
          <a:p>
            <a:r>
              <a:rPr lang="en-US" sz="2400"/>
              <a:t>Avoid adverse weather conditions</a:t>
            </a:r>
          </a:p>
          <a:p>
            <a:pPr lvl="1"/>
            <a:r>
              <a:rPr lang="en-US" sz="2000"/>
              <a:t>High winds, light &amp; variable winds, calm air</a:t>
            </a:r>
          </a:p>
          <a:p>
            <a:r>
              <a:rPr lang="en-US" sz="2400"/>
              <a:t>Consider using buffer zones</a:t>
            </a:r>
          </a:p>
          <a:p>
            <a:r>
              <a:rPr lang="en-US" sz="2400"/>
              <a:t>Consider using new technologies:</a:t>
            </a:r>
          </a:p>
          <a:p>
            <a:pPr lvl="1">
              <a:lnSpc>
                <a:spcPct val="80000"/>
              </a:lnSpc>
            </a:pPr>
            <a:r>
              <a:rPr lang="en-US" sz="2400">
                <a:solidFill>
                  <a:srgbClr val="3333FF"/>
                </a:solidFill>
              </a:rPr>
              <a:t>drift reduction nozzles</a:t>
            </a:r>
          </a:p>
          <a:p>
            <a:pPr lvl="1"/>
            <a:r>
              <a:rPr lang="en-US" sz="2400">
                <a:solidFill>
                  <a:srgbClr val="3333FF"/>
                </a:solidFill>
              </a:rPr>
              <a:t>drift reduction additives</a:t>
            </a:r>
          </a:p>
          <a:p>
            <a:pPr lvl="1">
              <a:lnSpc>
                <a:spcPct val="70000"/>
              </a:lnSpc>
            </a:pPr>
            <a:r>
              <a:rPr lang="en-US" sz="2400">
                <a:solidFill>
                  <a:srgbClr val="3333FF"/>
                </a:solidFill>
              </a:rPr>
              <a:t>shields, electrostatics, air-assist</a:t>
            </a:r>
          </a:p>
        </p:txBody>
      </p:sp>
      <p:pic>
        <p:nvPicPr>
          <p:cNvPr id="1330180" name="Picture 4"/>
          <p:cNvPicPr>
            <a:picLocks noChangeAspect="1" noChangeArrowheads="1"/>
          </p:cNvPicPr>
          <p:nvPr/>
        </p:nvPicPr>
        <p:blipFill>
          <a:blip r:embed="rId4" cstate="print"/>
          <a:srcRect/>
          <a:stretch>
            <a:fillRect/>
          </a:stretch>
        </p:blipFill>
        <p:spPr bwMode="auto">
          <a:xfrm>
            <a:off x="5257800" y="4506913"/>
            <a:ext cx="3733800" cy="1512887"/>
          </a:xfrm>
          <a:prstGeom prst="rect">
            <a:avLst/>
          </a:prstGeom>
          <a:noFill/>
          <a:ln w="12700">
            <a:noFill/>
            <a:miter lim="800000"/>
            <a:headEnd/>
            <a:tailEnd/>
          </a:ln>
          <a:effectLst/>
        </p:spPr>
      </p:pic>
    </p:spTree>
    <p:custDataLst>
      <p:tags r:id="rId1"/>
    </p:custDataLst>
  </p:cSld>
  <p:clrMapOvr>
    <a:masterClrMapping/>
  </p:clrMapOvr>
  <p:transition>
    <p:random/>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381000"/>
            <a:ext cx="7167563" cy="868362"/>
          </a:xfrm>
        </p:spPr>
        <p:txBody>
          <a:bodyPr>
            <a:normAutofit/>
          </a:bodyPr>
          <a:lstStyle/>
          <a:p>
            <a:r>
              <a:rPr lang="en-US" sz="4000" dirty="0" smtClean="0"/>
              <a:t>Drift Reduction Additives:</a:t>
            </a:r>
          </a:p>
        </p:txBody>
      </p:sp>
      <p:sp>
        <p:nvSpPr>
          <p:cNvPr id="13315" name="Rectangle 3"/>
          <p:cNvSpPr>
            <a:spLocks noGrp="1" noChangeArrowheads="1"/>
          </p:cNvSpPr>
          <p:nvPr>
            <p:ph idx="1"/>
          </p:nvPr>
        </p:nvSpPr>
        <p:spPr>
          <a:xfrm>
            <a:off x="152400" y="1600200"/>
            <a:ext cx="4419600" cy="3276600"/>
          </a:xfrm>
        </p:spPr>
        <p:txBody>
          <a:bodyPr>
            <a:normAutofit/>
          </a:bodyPr>
          <a:lstStyle/>
          <a:p>
            <a:pPr>
              <a:lnSpc>
                <a:spcPct val="80000"/>
              </a:lnSpc>
            </a:pPr>
            <a:r>
              <a:rPr lang="en-US" sz="2400" dirty="0" smtClean="0"/>
              <a:t>Many available!</a:t>
            </a:r>
          </a:p>
          <a:p>
            <a:pPr>
              <a:lnSpc>
                <a:spcPct val="80000"/>
              </a:lnSpc>
            </a:pPr>
            <a:r>
              <a:rPr lang="en-US" sz="2400" dirty="0" smtClean="0"/>
              <a:t>Not EPA regulated</a:t>
            </a:r>
          </a:p>
          <a:p>
            <a:pPr>
              <a:lnSpc>
                <a:spcPct val="80000"/>
              </a:lnSpc>
            </a:pPr>
            <a:r>
              <a:rPr lang="en-US" sz="2400" dirty="0" smtClean="0"/>
              <a:t>Long chain polymers</a:t>
            </a:r>
          </a:p>
          <a:p>
            <a:pPr>
              <a:lnSpc>
                <a:spcPct val="80000"/>
              </a:lnSpc>
            </a:pPr>
            <a:r>
              <a:rPr lang="en-US" sz="2400" dirty="0" smtClean="0"/>
              <a:t>Soluble powders</a:t>
            </a:r>
            <a:endParaRPr lang="en-US" sz="2800" dirty="0" smtClean="0"/>
          </a:p>
          <a:p>
            <a:pPr>
              <a:lnSpc>
                <a:spcPct val="80000"/>
              </a:lnSpc>
            </a:pPr>
            <a:r>
              <a:rPr lang="en-US" sz="2400" dirty="0" smtClean="0"/>
              <a:t>Reduction in off-target movement documented</a:t>
            </a:r>
          </a:p>
          <a:p>
            <a:pPr>
              <a:lnSpc>
                <a:spcPct val="80000"/>
              </a:lnSpc>
            </a:pPr>
            <a:r>
              <a:rPr lang="en-US" sz="2400" dirty="0" smtClean="0"/>
              <a:t>Not all will work!!!!</a:t>
            </a:r>
          </a:p>
          <a:p>
            <a:pPr>
              <a:lnSpc>
                <a:spcPct val="80000"/>
              </a:lnSpc>
            </a:pPr>
            <a:r>
              <a:rPr lang="en-US" sz="2400" dirty="0" smtClean="0"/>
              <a:t>Pump shear problems</a:t>
            </a:r>
          </a:p>
          <a:p>
            <a:pPr>
              <a:lnSpc>
                <a:spcPct val="80000"/>
              </a:lnSpc>
            </a:pPr>
            <a:r>
              <a:rPr lang="en-US" sz="2400" dirty="0" smtClean="0"/>
              <a:t>Effect on the pattern?</a:t>
            </a:r>
          </a:p>
        </p:txBody>
      </p:sp>
      <p:pic>
        <p:nvPicPr>
          <p:cNvPr id="47108" name="Picture 4" descr="snake"/>
          <p:cNvPicPr>
            <a:picLocks noChangeAspect="1" noChangeArrowheads="1"/>
          </p:cNvPicPr>
          <p:nvPr/>
        </p:nvPicPr>
        <p:blipFill>
          <a:blip r:embed="rId4" cstate="print"/>
          <a:srcRect/>
          <a:stretch>
            <a:fillRect/>
          </a:stretch>
        </p:blipFill>
        <p:spPr bwMode="auto">
          <a:xfrm>
            <a:off x="4572000" y="1828800"/>
            <a:ext cx="4125913" cy="4191000"/>
          </a:xfrm>
          <a:prstGeom prst="rect">
            <a:avLst/>
          </a:prstGeom>
          <a:noFill/>
          <a:ln w="9525">
            <a:noFill/>
            <a:miter lim="800000"/>
            <a:headEnd/>
            <a:tailEnd/>
          </a:ln>
        </p:spPr>
      </p:pic>
      <p:sp>
        <p:nvSpPr>
          <p:cNvPr id="47112" name="WordArt 8"/>
          <p:cNvSpPr>
            <a:spLocks noChangeArrowheads="1" noChangeShapeType="1" noTextEdit="1"/>
          </p:cNvSpPr>
          <p:nvPr/>
        </p:nvSpPr>
        <p:spPr bwMode="auto">
          <a:xfrm>
            <a:off x="838200" y="5105400"/>
            <a:ext cx="2943225" cy="1285875"/>
          </a:xfrm>
          <a:prstGeom prst="rect">
            <a:avLst/>
          </a:prstGeom>
        </p:spPr>
        <p:txBody>
          <a:bodyPr wrap="none" fromWordArt="1">
            <a:prstTxWarp prst="textSlantUp">
              <a:avLst>
                <a:gd name="adj" fmla="val 32056"/>
              </a:avLst>
            </a:prstTxWarp>
          </a:bodyPr>
          <a:lstStyle/>
          <a:p>
            <a:pPr algn="ctr"/>
            <a:r>
              <a:rPr lang="en-US" sz="3600"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a:rPr>
              <a:t>Deposition Aids</a:t>
            </a:r>
          </a:p>
        </p:txBody>
      </p:sp>
      <p:sp>
        <p:nvSpPr>
          <p:cNvPr id="13318" name="Oval 5"/>
          <p:cNvSpPr>
            <a:spLocks noChangeArrowheads="1"/>
          </p:cNvSpPr>
          <p:nvPr/>
        </p:nvSpPr>
        <p:spPr bwMode="auto">
          <a:xfrm>
            <a:off x="304800" y="1905000"/>
            <a:ext cx="3352800" cy="457200"/>
          </a:xfrm>
          <a:prstGeom prst="ellipse">
            <a:avLst/>
          </a:prstGeom>
          <a:noFill/>
          <a:ln w="12700" algn="ctr">
            <a:solidFill>
              <a:srgbClr val="FF0000"/>
            </a:solidFill>
            <a:round/>
            <a:headEnd/>
            <a:tailEnd/>
          </a:ln>
        </p:spPr>
        <p:txBody>
          <a:bodyPr/>
          <a:lstStyle/>
          <a:p>
            <a:endParaRPr lang="en-US">
              <a:solidFill>
                <a:srgbClr val="FF0000"/>
              </a:solidFill>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1000"/>
                                  </p:stCondLst>
                                  <p:childTnLst>
                                    <p:set>
                                      <p:cBhvr>
                                        <p:cTn id="6" dur="1" fill="hold">
                                          <p:stCondLst>
                                            <p:cond delay="0"/>
                                          </p:stCondLst>
                                        </p:cTn>
                                        <p:tgtEl>
                                          <p:spTgt spid="47108"/>
                                        </p:tgtEl>
                                        <p:attrNameLst>
                                          <p:attrName>style.visibility</p:attrName>
                                        </p:attrNameLst>
                                      </p:cBhvr>
                                      <p:to>
                                        <p:strVal val="visible"/>
                                      </p:to>
                                    </p:set>
                                    <p:anim calcmode="lin" valueType="num">
                                      <p:cBhvr>
                                        <p:cTn id="7" dur="1000" fill="hold"/>
                                        <p:tgtEl>
                                          <p:spTgt spid="47108"/>
                                        </p:tgtEl>
                                        <p:attrNameLst>
                                          <p:attrName>ppt_w</p:attrName>
                                        </p:attrNameLst>
                                      </p:cBhvr>
                                      <p:tavLst>
                                        <p:tav tm="0">
                                          <p:val>
                                            <p:fltVal val="0"/>
                                          </p:val>
                                        </p:tav>
                                        <p:tav tm="100000">
                                          <p:val>
                                            <p:strVal val="#ppt_w"/>
                                          </p:val>
                                        </p:tav>
                                      </p:tavLst>
                                    </p:anim>
                                    <p:anim calcmode="lin" valueType="num">
                                      <p:cBhvr>
                                        <p:cTn id="8" dur="1000" fill="hold"/>
                                        <p:tgtEl>
                                          <p:spTgt spid="47108"/>
                                        </p:tgtEl>
                                        <p:attrNameLst>
                                          <p:attrName>ppt_h</p:attrName>
                                        </p:attrNameLst>
                                      </p:cBhvr>
                                      <p:tavLst>
                                        <p:tav tm="0">
                                          <p:val>
                                            <p:fltVal val="0"/>
                                          </p:val>
                                        </p:tav>
                                        <p:tav tm="100000">
                                          <p:val>
                                            <p:strVal val="#ppt_h"/>
                                          </p:val>
                                        </p:tav>
                                      </p:tavLst>
                                    </p:anim>
                                    <p:anim calcmode="lin" valueType="num">
                                      <p:cBhvr>
                                        <p:cTn id="9" dur="1000" fill="hold"/>
                                        <p:tgtEl>
                                          <p:spTgt spid="4710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7108"/>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DRIVEBY.WAV"/>
                                        </p:tgtEl>
                                      </p:cMediaNode>
                                    </p:audio>
                                  </p:subTnLst>
                                </p:cTn>
                              </p:par>
                            </p:childTnLst>
                          </p:cTn>
                        </p:par>
                        <p:par>
                          <p:cTn id="11" fill="hold">
                            <p:stCondLst>
                              <p:cond delay="2000"/>
                            </p:stCondLst>
                            <p:childTnLst>
                              <p:par>
                                <p:cTn id="12" presetID="3" presetClass="entr" presetSubtype="0" fill="hold" grpId="0" nodeType="afterEffect">
                                  <p:stCondLst>
                                    <p:cond delay="6000"/>
                                  </p:stCondLst>
                                  <p:childTnLst>
                                    <p:set>
                                      <p:cBhvr>
                                        <p:cTn id="13" dur="1" fill="hold">
                                          <p:stCondLst>
                                            <p:cond delay="0"/>
                                          </p:stCondLst>
                                        </p:cTn>
                                        <p:tgtEl>
                                          <p:spTgt spid="47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2"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noChangeArrowheads="1"/>
          </p:cNvPicPr>
          <p:nvPr/>
        </p:nvPicPr>
        <p:blipFill>
          <a:blip r:embed="rId3" cstate="print"/>
          <a:srcRect b="25926"/>
          <a:stretch>
            <a:fillRect/>
          </a:stretch>
        </p:blipFill>
        <p:spPr bwMode="auto">
          <a:xfrm>
            <a:off x="304800" y="76200"/>
            <a:ext cx="8229600" cy="3505200"/>
          </a:xfrm>
          <a:prstGeom prst="rect">
            <a:avLst/>
          </a:prstGeom>
          <a:noFill/>
          <a:ln w="12700">
            <a:noFill/>
            <a:miter lim="800000"/>
            <a:headEnd/>
            <a:tailEnd/>
          </a:ln>
        </p:spPr>
      </p:pic>
      <p:pic>
        <p:nvPicPr>
          <p:cNvPr id="14339" name="Picture 2"/>
          <p:cNvPicPr>
            <a:picLocks noChangeAspect="1" noChangeArrowheads="1"/>
          </p:cNvPicPr>
          <p:nvPr/>
        </p:nvPicPr>
        <p:blipFill>
          <a:blip r:embed="rId4" cstate="print"/>
          <a:srcRect/>
          <a:stretch>
            <a:fillRect/>
          </a:stretch>
        </p:blipFill>
        <p:spPr bwMode="auto">
          <a:xfrm>
            <a:off x="152400" y="4906963"/>
            <a:ext cx="8839200" cy="1874837"/>
          </a:xfrm>
          <a:prstGeom prst="rect">
            <a:avLst/>
          </a:prstGeom>
          <a:noFill/>
          <a:ln w="12700">
            <a:noFill/>
            <a:miter lim="800000"/>
            <a:headEnd/>
            <a:tailEnd/>
          </a:ln>
        </p:spPr>
      </p:pic>
      <p:sp>
        <p:nvSpPr>
          <p:cNvPr id="5" name="Rectangle 4"/>
          <p:cNvSpPr/>
          <p:nvPr/>
        </p:nvSpPr>
        <p:spPr>
          <a:xfrm>
            <a:off x="914400" y="3429000"/>
            <a:ext cx="7086600" cy="1446550"/>
          </a:xfrm>
          <a:prstGeom prst="rect">
            <a:avLst/>
          </a:prstGeom>
          <a:noFill/>
        </p:spPr>
        <p:txBody>
          <a:bodyPr wrap="square" lIns="91440" tIns="45720" rIns="91440" bIns="45720">
            <a:spAutoFit/>
          </a:bodyPr>
          <a:lstStyle/>
          <a:p>
            <a:pPr algn="ctr"/>
            <a:r>
              <a:rPr lang="en-US" sz="4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Chemical Producers &amp; Distributors Association</a:t>
            </a:r>
            <a:endParaRPr lang="en-US" sz="4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ustDataLst>
      <p:tags r:id="rId1"/>
    </p:custData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Total Drift Ranked:</a:t>
            </a:r>
            <a:endParaRPr lang="en-US" dirty="0"/>
          </a:p>
        </p:txBody>
      </p:sp>
      <p:graphicFrame>
        <p:nvGraphicFramePr>
          <p:cNvPr id="4" name="Content Placeholder 3"/>
          <p:cNvGraphicFramePr>
            <a:graphicFrameLocks noGrp="1"/>
          </p:cNvGraphicFramePr>
          <p:nvPr>
            <p:ph idx="1"/>
          </p:nvPr>
        </p:nvGraphicFramePr>
        <p:xfrm>
          <a:off x="152400" y="1600200"/>
          <a:ext cx="8763000"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1676400" y="3395246"/>
            <a:ext cx="228600" cy="338554"/>
          </a:xfrm>
          <a:prstGeom prst="rect">
            <a:avLst/>
          </a:prstGeom>
          <a:noFill/>
        </p:spPr>
        <p:txBody>
          <a:bodyPr wrap="square" rtlCol="0">
            <a:spAutoFit/>
          </a:bodyPr>
          <a:lstStyle/>
          <a:p>
            <a:r>
              <a:rPr lang="en-US" sz="1600" dirty="0" smtClean="0"/>
              <a:t>a</a:t>
            </a:r>
            <a:endParaRPr lang="en-US" sz="1600" dirty="0"/>
          </a:p>
        </p:txBody>
      </p:sp>
      <p:sp>
        <p:nvSpPr>
          <p:cNvPr id="6" name="TextBox 5"/>
          <p:cNvSpPr txBox="1"/>
          <p:nvPr/>
        </p:nvSpPr>
        <p:spPr>
          <a:xfrm>
            <a:off x="5181600" y="2785646"/>
            <a:ext cx="533400" cy="338554"/>
          </a:xfrm>
          <a:prstGeom prst="rect">
            <a:avLst/>
          </a:prstGeom>
          <a:noFill/>
        </p:spPr>
        <p:txBody>
          <a:bodyPr wrap="square" rtlCol="0">
            <a:spAutoFit/>
          </a:bodyPr>
          <a:lstStyle/>
          <a:p>
            <a:r>
              <a:rPr lang="en-US" sz="1600" dirty="0" err="1" smtClean="0">
                <a:solidFill>
                  <a:schemeClr val="bg1"/>
                </a:solidFill>
              </a:rPr>
              <a:t>cde</a:t>
            </a:r>
            <a:endParaRPr lang="en-US" sz="1600" dirty="0">
              <a:solidFill>
                <a:schemeClr val="bg1"/>
              </a:solidFill>
            </a:endParaRPr>
          </a:p>
        </p:txBody>
      </p:sp>
      <p:sp>
        <p:nvSpPr>
          <p:cNvPr id="7" name="TextBox 6"/>
          <p:cNvSpPr txBox="1"/>
          <p:nvPr/>
        </p:nvSpPr>
        <p:spPr>
          <a:xfrm>
            <a:off x="5867400" y="2785646"/>
            <a:ext cx="381000" cy="338554"/>
          </a:xfrm>
          <a:prstGeom prst="rect">
            <a:avLst/>
          </a:prstGeom>
          <a:noFill/>
        </p:spPr>
        <p:txBody>
          <a:bodyPr wrap="square" rtlCol="0">
            <a:spAutoFit/>
          </a:bodyPr>
          <a:lstStyle/>
          <a:p>
            <a:r>
              <a:rPr lang="en-US" sz="1600" dirty="0" smtClean="0"/>
              <a:t>de</a:t>
            </a:r>
            <a:endParaRPr lang="en-US" sz="1600" dirty="0"/>
          </a:p>
        </p:txBody>
      </p:sp>
      <p:sp>
        <p:nvSpPr>
          <p:cNvPr id="8" name="TextBox 7"/>
          <p:cNvSpPr txBox="1"/>
          <p:nvPr/>
        </p:nvSpPr>
        <p:spPr>
          <a:xfrm>
            <a:off x="6477000" y="2438400"/>
            <a:ext cx="381000" cy="338554"/>
          </a:xfrm>
          <a:prstGeom prst="rect">
            <a:avLst/>
          </a:prstGeom>
          <a:noFill/>
        </p:spPr>
        <p:txBody>
          <a:bodyPr wrap="square" rtlCol="0">
            <a:spAutoFit/>
          </a:bodyPr>
          <a:lstStyle/>
          <a:p>
            <a:r>
              <a:rPr lang="en-US" sz="1600" dirty="0" err="1" smtClean="0">
                <a:solidFill>
                  <a:schemeClr val="bg1"/>
                </a:solidFill>
              </a:rPr>
              <a:t>ef</a:t>
            </a:r>
            <a:endParaRPr lang="en-US" sz="1600" dirty="0">
              <a:solidFill>
                <a:schemeClr val="bg1"/>
              </a:solidFill>
            </a:endParaRPr>
          </a:p>
        </p:txBody>
      </p:sp>
      <p:sp>
        <p:nvSpPr>
          <p:cNvPr id="9" name="TextBox 8"/>
          <p:cNvSpPr txBox="1"/>
          <p:nvPr/>
        </p:nvSpPr>
        <p:spPr>
          <a:xfrm>
            <a:off x="7086600" y="2438400"/>
            <a:ext cx="381000" cy="338554"/>
          </a:xfrm>
          <a:prstGeom prst="rect">
            <a:avLst/>
          </a:prstGeom>
          <a:noFill/>
        </p:spPr>
        <p:txBody>
          <a:bodyPr wrap="square" rtlCol="0">
            <a:spAutoFit/>
          </a:bodyPr>
          <a:lstStyle/>
          <a:p>
            <a:r>
              <a:rPr lang="en-US" sz="1600" dirty="0" err="1" smtClean="0"/>
              <a:t>ef</a:t>
            </a:r>
            <a:endParaRPr lang="en-US" sz="1600" dirty="0"/>
          </a:p>
        </p:txBody>
      </p:sp>
      <p:sp>
        <p:nvSpPr>
          <p:cNvPr id="10" name="TextBox 9"/>
          <p:cNvSpPr txBox="1"/>
          <p:nvPr/>
        </p:nvSpPr>
        <p:spPr>
          <a:xfrm>
            <a:off x="7696200" y="2252246"/>
            <a:ext cx="381000" cy="338554"/>
          </a:xfrm>
          <a:prstGeom prst="rect">
            <a:avLst/>
          </a:prstGeom>
          <a:noFill/>
        </p:spPr>
        <p:txBody>
          <a:bodyPr wrap="square" rtlCol="0">
            <a:spAutoFit/>
          </a:bodyPr>
          <a:lstStyle/>
          <a:p>
            <a:r>
              <a:rPr lang="en-US" sz="1600" dirty="0" err="1" smtClean="0"/>
              <a:t>fg</a:t>
            </a:r>
            <a:endParaRPr lang="en-US" sz="1600" dirty="0"/>
          </a:p>
        </p:txBody>
      </p:sp>
      <p:sp>
        <p:nvSpPr>
          <p:cNvPr id="11" name="TextBox 10"/>
          <p:cNvSpPr txBox="1"/>
          <p:nvPr/>
        </p:nvSpPr>
        <p:spPr>
          <a:xfrm>
            <a:off x="8305800" y="2057400"/>
            <a:ext cx="228600" cy="338554"/>
          </a:xfrm>
          <a:prstGeom prst="rect">
            <a:avLst/>
          </a:prstGeom>
          <a:noFill/>
        </p:spPr>
        <p:txBody>
          <a:bodyPr wrap="square" rtlCol="0">
            <a:spAutoFit/>
          </a:bodyPr>
          <a:lstStyle/>
          <a:p>
            <a:r>
              <a:rPr lang="en-US" sz="1600" dirty="0" smtClean="0"/>
              <a:t>g</a:t>
            </a:r>
            <a:endParaRPr lang="en-US" sz="1600" dirty="0"/>
          </a:p>
        </p:txBody>
      </p:sp>
      <p:sp>
        <p:nvSpPr>
          <p:cNvPr id="12" name="TextBox 11"/>
          <p:cNvSpPr txBox="1"/>
          <p:nvPr/>
        </p:nvSpPr>
        <p:spPr>
          <a:xfrm>
            <a:off x="2286000" y="3395246"/>
            <a:ext cx="228600" cy="338554"/>
          </a:xfrm>
          <a:prstGeom prst="rect">
            <a:avLst/>
          </a:prstGeom>
          <a:noFill/>
        </p:spPr>
        <p:txBody>
          <a:bodyPr wrap="square" rtlCol="0">
            <a:spAutoFit/>
          </a:bodyPr>
          <a:lstStyle/>
          <a:p>
            <a:r>
              <a:rPr lang="en-US" sz="1600" dirty="0" smtClean="0"/>
              <a:t>a</a:t>
            </a:r>
            <a:endParaRPr lang="en-US" sz="1600" dirty="0"/>
          </a:p>
        </p:txBody>
      </p:sp>
      <p:sp>
        <p:nvSpPr>
          <p:cNvPr id="13" name="TextBox 12"/>
          <p:cNvSpPr txBox="1"/>
          <p:nvPr/>
        </p:nvSpPr>
        <p:spPr>
          <a:xfrm>
            <a:off x="990600" y="3395246"/>
            <a:ext cx="228600" cy="338554"/>
          </a:xfrm>
          <a:prstGeom prst="rect">
            <a:avLst/>
          </a:prstGeom>
          <a:noFill/>
        </p:spPr>
        <p:txBody>
          <a:bodyPr wrap="square" rtlCol="0">
            <a:spAutoFit/>
          </a:bodyPr>
          <a:lstStyle/>
          <a:p>
            <a:r>
              <a:rPr lang="en-US" sz="1600" dirty="0" smtClean="0"/>
              <a:t>a</a:t>
            </a:r>
            <a:endParaRPr lang="en-US" sz="1600" dirty="0"/>
          </a:p>
        </p:txBody>
      </p:sp>
      <p:sp>
        <p:nvSpPr>
          <p:cNvPr id="14" name="TextBox 13"/>
          <p:cNvSpPr txBox="1"/>
          <p:nvPr/>
        </p:nvSpPr>
        <p:spPr>
          <a:xfrm>
            <a:off x="3352800" y="3090446"/>
            <a:ext cx="533400" cy="338554"/>
          </a:xfrm>
          <a:prstGeom prst="rect">
            <a:avLst/>
          </a:prstGeom>
          <a:noFill/>
        </p:spPr>
        <p:txBody>
          <a:bodyPr wrap="square" rtlCol="0">
            <a:spAutoFit/>
          </a:bodyPr>
          <a:lstStyle/>
          <a:p>
            <a:r>
              <a:rPr lang="en-US" sz="1600" dirty="0" err="1" smtClean="0"/>
              <a:t>abc</a:t>
            </a:r>
            <a:endParaRPr lang="en-US" sz="1600" dirty="0"/>
          </a:p>
        </p:txBody>
      </p:sp>
      <p:sp>
        <p:nvSpPr>
          <p:cNvPr id="15" name="TextBox 14"/>
          <p:cNvSpPr txBox="1"/>
          <p:nvPr/>
        </p:nvSpPr>
        <p:spPr>
          <a:xfrm>
            <a:off x="2819400" y="3242846"/>
            <a:ext cx="381000" cy="338554"/>
          </a:xfrm>
          <a:prstGeom prst="rect">
            <a:avLst/>
          </a:prstGeom>
          <a:noFill/>
        </p:spPr>
        <p:txBody>
          <a:bodyPr wrap="square" rtlCol="0">
            <a:spAutoFit/>
          </a:bodyPr>
          <a:lstStyle/>
          <a:p>
            <a:r>
              <a:rPr lang="en-US" sz="1600" dirty="0" err="1" smtClean="0"/>
              <a:t>ab</a:t>
            </a:r>
            <a:endParaRPr lang="en-US" sz="1600" dirty="0"/>
          </a:p>
        </p:txBody>
      </p:sp>
      <p:sp>
        <p:nvSpPr>
          <p:cNvPr id="16" name="TextBox 15"/>
          <p:cNvSpPr txBox="1"/>
          <p:nvPr/>
        </p:nvSpPr>
        <p:spPr>
          <a:xfrm>
            <a:off x="3962400" y="2861846"/>
            <a:ext cx="533400" cy="338554"/>
          </a:xfrm>
          <a:prstGeom prst="rect">
            <a:avLst/>
          </a:prstGeom>
          <a:noFill/>
        </p:spPr>
        <p:txBody>
          <a:bodyPr wrap="square" rtlCol="0">
            <a:spAutoFit/>
          </a:bodyPr>
          <a:lstStyle/>
          <a:p>
            <a:r>
              <a:rPr lang="en-US" sz="1600" dirty="0" err="1" smtClean="0"/>
              <a:t>bcd</a:t>
            </a:r>
            <a:endParaRPr lang="en-US" sz="1600" dirty="0"/>
          </a:p>
        </p:txBody>
      </p:sp>
      <p:sp>
        <p:nvSpPr>
          <p:cNvPr id="17" name="TextBox 16"/>
          <p:cNvSpPr txBox="1"/>
          <p:nvPr/>
        </p:nvSpPr>
        <p:spPr>
          <a:xfrm>
            <a:off x="4572000" y="2785646"/>
            <a:ext cx="533400" cy="338554"/>
          </a:xfrm>
          <a:prstGeom prst="rect">
            <a:avLst/>
          </a:prstGeom>
          <a:noFill/>
        </p:spPr>
        <p:txBody>
          <a:bodyPr wrap="square" rtlCol="0">
            <a:spAutoFit/>
          </a:bodyPr>
          <a:lstStyle/>
          <a:p>
            <a:r>
              <a:rPr lang="en-US" sz="1600" dirty="0" err="1" smtClean="0"/>
              <a:t>cde</a:t>
            </a:r>
            <a:endParaRPr lang="en-US" sz="1600" dirty="0"/>
          </a:p>
        </p:txBody>
      </p:sp>
      <p:sp>
        <p:nvSpPr>
          <p:cNvPr id="18" name="TextBox 17"/>
          <p:cNvSpPr txBox="1"/>
          <p:nvPr/>
        </p:nvSpPr>
        <p:spPr>
          <a:xfrm>
            <a:off x="1676400" y="1905000"/>
            <a:ext cx="1981200" cy="461665"/>
          </a:xfrm>
          <a:prstGeom prst="rect">
            <a:avLst/>
          </a:prstGeom>
          <a:solidFill>
            <a:schemeClr val="bg1"/>
          </a:solidFill>
          <a:ln>
            <a:solidFill>
              <a:schemeClr val="tx2"/>
            </a:solidFill>
          </a:ln>
        </p:spPr>
        <p:txBody>
          <a:bodyPr wrap="square" rtlCol="0">
            <a:spAutoFit/>
          </a:bodyPr>
          <a:lstStyle/>
          <a:p>
            <a:r>
              <a:rPr lang="en-US" dirty="0" smtClean="0">
                <a:solidFill>
                  <a:schemeClr val="tx2"/>
                </a:solidFill>
              </a:rPr>
              <a:t>water average</a:t>
            </a:r>
            <a:endParaRPr lang="en-US" dirty="0">
              <a:solidFill>
                <a:schemeClr val="tx2"/>
              </a:solidFill>
            </a:endParaRPr>
          </a:p>
        </p:txBody>
      </p:sp>
      <p:cxnSp>
        <p:nvCxnSpPr>
          <p:cNvPr id="20" name="Straight Arrow Connector 19"/>
          <p:cNvCxnSpPr/>
          <p:nvPr/>
        </p:nvCxnSpPr>
        <p:spPr>
          <a:xfrm rot="5400000">
            <a:off x="2324100" y="2552700"/>
            <a:ext cx="381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3250" name="Rectangle 2"/>
          <p:cNvSpPr>
            <a:spLocks noChangeArrowheads="1"/>
          </p:cNvSpPr>
          <p:nvPr/>
        </p:nvSpPr>
        <p:spPr bwMode="auto">
          <a:xfrm>
            <a:off x="457200" y="1295400"/>
            <a:ext cx="8382000" cy="381000"/>
          </a:xfrm>
          <a:prstGeom prst="rect">
            <a:avLst/>
          </a:prstGeom>
          <a:solidFill>
            <a:schemeClr val="bg1"/>
          </a:solidFill>
          <a:ln w="12700">
            <a:noFill/>
            <a:miter lim="800000"/>
            <a:headEnd/>
            <a:tailEnd/>
          </a:ln>
          <a:effectLst/>
        </p:spPr>
        <p:txBody>
          <a:bodyPr wrap="none" anchor="ctr"/>
          <a:lstStyle/>
          <a:p>
            <a:endParaRPr lang="en-US"/>
          </a:p>
        </p:txBody>
      </p:sp>
      <p:sp>
        <p:nvSpPr>
          <p:cNvPr id="1333251" name="Rectangle 3"/>
          <p:cNvSpPr>
            <a:spLocks noChangeArrowheads="1"/>
          </p:cNvSpPr>
          <p:nvPr/>
        </p:nvSpPr>
        <p:spPr bwMode="auto">
          <a:xfrm>
            <a:off x="76200" y="90488"/>
            <a:ext cx="9067800" cy="747712"/>
          </a:xfrm>
          <a:prstGeom prst="rect">
            <a:avLst/>
          </a:prstGeom>
          <a:noFill/>
          <a:ln w="9525">
            <a:noFill/>
            <a:miter lim="800000"/>
            <a:headEnd/>
            <a:tailEnd/>
          </a:ln>
          <a:effectLst/>
        </p:spPr>
        <p:txBody>
          <a:bodyPr>
            <a:spAutoFit/>
          </a:bodyPr>
          <a:lstStyle/>
          <a:p>
            <a:pPr algn="ctr"/>
            <a:r>
              <a:rPr lang="en-US" sz="4300" b="1">
                <a:solidFill>
                  <a:schemeClr val="tx2"/>
                </a:solidFill>
                <a:latin typeface="Times New Roman" pitchFamily="18" charset="0"/>
              </a:rPr>
              <a:t>Volume Median Diameter   (VMD)</a:t>
            </a:r>
          </a:p>
        </p:txBody>
      </p:sp>
      <p:graphicFrame>
        <p:nvGraphicFramePr>
          <p:cNvPr id="1333252" name="Object 4"/>
          <p:cNvGraphicFramePr>
            <a:graphicFrameLocks noChangeAspect="1"/>
          </p:cNvGraphicFramePr>
          <p:nvPr/>
        </p:nvGraphicFramePr>
        <p:xfrm>
          <a:off x="76200" y="612775"/>
          <a:ext cx="8978900" cy="5330825"/>
        </p:xfrm>
        <a:graphic>
          <a:graphicData uri="http://schemas.openxmlformats.org/presentationml/2006/ole">
            <p:oleObj spid="_x0000_s1934338" name="Chart" r:id="rId4" imgW="8953548" imgH="5219795" progId="MSGraph.Chart.8">
              <p:embed followColorScheme="full"/>
            </p:oleObj>
          </a:graphicData>
        </a:graphic>
      </p:graphicFrame>
      <p:sp>
        <p:nvSpPr>
          <p:cNvPr id="1333253" name="Text Box 5"/>
          <p:cNvSpPr txBox="1">
            <a:spLocks noChangeArrowheads="1"/>
          </p:cNvSpPr>
          <p:nvPr/>
        </p:nvSpPr>
        <p:spPr bwMode="auto">
          <a:xfrm>
            <a:off x="1289050" y="5562600"/>
            <a:ext cx="7626350" cy="457200"/>
          </a:xfrm>
          <a:prstGeom prst="rect">
            <a:avLst/>
          </a:prstGeom>
          <a:noFill/>
          <a:ln w="12700">
            <a:noFill/>
            <a:miter lim="800000"/>
            <a:headEnd type="none" w="sm" len="sm"/>
            <a:tailEnd type="none" w="sm" len="sm"/>
          </a:ln>
          <a:effectLst/>
        </p:spPr>
        <p:txBody>
          <a:bodyPr lIns="91439" tIns="45719" rIns="91439" bIns="45719">
            <a:spAutoFit/>
          </a:bodyPr>
          <a:lstStyle/>
          <a:p>
            <a:r>
              <a:rPr lang="en-US" sz="2400" b="1">
                <a:latin typeface="Times New Roman" pitchFamily="18" charset="0"/>
              </a:rPr>
              <a:t>     40 psi                40 psi               40 psi                70 psi</a:t>
            </a:r>
          </a:p>
        </p:txBody>
      </p:sp>
      <p:sp>
        <p:nvSpPr>
          <p:cNvPr id="1333254" name="Rectangle 6" descr="Wide downward diagonal"/>
          <p:cNvSpPr>
            <a:spLocks noChangeArrowheads="1"/>
          </p:cNvSpPr>
          <p:nvPr/>
        </p:nvSpPr>
        <p:spPr bwMode="auto">
          <a:xfrm>
            <a:off x="1684338" y="4408488"/>
            <a:ext cx="265112" cy="533400"/>
          </a:xfrm>
          <a:prstGeom prst="rect">
            <a:avLst/>
          </a:prstGeom>
          <a:pattFill prst="wdDnDiag">
            <a:fgClr>
              <a:schemeClr val="bg2"/>
            </a:fgClr>
            <a:bgClr>
              <a:srgbClr val="FFFF99"/>
            </a:bgClr>
          </a:pattFill>
          <a:ln w="9525">
            <a:noFill/>
            <a:miter lim="800000"/>
            <a:headEnd/>
            <a:tailEnd/>
          </a:ln>
          <a:effectLst/>
        </p:spPr>
        <p:txBody>
          <a:bodyPr wrap="none" anchor="ctr"/>
          <a:lstStyle/>
          <a:p>
            <a:endParaRPr lang="en-US"/>
          </a:p>
        </p:txBody>
      </p:sp>
      <p:sp>
        <p:nvSpPr>
          <p:cNvPr id="1333255" name="Rectangle 7" descr="Wide downward diagonal"/>
          <p:cNvSpPr>
            <a:spLocks noChangeArrowheads="1"/>
          </p:cNvSpPr>
          <p:nvPr/>
        </p:nvSpPr>
        <p:spPr bwMode="auto">
          <a:xfrm>
            <a:off x="1989138" y="4318000"/>
            <a:ext cx="265112" cy="630238"/>
          </a:xfrm>
          <a:prstGeom prst="rect">
            <a:avLst/>
          </a:prstGeom>
          <a:pattFill prst="wdDnDiag">
            <a:fgClr>
              <a:schemeClr val="bg2"/>
            </a:fgClr>
            <a:bgClr>
              <a:schemeClr val="accent1"/>
            </a:bgClr>
          </a:pattFill>
          <a:ln w="9525">
            <a:noFill/>
            <a:miter lim="800000"/>
            <a:headEnd/>
            <a:tailEnd/>
          </a:ln>
          <a:effectLst/>
        </p:spPr>
        <p:txBody>
          <a:bodyPr wrap="none" anchor="ctr"/>
          <a:lstStyle/>
          <a:p>
            <a:endParaRPr lang="en-US"/>
          </a:p>
        </p:txBody>
      </p:sp>
      <p:sp>
        <p:nvSpPr>
          <p:cNvPr id="1333256" name="Rectangle 8" descr="Wide downward diagonal"/>
          <p:cNvSpPr>
            <a:spLocks noChangeArrowheads="1"/>
          </p:cNvSpPr>
          <p:nvPr/>
        </p:nvSpPr>
        <p:spPr bwMode="auto">
          <a:xfrm>
            <a:off x="2274888" y="4335463"/>
            <a:ext cx="265112" cy="612775"/>
          </a:xfrm>
          <a:prstGeom prst="rect">
            <a:avLst/>
          </a:prstGeom>
          <a:pattFill prst="wdDnDiag">
            <a:fgClr>
              <a:schemeClr val="bg2"/>
            </a:fgClr>
            <a:bgClr>
              <a:srgbClr val="CC99FF"/>
            </a:bgClr>
          </a:pattFill>
          <a:ln w="9525">
            <a:noFill/>
            <a:miter lim="800000"/>
            <a:headEnd/>
            <a:tailEnd/>
          </a:ln>
          <a:effectLst/>
        </p:spPr>
        <p:txBody>
          <a:bodyPr wrap="none" anchor="ctr"/>
          <a:lstStyle/>
          <a:p>
            <a:endParaRPr lang="en-US"/>
          </a:p>
        </p:txBody>
      </p:sp>
      <p:sp>
        <p:nvSpPr>
          <p:cNvPr id="1333257" name="Rectangle 9" descr="Wide downward diagonal"/>
          <p:cNvSpPr>
            <a:spLocks noChangeArrowheads="1"/>
          </p:cNvSpPr>
          <p:nvPr/>
        </p:nvSpPr>
        <p:spPr bwMode="auto">
          <a:xfrm>
            <a:off x="2566988" y="4381500"/>
            <a:ext cx="265112" cy="566738"/>
          </a:xfrm>
          <a:prstGeom prst="rect">
            <a:avLst/>
          </a:prstGeom>
          <a:pattFill prst="wdDnDiag">
            <a:fgClr>
              <a:schemeClr val="bg2"/>
            </a:fgClr>
            <a:bgClr>
              <a:schemeClr val="accent2"/>
            </a:bgClr>
          </a:pattFill>
          <a:ln w="9525">
            <a:noFill/>
            <a:miter lim="800000"/>
            <a:headEnd/>
            <a:tailEnd/>
          </a:ln>
          <a:effectLst/>
        </p:spPr>
        <p:txBody>
          <a:bodyPr wrap="none" anchor="ctr"/>
          <a:lstStyle/>
          <a:p>
            <a:endParaRPr lang="en-US"/>
          </a:p>
        </p:txBody>
      </p:sp>
      <p:sp>
        <p:nvSpPr>
          <p:cNvPr id="1333258" name="Rectangle 10" descr="Wide downward diagonal"/>
          <p:cNvSpPr>
            <a:spLocks noChangeArrowheads="1"/>
          </p:cNvSpPr>
          <p:nvPr/>
        </p:nvSpPr>
        <p:spPr bwMode="auto">
          <a:xfrm>
            <a:off x="2859088" y="4344988"/>
            <a:ext cx="265112" cy="603250"/>
          </a:xfrm>
          <a:prstGeom prst="rect">
            <a:avLst/>
          </a:prstGeom>
          <a:pattFill prst="wdDnDiag">
            <a:fgClr>
              <a:schemeClr val="bg2"/>
            </a:fgClr>
            <a:bgClr>
              <a:srgbClr val="B5F6A6"/>
            </a:bgClr>
          </a:pattFill>
          <a:ln w="9525">
            <a:noFill/>
            <a:miter lim="800000"/>
            <a:headEnd/>
            <a:tailEnd/>
          </a:ln>
          <a:effectLst/>
        </p:spPr>
        <p:txBody>
          <a:bodyPr wrap="none" anchor="ctr"/>
          <a:lstStyle/>
          <a:p>
            <a:endParaRPr lang="en-US"/>
          </a:p>
        </p:txBody>
      </p:sp>
      <p:sp>
        <p:nvSpPr>
          <p:cNvPr id="1333259" name="Rectangle 11" descr="Wide downward diagonal"/>
          <p:cNvSpPr>
            <a:spLocks noChangeArrowheads="1"/>
          </p:cNvSpPr>
          <p:nvPr/>
        </p:nvSpPr>
        <p:spPr bwMode="auto">
          <a:xfrm>
            <a:off x="3525838" y="4437063"/>
            <a:ext cx="265112" cy="503237"/>
          </a:xfrm>
          <a:prstGeom prst="rect">
            <a:avLst/>
          </a:prstGeom>
          <a:pattFill prst="wdDnDiag">
            <a:fgClr>
              <a:schemeClr val="bg2"/>
            </a:fgClr>
            <a:bgClr>
              <a:srgbClr val="FFFF99"/>
            </a:bgClr>
          </a:pattFill>
          <a:ln w="9525">
            <a:noFill/>
            <a:miter lim="800000"/>
            <a:headEnd/>
            <a:tailEnd/>
          </a:ln>
          <a:effectLst/>
        </p:spPr>
        <p:txBody>
          <a:bodyPr wrap="none" anchor="ctr"/>
          <a:lstStyle/>
          <a:p>
            <a:endParaRPr lang="en-US"/>
          </a:p>
        </p:txBody>
      </p:sp>
      <p:sp>
        <p:nvSpPr>
          <p:cNvPr id="1333260" name="Rectangle 12" descr="Wide downward diagonal"/>
          <p:cNvSpPr>
            <a:spLocks noChangeArrowheads="1"/>
          </p:cNvSpPr>
          <p:nvPr/>
        </p:nvSpPr>
        <p:spPr bwMode="auto">
          <a:xfrm>
            <a:off x="3827463" y="4400550"/>
            <a:ext cx="265112" cy="539750"/>
          </a:xfrm>
          <a:prstGeom prst="rect">
            <a:avLst/>
          </a:prstGeom>
          <a:pattFill prst="wdDnDiag">
            <a:fgClr>
              <a:schemeClr val="bg2"/>
            </a:fgClr>
            <a:bgClr>
              <a:schemeClr val="accent1"/>
            </a:bgClr>
          </a:pattFill>
          <a:ln w="9525">
            <a:noFill/>
            <a:miter lim="800000"/>
            <a:headEnd/>
            <a:tailEnd/>
          </a:ln>
          <a:effectLst/>
        </p:spPr>
        <p:txBody>
          <a:bodyPr wrap="none" anchor="ctr"/>
          <a:lstStyle/>
          <a:p>
            <a:endParaRPr lang="en-US"/>
          </a:p>
        </p:txBody>
      </p:sp>
      <p:sp>
        <p:nvSpPr>
          <p:cNvPr id="1333261" name="Rectangle 13" descr="Wide downward diagonal"/>
          <p:cNvSpPr>
            <a:spLocks noChangeArrowheads="1"/>
          </p:cNvSpPr>
          <p:nvPr/>
        </p:nvSpPr>
        <p:spPr bwMode="auto">
          <a:xfrm>
            <a:off x="4111625" y="4573588"/>
            <a:ext cx="265113" cy="365125"/>
          </a:xfrm>
          <a:prstGeom prst="rect">
            <a:avLst/>
          </a:prstGeom>
          <a:pattFill prst="wdDnDiag">
            <a:fgClr>
              <a:schemeClr val="bg2"/>
            </a:fgClr>
            <a:bgClr>
              <a:srgbClr val="CC99FF"/>
            </a:bgClr>
          </a:pattFill>
          <a:ln w="9525">
            <a:noFill/>
            <a:miter lim="800000"/>
            <a:headEnd/>
            <a:tailEnd/>
          </a:ln>
          <a:effectLst/>
        </p:spPr>
        <p:txBody>
          <a:bodyPr wrap="none" anchor="ctr"/>
          <a:lstStyle/>
          <a:p>
            <a:endParaRPr lang="en-US"/>
          </a:p>
        </p:txBody>
      </p:sp>
      <p:sp>
        <p:nvSpPr>
          <p:cNvPr id="1333262" name="Rectangle 14" descr="Wide downward diagonal"/>
          <p:cNvSpPr>
            <a:spLocks noChangeArrowheads="1"/>
          </p:cNvSpPr>
          <p:nvPr/>
        </p:nvSpPr>
        <p:spPr bwMode="auto">
          <a:xfrm>
            <a:off x="4403725" y="4556125"/>
            <a:ext cx="265113" cy="384175"/>
          </a:xfrm>
          <a:prstGeom prst="rect">
            <a:avLst/>
          </a:prstGeom>
          <a:pattFill prst="wdDnDiag">
            <a:fgClr>
              <a:schemeClr val="bg2"/>
            </a:fgClr>
            <a:bgClr>
              <a:schemeClr val="accent2"/>
            </a:bgClr>
          </a:pattFill>
          <a:ln w="9525">
            <a:noFill/>
            <a:miter lim="800000"/>
            <a:headEnd/>
            <a:tailEnd/>
          </a:ln>
          <a:effectLst/>
        </p:spPr>
        <p:txBody>
          <a:bodyPr wrap="none" anchor="ctr"/>
          <a:lstStyle/>
          <a:p>
            <a:endParaRPr lang="en-US"/>
          </a:p>
        </p:txBody>
      </p:sp>
      <p:sp>
        <p:nvSpPr>
          <p:cNvPr id="1333263" name="Rectangle 15" descr="Wide downward diagonal"/>
          <p:cNvSpPr>
            <a:spLocks noChangeArrowheads="1"/>
          </p:cNvSpPr>
          <p:nvPr/>
        </p:nvSpPr>
        <p:spPr bwMode="auto">
          <a:xfrm>
            <a:off x="4687888" y="4427538"/>
            <a:ext cx="265112" cy="520700"/>
          </a:xfrm>
          <a:prstGeom prst="rect">
            <a:avLst/>
          </a:prstGeom>
          <a:pattFill prst="wdDnDiag">
            <a:fgClr>
              <a:schemeClr val="bg2"/>
            </a:fgClr>
            <a:bgClr>
              <a:srgbClr val="C5F3B5"/>
            </a:bgClr>
          </a:pattFill>
          <a:ln w="9525">
            <a:noFill/>
            <a:miter lim="800000"/>
            <a:headEnd/>
            <a:tailEnd/>
          </a:ln>
          <a:effectLst/>
        </p:spPr>
        <p:txBody>
          <a:bodyPr wrap="none" anchor="ctr"/>
          <a:lstStyle/>
          <a:p>
            <a:endParaRPr lang="en-US"/>
          </a:p>
        </p:txBody>
      </p:sp>
      <p:sp>
        <p:nvSpPr>
          <p:cNvPr id="1333264" name="Rectangle 16" descr="Wide downward diagonal"/>
          <p:cNvSpPr>
            <a:spLocks noChangeArrowheads="1"/>
          </p:cNvSpPr>
          <p:nvPr/>
        </p:nvSpPr>
        <p:spPr bwMode="auto">
          <a:xfrm>
            <a:off x="5422900" y="4437063"/>
            <a:ext cx="265113" cy="511175"/>
          </a:xfrm>
          <a:prstGeom prst="rect">
            <a:avLst/>
          </a:prstGeom>
          <a:pattFill prst="wdDnDiag">
            <a:fgClr>
              <a:schemeClr val="bg2"/>
            </a:fgClr>
            <a:bgClr>
              <a:srgbClr val="FFFF99"/>
            </a:bgClr>
          </a:pattFill>
          <a:ln w="9525">
            <a:noFill/>
            <a:miter lim="800000"/>
            <a:headEnd/>
            <a:tailEnd/>
          </a:ln>
          <a:effectLst/>
        </p:spPr>
        <p:txBody>
          <a:bodyPr wrap="none" anchor="ctr"/>
          <a:lstStyle/>
          <a:p>
            <a:endParaRPr lang="en-US"/>
          </a:p>
        </p:txBody>
      </p:sp>
      <p:sp>
        <p:nvSpPr>
          <p:cNvPr id="1333265" name="Rectangle 17" descr="Wide downward diagonal"/>
          <p:cNvSpPr>
            <a:spLocks noChangeArrowheads="1"/>
          </p:cNvSpPr>
          <p:nvPr/>
        </p:nvSpPr>
        <p:spPr bwMode="auto">
          <a:xfrm>
            <a:off x="5724525" y="4408488"/>
            <a:ext cx="265113" cy="539750"/>
          </a:xfrm>
          <a:prstGeom prst="rect">
            <a:avLst/>
          </a:prstGeom>
          <a:pattFill prst="wdDnDiag">
            <a:fgClr>
              <a:schemeClr val="bg2"/>
            </a:fgClr>
            <a:bgClr>
              <a:schemeClr val="accent1"/>
            </a:bgClr>
          </a:pattFill>
          <a:ln w="9525">
            <a:noFill/>
            <a:miter lim="800000"/>
            <a:headEnd/>
            <a:tailEnd/>
          </a:ln>
          <a:effectLst/>
        </p:spPr>
        <p:txBody>
          <a:bodyPr wrap="none" anchor="ctr"/>
          <a:lstStyle/>
          <a:p>
            <a:endParaRPr lang="en-US"/>
          </a:p>
        </p:txBody>
      </p:sp>
      <p:sp>
        <p:nvSpPr>
          <p:cNvPr id="1333266" name="Rectangle 18" descr="Wide downward diagonal"/>
          <p:cNvSpPr>
            <a:spLocks noChangeArrowheads="1"/>
          </p:cNvSpPr>
          <p:nvPr/>
        </p:nvSpPr>
        <p:spPr bwMode="auto">
          <a:xfrm>
            <a:off x="6008688" y="4576763"/>
            <a:ext cx="265112" cy="365125"/>
          </a:xfrm>
          <a:prstGeom prst="rect">
            <a:avLst/>
          </a:prstGeom>
          <a:pattFill prst="wdDnDiag">
            <a:fgClr>
              <a:schemeClr val="bg2"/>
            </a:fgClr>
            <a:bgClr>
              <a:srgbClr val="CC99FF"/>
            </a:bgClr>
          </a:pattFill>
          <a:ln w="9525">
            <a:noFill/>
            <a:miter lim="800000"/>
            <a:headEnd/>
            <a:tailEnd/>
          </a:ln>
          <a:effectLst/>
        </p:spPr>
        <p:txBody>
          <a:bodyPr wrap="none" anchor="ctr"/>
          <a:lstStyle/>
          <a:p>
            <a:endParaRPr lang="en-US"/>
          </a:p>
        </p:txBody>
      </p:sp>
      <p:sp>
        <p:nvSpPr>
          <p:cNvPr id="1333267" name="Rectangle 19" descr="Wide downward diagonal"/>
          <p:cNvSpPr>
            <a:spLocks noChangeArrowheads="1"/>
          </p:cNvSpPr>
          <p:nvPr/>
        </p:nvSpPr>
        <p:spPr bwMode="auto">
          <a:xfrm>
            <a:off x="6300788" y="4556125"/>
            <a:ext cx="265112" cy="384175"/>
          </a:xfrm>
          <a:prstGeom prst="rect">
            <a:avLst/>
          </a:prstGeom>
          <a:pattFill prst="wdDnDiag">
            <a:fgClr>
              <a:schemeClr val="bg2"/>
            </a:fgClr>
            <a:bgClr>
              <a:schemeClr val="accent2"/>
            </a:bgClr>
          </a:pattFill>
          <a:ln w="9525">
            <a:noFill/>
            <a:miter lim="800000"/>
            <a:headEnd/>
            <a:tailEnd/>
          </a:ln>
          <a:effectLst/>
        </p:spPr>
        <p:txBody>
          <a:bodyPr wrap="none" anchor="ctr"/>
          <a:lstStyle/>
          <a:p>
            <a:endParaRPr lang="en-US"/>
          </a:p>
        </p:txBody>
      </p:sp>
      <p:sp>
        <p:nvSpPr>
          <p:cNvPr id="1333268" name="Rectangle 20" descr="Wide downward diagonal"/>
          <p:cNvSpPr>
            <a:spLocks noChangeArrowheads="1"/>
          </p:cNvSpPr>
          <p:nvPr/>
        </p:nvSpPr>
        <p:spPr bwMode="auto">
          <a:xfrm>
            <a:off x="6592888" y="4430713"/>
            <a:ext cx="265112" cy="511175"/>
          </a:xfrm>
          <a:prstGeom prst="rect">
            <a:avLst/>
          </a:prstGeom>
          <a:pattFill prst="wdDnDiag">
            <a:fgClr>
              <a:schemeClr val="bg2"/>
            </a:fgClr>
            <a:bgClr>
              <a:srgbClr val="BDFFBD"/>
            </a:bgClr>
          </a:pattFill>
          <a:ln w="9525">
            <a:noFill/>
            <a:miter lim="800000"/>
            <a:headEnd/>
            <a:tailEnd/>
          </a:ln>
          <a:effectLst/>
        </p:spPr>
        <p:txBody>
          <a:bodyPr wrap="none" anchor="ctr"/>
          <a:lstStyle/>
          <a:p>
            <a:endParaRPr lang="en-US"/>
          </a:p>
        </p:txBody>
      </p:sp>
      <p:sp>
        <p:nvSpPr>
          <p:cNvPr id="1333269" name="Rectangle 21" descr="Wide downward diagonal"/>
          <p:cNvSpPr>
            <a:spLocks noChangeArrowheads="1"/>
          </p:cNvSpPr>
          <p:nvPr/>
        </p:nvSpPr>
        <p:spPr bwMode="auto">
          <a:xfrm>
            <a:off x="7269163" y="4665663"/>
            <a:ext cx="265112" cy="274637"/>
          </a:xfrm>
          <a:prstGeom prst="rect">
            <a:avLst/>
          </a:prstGeom>
          <a:pattFill prst="wdDnDiag">
            <a:fgClr>
              <a:schemeClr val="bg2"/>
            </a:fgClr>
            <a:bgClr>
              <a:srgbClr val="FFFF99"/>
            </a:bgClr>
          </a:pattFill>
          <a:ln w="9525">
            <a:noFill/>
            <a:miter lim="800000"/>
            <a:headEnd/>
            <a:tailEnd/>
          </a:ln>
          <a:effectLst/>
        </p:spPr>
        <p:txBody>
          <a:bodyPr wrap="none" anchor="ctr"/>
          <a:lstStyle/>
          <a:p>
            <a:endParaRPr lang="en-US"/>
          </a:p>
        </p:txBody>
      </p:sp>
      <p:sp>
        <p:nvSpPr>
          <p:cNvPr id="1333270" name="Rectangle 22" descr="Wide downward diagonal"/>
          <p:cNvSpPr>
            <a:spLocks noChangeArrowheads="1"/>
          </p:cNvSpPr>
          <p:nvPr/>
        </p:nvSpPr>
        <p:spPr bwMode="auto">
          <a:xfrm>
            <a:off x="7550150" y="4576763"/>
            <a:ext cx="265113" cy="365125"/>
          </a:xfrm>
          <a:prstGeom prst="rect">
            <a:avLst/>
          </a:prstGeom>
          <a:pattFill prst="wdDnDiag">
            <a:fgClr>
              <a:schemeClr val="bg2"/>
            </a:fgClr>
            <a:bgClr>
              <a:schemeClr val="accent1"/>
            </a:bgClr>
          </a:pattFill>
          <a:ln w="9525">
            <a:noFill/>
            <a:miter lim="800000"/>
            <a:headEnd/>
            <a:tailEnd/>
          </a:ln>
          <a:effectLst/>
        </p:spPr>
        <p:txBody>
          <a:bodyPr wrap="none" anchor="ctr"/>
          <a:lstStyle/>
          <a:p>
            <a:endParaRPr lang="en-US"/>
          </a:p>
        </p:txBody>
      </p:sp>
      <p:sp>
        <p:nvSpPr>
          <p:cNvPr id="1333271" name="Rectangle 23" descr="Wide downward diagonal"/>
          <p:cNvSpPr>
            <a:spLocks noChangeArrowheads="1"/>
          </p:cNvSpPr>
          <p:nvPr/>
        </p:nvSpPr>
        <p:spPr bwMode="auto">
          <a:xfrm>
            <a:off x="7845425" y="4371975"/>
            <a:ext cx="265113" cy="566738"/>
          </a:xfrm>
          <a:prstGeom prst="rect">
            <a:avLst/>
          </a:prstGeom>
          <a:pattFill prst="wdDnDiag">
            <a:fgClr>
              <a:schemeClr val="bg2"/>
            </a:fgClr>
            <a:bgClr>
              <a:srgbClr val="CC99FF"/>
            </a:bgClr>
          </a:pattFill>
          <a:ln w="9525">
            <a:noFill/>
            <a:miter lim="800000"/>
            <a:headEnd/>
            <a:tailEnd/>
          </a:ln>
          <a:effectLst/>
        </p:spPr>
        <p:txBody>
          <a:bodyPr wrap="none" anchor="ctr"/>
          <a:lstStyle/>
          <a:p>
            <a:endParaRPr lang="en-US"/>
          </a:p>
        </p:txBody>
      </p:sp>
      <p:sp>
        <p:nvSpPr>
          <p:cNvPr id="1333272" name="Rectangle 24" descr="Wide downward diagonal"/>
          <p:cNvSpPr>
            <a:spLocks noChangeArrowheads="1"/>
          </p:cNvSpPr>
          <p:nvPr/>
        </p:nvSpPr>
        <p:spPr bwMode="auto">
          <a:xfrm>
            <a:off x="8137525" y="4344988"/>
            <a:ext cx="265113" cy="603250"/>
          </a:xfrm>
          <a:prstGeom prst="rect">
            <a:avLst/>
          </a:prstGeom>
          <a:pattFill prst="wdDnDiag">
            <a:fgClr>
              <a:schemeClr val="bg2"/>
            </a:fgClr>
            <a:bgClr>
              <a:schemeClr val="accent2"/>
            </a:bgClr>
          </a:pattFill>
          <a:ln w="9525">
            <a:noFill/>
            <a:miter lim="800000"/>
            <a:headEnd/>
            <a:tailEnd/>
          </a:ln>
          <a:effectLst/>
        </p:spPr>
        <p:txBody>
          <a:bodyPr wrap="none" anchor="ctr"/>
          <a:lstStyle/>
          <a:p>
            <a:endParaRPr lang="en-US"/>
          </a:p>
        </p:txBody>
      </p:sp>
      <p:sp>
        <p:nvSpPr>
          <p:cNvPr id="1333273" name="Rectangle 25" descr="Wide downward diagonal"/>
          <p:cNvSpPr>
            <a:spLocks noChangeArrowheads="1"/>
          </p:cNvSpPr>
          <p:nvPr/>
        </p:nvSpPr>
        <p:spPr bwMode="auto">
          <a:xfrm>
            <a:off x="8421688" y="4592638"/>
            <a:ext cx="265112" cy="357187"/>
          </a:xfrm>
          <a:prstGeom prst="rect">
            <a:avLst/>
          </a:prstGeom>
          <a:pattFill prst="wdDnDiag">
            <a:fgClr>
              <a:schemeClr val="bg2"/>
            </a:fgClr>
            <a:bgClr>
              <a:srgbClr val="C1FFC1"/>
            </a:bgClr>
          </a:pattFill>
          <a:ln w="9525">
            <a:noFill/>
            <a:miter lim="800000"/>
            <a:headEnd/>
            <a:tailEnd/>
          </a:ln>
          <a:effectLst/>
        </p:spPr>
        <p:txBody>
          <a:bodyPr wrap="none" anchor="ctr"/>
          <a:lstStyle/>
          <a:p>
            <a:endParaRPr lang="en-US"/>
          </a:p>
        </p:txBody>
      </p:sp>
      <p:sp>
        <p:nvSpPr>
          <p:cNvPr id="1333274" name="Rectangle 26" descr="Wide downward diagonal"/>
          <p:cNvSpPr>
            <a:spLocks noChangeArrowheads="1"/>
          </p:cNvSpPr>
          <p:nvPr/>
        </p:nvSpPr>
        <p:spPr bwMode="auto">
          <a:xfrm>
            <a:off x="5257800" y="1357313"/>
            <a:ext cx="152400" cy="152400"/>
          </a:xfrm>
          <a:prstGeom prst="rect">
            <a:avLst/>
          </a:prstGeom>
          <a:pattFill prst="wdDnDiag">
            <a:fgClr>
              <a:schemeClr val="bg2"/>
            </a:fgClr>
            <a:bgClr>
              <a:schemeClr val="tx1"/>
            </a:bgClr>
          </a:pattFill>
          <a:ln w="9525">
            <a:noFill/>
            <a:miter lim="800000"/>
            <a:headEnd/>
            <a:tailEnd/>
          </a:ln>
          <a:effectLst/>
        </p:spPr>
        <p:txBody>
          <a:bodyPr wrap="none" anchor="ctr"/>
          <a:lstStyle/>
          <a:p>
            <a:endParaRPr lang="en-US"/>
          </a:p>
        </p:txBody>
      </p:sp>
      <p:sp>
        <p:nvSpPr>
          <p:cNvPr id="1333275" name="Text Box 27"/>
          <p:cNvSpPr txBox="1">
            <a:spLocks noChangeArrowheads="1"/>
          </p:cNvSpPr>
          <p:nvPr/>
        </p:nvSpPr>
        <p:spPr bwMode="auto">
          <a:xfrm>
            <a:off x="5416550" y="1219200"/>
            <a:ext cx="2584450" cy="366713"/>
          </a:xfrm>
          <a:prstGeom prst="rect">
            <a:avLst/>
          </a:prstGeom>
          <a:noFill/>
          <a:ln w="9525">
            <a:noFill/>
            <a:miter lim="800000"/>
            <a:headEnd/>
            <a:tailEnd/>
          </a:ln>
          <a:effectLst/>
        </p:spPr>
        <p:txBody>
          <a:bodyPr wrap="none">
            <a:spAutoFit/>
          </a:bodyPr>
          <a:lstStyle/>
          <a:p>
            <a:r>
              <a:rPr lang="en-US" b="1">
                <a:latin typeface="Times New Roman" pitchFamily="18" charset="0"/>
              </a:rPr>
              <a:t>% less than 210 Microns</a:t>
            </a:r>
          </a:p>
        </p:txBody>
      </p:sp>
      <p:sp>
        <p:nvSpPr>
          <p:cNvPr id="1333276" name="Text Box 28"/>
          <p:cNvSpPr txBox="1">
            <a:spLocks noChangeArrowheads="1"/>
          </p:cNvSpPr>
          <p:nvPr/>
        </p:nvSpPr>
        <p:spPr bwMode="auto">
          <a:xfrm>
            <a:off x="1638300" y="4064000"/>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37</a:t>
            </a:r>
          </a:p>
        </p:txBody>
      </p:sp>
      <p:sp>
        <p:nvSpPr>
          <p:cNvPr id="1333277" name="Text Box 29"/>
          <p:cNvSpPr txBox="1">
            <a:spLocks noChangeArrowheads="1"/>
          </p:cNvSpPr>
          <p:nvPr/>
        </p:nvSpPr>
        <p:spPr bwMode="auto">
          <a:xfrm>
            <a:off x="1933575" y="3998913"/>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51</a:t>
            </a:r>
          </a:p>
        </p:txBody>
      </p:sp>
      <p:sp>
        <p:nvSpPr>
          <p:cNvPr id="1333278" name="Text Box 30"/>
          <p:cNvSpPr txBox="1">
            <a:spLocks noChangeArrowheads="1"/>
          </p:cNvSpPr>
          <p:nvPr/>
        </p:nvSpPr>
        <p:spPr bwMode="auto">
          <a:xfrm>
            <a:off x="2219325" y="4064000"/>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36</a:t>
            </a:r>
          </a:p>
        </p:txBody>
      </p:sp>
      <p:sp>
        <p:nvSpPr>
          <p:cNvPr id="1333279" name="Text Box 31"/>
          <p:cNvSpPr txBox="1">
            <a:spLocks noChangeArrowheads="1"/>
          </p:cNvSpPr>
          <p:nvPr/>
        </p:nvSpPr>
        <p:spPr bwMode="auto">
          <a:xfrm>
            <a:off x="2505075" y="3998913"/>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35</a:t>
            </a:r>
          </a:p>
        </p:txBody>
      </p:sp>
      <p:sp>
        <p:nvSpPr>
          <p:cNvPr id="1333280" name="Text Box 32"/>
          <p:cNvSpPr txBox="1">
            <a:spLocks noChangeArrowheads="1"/>
          </p:cNvSpPr>
          <p:nvPr/>
        </p:nvSpPr>
        <p:spPr bwMode="auto">
          <a:xfrm>
            <a:off x="2800350" y="4064000"/>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45</a:t>
            </a:r>
          </a:p>
        </p:txBody>
      </p:sp>
      <p:sp>
        <p:nvSpPr>
          <p:cNvPr id="1333281" name="Text Box 33"/>
          <p:cNvSpPr txBox="1">
            <a:spLocks noChangeArrowheads="1"/>
          </p:cNvSpPr>
          <p:nvPr/>
        </p:nvSpPr>
        <p:spPr bwMode="auto">
          <a:xfrm>
            <a:off x="3460750" y="3987800"/>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23</a:t>
            </a:r>
          </a:p>
        </p:txBody>
      </p:sp>
      <p:sp>
        <p:nvSpPr>
          <p:cNvPr id="1333282" name="Text Box 34"/>
          <p:cNvSpPr txBox="1">
            <a:spLocks noChangeArrowheads="1"/>
          </p:cNvSpPr>
          <p:nvPr/>
        </p:nvSpPr>
        <p:spPr bwMode="auto">
          <a:xfrm>
            <a:off x="3746500" y="4016375"/>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30</a:t>
            </a:r>
          </a:p>
        </p:txBody>
      </p:sp>
      <p:sp>
        <p:nvSpPr>
          <p:cNvPr id="1333283" name="Text Box 35"/>
          <p:cNvSpPr txBox="1">
            <a:spLocks noChangeArrowheads="1"/>
          </p:cNvSpPr>
          <p:nvPr/>
        </p:nvSpPr>
        <p:spPr bwMode="auto">
          <a:xfrm>
            <a:off x="4032250" y="3987800"/>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14</a:t>
            </a:r>
          </a:p>
        </p:txBody>
      </p:sp>
      <p:sp>
        <p:nvSpPr>
          <p:cNvPr id="1333284" name="Text Box 36"/>
          <p:cNvSpPr txBox="1">
            <a:spLocks noChangeArrowheads="1"/>
          </p:cNvSpPr>
          <p:nvPr/>
        </p:nvSpPr>
        <p:spPr bwMode="auto">
          <a:xfrm>
            <a:off x="4327525" y="3986213"/>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15</a:t>
            </a:r>
          </a:p>
        </p:txBody>
      </p:sp>
      <p:sp>
        <p:nvSpPr>
          <p:cNvPr id="1333285" name="Text Box 37"/>
          <p:cNvSpPr txBox="1">
            <a:spLocks noChangeArrowheads="1"/>
          </p:cNvSpPr>
          <p:nvPr/>
        </p:nvSpPr>
        <p:spPr bwMode="auto">
          <a:xfrm>
            <a:off x="4629150" y="3987800"/>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26</a:t>
            </a:r>
          </a:p>
        </p:txBody>
      </p:sp>
      <p:sp>
        <p:nvSpPr>
          <p:cNvPr id="1333286" name="Text Box 38"/>
          <p:cNvSpPr txBox="1">
            <a:spLocks noChangeArrowheads="1"/>
          </p:cNvSpPr>
          <p:nvPr/>
        </p:nvSpPr>
        <p:spPr bwMode="auto">
          <a:xfrm>
            <a:off x="5334000" y="3987800"/>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19</a:t>
            </a:r>
          </a:p>
        </p:txBody>
      </p:sp>
      <p:sp>
        <p:nvSpPr>
          <p:cNvPr id="1333287" name="Text Box 39"/>
          <p:cNvSpPr txBox="1">
            <a:spLocks noChangeArrowheads="1"/>
          </p:cNvSpPr>
          <p:nvPr/>
        </p:nvSpPr>
        <p:spPr bwMode="auto">
          <a:xfrm>
            <a:off x="5619750" y="4005263"/>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22</a:t>
            </a:r>
          </a:p>
        </p:txBody>
      </p:sp>
      <p:sp>
        <p:nvSpPr>
          <p:cNvPr id="1333288" name="Text Box 40"/>
          <p:cNvSpPr txBox="1">
            <a:spLocks noChangeArrowheads="1"/>
          </p:cNvSpPr>
          <p:nvPr/>
        </p:nvSpPr>
        <p:spPr bwMode="auto">
          <a:xfrm>
            <a:off x="5905500" y="3987800"/>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14</a:t>
            </a:r>
          </a:p>
        </p:txBody>
      </p:sp>
      <p:sp>
        <p:nvSpPr>
          <p:cNvPr id="1333289" name="Text Box 41"/>
          <p:cNvSpPr txBox="1">
            <a:spLocks noChangeArrowheads="1"/>
          </p:cNvSpPr>
          <p:nvPr/>
        </p:nvSpPr>
        <p:spPr bwMode="auto">
          <a:xfrm>
            <a:off x="6191250" y="4005263"/>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13</a:t>
            </a:r>
          </a:p>
        </p:txBody>
      </p:sp>
      <p:sp>
        <p:nvSpPr>
          <p:cNvPr id="1333290" name="Text Box 42"/>
          <p:cNvSpPr txBox="1">
            <a:spLocks noChangeArrowheads="1"/>
          </p:cNvSpPr>
          <p:nvPr/>
        </p:nvSpPr>
        <p:spPr bwMode="auto">
          <a:xfrm>
            <a:off x="6486525" y="3987800"/>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22</a:t>
            </a:r>
          </a:p>
        </p:txBody>
      </p:sp>
      <p:sp>
        <p:nvSpPr>
          <p:cNvPr id="1333291" name="Text Box 43"/>
          <p:cNvSpPr txBox="1">
            <a:spLocks noChangeArrowheads="1"/>
          </p:cNvSpPr>
          <p:nvPr/>
        </p:nvSpPr>
        <p:spPr bwMode="auto">
          <a:xfrm>
            <a:off x="7216775" y="3987800"/>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10</a:t>
            </a:r>
          </a:p>
        </p:txBody>
      </p:sp>
      <p:sp>
        <p:nvSpPr>
          <p:cNvPr id="1333292" name="Text Box 44"/>
          <p:cNvSpPr txBox="1">
            <a:spLocks noChangeArrowheads="1"/>
          </p:cNvSpPr>
          <p:nvPr/>
        </p:nvSpPr>
        <p:spPr bwMode="auto">
          <a:xfrm>
            <a:off x="7502525" y="3995738"/>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17</a:t>
            </a:r>
          </a:p>
        </p:txBody>
      </p:sp>
      <p:sp>
        <p:nvSpPr>
          <p:cNvPr id="1333293" name="Text Box 45"/>
          <p:cNvSpPr txBox="1">
            <a:spLocks noChangeArrowheads="1"/>
          </p:cNvSpPr>
          <p:nvPr/>
        </p:nvSpPr>
        <p:spPr bwMode="auto">
          <a:xfrm>
            <a:off x="7797800" y="3987800"/>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29</a:t>
            </a:r>
          </a:p>
        </p:txBody>
      </p:sp>
      <p:sp>
        <p:nvSpPr>
          <p:cNvPr id="1333294" name="Text Box 46"/>
          <p:cNvSpPr txBox="1">
            <a:spLocks noChangeArrowheads="1"/>
          </p:cNvSpPr>
          <p:nvPr/>
        </p:nvSpPr>
        <p:spPr bwMode="auto">
          <a:xfrm>
            <a:off x="8083550" y="3986213"/>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29</a:t>
            </a:r>
          </a:p>
        </p:txBody>
      </p:sp>
      <p:sp>
        <p:nvSpPr>
          <p:cNvPr id="1333295" name="Text Box 47"/>
          <p:cNvSpPr txBox="1">
            <a:spLocks noChangeArrowheads="1"/>
          </p:cNvSpPr>
          <p:nvPr/>
        </p:nvSpPr>
        <p:spPr bwMode="auto">
          <a:xfrm>
            <a:off x="8362950" y="3987800"/>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15</a:t>
            </a:r>
          </a:p>
        </p:txBody>
      </p:sp>
      <p:pic>
        <p:nvPicPr>
          <p:cNvPr id="1333296" name="Picture 48" descr="XR11004VK-1"/>
          <p:cNvPicPr>
            <a:picLocks noChangeAspect="1" noChangeArrowheads="1"/>
          </p:cNvPicPr>
          <p:nvPr/>
        </p:nvPicPr>
        <p:blipFill>
          <a:blip r:embed="rId5" cstate="print"/>
          <a:srcRect/>
          <a:stretch>
            <a:fillRect/>
          </a:stretch>
        </p:blipFill>
        <p:spPr bwMode="auto">
          <a:xfrm>
            <a:off x="2133600" y="6019800"/>
            <a:ext cx="465138" cy="533400"/>
          </a:xfrm>
          <a:prstGeom prst="rect">
            <a:avLst/>
          </a:prstGeom>
          <a:noFill/>
        </p:spPr>
      </p:pic>
      <p:pic>
        <p:nvPicPr>
          <p:cNvPr id="1333297" name="Picture 49" descr="TT11004"/>
          <p:cNvPicPr>
            <a:picLocks noChangeAspect="1" noChangeArrowheads="1"/>
          </p:cNvPicPr>
          <p:nvPr/>
        </p:nvPicPr>
        <p:blipFill>
          <a:blip r:embed="rId6" cstate="print"/>
          <a:srcRect/>
          <a:stretch>
            <a:fillRect/>
          </a:stretch>
        </p:blipFill>
        <p:spPr bwMode="auto">
          <a:xfrm>
            <a:off x="4114800" y="6019800"/>
            <a:ext cx="422275" cy="533400"/>
          </a:xfrm>
          <a:prstGeom prst="rect">
            <a:avLst/>
          </a:prstGeom>
          <a:noFill/>
        </p:spPr>
      </p:pic>
      <p:pic>
        <p:nvPicPr>
          <p:cNvPr id="1333298" name="Picture 50" descr="TFVS2"/>
          <p:cNvPicPr>
            <a:picLocks noChangeAspect="1" noChangeArrowheads="1"/>
          </p:cNvPicPr>
          <p:nvPr/>
        </p:nvPicPr>
        <p:blipFill>
          <a:blip r:embed="rId7" cstate="print"/>
          <a:srcRect/>
          <a:stretch>
            <a:fillRect/>
          </a:stretch>
        </p:blipFill>
        <p:spPr bwMode="auto">
          <a:xfrm>
            <a:off x="5791200" y="6016625"/>
            <a:ext cx="347663" cy="612775"/>
          </a:xfrm>
          <a:prstGeom prst="rect">
            <a:avLst/>
          </a:prstGeom>
          <a:noFill/>
          <a:ln w="9525">
            <a:noFill/>
            <a:miter lim="800000"/>
            <a:headEnd/>
            <a:tailEnd/>
          </a:ln>
        </p:spPr>
      </p:pic>
      <p:pic>
        <p:nvPicPr>
          <p:cNvPr id="1333299" name="Picture 51" descr="ai11003_t"/>
          <p:cNvPicPr>
            <a:picLocks noChangeAspect="1" noChangeArrowheads="1"/>
          </p:cNvPicPr>
          <p:nvPr/>
        </p:nvPicPr>
        <p:blipFill>
          <a:blip r:embed="rId8" cstate="print"/>
          <a:srcRect l="22800" r="22800"/>
          <a:stretch>
            <a:fillRect/>
          </a:stretch>
        </p:blipFill>
        <p:spPr bwMode="auto">
          <a:xfrm>
            <a:off x="7696200" y="6019800"/>
            <a:ext cx="331788" cy="609600"/>
          </a:xfrm>
          <a:prstGeom prst="rect">
            <a:avLst/>
          </a:prstGeom>
          <a:noFill/>
          <a:ln w="9525">
            <a:noFill/>
            <a:miter lim="800000"/>
            <a:headEnd/>
            <a:tailEnd/>
          </a:ln>
        </p:spPr>
      </p:pic>
      <p:sp>
        <p:nvSpPr>
          <p:cNvPr id="1333300" name="Text Box 52"/>
          <p:cNvSpPr txBox="1">
            <a:spLocks noChangeArrowheads="1"/>
          </p:cNvSpPr>
          <p:nvPr/>
        </p:nvSpPr>
        <p:spPr bwMode="auto">
          <a:xfrm>
            <a:off x="136525" y="6289675"/>
            <a:ext cx="1857375" cy="457200"/>
          </a:xfrm>
          <a:prstGeom prst="rect">
            <a:avLst/>
          </a:prstGeom>
          <a:noFill/>
          <a:ln w="12700">
            <a:noFill/>
            <a:miter lim="800000"/>
            <a:headEnd/>
            <a:tailEnd/>
          </a:ln>
          <a:effectLst/>
        </p:spPr>
        <p:txBody>
          <a:bodyPr wrap="none">
            <a:spAutoFit/>
          </a:bodyPr>
          <a:lstStyle/>
          <a:p>
            <a:pPr eaLnBrk="0" hangingPunct="0"/>
            <a:r>
              <a:rPr lang="en-US" sz="2400">
                <a:latin typeface="Times New Roman" pitchFamily="18" charset="0"/>
              </a:rPr>
              <a:t> </a:t>
            </a:r>
            <a:r>
              <a:rPr lang="en-US" sz="1200">
                <a:latin typeface="Times New Roman" pitchFamily="18" charset="0"/>
              </a:rPr>
              <a:t>Bob Klein, U of Nebraska</a:t>
            </a:r>
          </a:p>
        </p:txBody>
      </p:sp>
      <p:sp>
        <p:nvSpPr>
          <p:cNvPr id="1333301" name="Line 53"/>
          <p:cNvSpPr>
            <a:spLocks noChangeShapeType="1"/>
          </p:cNvSpPr>
          <p:nvPr/>
        </p:nvSpPr>
        <p:spPr bwMode="auto">
          <a:xfrm>
            <a:off x="1828800" y="2438400"/>
            <a:ext cx="0" cy="914400"/>
          </a:xfrm>
          <a:prstGeom prst="line">
            <a:avLst/>
          </a:prstGeom>
          <a:noFill/>
          <a:ln w="38100">
            <a:solidFill>
              <a:srgbClr val="FF0000"/>
            </a:solidFill>
            <a:prstDash val="dash"/>
            <a:round/>
            <a:headEnd/>
            <a:tailEnd type="triangle" w="med" len="med"/>
          </a:ln>
          <a:effectLst/>
        </p:spPr>
        <p:txBody>
          <a:bodyPr/>
          <a:lstStyle/>
          <a:p>
            <a:endParaRPr lang="en-US"/>
          </a:p>
        </p:txBody>
      </p:sp>
      <p:sp>
        <p:nvSpPr>
          <p:cNvPr id="1333302" name="Line 54"/>
          <p:cNvSpPr>
            <a:spLocks noChangeShapeType="1"/>
          </p:cNvSpPr>
          <p:nvPr/>
        </p:nvSpPr>
        <p:spPr bwMode="auto">
          <a:xfrm flipV="1">
            <a:off x="838200" y="914400"/>
            <a:ext cx="914400" cy="152400"/>
          </a:xfrm>
          <a:prstGeom prst="line">
            <a:avLst/>
          </a:prstGeom>
          <a:noFill/>
          <a:ln w="38100">
            <a:solidFill>
              <a:srgbClr val="FF0000"/>
            </a:solidFill>
            <a:prstDash val="dash"/>
            <a:round/>
            <a:headEnd/>
            <a:tailEnd type="triangle" w="med" len="med"/>
          </a:ln>
          <a:effectLst/>
        </p:spPr>
        <p:txBody>
          <a:bodyPr/>
          <a:lstStyle/>
          <a:p>
            <a:endParaRPr lang="en-US"/>
          </a:p>
        </p:txBody>
      </p:sp>
      <p:sp>
        <p:nvSpPr>
          <p:cNvPr id="1333303" name="Line 55"/>
          <p:cNvSpPr>
            <a:spLocks noChangeShapeType="1"/>
          </p:cNvSpPr>
          <p:nvPr/>
        </p:nvSpPr>
        <p:spPr bwMode="auto">
          <a:xfrm>
            <a:off x="2133600" y="2590800"/>
            <a:ext cx="0" cy="914400"/>
          </a:xfrm>
          <a:prstGeom prst="line">
            <a:avLst/>
          </a:prstGeom>
          <a:noFill/>
          <a:ln w="38100">
            <a:solidFill>
              <a:srgbClr val="3333FF"/>
            </a:solidFill>
            <a:prstDash val="dash"/>
            <a:round/>
            <a:headEnd/>
            <a:tailEnd type="triangle" w="med" len="med"/>
          </a:ln>
          <a:effectLst/>
        </p:spPr>
        <p:txBody>
          <a:bodyPr/>
          <a:lstStyle/>
          <a:p>
            <a:endParaRPr lang="en-US"/>
          </a:p>
        </p:txBody>
      </p:sp>
      <p:sp>
        <p:nvSpPr>
          <p:cNvPr id="1333304" name="Line 56"/>
          <p:cNvSpPr>
            <a:spLocks noChangeShapeType="1"/>
          </p:cNvSpPr>
          <p:nvPr/>
        </p:nvSpPr>
        <p:spPr bwMode="auto">
          <a:xfrm flipV="1">
            <a:off x="4267200" y="914400"/>
            <a:ext cx="914400" cy="0"/>
          </a:xfrm>
          <a:prstGeom prst="line">
            <a:avLst/>
          </a:prstGeom>
          <a:noFill/>
          <a:ln w="38100">
            <a:solidFill>
              <a:srgbClr val="3333FF"/>
            </a:solidFill>
            <a:prstDash val="dash"/>
            <a:round/>
            <a:headEnd/>
            <a:tailEnd type="triangle" w="med" len="med"/>
          </a:ln>
          <a:effectLst/>
        </p:spPr>
        <p:txBody>
          <a:bodyPr/>
          <a:lstStyle/>
          <a:p>
            <a:endParaRPr lang="en-US"/>
          </a:p>
        </p:txBody>
      </p:sp>
      <p:sp>
        <p:nvSpPr>
          <p:cNvPr id="1333305" name="Oval 57"/>
          <p:cNvSpPr>
            <a:spLocks noChangeArrowheads="1"/>
          </p:cNvSpPr>
          <p:nvPr/>
        </p:nvSpPr>
        <p:spPr bwMode="auto">
          <a:xfrm>
            <a:off x="685800" y="3352800"/>
            <a:ext cx="762000" cy="304800"/>
          </a:xfrm>
          <a:prstGeom prst="ellipse">
            <a:avLst/>
          </a:prstGeom>
          <a:noFill/>
          <a:ln w="12700">
            <a:solidFill>
              <a:srgbClr val="FF0000"/>
            </a:solidFill>
            <a:round/>
            <a:headEnd/>
            <a:tailEnd/>
          </a:ln>
          <a:effectLst/>
        </p:spPr>
        <p:txBody>
          <a:bodyPr wrap="none" anchor="ctr"/>
          <a:lstStyle/>
          <a:p>
            <a:endParaRPr lang="en-US"/>
          </a:p>
        </p:txBody>
      </p:sp>
      <p:sp>
        <p:nvSpPr>
          <p:cNvPr id="1333306" name="Line 58"/>
          <p:cNvSpPr>
            <a:spLocks noChangeShapeType="1"/>
          </p:cNvSpPr>
          <p:nvPr/>
        </p:nvSpPr>
        <p:spPr bwMode="auto">
          <a:xfrm flipV="1">
            <a:off x="1143000" y="4343400"/>
            <a:ext cx="609600" cy="1295400"/>
          </a:xfrm>
          <a:prstGeom prst="line">
            <a:avLst/>
          </a:prstGeom>
          <a:noFill/>
          <a:ln w="12700">
            <a:solidFill>
              <a:srgbClr val="FF0000"/>
            </a:solidFill>
            <a:round/>
            <a:headEnd/>
            <a:tailEnd type="triangle" w="med" len="med"/>
          </a:ln>
          <a:effectLst/>
        </p:spPr>
        <p:txBody>
          <a:bodyPr/>
          <a:lstStyle/>
          <a:p>
            <a:endParaRPr lang="en-US"/>
          </a:p>
        </p:txBody>
      </p:sp>
      <p:sp>
        <p:nvSpPr>
          <p:cNvPr id="1333307" name="Text Box 59"/>
          <p:cNvSpPr txBox="1">
            <a:spLocks noChangeArrowheads="1"/>
          </p:cNvSpPr>
          <p:nvPr/>
        </p:nvSpPr>
        <p:spPr bwMode="auto">
          <a:xfrm>
            <a:off x="152400" y="5638800"/>
            <a:ext cx="1371600" cy="469900"/>
          </a:xfrm>
          <a:prstGeom prst="rect">
            <a:avLst/>
          </a:prstGeom>
          <a:noFill/>
          <a:ln w="12700">
            <a:solidFill>
              <a:srgbClr val="FF0000"/>
            </a:solidFill>
            <a:miter lim="800000"/>
            <a:headEnd/>
            <a:tailEnd/>
          </a:ln>
          <a:effectLst/>
        </p:spPr>
        <p:txBody>
          <a:bodyPr>
            <a:spAutoFit/>
          </a:bodyPr>
          <a:lstStyle/>
          <a:p>
            <a:pPr eaLnBrk="0" hangingPunct="0"/>
            <a:r>
              <a:rPr lang="en-US" sz="2400">
                <a:latin typeface="Times New Roman" pitchFamily="18" charset="0"/>
              </a:rPr>
              <a:t> </a:t>
            </a:r>
            <a:r>
              <a:rPr lang="en-US" sz="1600">
                <a:latin typeface="Times New Roman" pitchFamily="18" charset="0"/>
              </a:rPr>
              <a:t>Percent fines</a:t>
            </a:r>
            <a:endParaRPr lang="en-US" sz="800">
              <a:latin typeface="Times New Roman" pitchFamily="18" charset="0"/>
            </a:endParaRPr>
          </a:p>
        </p:txBody>
      </p:sp>
    </p:spTree>
    <p:custDataLst>
      <p:tags r:id="rId2"/>
    </p:custDataLst>
  </p:cSld>
  <p:clrMapOvr>
    <a:masterClrMapping/>
  </p:clrMapOvr>
  <p:transition spd="med">
    <p:wipe dir="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mpspraywind_AI_herbvsILock_82+88i.wmv">
            <a:hlinkClick r:id="" action="ppaction://media"/>
          </p:cNvPr>
          <p:cNvPicPr>
            <a:picLocks noGrp="1" noRot="1" noChangeAspect="1"/>
          </p:cNvPicPr>
          <p:nvPr>
            <p:ph idx="1"/>
            <a:videoFile r:link="rId2"/>
          </p:nvPr>
        </p:nvPicPr>
        <p:blipFill>
          <a:blip r:embed="rId4" cstate="print"/>
          <a:stretch>
            <a:fillRect/>
          </a:stretch>
        </p:blipFill>
        <p:spPr>
          <a:xfrm>
            <a:off x="0" y="990599"/>
            <a:ext cx="9144000" cy="5143501"/>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pPr algn="l"/>
            <a:r>
              <a:rPr lang="en-US" sz="3600" dirty="0" smtClean="0"/>
              <a:t>Need to evaluate droplets of solutions:</a:t>
            </a:r>
            <a:endParaRPr lang="en-US" sz="3600" dirty="0"/>
          </a:p>
        </p:txBody>
      </p:sp>
      <p:pic>
        <p:nvPicPr>
          <p:cNvPr id="4" name="Content Placeholder 3" descr="IMG_4411.JPG"/>
          <p:cNvPicPr>
            <a:picLocks noGrp="1" noChangeAspect="1"/>
          </p:cNvPicPr>
          <p:nvPr>
            <p:ph idx="1"/>
          </p:nvPr>
        </p:nvPicPr>
        <p:blipFill>
          <a:blip r:embed="rId2" cstate="print"/>
          <a:stretch>
            <a:fillRect/>
          </a:stretch>
        </p:blipFill>
        <p:spPr>
          <a:xfrm>
            <a:off x="4876800" y="3962400"/>
            <a:ext cx="3657600" cy="2743200"/>
          </a:xfrm>
        </p:spPr>
      </p:pic>
      <p:pic>
        <p:nvPicPr>
          <p:cNvPr id="5" name="Picture 4" descr="IMG_4404.JPG"/>
          <p:cNvPicPr>
            <a:picLocks noChangeAspect="1"/>
          </p:cNvPicPr>
          <p:nvPr/>
        </p:nvPicPr>
        <p:blipFill>
          <a:blip r:embed="rId3" cstate="print"/>
          <a:stretch>
            <a:fillRect/>
          </a:stretch>
        </p:blipFill>
        <p:spPr>
          <a:xfrm>
            <a:off x="4876800" y="1066800"/>
            <a:ext cx="3657600" cy="2743200"/>
          </a:xfrm>
          <a:prstGeom prst="rect">
            <a:avLst/>
          </a:prstGeom>
        </p:spPr>
      </p:pic>
      <p:pic>
        <p:nvPicPr>
          <p:cNvPr id="6" name="Picture 5" descr="IMG_4372.JPG"/>
          <p:cNvPicPr>
            <a:picLocks noChangeAspect="1"/>
          </p:cNvPicPr>
          <p:nvPr/>
        </p:nvPicPr>
        <p:blipFill>
          <a:blip r:embed="rId4" cstate="print"/>
          <a:stretch>
            <a:fillRect/>
          </a:stretch>
        </p:blipFill>
        <p:spPr>
          <a:xfrm>
            <a:off x="457200" y="3962400"/>
            <a:ext cx="3759200" cy="2819400"/>
          </a:xfrm>
          <a:prstGeom prst="rect">
            <a:avLst/>
          </a:prstGeom>
        </p:spPr>
      </p:pic>
      <p:pic>
        <p:nvPicPr>
          <p:cNvPr id="7" name="Picture 6" descr="IMG_4365.JPG"/>
          <p:cNvPicPr>
            <a:picLocks noChangeAspect="1"/>
          </p:cNvPicPr>
          <p:nvPr/>
        </p:nvPicPr>
        <p:blipFill>
          <a:blip r:embed="rId5" cstate="print"/>
          <a:stretch>
            <a:fillRect/>
          </a:stretch>
        </p:blipFill>
        <p:spPr>
          <a:xfrm>
            <a:off x="457200" y="990600"/>
            <a:ext cx="3810000" cy="28575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4674" name="Picture 2"/>
          <p:cNvPicPr>
            <a:picLocks noChangeAspect="1" noChangeArrowheads="1"/>
          </p:cNvPicPr>
          <p:nvPr/>
        </p:nvPicPr>
        <p:blipFill>
          <a:blip r:embed="rId2" cstate="print"/>
          <a:srcRect/>
          <a:stretch>
            <a:fillRect/>
          </a:stretch>
        </p:blipFill>
        <p:spPr bwMode="auto">
          <a:xfrm>
            <a:off x="0" y="0"/>
            <a:ext cx="3142035" cy="4343400"/>
          </a:xfrm>
          <a:prstGeom prst="rect">
            <a:avLst/>
          </a:prstGeom>
          <a:noFill/>
          <a:ln w="9525">
            <a:noFill/>
            <a:miter lim="800000"/>
            <a:headEnd/>
            <a:tailEnd/>
          </a:ln>
        </p:spPr>
      </p:pic>
      <p:pic>
        <p:nvPicPr>
          <p:cNvPr id="2204675" name="Picture 3"/>
          <p:cNvPicPr>
            <a:picLocks noChangeAspect="1" noChangeArrowheads="1"/>
          </p:cNvPicPr>
          <p:nvPr/>
        </p:nvPicPr>
        <p:blipFill>
          <a:blip r:embed="rId3" cstate="print"/>
          <a:srcRect/>
          <a:stretch>
            <a:fillRect/>
          </a:stretch>
        </p:blipFill>
        <p:spPr bwMode="auto">
          <a:xfrm>
            <a:off x="6086799" y="2819400"/>
            <a:ext cx="2981001" cy="3962400"/>
          </a:xfrm>
          <a:prstGeom prst="rect">
            <a:avLst/>
          </a:prstGeom>
          <a:noFill/>
          <a:ln w="9525">
            <a:noFill/>
            <a:miter lim="800000"/>
            <a:headEnd/>
            <a:tailEnd/>
          </a:ln>
        </p:spPr>
      </p:pic>
      <p:pic>
        <p:nvPicPr>
          <p:cNvPr id="2204676" name="Picture 4"/>
          <p:cNvPicPr>
            <a:picLocks noChangeAspect="1" noChangeArrowheads="1"/>
          </p:cNvPicPr>
          <p:nvPr/>
        </p:nvPicPr>
        <p:blipFill>
          <a:blip r:embed="rId4" cstate="print"/>
          <a:srcRect/>
          <a:stretch>
            <a:fillRect/>
          </a:stretch>
        </p:blipFill>
        <p:spPr bwMode="auto">
          <a:xfrm>
            <a:off x="3200400" y="1740217"/>
            <a:ext cx="2971800" cy="3974783"/>
          </a:xfrm>
          <a:prstGeom prst="rect">
            <a:avLst/>
          </a:prstGeom>
          <a:noFill/>
          <a:ln w="9525">
            <a:noFill/>
            <a:miter lim="800000"/>
            <a:headEnd/>
            <a:tailEnd/>
          </a:ln>
        </p:spPr>
      </p:pic>
      <p:sp>
        <p:nvSpPr>
          <p:cNvPr id="5" name="Rectangle 4"/>
          <p:cNvSpPr/>
          <p:nvPr/>
        </p:nvSpPr>
        <p:spPr>
          <a:xfrm rot="829385">
            <a:off x="3360865" y="730554"/>
            <a:ext cx="5570756"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Fact Sheet: MF2894</a:t>
            </a:r>
            <a:endParaRPr lang="en-US" sz="4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6" name="Rectangle 4"/>
          <p:cNvSpPr>
            <a:spLocks noChangeArrowheads="1"/>
          </p:cNvSpPr>
          <p:nvPr/>
        </p:nvSpPr>
        <p:spPr bwMode="auto">
          <a:xfrm>
            <a:off x="138883" y="5739825"/>
            <a:ext cx="5652317" cy="584775"/>
          </a:xfrm>
          <a:prstGeom prst="rect">
            <a:avLst/>
          </a:prstGeom>
          <a:noFill/>
          <a:ln w="12700">
            <a:noFill/>
            <a:miter lim="800000"/>
            <a:headEnd/>
            <a:tailEnd/>
          </a:ln>
        </p:spPr>
        <p:txBody>
          <a:bodyPr wrap="none">
            <a:spAutoFit/>
          </a:bodyPr>
          <a:lstStyle/>
          <a:p>
            <a:r>
              <a:rPr lang="en-US" sz="3200" dirty="0" smtClean="0">
                <a:latin typeface="+mj-lt"/>
              </a:rPr>
              <a:t>www.bae.ksu.edu/faculty/wolf</a:t>
            </a:r>
            <a:endParaRPr lang="en-US" sz="3200" dirty="0">
              <a:latin typeface="+mj-lt"/>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VI_4376.AVI">
            <a:hlinkClick r:id="" action="ppaction://media"/>
          </p:cNvPr>
          <p:cNvPicPr>
            <a:picLocks noRot="1" noChangeAspect="1"/>
          </p:cNvPicPr>
          <p:nvPr>
            <a:videoFile r:link="rId1"/>
          </p:nvPr>
        </p:nvPicPr>
        <p:blipFill>
          <a:blip r:embed="rId5" cstate="email"/>
          <a:stretch>
            <a:fillRect/>
          </a:stretch>
        </p:blipFill>
        <p:spPr>
          <a:xfrm>
            <a:off x="76200" y="76200"/>
            <a:ext cx="4368800" cy="3276600"/>
          </a:xfrm>
          <a:prstGeom prst="rect">
            <a:avLst/>
          </a:prstGeom>
        </p:spPr>
      </p:pic>
      <p:pic>
        <p:nvPicPr>
          <p:cNvPr id="5" name="MVI_4425.AVI">
            <a:hlinkClick r:id="" action="ppaction://media"/>
          </p:cNvPr>
          <p:cNvPicPr>
            <a:picLocks noGrp="1" noRot="1" noChangeAspect="1"/>
          </p:cNvPicPr>
          <p:nvPr>
            <p:ph/>
            <a:videoFile r:link="rId2"/>
          </p:nvPr>
        </p:nvPicPr>
        <p:blipFill>
          <a:blip r:embed="rId6" cstate="email"/>
          <a:stretch>
            <a:fillRect/>
          </a:stretch>
        </p:blipFill>
        <p:spPr>
          <a:xfrm>
            <a:off x="4114800" y="3048000"/>
            <a:ext cx="4876800" cy="3657600"/>
          </a:xfrm>
          <a:prstGeom prst="rect">
            <a:avLst/>
          </a:prstGeom>
        </p:spPr>
      </p:pic>
      <p:pic>
        <p:nvPicPr>
          <p:cNvPr id="6" name="Picture 5" descr="IMG_4397.JPG"/>
          <p:cNvPicPr>
            <a:picLocks noChangeAspect="1"/>
          </p:cNvPicPr>
          <p:nvPr/>
        </p:nvPicPr>
        <p:blipFill>
          <a:blip r:embed="rId7" cstate="email"/>
          <a:stretch>
            <a:fillRect/>
          </a:stretch>
        </p:blipFill>
        <p:spPr>
          <a:xfrm>
            <a:off x="6400800" y="1028700"/>
            <a:ext cx="2692400" cy="2019300"/>
          </a:xfrm>
          <a:prstGeom prst="ellipse">
            <a:avLst/>
          </a:prstGeom>
          <a:ln>
            <a:noFill/>
          </a:ln>
          <a:effectLst>
            <a:softEdge rad="112500"/>
          </a:effectLst>
        </p:spPr>
      </p:pic>
      <p:pic>
        <p:nvPicPr>
          <p:cNvPr id="8" name="Picture 7" descr="IMG_4152.JPG"/>
          <p:cNvPicPr>
            <a:picLocks noChangeAspect="1"/>
          </p:cNvPicPr>
          <p:nvPr/>
        </p:nvPicPr>
        <p:blipFill>
          <a:blip r:embed="rId8" cstate="email"/>
          <a:stretch>
            <a:fillRect/>
          </a:stretch>
        </p:blipFill>
        <p:spPr>
          <a:xfrm>
            <a:off x="457200" y="3733800"/>
            <a:ext cx="3429000" cy="25717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0" name="Picture 9" descr="IMG_4387.JPG"/>
          <p:cNvPicPr>
            <a:picLocks noChangeAspect="1"/>
          </p:cNvPicPr>
          <p:nvPr/>
        </p:nvPicPr>
        <p:blipFill>
          <a:blip r:embed="rId9" cstate="email"/>
          <a:srcRect/>
          <a:stretch>
            <a:fillRect/>
          </a:stretch>
        </p:blipFill>
        <p:spPr>
          <a:xfrm>
            <a:off x="4495800" y="22860"/>
            <a:ext cx="2667000" cy="1653540"/>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00" fill="hold"/>
                                        <p:tgtEl>
                                          <p:spTgt spid="3"/>
                                        </p:tgtEl>
                                      </p:cBhvr>
                                    </p:cmd>
                                  </p:childTnLst>
                                </p:cTn>
                              </p:par>
                            </p:childTnLst>
                          </p:cTn>
                        </p:par>
                        <p:par>
                          <p:cTn id="7" fill="hold">
                            <p:stCondLst>
                              <p:cond delay="13500"/>
                            </p:stCondLst>
                            <p:childTnLst>
                              <p:par>
                                <p:cTn id="8" presetID="1" presetClass="mediacall" presetSubtype="0" fill="hold" nodeType="afterEffect">
                                  <p:stCondLst>
                                    <p:cond delay="0"/>
                                  </p:stCondLst>
                                  <p:childTnLst>
                                    <p:cmd type="call" cmd="playFrom(0.0)">
                                      <p:cBhvr>
                                        <p:cTn id="9" dur="602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repeatCount="indefinite" fill="hold" display="0">
                  <p:stCondLst>
                    <p:cond delay="indefinite"/>
                  </p:stCondLst>
                  <p:endCondLst>
                    <p:cond evt="onNext" delay="0">
                      <p:tgtEl>
                        <p:sldTgt/>
                      </p:tgtEl>
                    </p:cond>
                    <p:cond evt="onPrev" delay="0">
                      <p:tgtEl>
                        <p:sldTgt/>
                      </p:tgtEl>
                    </p:cond>
                  </p:endCondLst>
                </p:cTn>
                <p:tgtEl>
                  <p:spTgt spid="3"/>
                </p:tgtEl>
              </p:cMediaNode>
            </p:video>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video>
              <p:cMediaNode>
                <p:cTn id="16" repeatCount="indefinite" fill="hold" display="0">
                  <p:stCondLst>
                    <p:cond delay="indefinite"/>
                  </p:stCondLst>
                  <p:endCondLst>
                    <p:cond evt="onNext" delay="0">
                      <p:tgtEl>
                        <p:sldTgt/>
                      </p:tgtEl>
                    </p:cond>
                    <p:cond evt="onPrev" delay="0">
                      <p:tgtEl>
                        <p:sldTgt/>
                      </p:tgtEl>
                    </p:cond>
                  </p:endCondLst>
                </p:cTn>
                <p:tgtEl>
                  <p:spTgt spid="5"/>
                </p:tgtEl>
              </p:cMediaNode>
            </p:video>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57200" y="609600"/>
            <a:ext cx="8305800" cy="563880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778" name="Rectangle 2"/>
          <p:cNvSpPr>
            <a:spLocks noGrp="1" noChangeArrowheads="1"/>
          </p:cNvSpPr>
          <p:nvPr>
            <p:ph type="title"/>
          </p:nvPr>
        </p:nvSpPr>
        <p:spPr>
          <a:xfrm>
            <a:off x="381000" y="533400"/>
            <a:ext cx="8229600" cy="1143000"/>
          </a:xfrm>
        </p:spPr>
        <p:txBody>
          <a:bodyPr/>
          <a:lstStyle/>
          <a:p>
            <a:pPr eaLnBrk="1" hangingPunct="1"/>
            <a:r>
              <a:rPr lang="en-US" b="1" dirty="0" smtClean="0">
                <a:solidFill>
                  <a:schemeClr val="tx1"/>
                </a:solidFill>
              </a:rPr>
              <a:t>Disclaimer</a:t>
            </a:r>
          </a:p>
        </p:txBody>
      </p:sp>
      <p:sp>
        <p:nvSpPr>
          <p:cNvPr id="75779" name="Rectangle 3"/>
          <p:cNvSpPr>
            <a:spLocks noGrp="1" noChangeArrowheads="1"/>
          </p:cNvSpPr>
          <p:nvPr>
            <p:ph idx="1"/>
          </p:nvPr>
        </p:nvSpPr>
        <p:spPr>
          <a:xfrm>
            <a:off x="685800" y="1905000"/>
            <a:ext cx="7772400" cy="3581400"/>
          </a:xfrm>
        </p:spPr>
        <p:txBody>
          <a:bodyPr>
            <a:normAutofit/>
          </a:bodyPr>
          <a:lstStyle/>
          <a:p>
            <a:pPr eaLnBrk="1" hangingPunct="1"/>
            <a:r>
              <a:rPr lang="en-US" sz="3600" dirty="0" smtClean="0"/>
              <a:t>Brand names appearing in this presentation are for identification and illustration purposes only.</a:t>
            </a:r>
          </a:p>
          <a:p>
            <a:pPr eaLnBrk="1" hangingPunct="1"/>
            <a:r>
              <a:rPr lang="en-US" sz="3600" dirty="0" smtClean="0"/>
              <a:t>No endorsement is intended, nor is criticism implied of similar products not mentioned. </a:t>
            </a:r>
          </a:p>
        </p:txBody>
      </p:sp>
    </p:spTree>
    <p:custDataLst>
      <p:tags r:id="rId1"/>
    </p:custDataLst>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0"/>
            <a:ext cx="7772400" cy="1470025"/>
          </a:xfrm>
        </p:spPr>
        <p:txBody>
          <a:bodyPr/>
          <a:lstStyle/>
          <a:p>
            <a:r>
              <a:rPr lang="en-US" sz="8000" dirty="0" smtClean="0"/>
              <a:t>Thank You</a:t>
            </a:r>
            <a:endParaRPr lang="en-US" sz="8000" dirty="0"/>
          </a:p>
        </p:txBody>
      </p:sp>
      <p:sp>
        <p:nvSpPr>
          <p:cNvPr id="3" name="Subtitle 2"/>
          <p:cNvSpPr>
            <a:spLocks noGrp="1"/>
          </p:cNvSpPr>
          <p:nvPr>
            <p:ph type="subTitle" idx="1"/>
          </p:nvPr>
        </p:nvSpPr>
        <p:spPr/>
        <p:txBody>
          <a:bodyPr/>
          <a:lstStyle/>
          <a:p>
            <a:r>
              <a:rPr lang="en-US" sz="6000" dirty="0" smtClean="0">
                <a:solidFill>
                  <a:schemeClr val="tx1"/>
                </a:solidFill>
              </a:rPr>
              <a:t>Questions?</a:t>
            </a:r>
            <a:endParaRPr lang="en-US" sz="6000" dirty="0">
              <a:solidFill>
                <a:schemeClr val="tx1"/>
              </a:solidFill>
            </a:endParaRPr>
          </a:p>
        </p:txBody>
      </p:sp>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descr="IMG_0203"/>
          <p:cNvPicPr>
            <a:picLocks noGrp="1" noChangeAspect="1" noChangeArrowheads="1"/>
          </p:cNvPicPr>
          <p:nvPr>
            <p:ph sz="quarter" idx="1"/>
          </p:nvPr>
        </p:nvPicPr>
        <p:blipFill>
          <a:blip r:embed="rId2" cstate="print">
            <a:lum/>
          </a:blip>
          <a:stretch>
            <a:fillRect/>
          </a:stretch>
        </p:blipFill>
        <p:spPr>
          <a:xfrm>
            <a:off x="0" y="-1"/>
            <a:ext cx="9144000" cy="6862618"/>
          </a:xfrm>
          <a:prstGeom prst="rect">
            <a:avLst/>
          </a:prstGeom>
          <a:noFill/>
          <a:ln>
            <a:noFill/>
          </a:ln>
        </p:spPr>
      </p:pic>
      <p:sp>
        <p:nvSpPr>
          <p:cNvPr id="5" name="Rectangle 4"/>
          <p:cNvSpPr/>
          <p:nvPr/>
        </p:nvSpPr>
        <p:spPr>
          <a:xfrm>
            <a:off x="0" y="304800"/>
            <a:ext cx="9208996"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50" dirty="0" smtClean="0">
                <a:ln w="11430"/>
                <a:solidFill>
                  <a:srgbClr val="3333FF"/>
                </a:solidFill>
                <a:effectLst>
                  <a:outerShdw blurRad="76200" dist="50800" dir="5400000" algn="tl" rotWithShape="0">
                    <a:srgbClr val="000000">
                      <a:alpha val="65000"/>
                    </a:srgbClr>
                  </a:outerShdw>
                </a:effectLst>
              </a:rPr>
              <a:t>W</a:t>
            </a:r>
            <a:r>
              <a:rPr lang="en-US" sz="4400" b="1" cap="none" spc="50" dirty="0" smtClean="0">
                <a:ln w="11430"/>
                <a:solidFill>
                  <a:srgbClr val="3333FF"/>
                </a:solidFill>
                <a:effectLst>
                  <a:outerShdw blurRad="76200" dist="50800" dir="5400000" algn="tl" rotWithShape="0">
                    <a:srgbClr val="000000">
                      <a:alpha val="65000"/>
                    </a:srgbClr>
                  </a:outerShdw>
                </a:effectLst>
              </a:rPr>
              <a:t>olf Consulting &amp; Research LLC</a:t>
            </a:r>
            <a:endParaRPr lang="en-US" sz="4400" b="1" cap="none" spc="50" dirty="0">
              <a:ln w="11430"/>
              <a:solidFill>
                <a:srgbClr val="3333FF"/>
              </a:solidFill>
              <a:effectLst>
                <a:outerShdw blurRad="76200" dist="50800" dir="5400000" algn="tl" rotWithShape="0">
                  <a:srgbClr val="000000">
                    <a:alpha val="65000"/>
                  </a:srgbClr>
                </a:outerShdw>
              </a:effectLst>
            </a:endParaRPr>
          </a:p>
        </p:txBody>
      </p:sp>
      <p:sp>
        <p:nvSpPr>
          <p:cNvPr id="6" name="Rectangle 5"/>
          <p:cNvSpPr/>
          <p:nvPr/>
        </p:nvSpPr>
        <p:spPr>
          <a:xfrm>
            <a:off x="508067" y="1447800"/>
            <a:ext cx="5204695" cy="646331"/>
          </a:xfrm>
          <a:prstGeom prst="rect">
            <a:avLst/>
          </a:prstGeom>
          <a:noFill/>
        </p:spPr>
        <p:txBody>
          <a:bodyPr wrap="none" lIns="91440" tIns="45720" rIns="91440" bIns="45720">
            <a:spAutoFit/>
          </a:bodyPr>
          <a:lstStyle/>
          <a:p>
            <a:pPr algn="ctr"/>
            <a:r>
              <a:rPr lang="en-US" sz="3600" b="1" dirty="0" smtClean="0">
                <a:ln w="17780" cmpd="sng">
                  <a:solidFill>
                    <a:srgbClr val="FFFFFF"/>
                  </a:solidFill>
                  <a:prstDash val="solid"/>
                  <a:miter lim="800000"/>
                </a:ln>
                <a:solidFill>
                  <a:srgbClr val="7030A0"/>
                </a:solidFill>
                <a:effectLst>
                  <a:outerShdw blurRad="50800" algn="tl" rotWithShape="0">
                    <a:srgbClr val="000000"/>
                  </a:outerShdw>
                </a:effectLst>
                <a:latin typeface="Arial Black" pitchFamily="34" charset="0"/>
              </a:rPr>
              <a:t>Robert E. Wolf, PhD.</a:t>
            </a:r>
            <a:endParaRPr lang="en-US" sz="3600" b="1" cap="none" spc="0" dirty="0">
              <a:ln w="17780" cmpd="sng">
                <a:solidFill>
                  <a:srgbClr val="FFFFFF"/>
                </a:solidFill>
                <a:prstDash val="solid"/>
                <a:miter lim="800000"/>
              </a:ln>
              <a:solidFill>
                <a:srgbClr val="7030A0"/>
              </a:solidFill>
              <a:effectLst>
                <a:outerShdw blurRad="50800" algn="tl" rotWithShape="0">
                  <a:srgbClr val="000000"/>
                </a:outerShdw>
              </a:effectLst>
              <a:latin typeface="Arial Black" pitchFamily="34" charset="0"/>
            </a:endParaRPr>
          </a:p>
        </p:txBody>
      </p:sp>
      <p:sp>
        <p:nvSpPr>
          <p:cNvPr id="8" name="TextBox 7"/>
          <p:cNvSpPr txBox="1"/>
          <p:nvPr/>
        </p:nvSpPr>
        <p:spPr>
          <a:xfrm>
            <a:off x="5791200" y="4572000"/>
            <a:ext cx="3200400" cy="1323439"/>
          </a:xfrm>
          <a:prstGeom prst="rect">
            <a:avLst/>
          </a:prstGeom>
          <a:solidFill>
            <a:schemeClr val="bg2"/>
          </a:solidFill>
        </p:spPr>
        <p:txBody>
          <a:bodyPr wrap="square" rtlCol="0">
            <a:spAutoFit/>
          </a:bodyPr>
          <a:lstStyle/>
          <a:p>
            <a:r>
              <a:rPr lang="en-US" sz="2000" dirty="0" smtClean="0">
                <a:solidFill>
                  <a:schemeClr val="bg1"/>
                </a:solidFill>
              </a:rPr>
              <a:t>15805 Stonington Drive</a:t>
            </a:r>
          </a:p>
          <a:p>
            <a:r>
              <a:rPr lang="en-US" sz="2000" dirty="0" smtClean="0">
                <a:solidFill>
                  <a:schemeClr val="bg1"/>
                </a:solidFill>
              </a:rPr>
              <a:t>Wamego, KS  66547</a:t>
            </a:r>
          </a:p>
          <a:p>
            <a:r>
              <a:rPr lang="en-US" sz="2000" dirty="0" smtClean="0">
                <a:solidFill>
                  <a:schemeClr val="bg1"/>
                </a:solidFill>
              </a:rPr>
              <a:t>Cell Phone: 785-770-7027</a:t>
            </a:r>
          </a:p>
          <a:p>
            <a:r>
              <a:rPr lang="en-US" sz="2000" dirty="0" smtClean="0">
                <a:solidFill>
                  <a:schemeClr val="bg1"/>
                </a:solidFill>
              </a:rPr>
              <a:t>rewolf@ksu.edu</a:t>
            </a:r>
            <a:endParaRPr lang="en-US" sz="2000" dirty="0">
              <a:solidFill>
                <a:schemeClr val="bg1"/>
              </a:solidFill>
            </a:endParaRPr>
          </a:p>
        </p:txBody>
      </p:sp>
      <p:sp>
        <p:nvSpPr>
          <p:cNvPr id="9" name="Rectangle 8"/>
          <p:cNvSpPr/>
          <p:nvPr/>
        </p:nvSpPr>
        <p:spPr>
          <a:xfrm>
            <a:off x="195690" y="6096000"/>
            <a:ext cx="8751050" cy="646331"/>
          </a:xfrm>
          <a:prstGeom prst="rect">
            <a:avLst/>
          </a:prstGeom>
          <a:noFill/>
        </p:spPr>
        <p:txBody>
          <a:bodyPr wrap="none" lIns="91440" tIns="45720" rIns="91440" bIns="45720">
            <a:spAutoFit/>
          </a:bodyPr>
          <a:lstStyle/>
          <a:p>
            <a:pPr algn="ctr"/>
            <a:r>
              <a:rPr lang="en-US" sz="3600" b="1" cap="none" spc="0" dirty="0" smtClean="0">
                <a:ln w="1905"/>
                <a:solidFill>
                  <a:srgbClr val="FFFF00"/>
                </a:solidFill>
                <a:effectLst>
                  <a:innerShdw blurRad="69850" dist="43180" dir="5400000">
                    <a:srgbClr val="000000">
                      <a:alpha val="65000"/>
                    </a:srgbClr>
                  </a:innerShdw>
                </a:effectLst>
              </a:rPr>
              <a:t>Understanding Application Technology</a:t>
            </a:r>
            <a:endParaRPr lang="en-US" sz="3600" b="1" cap="none" spc="0" dirty="0">
              <a:ln w="1905"/>
              <a:solidFill>
                <a:srgbClr val="FFFF00"/>
              </a:solidFill>
              <a:effectLst>
                <a:innerShdw blurRad="69850" dist="43180" dir="5400000">
                  <a:srgbClr val="000000">
                    <a:alpha val="65000"/>
                  </a:srgbClr>
                </a:innerShdw>
              </a:effectLst>
            </a:endParaRPr>
          </a:p>
        </p:txBody>
      </p:sp>
      <p:sp>
        <p:nvSpPr>
          <p:cNvPr id="13" name="Content Placeholder 2"/>
          <p:cNvSpPr txBox="1">
            <a:spLocks/>
          </p:cNvSpPr>
          <p:nvPr/>
        </p:nvSpPr>
        <p:spPr bwMode="auto">
          <a:xfrm>
            <a:off x="381000" y="4038600"/>
            <a:ext cx="4419600" cy="2133600"/>
          </a:xfrm>
          <a:prstGeom prst="rect">
            <a:avLst/>
          </a:prstGeom>
          <a:solidFill>
            <a:schemeClr val="accent6">
              <a:lumMod val="40000"/>
              <a:lumOff val="60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mn-lt"/>
                <a:ea typeface="+mn-ea"/>
                <a:cs typeface="+mn-cs"/>
              </a:rPr>
              <a:t>Professional Applicator Training / Technology Transfer</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mn-lt"/>
                <a:ea typeface="+mn-ea"/>
                <a:cs typeface="+mn-cs"/>
              </a:rPr>
              <a:t>Contract Research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mn-lt"/>
              </a:rPr>
              <a:t>Equipment Field Trials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mn-lt"/>
              </a:rPr>
              <a:t>Drift Assessment</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mn-lt"/>
                <a:ea typeface="+mn-ea"/>
                <a:cs typeface="+mn-cs"/>
              </a:rPr>
              <a:t>Applicator Management Services</a:t>
            </a:r>
          </a:p>
          <a:p>
            <a:pPr marL="742950" marR="0" lvl="1" indent="-285750" algn="l"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mn-lt"/>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7234" name="Rectangle 2"/>
          <p:cNvSpPr>
            <a:spLocks noGrp="1" noChangeArrowheads="1"/>
          </p:cNvSpPr>
          <p:nvPr>
            <p:ph type="title"/>
          </p:nvPr>
        </p:nvSpPr>
        <p:spPr/>
        <p:txBody>
          <a:bodyPr/>
          <a:lstStyle/>
          <a:p>
            <a:r>
              <a:rPr lang="en-US"/>
              <a:t>Calibration/Nozzle Selection:</a:t>
            </a:r>
          </a:p>
        </p:txBody>
      </p:sp>
      <p:sp>
        <p:nvSpPr>
          <p:cNvPr id="1247235" name="Rectangle 3"/>
          <p:cNvSpPr>
            <a:spLocks noGrp="1" noChangeArrowheads="1"/>
          </p:cNvSpPr>
          <p:nvPr>
            <p:ph type="body" sz="half" idx="1"/>
          </p:nvPr>
        </p:nvSpPr>
        <p:spPr>
          <a:xfrm>
            <a:off x="152400" y="1828800"/>
            <a:ext cx="4419600" cy="4572000"/>
          </a:xfrm>
        </p:spPr>
        <p:txBody>
          <a:bodyPr/>
          <a:lstStyle/>
          <a:p>
            <a:pPr>
              <a:lnSpc>
                <a:spcPct val="90000"/>
              </a:lnSpc>
            </a:pPr>
            <a:r>
              <a:rPr lang="en-US" sz="2400"/>
              <a:t>What is the first step?</a:t>
            </a:r>
          </a:p>
          <a:p>
            <a:pPr>
              <a:lnSpc>
                <a:spcPct val="90000"/>
              </a:lnSpc>
            </a:pPr>
            <a:r>
              <a:rPr lang="en-US" sz="2400"/>
              <a:t>Use </a:t>
            </a:r>
            <a:r>
              <a:rPr lang="en-US" sz="2400">
                <a:solidFill>
                  <a:srgbClr val="FF0000"/>
                </a:solidFill>
              </a:rPr>
              <a:t>label</a:t>
            </a:r>
            <a:r>
              <a:rPr lang="en-US" sz="2400"/>
              <a:t> to select the </a:t>
            </a:r>
          </a:p>
          <a:p>
            <a:pPr lvl="1">
              <a:lnSpc>
                <a:spcPct val="90000"/>
              </a:lnSpc>
            </a:pPr>
            <a:r>
              <a:rPr lang="en-US" sz="2000" b="1">
                <a:solidFill>
                  <a:srgbClr val="3333FF"/>
                </a:solidFill>
              </a:rPr>
              <a:t>application volume</a:t>
            </a:r>
          </a:p>
          <a:p>
            <a:pPr lvl="1">
              <a:lnSpc>
                <a:spcPct val="90000"/>
              </a:lnSpc>
            </a:pPr>
            <a:r>
              <a:rPr lang="en-US" sz="2000"/>
              <a:t>product rate</a:t>
            </a:r>
          </a:p>
          <a:p>
            <a:pPr>
              <a:lnSpc>
                <a:spcPct val="90000"/>
              </a:lnSpc>
            </a:pPr>
            <a:r>
              <a:rPr lang="en-US" sz="2400"/>
              <a:t>Choose an </a:t>
            </a:r>
            <a:r>
              <a:rPr lang="en-US" sz="2400" u="sng">
                <a:solidFill>
                  <a:srgbClr val="FF0000"/>
                </a:solidFill>
              </a:rPr>
              <a:t>appropriate</a:t>
            </a:r>
            <a:r>
              <a:rPr lang="en-US" sz="2400"/>
              <a:t> travel speed - </a:t>
            </a:r>
            <a:r>
              <a:rPr lang="en-US" sz="2400">
                <a:solidFill>
                  <a:srgbClr val="3333FF"/>
                </a:solidFill>
              </a:rPr>
              <a:t>MPH</a:t>
            </a:r>
          </a:p>
          <a:p>
            <a:pPr>
              <a:lnSpc>
                <a:spcPct val="90000"/>
              </a:lnSpc>
            </a:pPr>
            <a:r>
              <a:rPr lang="en-US" sz="2400"/>
              <a:t>Effective width of application</a:t>
            </a:r>
          </a:p>
          <a:p>
            <a:pPr lvl="1">
              <a:lnSpc>
                <a:spcPct val="90000"/>
              </a:lnSpc>
            </a:pPr>
            <a:r>
              <a:rPr lang="en-US" sz="2000" b="1">
                <a:solidFill>
                  <a:srgbClr val="3333FF"/>
                </a:solidFill>
              </a:rPr>
              <a:t>nozzle spacing</a:t>
            </a:r>
          </a:p>
          <a:p>
            <a:pPr>
              <a:lnSpc>
                <a:spcPct val="90000"/>
              </a:lnSpc>
            </a:pPr>
            <a:r>
              <a:rPr lang="en-US" sz="2400"/>
              <a:t>Calculate GPM – </a:t>
            </a:r>
            <a:r>
              <a:rPr lang="en-US" sz="2400">
                <a:solidFill>
                  <a:srgbClr val="FF0000"/>
                </a:solidFill>
              </a:rPr>
              <a:t>Flow rate per nozzle</a:t>
            </a:r>
          </a:p>
          <a:p>
            <a:pPr>
              <a:lnSpc>
                <a:spcPct val="90000"/>
              </a:lnSpc>
            </a:pPr>
            <a:r>
              <a:rPr lang="en-US" sz="2400"/>
              <a:t>Select the correct size of nozzle!</a:t>
            </a:r>
          </a:p>
        </p:txBody>
      </p:sp>
      <p:pic>
        <p:nvPicPr>
          <p:cNvPr id="1247364" name="Picture 132"/>
          <p:cNvPicPr>
            <a:picLocks noGrp="1" noChangeAspect="1" noChangeArrowheads="1"/>
          </p:cNvPicPr>
          <p:nvPr>
            <p:ph sz="half" idx="2"/>
          </p:nvPr>
        </p:nvPicPr>
        <p:blipFill>
          <a:blip r:embed="rId4" cstate="print"/>
          <a:srcRect/>
          <a:stretch>
            <a:fillRect/>
          </a:stretch>
        </p:blipFill>
        <p:spPr>
          <a:xfrm>
            <a:off x="4537075" y="1219200"/>
            <a:ext cx="4378325" cy="5486400"/>
          </a:xfrm>
        </p:spPr>
      </p:pic>
    </p:spTree>
    <p:custDataLst>
      <p:tags r:id="rId1"/>
    </p:custData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82" name="Rectangle 2"/>
          <p:cNvSpPr>
            <a:spLocks noChangeArrowheads="1"/>
          </p:cNvSpPr>
          <p:nvPr/>
        </p:nvSpPr>
        <p:spPr bwMode="auto">
          <a:xfrm>
            <a:off x="381000" y="1219200"/>
            <a:ext cx="8382000" cy="2016125"/>
          </a:xfrm>
          <a:prstGeom prst="rect">
            <a:avLst/>
          </a:prstGeom>
          <a:solidFill>
            <a:schemeClr val="bg1"/>
          </a:solidFill>
          <a:ln w="50800">
            <a:solidFill>
              <a:srgbClr val="000000"/>
            </a:solidFill>
            <a:miter lim="800000"/>
            <a:headEnd/>
            <a:tailEnd/>
          </a:ln>
          <a:effectLst/>
        </p:spPr>
        <p:txBody>
          <a:bodyPr wrap="none" anchor="ctr"/>
          <a:lstStyle/>
          <a:p>
            <a:endParaRPr lang="en-US"/>
          </a:p>
        </p:txBody>
      </p:sp>
      <p:sp>
        <p:nvSpPr>
          <p:cNvPr id="1249283" name="Oval 3"/>
          <p:cNvSpPr>
            <a:spLocks noChangeArrowheads="1"/>
          </p:cNvSpPr>
          <p:nvPr/>
        </p:nvSpPr>
        <p:spPr bwMode="auto">
          <a:xfrm>
            <a:off x="298450" y="2667000"/>
            <a:ext cx="3587750" cy="1625600"/>
          </a:xfrm>
          <a:prstGeom prst="ellipse">
            <a:avLst/>
          </a:prstGeom>
          <a:solidFill>
            <a:srgbClr val="00FF00"/>
          </a:solidFill>
          <a:ln w="50800">
            <a:solidFill>
              <a:schemeClr val="tx1"/>
            </a:solidFill>
            <a:round/>
            <a:headEnd/>
            <a:tailEnd/>
          </a:ln>
          <a:effectLst>
            <a:outerShdw dist="107763" dir="2700000" algn="ctr" rotWithShape="0">
              <a:schemeClr val="bg2"/>
            </a:outerShdw>
          </a:effectLst>
        </p:spPr>
        <p:txBody>
          <a:bodyPr wrap="none" anchor="ctr"/>
          <a:lstStyle/>
          <a:p>
            <a:endParaRPr lang="en-US"/>
          </a:p>
        </p:txBody>
      </p:sp>
      <p:sp>
        <p:nvSpPr>
          <p:cNvPr id="1249284" name="Rectangle 4"/>
          <p:cNvSpPr>
            <a:spLocks noGrp="1" noChangeArrowheads="1"/>
          </p:cNvSpPr>
          <p:nvPr>
            <p:ph type="title"/>
          </p:nvPr>
        </p:nvSpPr>
        <p:spPr>
          <a:xfrm>
            <a:off x="460375" y="325438"/>
            <a:ext cx="7797800" cy="871537"/>
          </a:xfrm>
          <a:noFill/>
          <a:ln/>
        </p:spPr>
        <p:txBody>
          <a:bodyPr lIns="92075" tIns="46038" rIns="92075" bIns="46038"/>
          <a:lstStyle/>
          <a:p>
            <a:r>
              <a:rPr lang="en-US" sz="5400"/>
              <a:t>Flow Rate Equation:</a:t>
            </a:r>
          </a:p>
        </p:txBody>
      </p:sp>
      <p:graphicFrame>
        <p:nvGraphicFramePr>
          <p:cNvPr id="1249285" name="Object 5"/>
          <p:cNvGraphicFramePr>
            <a:graphicFrameLocks/>
          </p:cNvGraphicFramePr>
          <p:nvPr/>
        </p:nvGraphicFramePr>
        <p:xfrm>
          <a:off x="533400" y="1524000"/>
          <a:ext cx="8008938" cy="1636713"/>
        </p:xfrm>
        <a:graphic>
          <a:graphicData uri="http://schemas.openxmlformats.org/presentationml/2006/ole">
            <p:oleObj spid="_x0000_s2004994" name="Equation" r:id="rId5" imgW="3808080" imgH="630000" progId="Equation.2">
              <p:embed/>
            </p:oleObj>
          </a:graphicData>
        </a:graphic>
      </p:graphicFrame>
      <p:sp>
        <p:nvSpPr>
          <p:cNvPr id="1249286" name="Rectangle 6"/>
          <p:cNvSpPr>
            <a:spLocks noChangeArrowheads="1"/>
          </p:cNvSpPr>
          <p:nvPr/>
        </p:nvSpPr>
        <p:spPr bwMode="auto">
          <a:xfrm>
            <a:off x="974725" y="3092450"/>
            <a:ext cx="2149475" cy="641350"/>
          </a:xfrm>
          <a:prstGeom prst="rect">
            <a:avLst/>
          </a:prstGeom>
          <a:noFill/>
          <a:ln w="9525">
            <a:noFill/>
            <a:miter lim="800000"/>
            <a:headEnd/>
            <a:tailEnd/>
          </a:ln>
          <a:effectLst/>
        </p:spPr>
        <p:txBody>
          <a:bodyPr lIns="92075" tIns="46038" rIns="92075" bIns="46038">
            <a:spAutoFit/>
          </a:bodyPr>
          <a:lstStyle/>
          <a:p>
            <a:pPr eaLnBrk="0" hangingPunct="0"/>
            <a:r>
              <a:rPr lang="en-US" sz="3600" b="1">
                <a:solidFill>
                  <a:schemeClr val="bg1"/>
                </a:solidFill>
              </a:rPr>
              <a:t>Equation</a:t>
            </a:r>
          </a:p>
        </p:txBody>
      </p:sp>
      <p:sp>
        <p:nvSpPr>
          <p:cNvPr id="1249287" name="Rectangle 7"/>
          <p:cNvSpPr>
            <a:spLocks noGrp="1" noChangeArrowheads="1"/>
          </p:cNvSpPr>
          <p:nvPr>
            <p:ph type="body" idx="1"/>
          </p:nvPr>
        </p:nvSpPr>
        <p:spPr>
          <a:xfrm>
            <a:off x="838200" y="4432300"/>
            <a:ext cx="7835900" cy="2197100"/>
          </a:xfrm>
          <a:noFill/>
          <a:ln/>
        </p:spPr>
        <p:txBody>
          <a:bodyPr lIns="92075" tIns="46038" rIns="92075" bIns="46038"/>
          <a:lstStyle/>
          <a:p>
            <a:pPr>
              <a:lnSpc>
                <a:spcPct val="90000"/>
              </a:lnSpc>
            </a:pPr>
            <a:r>
              <a:rPr lang="en-US" sz="3600">
                <a:solidFill>
                  <a:srgbClr val="3333FF"/>
                </a:solidFill>
              </a:rPr>
              <a:t>Calculates for amount of flow from one nozzle</a:t>
            </a:r>
          </a:p>
          <a:p>
            <a:pPr>
              <a:lnSpc>
                <a:spcPct val="90000"/>
              </a:lnSpc>
            </a:pPr>
            <a:r>
              <a:rPr lang="en-US" sz="3600">
                <a:solidFill>
                  <a:srgbClr val="3333FF"/>
                </a:solidFill>
              </a:rPr>
              <a:t>Represents the size of nozzle to put on the sprayer</a:t>
            </a:r>
          </a:p>
        </p:txBody>
      </p:sp>
      <p:sp>
        <p:nvSpPr>
          <p:cNvPr id="1249288" name="Text Box 8"/>
          <p:cNvSpPr txBox="1">
            <a:spLocks noChangeArrowheads="1"/>
          </p:cNvSpPr>
          <p:nvPr/>
        </p:nvSpPr>
        <p:spPr bwMode="auto">
          <a:xfrm>
            <a:off x="4572000" y="3657600"/>
            <a:ext cx="4419600" cy="396875"/>
          </a:xfrm>
          <a:prstGeom prst="rect">
            <a:avLst/>
          </a:prstGeom>
          <a:noFill/>
          <a:ln w="12700">
            <a:noFill/>
            <a:miter lim="800000"/>
            <a:headEnd/>
            <a:tailEnd/>
          </a:ln>
          <a:effectLst/>
        </p:spPr>
        <p:txBody>
          <a:bodyPr>
            <a:spAutoFit/>
          </a:bodyPr>
          <a:lstStyle/>
          <a:p>
            <a:pPr eaLnBrk="0" hangingPunct="0">
              <a:spcBef>
                <a:spcPct val="50000"/>
              </a:spcBef>
            </a:pPr>
            <a:r>
              <a:rPr lang="en-US" sz="2000">
                <a:solidFill>
                  <a:srgbClr val="FF0000"/>
                </a:solidFill>
                <a:latin typeface="Comic Sans MS" pitchFamily="66" charset="0"/>
              </a:rPr>
              <a:t>See Page 173, TeeJet Catalog 50A</a:t>
            </a:r>
          </a:p>
        </p:txBody>
      </p:sp>
    </p:spTree>
    <p:custDataLst>
      <p:tags r:id="rId2"/>
    </p:custData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1330" name="Rectangle 2"/>
          <p:cNvSpPr>
            <a:spLocks noChangeArrowheads="1"/>
          </p:cNvSpPr>
          <p:nvPr/>
        </p:nvSpPr>
        <p:spPr bwMode="auto">
          <a:xfrm>
            <a:off x="533400" y="457200"/>
            <a:ext cx="7077075" cy="825500"/>
          </a:xfrm>
          <a:prstGeom prst="rect">
            <a:avLst/>
          </a:prstGeom>
          <a:noFill/>
          <a:ln w="50800">
            <a:noFill/>
            <a:miter lim="800000"/>
            <a:headEnd/>
            <a:tailEnd/>
          </a:ln>
          <a:effectLst/>
        </p:spPr>
        <p:txBody>
          <a:bodyPr lIns="92075" tIns="46038" rIns="92075" bIns="46038" anchor="ctr"/>
          <a:lstStyle/>
          <a:p>
            <a:pPr eaLnBrk="0" hangingPunct="0">
              <a:lnSpc>
                <a:spcPct val="90000"/>
              </a:lnSpc>
            </a:pPr>
            <a:r>
              <a:rPr lang="en-US" sz="4400">
                <a:latin typeface="Times New Roman" pitchFamily="18" charset="0"/>
              </a:rPr>
              <a:t>GPM Example Solution:</a:t>
            </a:r>
            <a:endParaRPr lang="en-US" sz="4400" b="1"/>
          </a:p>
        </p:txBody>
      </p:sp>
      <p:sp>
        <p:nvSpPr>
          <p:cNvPr id="1251331" name="Rectangle 3"/>
          <p:cNvSpPr>
            <a:spLocks noChangeArrowheads="1"/>
          </p:cNvSpPr>
          <p:nvPr/>
        </p:nvSpPr>
        <p:spPr bwMode="auto">
          <a:xfrm>
            <a:off x="479425" y="1336675"/>
            <a:ext cx="8207375" cy="2016125"/>
          </a:xfrm>
          <a:prstGeom prst="rect">
            <a:avLst/>
          </a:prstGeom>
          <a:solidFill>
            <a:schemeClr val="bg1"/>
          </a:solidFill>
          <a:ln w="50800">
            <a:solidFill>
              <a:srgbClr val="000000"/>
            </a:solidFill>
            <a:miter lim="800000"/>
            <a:headEnd/>
            <a:tailEnd/>
          </a:ln>
          <a:effectLst/>
        </p:spPr>
        <p:txBody>
          <a:bodyPr wrap="none" anchor="ctr"/>
          <a:lstStyle/>
          <a:p>
            <a:endParaRPr lang="en-US"/>
          </a:p>
        </p:txBody>
      </p:sp>
      <p:graphicFrame>
        <p:nvGraphicFramePr>
          <p:cNvPr id="1251332" name="Object 4"/>
          <p:cNvGraphicFramePr>
            <a:graphicFrameLocks/>
          </p:cNvGraphicFramePr>
          <p:nvPr/>
        </p:nvGraphicFramePr>
        <p:xfrm>
          <a:off x="601663" y="1524000"/>
          <a:ext cx="8008937" cy="1636713"/>
        </p:xfrm>
        <a:graphic>
          <a:graphicData uri="http://schemas.openxmlformats.org/presentationml/2006/ole">
            <p:oleObj spid="_x0000_s2006018" name="Equation" r:id="rId5" imgW="3808080" imgH="630000" progId="Equation.2">
              <p:embed/>
            </p:oleObj>
          </a:graphicData>
        </a:graphic>
      </p:graphicFrame>
      <p:sp>
        <p:nvSpPr>
          <p:cNvPr id="1251333" name="Rectangle 5"/>
          <p:cNvSpPr>
            <a:spLocks noChangeArrowheads="1"/>
          </p:cNvSpPr>
          <p:nvPr/>
        </p:nvSpPr>
        <p:spPr bwMode="auto">
          <a:xfrm>
            <a:off x="539750" y="3556000"/>
            <a:ext cx="7969250" cy="1930400"/>
          </a:xfrm>
          <a:prstGeom prst="rect">
            <a:avLst/>
          </a:prstGeom>
          <a:solidFill>
            <a:schemeClr val="bg1"/>
          </a:solidFill>
          <a:ln w="50800">
            <a:solidFill>
              <a:srgbClr val="000000"/>
            </a:solidFill>
            <a:miter lim="800000"/>
            <a:headEnd/>
            <a:tailEnd/>
          </a:ln>
          <a:effectLst/>
        </p:spPr>
        <p:txBody>
          <a:bodyPr wrap="none" anchor="ctr"/>
          <a:lstStyle/>
          <a:p>
            <a:endParaRPr lang="en-US"/>
          </a:p>
        </p:txBody>
      </p:sp>
      <p:graphicFrame>
        <p:nvGraphicFramePr>
          <p:cNvPr id="1251334" name="Object 6"/>
          <p:cNvGraphicFramePr>
            <a:graphicFrameLocks/>
          </p:cNvGraphicFramePr>
          <p:nvPr/>
        </p:nvGraphicFramePr>
        <p:xfrm>
          <a:off x="496888" y="3657600"/>
          <a:ext cx="7923212" cy="1676400"/>
        </p:xfrm>
        <a:graphic>
          <a:graphicData uri="http://schemas.openxmlformats.org/presentationml/2006/ole">
            <p:oleObj spid="_x0000_s2006019" name="Equation" r:id="rId6" imgW="1777680" imgH="393480" progId="Equation.3">
              <p:embed/>
            </p:oleObj>
          </a:graphicData>
        </a:graphic>
      </p:graphicFrame>
      <p:sp>
        <p:nvSpPr>
          <p:cNvPr id="1251335" name="Rectangle 7"/>
          <p:cNvSpPr>
            <a:spLocks noChangeArrowheads="1"/>
          </p:cNvSpPr>
          <p:nvPr/>
        </p:nvSpPr>
        <p:spPr bwMode="auto">
          <a:xfrm>
            <a:off x="1676400" y="5562600"/>
            <a:ext cx="1835150" cy="641350"/>
          </a:xfrm>
          <a:prstGeom prst="rect">
            <a:avLst/>
          </a:prstGeom>
          <a:noFill/>
          <a:ln w="50800">
            <a:noFill/>
            <a:miter lim="800000"/>
            <a:headEnd/>
            <a:tailEnd/>
          </a:ln>
          <a:effectLst/>
        </p:spPr>
        <p:txBody>
          <a:bodyPr wrap="none" lIns="92075" tIns="46038" rIns="92075" bIns="46038">
            <a:spAutoFit/>
          </a:bodyPr>
          <a:lstStyle/>
          <a:p>
            <a:pPr eaLnBrk="0" hangingPunct="0"/>
            <a:r>
              <a:rPr lang="en-US" sz="3600" b="1">
                <a:solidFill>
                  <a:srgbClr val="FC0128"/>
                </a:solidFill>
              </a:rPr>
              <a:t>Answer</a:t>
            </a:r>
            <a:endParaRPr lang="en-US" sz="3600" b="1">
              <a:solidFill>
                <a:schemeClr val="accent1"/>
              </a:solidFill>
            </a:endParaRPr>
          </a:p>
        </p:txBody>
      </p:sp>
      <p:sp>
        <p:nvSpPr>
          <p:cNvPr id="1251336" name="AutoShape 8"/>
          <p:cNvSpPr>
            <a:spLocks noChangeArrowheads="1"/>
          </p:cNvSpPr>
          <p:nvPr/>
        </p:nvSpPr>
        <p:spPr bwMode="auto">
          <a:xfrm>
            <a:off x="3810000" y="5410200"/>
            <a:ext cx="2362200" cy="1339850"/>
          </a:xfrm>
          <a:prstGeom prst="star16">
            <a:avLst>
              <a:gd name="adj" fmla="val 37500"/>
            </a:avLst>
          </a:prstGeom>
          <a:noFill/>
          <a:ln w="50800">
            <a:solidFill>
              <a:srgbClr val="00FF00"/>
            </a:solidFill>
            <a:miter lim="800000"/>
            <a:headEnd/>
            <a:tailEnd/>
          </a:ln>
          <a:effectLst/>
        </p:spPr>
        <p:txBody>
          <a:bodyPr wrap="none" lIns="92075" tIns="46038" rIns="92075" bIns="46038" anchor="ctr"/>
          <a:lstStyle/>
          <a:p>
            <a:pPr algn="ctr" eaLnBrk="0" hangingPunct="0"/>
            <a:r>
              <a:rPr lang="en-US" sz="4000" b="1">
                <a:solidFill>
                  <a:srgbClr val="FC0128"/>
                </a:solidFill>
              </a:rPr>
              <a:t>.30gpm</a:t>
            </a:r>
            <a:endParaRPr lang="en-US" sz="4000" b="1">
              <a:solidFill>
                <a:schemeClr val="accent1"/>
              </a:solidFill>
            </a:endParaRPr>
          </a:p>
        </p:txBody>
      </p:sp>
    </p:spTree>
    <p:custDataLst>
      <p:tags r:id="rId2"/>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513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513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1335" grpId="0"/>
      <p:bldP spid="1251336"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3378" name="Rectangle 2"/>
          <p:cNvSpPr>
            <a:spLocks noGrp="1" noChangeArrowheads="1"/>
          </p:cNvSpPr>
          <p:nvPr>
            <p:ph type="title"/>
          </p:nvPr>
        </p:nvSpPr>
        <p:spPr>
          <a:xfrm>
            <a:off x="381000" y="152400"/>
            <a:ext cx="7772400" cy="762000"/>
          </a:xfrm>
          <a:noFill/>
          <a:ln/>
        </p:spPr>
        <p:txBody>
          <a:bodyPr lIns="92075" tIns="46038" rIns="92075" bIns="46038"/>
          <a:lstStyle/>
          <a:p>
            <a:r>
              <a:rPr lang="en-US" sz="3600"/>
              <a:t>Selecting the proper nozzle….</a:t>
            </a:r>
          </a:p>
        </p:txBody>
      </p:sp>
      <p:sp>
        <p:nvSpPr>
          <p:cNvPr id="1253379" name="Rectangle 3"/>
          <p:cNvSpPr>
            <a:spLocks noGrp="1" noChangeArrowheads="1"/>
          </p:cNvSpPr>
          <p:nvPr>
            <p:ph type="body" sz="half" idx="1"/>
          </p:nvPr>
        </p:nvSpPr>
        <p:spPr>
          <a:xfrm>
            <a:off x="76200" y="2457450"/>
            <a:ext cx="3429000" cy="3562350"/>
          </a:xfrm>
        </p:spPr>
        <p:txBody>
          <a:bodyPr/>
          <a:lstStyle/>
          <a:p>
            <a:pPr>
              <a:lnSpc>
                <a:spcPct val="90000"/>
              </a:lnSpc>
            </a:pPr>
            <a:r>
              <a:rPr lang="en-US" sz="2000"/>
              <a:t>Calculate GPM (formula)</a:t>
            </a:r>
          </a:p>
          <a:p>
            <a:pPr>
              <a:lnSpc>
                <a:spcPct val="90000"/>
              </a:lnSpc>
            </a:pPr>
            <a:r>
              <a:rPr lang="en-US" sz="2000"/>
              <a:t>Look under GPM column</a:t>
            </a:r>
          </a:p>
          <a:p>
            <a:pPr>
              <a:lnSpc>
                <a:spcPct val="90000"/>
              </a:lnSpc>
            </a:pPr>
            <a:r>
              <a:rPr lang="en-US" sz="2000"/>
              <a:t>Match to pressure-psi</a:t>
            </a:r>
          </a:p>
          <a:p>
            <a:pPr>
              <a:lnSpc>
                <a:spcPct val="90000"/>
              </a:lnSpc>
            </a:pPr>
            <a:r>
              <a:rPr lang="en-US" sz="2000"/>
              <a:t>Choose the size needed</a:t>
            </a:r>
          </a:p>
          <a:p>
            <a:pPr>
              <a:lnSpc>
                <a:spcPct val="90000"/>
              </a:lnSpc>
            </a:pPr>
            <a:r>
              <a:rPr lang="en-US" sz="2000"/>
              <a:t>Operate at given pressure and speed used in formula to achieve GPA</a:t>
            </a:r>
          </a:p>
        </p:txBody>
      </p:sp>
      <p:sp>
        <p:nvSpPr>
          <p:cNvPr id="1253380" name="AutoShape 4"/>
          <p:cNvSpPr>
            <a:spLocks noChangeArrowheads="1"/>
          </p:cNvSpPr>
          <p:nvPr/>
        </p:nvSpPr>
        <p:spPr bwMode="auto">
          <a:xfrm>
            <a:off x="5715000" y="838200"/>
            <a:ext cx="304800" cy="381000"/>
          </a:xfrm>
          <a:prstGeom prst="downArrow">
            <a:avLst>
              <a:gd name="adj1" fmla="val 50000"/>
              <a:gd name="adj2" fmla="val 31250"/>
            </a:avLst>
          </a:prstGeom>
          <a:solidFill>
            <a:srgbClr val="FC0128"/>
          </a:solidFill>
          <a:ln w="12700">
            <a:solidFill>
              <a:schemeClr val="tx1"/>
            </a:solidFill>
            <a:miter lim="800000"/>
            <a:headEnd type="none" w="sm" len="sm"/>
            <a:tailEnd type="none" w="sm" len="sm"/>
          </a:ln>
          <a:effectLst/>
        </p:spPr>
        <p:txBody>
          <a:bodyPr wrap="none" anchor="ctr"/>
          <a:lstStyle/>
          <a:p>
            <a:endParaRPr lang="en-US"/>
          </a:p>
        </p:txBody>
      </p:sp>
      <p:sp>
        <p:nvSpPr>
          <p:cNvPr id="1253381" name="AutoShape 5"/>
          <p:cNvSpPr>
            <a:spLocks noChangeArrowheads="1"/>
          </p:cNvSpPr>
          <p:nvPr/>
        </p:nvSpPr>
        <p:spPr bwMode="auto">
          <a:xfrm>
            <a:off x="1295400" y="5181600"/>
            <a:ext cx="1644650" cy="1339850"/>
          </a:xfrm>
          <a:prstGeom prst="star16">
            <a:avLst>
              <a:gd name="adj" fmla="val 37500"/>
            </a:avLst>
          </a:prstGeom>
          <a:noFill/>
          <a:ln w="50800">
            <a:solidFill>
              <a:srgbClr val="00FF00"/>
            </a:solidFill>
            <a:miter lim="800000"/>
            <a:headEnd/>
            <a:tailEnd/>
          </a:ln>
          <a:effectLst/>
        </p:spPr>
        <p:txBody>
          <a:bodyPr wrap="none" lIns="92075" tIns="46038" rIns="92075" bIns="46038" anchor="ctr"/>
          <a:lstStyle/>
          <a:p>
            <a:pPr algn="ctr" eaLnBrk="0" hangingPunct="0"/>
            <a:r>
              <a:rPr lang="en-US" sz="4000" b="1">
                <a:solidFill>
                  <a:srgbClr val="FC0128"/>
                </a:solidFill>
              </a:rPr>
              <a:t>.30</a:t>
            </a:r>
            <a:endParaRPr lang="en-US" sz="4000" b="1">
              <a:solidFill>
                <a:schemeClr val="accent1"/>
              </a:solidFill>
            </a:endParaRPr>
          </a:p>
        </p:txBody>
      </p:sp>
      <p:sp>
        <p:nvSpPr>
          <p:cNvPr id="1253382" name="Text Box 6"/>
          <p:cNvSpPr txBox="1">
            <a:spLocks noChangeArrowheads="1"/>
          </p:cNvSpPr>
          <p:nvPr/>
        </p:nvSpPr>
        <p:spPr bwMode="auto">
          <a:xfrm>
            <a:off x="76200" y="1371600"/>
            <a:ext cx="3657600" cy="641350"/>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en-US" sz="3600">
                <a:solidFill>
                  <a:srgbClr val="3333FF"/>
                </a:solidFill>
                <a:latin typeface="Times New Roman" pitchFamily="18" charset="0"/>
              </a:rPr>
              <a:t>Page 9, 12, 14, 15</a:t>
            </a:r>
          </a:p>
        </p:txBody>
      </p:sp>
      <p:sp>
        <p:nvSpPr>
          <p:cNvPr id="1253383" name="Oval 7"/>
          <p:cNvSpPr>
            <a:spLocks noChangeArrowheads="1"/>
          </p:cNvSpPr>
          <p:nvPr/>
        </p:nvSpPr>
        <p:spPr bwMode="auto">
          <a:xfrm>
            <a:off x="5638800" y="5029200"/>
            <a:ext cx="457200" cy="304800"/>
          </a:xfrm>
          <a:prstGeom prst="ellipse">
            <a:avLst/>
          </a:prstGeom>
          <a:noFill/>
          <a:ln w="12700">
            <a:solidFill>
              <a:srgbClr val="FF0000"/>
            </a:solidFill>
            <a:round/>
            <a:headEnd/>
            <a:tailEnd/>
          </a:ln>
          <a:effectLst/>
        </p:spPr>
        <p:txBody>
          <a:bodyPr wrap="none" anchor="ctr"/>
          <a:lstStyle/>
          <a:p>
            <a:endParaRPr lang="en-US"/>
          </a:p>
        </p:txBody>
      </p:sp>
      <p:pic>
        <p:nvPicPr>
          <p:cNvPr id="1253384" name="Picture 8"/>
          <p:cNvPicPr>
            <a:picLocks noChangeAspect="1" noChangeArrowheads="1"/>
          </p:cNvPicPr>
          <p:nvPr/>
        </p:nvPicPr>
        <p:blipFill>
          <a:blip r:embed="rId4" cstate="print"/>
          <a:srcRect/>
          <a:stretch>
            <a:fillRect/>
          </a:stretch>
        </p:blipFill>
        <p:spPr bwMode="auto">
          <a:xfrm>
            <a:off x="3810000" y="1219200"/>
            <a:ext cx="5105400" cy="5486400"/>
          </a:xfrm>
          <a:prstGeom prst="rect">
            <a:avLst/>
          </a:prstGeom>
          <a:noFill/>
          <a:ln w="12700">
            <a:noFill/>
            <a:miter lim="800000"/>
            <a:headEnd/>
            <a:tailEnd/>
          </a:ln>
          <a:effectLst/>
        </p:spPr>
      </p:pic>
      <p:pic>
        <p:nvPicPr>
          <p:cNvPr id="1253385" name="Picture 9" descr="pressuregauge1"/>
          <p:cNvPicPr>
            <a:picLocks noChangeAspect="1" noChangeArrowheads="1"/>
          </p:cNvPicPr>
          <p:nvPr/>
        </p:nvPicPr>
        <p:blipFill>
          <a:blip r:embed="rId5" cstate="print">
            <a:lum bright="30000"/>
          </a:blip>
          <a:srcRect l="12500" t="8333" r="12500"/>
          <a:stretch>
            <a:fillRect/>
          </a:stretch>
        </p:blipFill>
        <p:spPr bwMode="auto">
          <a:xfrm>
            <a:off x="6629400" y="3200400"/>
            <a:ext cx="2362200" cy="2165350"/>
          </a:xfrm>
          <a:prstGeom prst="rect">
            <a:avLst/>
          </a:prstGeom>
          <a:noFill/>
          <a:ln w="76200">
            <a:solidFill>
              <a:srgbClr val="CC0000"/>
            </a:solidFill>
            <a:miter lim="800000"/>
            <a:headEnd/>
            <a:tailEnd/>
          </a:ln>
        </p:spPr>
      </p:pic>
      <p:sp>
        <p:nvSpPr>
          <p:cNvPr id="1253386" name="Oval 10"/>
          <p:cNvSpPr>
            <a:spLocks noChangeArrowheads="1"/>
          </p:cNvSpPr>
          <p:nvPr/>
        </p:nvSpPr>
        <p:spPr bwMode="auto">
          <a:xfrm>
            <a:off x="5562600" y="3429000"/>
            <a:ext cx="533400" cy="304800"/>
          </a:xfrm>
          <a:prstGeom prst="ellipse">
            <a:avLst/>
          </a:prstGeom>
          <a:noFill/>
          <a:ln w="12700">
            <a:solidFill>
              <a:srgbClr val="FF0000"/>
            </a:solidFill>
            <a:round/>
            <a:headEnd/>
            <a:tailEnd/>
          </a:ln>
          <a:effectLst/>
        </p:spPr>
        <p:txBody>
          <a:bodyPr wrap="none" anchor="ctr"/>
          <a:lstStyle/>
          <a:p>
            <a:endParaRPr lang="en-US"/>
          </a:p>
        </p:txBody>
      </p:sp>
      <p:sp>
        <p:nvSpPr>
          <p:cNvPr id="1253387" name="Oval 11"/>
          <p:cNvSpPr>
            <a:spLocks noChangeArrowheads="1"/>
          </p:cNvSpPr>
          <p:nvPr/>
        </p:nvSpPr>
        <p:spPr bwMode="auto">
          <a:xfrm>
            <a:off x="5562600" y="4191000"/>
            <a:ext cx="533400" cy="304800"/>
          </a:xfrm>
          <a:prstGeom prst="ellipse">
            <a:avLst/>
          </a:prstGeom>
          <a:noFill/>
          <a:ln w="12700">
            <a:solidFill>
              <a:srgbClr val="FF0000"/>
            </a:solidFill>
            <a:round/>
            <a:headEnd/>
            <a:tailEnd/>
          </a:ln>
          <a:effectLst/>
        </p:spPr>
        <p:txBody>
          <a:bodyPr wrap="none" anchor="ctr"/>
          <a:lstStyle/>
          <a:p>
            <a:endParaRPr lang="en-US"/>
          </a:p>
        </p:txBody>
      </p:sp>
      <p:sp>
        <p:nvSpPr>
          <p:cNvPr id="1253388" name="Oval 12"/>
          <p:cNvSpPr>
            <a:spLocks noChangeArrowheads="1"/>
          </p:cNvSpPr>
          <p:nvPr/>
        </p:nvSpPr>
        <p:spPr bwMode="auto">
          <a:xfrm>
            <a:off x="5562600" y="4953000"/>
            <a:ext cx="533400" cy="304800"/>
          </a:xfrm>
          <a:prstGeom prst="ellipse">
            <a:avLst/>
          </a:prstGeom>
          <a:noFill/>
          <a:ln w="12700">
            <a:solidFill>
              <a:srgbClr val="FF0000"/>
            </a:solidFill>
            <a:round/>
            <a:headEnd/>
            <a:tailEnd/>
          </a:ln>
          <a:effectLst/>
        </p:spPr>
        <p:txBody>
          <a:bodyPr wrap="none" anchor="ctr"/>
          <a:lstStyle/>
          <a:p>
            <a:endParaRPr lang="en-US"/>
          </a:p>
        </p:txBody>
      </p:sp>
      <p:sp>
        <p:nvSpPr>
          <p:cNvPr id="1253389" name="Oval 13"/>
          <p:cNvSpPr>
            <a:spLocks noChangeArrowheads="1"/>
          </p:cNvSpPr>
          <p:nvPr/>
        </p:nvSpPr>
        <p:spPr bwMode="auto">
          <a:xfrm>
            <a:off x="5562600" y="5867400"/>
            <a:ext cx="533400" cy="304800"/>
          </a:xfrm>
          <a:prstGeom prst="ellipse">
            <a:avLst/>
          </a:prstGeom>
          <a:noFill/>
          <a:ln w="12700">
            <a:solidFill>
              <a:srgbClr val="FF0000"/>
            </a:solidFill>
            <a:round/>
            <a:headEnd/>
            <a:tailEnd/>
          </a:ln>
          <a:effectLst/>
        </p:spPr>
        <p:txBody>
          <a:bodyPr wrap="none" anchor="ctr"/>
          <a:lstStyle/>
          <a:p>
            <a:endParaRPr lang="en-US"/>
          </a:p>
        </p:txBody>
      </p:sp>
      <p:sp>
        <p:nvSpPr>
          <p:cNvPr id="1253390" name="Oval 14"/>
          <p:cNvSpPr>
            <a:spLocks noChangeArrowheads="1"/>
          </p:cNvSpPr>
          <p:nvPr/>
        </p:nvSpPr>
        <p:spPr bwMode="auto">
          <a:xfrm>
            <a:off x="2057400" y="1219200"/>
            <a:ext cx="1066800" cy="914400"/>
          </a:xfrm>
          <a:prstGeom prst="ellipse">
            <a:avLst/>
          </a:prstGeom>
          <a:noFill/>
          <a:ln w="12700">
            <a:solidFill>
              <a:srgbClr val="FF0000"/>
            </a:solidFill>
            <a:round/>
            <a:headEnd/>
            <a:tailEnd/>
          </a:ln>
          <a:effectLst/>
        </p:spPr>
        <p:txBody>
          <a:bodyPr wrap="none" anchor="ctr"/>
          <a:lstStyle/>
          <a:p>
            <a:endParaRPr lang="en-US"/>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0"/>
                                  </p:stCondLst>
                                  <p:childTnLst>
                                    <p:set>
                                      <p:cBhvr>
                                        <p:cTn id="6" dur="1" fill="hold">
                                          <p:stCondLst>
                                            <p:cond delay="499"/>
                                          </p:stCondLst>
                                        </p:cTn>
                                        <p:tgtEl>
                                          <p:spTgt spid="12533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55426" name="Picture 2"/>
          <p:cNvPicPr>
            <a:picLocks noChangeAspect="1" noChangeArrowheads="1"/>
          </p:cNvPicPr>
          <p:nvPr/>
        </p:nvPicPr>
        <p:blipFill>
          <a:blip r:embed="rId4" cstate="print"/>
          <a:srcRect/>
          <a:stretch>
            <a:fillRect/>
          </a:stretch>
        </p:blipFill>
        <p:spPr bwMode="auto">
          <a:xfrm>
            <a:off x="3657600" y="1447800"/>
            <a:ext cx="5257800" cy="5246688"/>
          </a:xfrm>
          <a:prstGeom prst="rect">
            <a:avLst/>
          </a:prstGeom>
          <a:noFill/>
          <a:ln w="12700">
            <a:noFill/>
            <a:miter lim="800000"/>
            <a:headEnd/>
            <a:tailEnd/>
          </a:ln>
          <a:effectLst/>
        </p:spPr>
      </p:pic>
      <p:sp>
        <p:nvSpPr>
          <p:cNvPr id="1255427" name="Rectangle 3"/>
          <p:cNvSpPr>
            <a:spLocks noGrp="1" noChangeArrowheads="1"/>
          </p:cNvSpPr>
          <p:nvPr>
            <p:ph type="title"/>
          </p:nvPr>
        </p:nvSpPr>
        <p:spPr>
          <a:xfrm>
            <a:off x="381000" y="152400"/>
            <a:ext cx="7772400" cy="762000"/>
          </a:xfrm>
          <a:noFill/>
          <a:ln/>
        </p:spPr>
        <p:txBody>
          <a:bodyPr lIns="92075" tIns="46038" rIns="92075" bIns="46038"/>
          <a:lstStyle/>
          <a:p>
            <a:r>
              <a:rPr lang="en-US" sz="3600"/>
              <a:t>Selecting the proper nozzle….</a:t>
            </a:r>
          </a:p>
        </p:txBody>
      </p:sp>
      <p:sp>
        <p:nvSpPr>
          <p:cNvPr id="1255428" name="Rectangle 4"/>
          <p:cNvSpPr>
            <a:spLocks noGrp="1" noChangeArrowheads="1"/>
          </p:cNvSpPr>
          <p:nvPr>
            <p:ph type="body" sz="half" idx="1"/>
          </p:nvPr>
        </p:nvSpPr>
        <p:spPr>
          <a:xfrm>
            <a:off x="76200" y="2457450"/>
            <a:ext cx="3429000" cy="3562350"/>
          </a:xfrm>
        </p:spPr>
        <p:txBody>
          <a:bodyPr/>
          <a:lstStyle/>
          <a:p>
            <a:pPr>
              <a:lnSpc>
                <a:spcPct val="90000"/>
              </a:lnSpc>
            </a:pPr>
            <a:r>
              <a:rPr lang="en-US" sz="2000"/>
              <a:t>Calculate GPM (formula)</a:t>
            </a:r>
          </a:p>
          <a:p>
            <a:pPr>
              <a:lnSpc>
                <a:spcPct val="90000"/>
              </a:lnSpc>
            </a:pPr>
            <a:r>
              <a:rPr lang="en-US" sz="2000"/>
              <a:t>Look under GPM column</a:t>
            </a:r>
          </a:p>
          <a:p>
            <a:pPr>
              <a:lnSpc>
                <a:spcPct val="90000"/>
              </a:lnSpc>
            </a:pPr>
            <a:r>
              <a:rPr lang="en-US" sz="2000"/>
              <a:t>Match to pressure-psi</a:t>
            </a:r>
          </a:p>
          <a:p>
            <a:pPr>
              <a:lnSpc>
                <a:spcPct val="90000"/>
              </a:lnSpc>
            </a:pPr>
            <a:r>
              <a:rPr lang="en-US" sz="2000"/>
              <a:t>Choose the size needed</a:t>
            </a:r>
          </a:p>
          <a:p>
            <a:pPr>
              <a:lnSpc>
                <a:spcPct val="90000"/>
              </a:lnSpc>
            </a:pPr>
            <a:r>
              <a:rPr lang="en-US" sz="2000"/>
              <a:t>Operate at given pressure and speed used in formula to achieve GPA</a:t>
            </a:r>
          </a:p>
        </p:txBody>
      </p:sp>
      <p:sp>
        <p:nvSpPr>
          <p:cNvPr id="1255429" name="AutoShape 5"/>
          <p:cNvSpPr>
            <a:spLocks noChangeArrowheads="1"/>
          </p:cNvSpPr>
          <p:nvPr/>
        </p:nvSpPr>
        <p:spPr bwMode="auto">
          <a:xfrm>
            <a:off x="5410200" y="990600"/>
            <a:ext cx="304800" cy="381000"/>
          </a:xfrm>
          <a:prstGeom prst="downArrow">
            <a:avLst>
              <a:gd name="adj1" fmla="val 50000"/>
              <a:gd name="adj2" fmla="val 31250"/>
            </a:avLst>
          </a:prstGeom>
          <a:solidFill>
            <a:srgbClr val="FC0128"/>
          </a:solidFill>
          <a:ln w="12700">
            <a:solidFill>
              <a:schemeClr val="tx1"/>
            </a:solidFill>
            <a:miter lim="800000"/>
            <a:headEnd type="none" w="sm" len="sm"/>
            <a:tailEnd type="none" w="sm" len="sm"/>
          </a:ln>
          <a:effectLst/>
        </p:spPr>
        <p:txBody>
          <a:bodyPr wrap="none" anchor="ctr"/>
          <a:lstStyle/>
          <a:p>
            <a:endParaRPr lang="en-US"/>
          </a:p>
        </p:txBody>
      </p:sp>
      <p:sp>
        <p:nvSpPr>
          <p:cNvPr id="1255430" name="AutoShape 6"/>
          <p:cNvSpPr>
            <a:spLocks noChangeArrowheads="1"/>
          </p:cNvSpPr>
          <p:nvPr/>
        </p:nvSpPr>
        <p:spPr bwMode="auto">
          <a:xfrm>
            <a:off x="1295400" y="5181600"/>
            <a:ext cx="1644650" cy="1339850"/>
          </a:xfrm>
          <a:prstGeom prst="star16">
            <a:avLst>
              <a:gd name="adj" fmla="val 37500"/>
            </a:avLst>
          </a:prstGeom>
          <a:noFill/>
          <a:ln w="50800">
            <a:solidFill>
              <a:srgbClr val="00FF00"/>
            </a:solidFill>
            <a:miter lim="800000"/>
            <a:headEnd/>
            <a:tailEnd/>
          </a:ln>
          <a:effectLst/>
        </p:spPr>
        <p:txBody>
          <a:bodyPr wrap="none" lIns="92075" tIns="46038" rIns="92075" bIns="46038" anchor="ctr"/>
          <a:lstStyle/>
          <a:p>
            <a:pPr algn="ctr" eaLnBrk="0" hangingPunct="0"/>
            <a:r>
              <a:rPr lang="en-US" sz="4000" b="1">
                <a:solidFill>
                  <a:srgbClr val="FC0128"/>
                </a:solidFill>
              </a:rPr>
              <a:t>.30</a:t>
            </a:r>
            <a:endParaRPr lang="en-US" sz="4000" b="1">
              <a:solidFill>
                <a:schemeClr val="accent1"/>
              </a:solidFill>
            </a:endParaRPr>
          </a:p>
        </p:txBody>
      </p:sp>
      <p:sp>
        <p:nvSpPr>
          <p:cNvPr id="1255431" name="Text Box 7"/>
          <p:cNvSpPr txBox="1">
            <a:spLocks noChangeArrowheads="1"/>
          </p:cNvSpPr>
          <p:nvPr/>
        </p:nvSpPr>
        <p:spPr bwMode="auto">
          <a:xfrm>
            <a:off x="533400" y="1524000"/>
            <a:ext cx="1828800" cy="641350"/>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en-US" sz="3600">
                <a:solidFill>
                  <a:srgbClr val="3333FF"/>
                </a:solidFill>
                <a:latin typeface="Times New Roman" pitchFamily="18" charset="0"/>
              </a:rPr>
              <a:t>Page15</a:t>
            </a:r>
          </a:p>
        </p:txBody>
      </p:sp>
      <p:sp>
        <p:nvSpPr>
          <p:cNvPr id="1255432" name="Oval 8"/>
          <p:cNvSpPr>
            <a:spLocks noChangeArrowheads="1"/>
          </p:cNvSpPr>
          <p:nvPr/>
        </p:nvSpPr>
        <p:spPr bwMode="auto">
          <a:xfrm>
            <a:off x="5334000" y="5638800"/>
            <a:ext cx="533400" cy="304800"/>
          </a:xfrm>
          <a:prstGeom prst="ellipse">
            <a:avLst/>
          </a:prstGeom>
          <a:noFill/>
          <a:ln w="12700">
            <a:solidFill>
              <a:srgbClr val="FF0000"/>
            </a:solidFill>
            <a:round/>
            <a:headEnd/>
            <a:tailEnd/>
          </a:ln>
          <a:effectLst/>
        </p:spPr>
        <p:txBody>
          <a:bodyPr wrap="none" anchor="ctr"/>
          <a:lstStyle/>
          <a:p>
            <a:endParaRPr lang="en-US"/>
          </a:p>
        </p:txBody>
      </p:sp>
      <p:sp>
        <p:nvSpPr>
          <p:cNvPr id="1255433" name="Oval 9"/>
          <p:cNvSpPr>
            <a:spLocks noChangeArrowheads="1"/>
          </p:cNvSpPr>
          <p:nvPr/>
        </p:nvSpPr>
        <p:spPr bwMode="auto">
          <a:xfrm>
            <a:off x="5334000" y="4114800"/>
            <a:ext cx="533400" cy="304800"/>
          </a:xfrm>
          <a:prstGeom prst="ellipse">
            <a:avLst/>
          </a:prstGeom>
          <a:noFill/>
          <a:ln w="12700">
            <a:solidFill>
              <a:srgbClr val="FF0000"/>
            </a:solidFill>
            <a:round/>
            <a:headEnd/>
            <a:tailEnd/>
          </a:ln>
          <a:effectLst/>
        </p:spPr>
        <p:txBody>
          <a:bodyPr wrap="none" anchor="ctr"/>
          <a:lstStyle/>
          <a:p>
            <a:endParaRPr lang="en-US"/>
          </a:p>
        </p:txBody>
      </p:sp>
      <p:sp>
        <p:nvSpPr>
          <p:cNvPr id="1255434" name="Oval 10"/>
          <p:cNvSpPr>
            <a:spLocks noChangeArrowheads="1"/>
          </p:cNvSpPr>
          <p:nvPr/>
        </p:nvSpPr>
        <p:spPr bwMode="auto">
          <a:xfrm>
            <a:off x="5334000" y="4724400"/>
            <a:ext cx="533400" cy="304800"/>
          </a:xfrm>
          <a:prstGeom prst="ellipse">
            <a:avLst/>
          </a:prstGeom>
          <a:noFill/>
          <a:ln w="12700">
            <a:solidFill>
              <a:srgbClr val="FF0000"/>
            </a:solidFill>
            <a:round/>
            <a:headEnd/>
            <a:tailEnd/>
          </a:ln>
          <a:effectLst/>
        </p:spPr>
        <p:txBody>
          <a:bodyPr wrap="none" anchor="ctr"/>
          <a:lstStyle/>
          <a:p>
            <a:endParaRPr lang="en-US"/>
          </a:p>
        </p:txBody>
      </p:sp>
    </p:spTree>
    <p:custDataLst>
      <p:tags r:id="rId1"/>
    </p:custData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1266" name="Rectangle 2"/>
          <p:cNvSpPr>
            <a:spLocks noGrp="1" noChangeArrowheads="1"/>
          </p:cNvSpPr>
          <p:nvPr>
            <p:ph type="subTitle" idx="1"/>
          </p:nvPr>
        </p:nvSpPr>
        <p:spPr>
          <a:xfrm>
            <a:off x="914400" y="2514600"/>
            <a:ext cx="7086600" cy="914400"/>
          </a:xfrm>
        </p:spPr>
        <p:txBody>
          <a:bodyPr/>
          <a:lstStyle/>
          <a:p>
            <a:r>
              <a:rPr lang="en-US" sz="11700"/>
              <a:t>Scenarios</a:t>
            </a:r>
          </a:p>
        </p:txBody>
      </p:sp>
    </p:spTree>
    <p:custDataLst>
      <p:tags r:id="rId1"/>
    </p:custData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8370" name="Rectangle 2"/>
          <p:cNvSpPr>
            <a:spLocks noChangeArrowheads="1"/>
          </p:cNvSpPr>
          <p:nvPr/>
        </p:nvSpPr>
        <p:spPr bwMode="auto">
          <a:xfrm>
            <a:off x="457200" y="228600"/>
            <a:ext cx="7077075" cy="825500"/>
          </a:xfrm>
          <a:prstGeom prst="rect">
            <a:avLst/>
          </a:prstGeom>
          <a:noFill/>
          <a:ln w="50800">
            <a:noFill/>
            <a:miter lim="800000"/>
            <a:headEnd/>
            <a:tailEnd/>
          </a:ln>
          <a:effectLst/>
        </p:spPr>
        <p:txBody>
          <a:bodyPr lIns="92075" tIns="46038" rIns="92075" bIns="46038" anchor="ctr"/>
          <a:lstStyle/>
          <a:p>
            <a:pPr eaLnBrk="0" hangingPunct="0">
              <a:lnSpc>
                <a:spcPct val="90000"/>
              </a:lnSpc>
            </a:pPr>
            <a:r>
              <a:rPr lang="en-US" sz="4400">
                <a:solidFill>
                  <a:schemeClr val="tx2"/>
                </a:solidFill>
              </a:rPr>
              <a:t>GPM Example Solution:</a:t>
            </a:r>
          </a:p>
        </p:txBody>
      </p:sp>
      <p:sp>
        <p:nvSpPr>
          <p:cNvPr id="1338371" name="Rectangle 3"/>
          <p:cNvSpPr>
            <a:spLocks noChangeArrowheads="1"/>
          </p:cNvSpPr>
          <p:nvPr/>
        </p:nvSpPr>
        <p:spPr bwMode="auto">
          <a:xfrm>
            <a:off x="479425" y="1244600"/>
            <a:ext cx="8207375" cy="2016125"/>
          </a:xfrm>
          <a:prstGeom prst="rect">
            <a:avLst/>
          </a:prstGeom>
          <a:solidFill>
            <a:schemeClr val="bg1"/>
          </a:solidFill>
          <a:ln w="50800">
            <a:solidFill>
              <a:srgbClr val="000000"/>
            </a:solidFill>
            <a:miter lim="800000"/>
            <a:headEnd/>
            <a:tailEnd/>
          </a:ln>
          <a:effectLst/>
        </p:spPr>
        <p:txBody>
          <a:bodyPr wrap="none" anchor="ctr"/>
          <a:lstStyle/>
          <a:p>
            <a:endParaRPr lang="en-US"/>
          </a:p>
        </p:txBody>
      </p:sp>
      <p:graphicFrame>
        <p:nvGraphicFramePr>
          <p:cNvPr id="1338372" name="Object 4"/>
          <p:cNvGraphicFramePr>
            <a:graphicFrameLocks/>
          </p:cNvGraphicFramePr>
          <p:nvPr/>
        </p:nvGraphicFramePr>
        <p:xfrm>
          <a:off x="677863" y="1668463"/>
          <a:ext cx="8008937" cy="1636712"/>
        </p:xfrm>
        <a:graphic>
          <a:graphicData uri="http://schemas.openxmlformats.org/presentationml/2006/ole">
            <p:oleObj spid="_x0000_s2007042" name="Equation" r:id="rId4" imgW="3808080" imgH="630000" progId="Equation.2">
              <p:embed/>
            </p:oleObj>
          </a:graphicData>
        </a:graphic>
      </p:graphicFrame>
      <p:sp>
        <p:nvSpPr>
          <p:cNvPr id="1338373" name="Rectangle 5"/>
          <p:cNvSpPr>
            <a:spLocks noChangeArrowheads="1"/>
          </p:cNvSpPr>
          <p:nvPr/>
        </p:nvSpPr>
        <p:spPr bwMode="auto">
          <a:xfrm>
            <a:off x="565150" y="3378200"/>
            <a:ext cx="7969250" cy="1930400"/>
          </a:xfrm>
          <a:prstGeom prst="rect">
            <a:avLst/>
          </a:prstGeom>
          <a:noFill/>
          <a:ln w="50800">
            <a:solidFill>
              <a:srgbClr val="000000"/>
            </a:solidFill>
            <a:miter lim="800000"/>
            <a:headEnd/>
            <a:tailEnd/>
          </a:ln>
          <a:effectLst/>
        </p:spPr>
        <p:txBody>
          <a:bodyPr wrap="none" anchor="ctr"/>
          <a:lstStyle/>
          <a:p>
            <a:endParaRPr lang="en-US"/>
          </a:p>
        </p:txBody>
      </p:sp>
      <p:graphicFrame>
        <p:nvGraphicFramePr>
          <p:cNvPr id="1338374" name="Object 6"/>
          <p:cNvGraphicFramePr>
            <a:graphicFrameLocks/>
          </p:cNvGraphicFramePr>
          <p:nvPr/>
        </p:nvGraphicFramePr>
        <p:xfrm>
          <a:off x="609600" y="3429000"/>
          <a:ext cx="7848600" cy="1752600"/>
        </p:xfrm>
        <a:graphic>
          <a:graphicData uri="http://schemas.openxmlformats.org/presentationml/2006/ole">
            <p:oleObj spid="_x0000_s2007043" name="Equation" r:id="rId5" imgW="1650960" imgH="393480" progId="Equation.3">
              <p:embed/>
            </p:oleObj>
          </a:graphicData>
        </a:graphic>
      </p:graphicFrame>
      <p:sp>
        <p:nvSpPr>
          <p:cNvPr id="1338375" name="Rectangle 7"/>
          <p:cNvSpPr>
            <a:spLocks noChangeArrowheads="1"/>
          </p:cNvSpPr>
          <p:nvPr/>
        </p:nvSpPr>
        <p:spPr bwMode="auto">
          <a:xfrm>
            <a:off x="657225" y="5684838"/>
            <a:ext cx="1885950" cy="692150"/>
          </a:xfrm>
          <a:prstGeom prst="rect">
            <a:avLst/>
          </a:prstGeom>
          <a:noFill/>
          <a:ln w="50800">
            <a:solidFill>
              <a:srgbClr val="3333FF"/>
            </a:solidFill>
            <a:miter lim="800000"/>
            <a:headEnd/>
            <a:tailEnd/>
          </a:ln>
          <a:effectLst/>
        </p:spPr>
        <p:txBody>
          <a:bodyPr wrap="none" lIns="92075" tIns="46038" rIns="92075" bIns="46038">
            <a:spAutoFit/>
          </a:bodyPr>
          <a:lstStyle/>
          <a:p>
            <a:pPr eaLnBrk="0" hangingPunct="0"/>
            <a:r>
              <a:rPr lang="en-US" sz="3600" b="1">
                <a:solidFill>
                  <a:srgbClr val="FF0000"/>
                </a:solidFill>
              </a:rPr>
              <a:t>Answer</a:t>
            </a:r>
          </a:p>
        </p:txBody>
      </p:sp>
      <p:sp>
        <p:nvSpPr>
          <p:cNvPr id="1338376" name="AutoShape 8"/>
          <p:cNvSpPr>
            <a:spLocks noChangeArrowheads="1"/>
          </p:cNvSpPr>
          <p:nvPr/>
        </p:nvSpPr>
        <p:spPr bwMode="auto">
          <a:xfrm>
            <a:off x="3155950" y="5140325"/>
            <a:ext cx="1644650" cy="1339850"/>
          </a:xfrm>
          <a:prstGeom prst="star16">
            <a:avLst>
              <a:gd name="adj" fmla="val 37500"/>
            </a:avLst>
          </a:prstGeom>
          <a:solidFill>
            <a:schemeClr val="bg1"/>
          </a:solidFill>
          <a:ln w="50800">
            <a:solidFill>
              <a:srgbClr val="3333FF"/>
            </a:solidFill>
            <a:miter lim="800000"/>
            <a:headEnd/>
            <a:tailEnd/>
          </a:ln>
          <a:effectLst/>
        </p:spPr>
        <p:txBody>
          <a:bodyPr wrap="none" lIns="92075" tIns="46038" rIns="92075" bIns="46038" anchor="ctr"/>
          <a:lstStyle/>
          <a:p>
            <a:pPr algn="ctr" eaLnBrk="0" hangingPunct="0"/>
            <a:endParaRPr lang="en-US" sz="4000" b="1">
              <a:solidFill>
                <a:srgbClr val="FF0000"/>
              </a:solidFill>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1338375"/>
                                        </p:tgtEl>
                                        <p:attrNameLst>
                                          <p:attrName>style.visibility</p:attrName>
                                        </p:attrNameLst>
                                      </p:cBhvr>
                                      <p:to>
                                        <p:strVal val="visible"/>
                                      </p:to>
                                    </p:set>
                                    <p:anim calcmode="lin" valueType="num">
                                      <p:cBhvr additive="base">
                                        <p:cTn id="7" dur="500" fill="hold"/>
                                        <p:tgtEl>
                                          <p:spTgt spid="1338375"/>
                                        </p:tgtEl>
                                        <p:attrNameLst>
                                          <p:attrName>ppt_x</p:attrName>
                                        </p:attrNameLst>
                                      </p:cBhvr>
                                      <p:tavLst>
                                        <p:tav tm="0">
                                          <p:val>
                                            <p:strVal val="1+#ppt_w/2"/>
                                          </p:val>
                                        </p:tav>
                                        <p:tav tm="100000">
                                          <p:val>
                                            <p:strVal val="#ppt_x"/>
                                          </p:val>
                                        </p:tav>
                                      </p:tavLst>
                                    </p:anim>
                                    <p:anim calcmode="lin" valueType="num">
                                      <p:cBhvr additive="base">
                                        <p:cTn id="8" dur="500" fill="hold"/>
                                        <p:tgtEl>
                                          <p:spTgt spid="133837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4" presetClass="entr" presetSubtype="0" fill="hold" grpId="0" nodeType="clickEffect">
                                  <p:stCondLst>
                                    <p:cond delay="0"/>
                                  </p:stCondLst>
                                  <p:childTnLst>
                                    <p:set>
                                      <p:cBhvr>
                                        <p:cTn id="12" dur="1" fill="hold">
                                          <p:stCondLst>
                                            <p:cond delay="499"/>
                                          </p:stCondLst>
                                        </p:cTn>
                                        <p:tgtEl>
                                          <p:spTgt spid="1338376"/>
                                        </p:tgtEl>
                                        <p:attrNameLst>
                                          <p:attrName>style.visibility</p:attrName>
                                        </p:attrNameLst>
                                      </p:cBhvr>
                                      <p:to>
                                        <p:strVal val="visible"/>
                                      </p:to>
                                    </p:set>
                                    <p:anim to="" calcmode="lin" valueType="num">
                                      <p:cBhvr>
                                        <p:cTn id="13" dur="1" fill="hold"/>
                                        <p:tgtEl>
                                          <p:spTgt spid="133837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8375" grpId="0" animBg="1" autoUpdateAnimBg="0"/>
      <p:bldP spid="1338376" grpId="0"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8434" name="Rectangle 2"/>
          <p:cNvSpPr>
            <a:spLocks noGrp="1" noChangeArrowheads="1"/>
          </p:cNvSpPr>
          <p:nvPr>
            <p:ph type="title"/>
          </p:nvPr>
        </p:nvSpPr>
        <p:spPr>
          <a:xfrm>
            <a:off x="457200" y="304800"/>
            <a:ext cx="7162800" cy="1143000"/>
          </a:xfrm>
          <a:noFill/>
          <a:ln/>
        </p:spPr>
        <p:txBody>
          <a:bodyPr lIns="92075" tIns="46038" rIns="92075" bIns="46038"/>
          <a:lstStyle/>
          <a:p>
            <a:r>
              <a:rPr lang="en-US" sz="4800"/>
              <a:t>Convert to OPM</a:t>
            </a:r>
            <a:r>
              <a:rPr lang="en-US" sz="5400"/>
              <a:t>:</a:t>
            </a:r>
          </a:p>
        </p:txBody>
      </p:sp>
      <p:sp>
        <p:nvSpPr>
          <p:cNvPr id="1298435" name="Rectangle 3"/>
          <p:cNvSpPr>
            <a:spLocks noGrp="1" noChangeArrowheads="1"/>
          </p:cNvSpPr>
          <p:nvPr>
            <p:ph type="body" idx="1"/>
          </p:nvPr>
        </p:nvSpPr>
        <p:spPr>
          <a:xfrm>
            <a:off x="381000" y="1981200"/>
            <a:ext cx="8178800" cy="2921000"/>
          </a:xfrm>
          <a:noFill/>
          <a:ln/>
        </p:spPr>
        <p:txBody>
          <a:bodyPr lIns="92075" tIns="46038" rIns="92075" bIns="46038"/>
          <a:lstStyle/>
          <a:p>
            <a:pPr>
              <a:buFontTx/>
              <a:buNone/>
            </a:pPr>
            <a:r>
              <a:rPr lang="en-US" sz="3600"/>
              <a:t>OPM = GPM x 128  =  </a:t>
            </a:r>
          </a:p>
          <a:p>
            <a:pPr>
              <a:buFontTx/>
              <a:buNone/>
            </a:pPr>
            <a:endParaRPr lang="en-US" sz="3600"/>
          </a:p>
          <a:p>
            <a:pPr>
              <a:buFontTx/>
              <a:buNone/>
            </a:pPr>
            <a:r>
              <a:rPr lang="en-US" sz="3600"/>
              <a:t>OPM = ____ x 128 =</a:t>
            </a:r>
          </a:p>
        </p:txBody>
      </p:sp>
      <p:sp>
        <p:nvSpPr>
          <p:cNvPr id="1298436" name="AutoShape 4"/>
          <p:cNvSpPr>
            <a:spLocks noChangeArrowheads="1"/>
          </p:cNvSpPr>
          <p:nvPr/>
        </p:nvSpPr>
        <p:spPr bwMode="auto">
          <a:xfrm>
            <a:off x="4978400" y="2616200"/>
            <a:ext cx="3835400" cy="1806575"/>
          </a:xfrm>
          <a:prstGeom prst="star16">
            <a:avLst>
              <a:gd name="adj" fmla="val 37500"/>
            </a:avLst>
          </a:prstGeom>
          <a:noFill/>
          <a:ln w="50800">
            <a:solidFill>
              <a:srgbClr val="FF0000"/>
            </a:solidFill>
            <a:miter lim="800000"/>
            <a:headEnd/>
            <a:tailEnd/>
          </a:ln>
          <a:effectLst/>
        </p:spPr>
        <p:txBody>
          <a:bodyPr wrap="none" lIns="92075" tIns="46038" rIns="92075" bIns="46038" anchor="ctr"/>
          <a:lstStyle/>
          <a:p>
            <a:pPr algn="ctr" eaLnBrk="0" hangingPunct="0"/>
            <a:r>
              <a:rPr lang="en-US" sz="4000" b="1">
                <a:solidFill>
                  <a:srgbClr val="FF0000"/>
                </a:solidFill>
              </a:rPr>
              <a:t> ounces</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1298436"/>
                                        </p:tgtEl>
                                        <p:attrNameLst>
                                          <p:attrName>style.visibility</p:attrName>
                                        </p:attrNameLst>
                                      </p:cBhvr>
                                      <p:to>
                                        <p:strVal val="visible"/>
                                      </p:to>
                                    </p:set>
                                    <p:anim to="" calcmode="lin" valueType="num">
                                      <p:cBhvr>
                                        <p:cTn id="7" dur="1" fill="hold"/>
                                        <p:tgtEl>
                                          <p:spTgt spid="129843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8436"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81800" cy="1143000"/>
          </a:xfrm>
        </p:spPr>
        <p:txBody>
          <a:bodyPr/>
          <a:lstStyle/>
          <a:p>
            <a:pPr algn="l"/>
            <a:r>
              <a:rPr lang="en-US" dirty="0" smtClean="0"/>
              <a:t>Train-the-Trainer Outline:</a:t>
            </a:r>
            <a:endParaRPr lang="en-US" dirty="0"/>
          </a:p>
        </p:txBody>
      </p:sp>
      <p:sp>
        <p:nvSpPr>
          <p:cNvPr id="3" name="Content Placeholder 2"/>
          <p:cNvSpPr>
            <a:spLocks noGrp="1"/>
          </p:cNvSpPr>
          <p:nvPr>
            <p:ph idx="1"/>
          </p:nvPr>
        </p:nvSpPr>
        <p:spPr>
          <a:xfrm>
            <a:off x="533400" y="1600201"/>
            <a:ext cx="8229600" cy="3276600"/>
          </a:xfrm>
        </p:spPr>
        <p:txBody>
          <a:bodyPr/>
          <a:lstStyle/>
          <a:p>
            <a:r>
              <a:rPr lang="en-US" sz="4000" dirty="0" smtClean="0"/>
              <a:t>Calibration</a:t>
            </a:r>
          </a:p>
          <a:p>
            <a:r>
              <a:rPr lang="en-US" sz="4000" dirty="0" smtClean="0"/>
              <a:t>Nozzle type discussion</a:t>
            </a:r>
          </a:p>
          <a:p>
            <a:r>
              <a:rPr lang="en-US" sz="4000" dirty="0" smtClean="0"/>
              <a:t>Using the demonstration table</a:t>
            </a:r>
          </a:p>
          <a:p>
            <a:r>
              <a:rPr lang="en-US" sz="4000" dirty="0" smtClean="0"/>
              <a:t>Calibration</a:t>
            </a:r>
          </a:p>
          <a:p>
            <a:endParaRPr lang="en-US" sz="24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92290" name="Rectangle 2"/>
          <p:cNvSpPr>
            <a:spLocks noGrp="1" noChangeArrowheads="1"/>
          </p:cNvSpPr>
          <p:nvPr>
            <p:ph type="title"/>
          </p:nvPr>
        </p:nvSpPr>
        <p:spPr>
          <a:xfrm>
            <a:off x="711200" y="254000"/>
            <a:ext cx="6070600" cy="1092200"/>
          </a:xfrm>
          <a:noFill/>
          <a:ln/>
        </p:spPr>
        <p:txBody>
          <a:bodyPr lIns="92075" tIns="46038" rIns="92075" bIns="46038"/>
          <a:lstStyle/>
          <a:p>
            <a:r>
              <a:rPr lang="en-US" sz="4800" dirty="0" smtClean="0"/>
              <a:t>MPH </a:t>
            </a:r>
            <a:r>
              <a:rPr lang="en-US" sz="4800" dirty="0"/>
              <a:t>Example:</a:t>
            </a:r>
          </a:p>
        </p:txBody>
      </p:sp>
      <p:sp>
        <p:nvSpPr>
          <p:cNvPr id="1292291" name="Rectangle 3"/>
          <p:cNvSpPr>
            <a:spLocks noGrp="1" noChangeArrowheads="1"/>
          </p:cNvSpPr>
          <p:nvPr>
            <p:ph type="body" idx="1"/>
          </p:nvPr>
        </p:nvSpPr>
        <p:spPr>
          <a:xfrm>
            <a:off x="457200" y="2133600"/>
            <a:ext cx="7696200" cy="2743200"/>
          </a:xfrm>
          <a:solidFill>
            <a:schemeClr val="bg1"/>
          </a:solidFill>
          <a:ln/>
        </p:spPr>
        <p:txBody>
          <a:bodyPr lIns="92075" tIns="46038" rIns="92075" bIns="46038"/>
          <a:lstStyle/>
          <a:p>
            <a:r>
              <a:rPr lang="en-US" sz="2800" dirty="0">
                <a:solidFill>
                  <a:srgbClr val="3333FF"/>
                </a:solidFill>
              </a:rPr>
              <a:t>Your sprayer is set up with flat fan nozzles spaced at </a:t>
            </a:r>
            <a:r>
              <a:rPr lang="en-US" sz="2800" u="sng" dirty="0">
                <a:solidFill>
                  <a:srgbClr val="3333FF"/>
                </a:solidFill>
              </a:rPr>
              <a:t>20-inches</a:t>
            </a:r>
            <a:r>
              <a:rPr lang="en-US" sz="2800" dirty="0">
                <a:solidFill>
                  <a:srgbClr val="3333FF"/>
                </a:solidFill>
              </a:rPr>
              <a:t> </a:t>
            </a:r>
            <a:r>
              <a:rPr lang="en-US" sz="2800" dirty="0" smtClean="0">
                <a:solidFill>
                  <a:srgbClr val="3333FF"/>
                </a:solidFill>
              </a:rPr>
              <a:t>with </a:t>
            </a:r>
            <a:r>
              <a:rPr lang="en-US" sz="2800" dirty="0">
                <a:solidFill>
                  <a:srgbClr val="3333FF"/>
                </a:solidFill>
              </a:rPr>
              <a:t>a measured flow rate of </a:t>
            </a:r>
            <a:r>
              <a:rPr lang="en-US" sz="2800" u="sng" dirty="0" smtClean="0">
                <a:solidFill>
                  <a:srgbClr val="3333FF"/>
                </a:solidFill>
              </a:rPr>
              <a:t>.40 </a:t>
            </a:r>
            <a:r>
              <a:rPr lang="en-US" sz="2800" dirty="0" smtClean="0">
                <a:solidFill>
                  <a:srgbClr val="3333FF"/>
                </a:solidFill>
              </a:rPr>
              <a:t>GPM. Your desired application volume is 12 GPA.  What </a:t>
            </a:r>
            <a:r>
              <a:rPr lang="en-US" sz="2800" dirty="0">
                <a:solidFill>
                  <a:srgbClr val="3333FF"/>
                </a:solidFill>
              </a:rPr>
              <a:t>would be the </a:t>
            </a:r>
            <a:r>
              <a:rPr lang="en-US" sz="2800" dirty="0" smtClean="0">
                <a:solidFill>
                  <a:srgbClr val="3333FF"/>
                </a:solidFill>
              </a:rPr>
              <a:t>MPH required when </a:t>
            </a:r>
            <a:r>
              <a:rPr lang="en-US" sz="2800" dirty="0">
                <a:solidFill>
                  <a:srgbClr val="3333FF"/>
                </a:solidFill>
              </a:rPr>
              <a:t>using these </a:t>
            </a:r>
            <a:r>
              <a:rPr lang="en-US" sz="2800" dirty="0" smtClean="0">
                <a:solidFill>
                  <a:srgbClr val="3333FF"/>
                </a:solidFill>
              </a:rPr>
              <a:t>nozzles to achieve this GPA?</a:t>
            </a:r>
          </a:p>
          <a:p>
            <a:r>
              <a:rPr lang="en-US" sz="2800" dirty="0" smtClean="0">
                <a:solidFill>
                  <a:srgbClr val="3333FF"/>
                </a:solidFill>
              </a:rPr>
              <a:t>What PSI should be used?</a:t>
            </a:r>
          </a:p>
          <a:p>
            <a:pPr>
              <a:buNone/>
            </a:pPr>
            <a:endParaRPr lang="en-US" sz="2800" b="1" dirty="0" smtClean="0">
              <a:solidFill>
                <a:srgbClr val="3333FF"/>
              </a:solidFill>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922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9229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2291" grpId="0" build="p" bldLvl="2"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3314" name="Rectangle 2"/>
          <p:cNvSpPr>
            <a:spLocks noChangeArrowheads="1"/>
          </p:cNvSpPr>
          <p:nvPr/>
        </p:nvSpPr>
        <p:spPr bwMode="auto">
          <a:xfrm>
            <a:off x="533400" y="381000"/>
            <a:ext cx="6619875" cy="825500"/>
          </a:xfrm>
          <a:prstGeom prst="rect">
            <a:avLst/>
          </a:prstGeom>
          <a:noFill/>
          <a:ln w="50800">
            <a:noFill/>
            <a:miter lim="800000"/>
            <a:headEnd/>
            <a:tailEnd/>
          </a:ln>
          <a:effectLst/>
        </p:spPr>
        <p:txBody>
          <a:bodyPr lIns="92075" tIns="46038" rIns="92075" bIns="46038" anchor="ctr"/>
          <a:lstStyle/>
          <a:p>
            <a:pPr eaLnBrk="0" hangingPunct="0">
              <a:lnSpc>
                <a:spcPct val="90000"/>
              </a:lnSpc>
            </a:pPr>
            <a:r>
              <a:rPr lang="en-US" sz="4400" dirty="0" smtClean="0">
                <a:solidFill>
                  <a:schemeClr val="tx2"/>
                </a:solidFill>
              </a:rPr>
              <a:t>MPH </a:t>
            </a:r>
            <a:r>
              <a:rPr lang="en-US" sz="4400" dirty="0">
                <a:solidFill>
                  <a:schemeClr val="tx2"/>
                </a:solidFill>
              </a:rPr>
              <a:t>Example Solution:</a:t>
            </a:r>
          </a:p>
        </p:txBody>
      </p:sp>
      <p:sp>
        <p:nvSpPr>
          <p:cNvPr id="1293315" name="Rectangle 3"/>
          <p:cNvSpPr>
            <a:spLocks noChangeArrowheads="1"/>
          </p:cNvSpPr>
          <p:nvPr/>
        </p:nvSpPr>
        <p:spPr bwMode="auto">
          <a:xfrm>
            <a:off x="504825" y="3856038"/>
            <a:ext cx="1763303" cy="646973"/>
          </a:xfrm>
          <a:prstGeom prst="rect">
            <a:avLst/>
          </a:prstGeom>
          <a:noFill/>
          <a:ln w="50800">
            <a:solidFill>
              <a:srgbClr val="FF0000"/>
            </a:solidFill>
            <a:miter lim="800000"/>
            <a:headEnd/>
            <a:tailEnd/>
          </a:ln>
          <a:effectLst/>
        </p:spPr>
        <p:txBody>
          <a:bodyPr wrap="none" lIns="92075" tIns="46038" rIns="92075" bIns="46038">
            <a:spAutoFit/>
          </a:bodyPr>
          <a:lstStyle/>
          <a:p>
            <a:pPr eaLnBrk="0" hangingPunct="0"/>
            <a:r>
              <a:rPr lang="en-US" sz="3600" b="1" dirty="0" smtClean="0"/>
              <a:t>MPH=?</a:t>
            </a:r>
            <a:endParaRPr lang="en-US" sz="3600" b="1" dirty="0"/>
          </a:p>
        </p:txBody>
      </p:sp>
      <p:graphicFrame>
        <p:nvGraphicFramePr>
          <p:cNvPr id="1293316" name="Object 4"/>
          <p:cNvGraphicFramePr>
            <a:graphicFrameLocks/>
          </p:cNvGraphicFramePr>
          <p:nvPr/>
        </p:nvGraphicFramePr>
        <p:xfrm>
          <a:off x="838200" y="1752600"/>
          <a:ext cx="6857999" cy="1523999"/>
        </p:xfrm>
        <a:graphic>
          <a:graphicData uri="http://schemas.openxmlformats.org/presentationml/2006/ole">
            <p:oleObj spid="_x0000_s2008066" name="Equation" r:id="rId4" imgW="1600200" imgH="431640" progId="Equation.3">
              <p:embed/>
            </p:oleObj>
          </a:graphicData>
        </a:graphic>
      </p:graphicFrame>
      <p:sp>
        <p:nvSpPr>
          <p:cNvPr id="1293317" name="Rectangle 5"/>
          <p:cNvSpPr>
            <a:spLocks noChangeArrowheads="1"/>
          </p:cNvSpPr>
          <p:nvPr/>
        </p:nvSpPr>
        <p:spPr bwMode="auto">
          <a:xfrm>
            <a:off x="2562225" y="4008438"/>
            <a:ext cx="1822450" cy="692150"/>
          </a:xfrm>
          <a:prstGeom prst="rect">
            <a:avLst/>
          </a:prstGeom>
          <a:noFill/>
          <a:ln w="50800">
            <a:solidFill>
              <a:srgbClr val="FF0000"/>
            </a:solidFill>
            <a:miter lim="800000"/>
            <a:headEnd/>
            <a:tailEnd/>
          </a:ln>
          <a:effectLst/>
        </p:spPr>
        <p:txBody>
          <a:bodyPr wrap="none" lIns="92075" tIns="46038" rIns="92075" bIns="46038">
            <a:spAutoFit/>
          </a:bodyPr>
          <a:lstStyle/>
          <a:p>
            <a:pPr eaLnBrk="0" hangingPunct="0"/>
            <a:r>
              <a:rPr lang="en-US" sz="3600" b="1"/>
              <a:t>GPM=?</a:t>
            </a:r>
          </a:p>
        </p:txBody>
      </p:sp>
      <p:sp>
        <p:nvSpPr>
          <p:cNvPr id="1293318" name="Rectangle 6"/>
          <p:cNvSpPr>
            <a:spLocks noChangeArrowheads="1"/>
          </p:cNvSpPr>
          <p:nvPr/>
        </p:nvSpPr>
        <p:spPr bwMode="auto">
          <a:xfrm>
            <a:off x="4543425" y="4160838"/>
            <a:ext cx="1703415" cy="646973"/>
          </a:xfrm>
          <a:prstGeom prst="rect">
            <a:avLst/>
          </a:prstGeom>
          <a:noFill/>
          <a:ln w="50800">
            <a:solidFill>
              <a:srgbClr val="FF0000"/>
            </a:solidFill>
            <a:miter lim="800000"/>
            <a:headEnd/>
            <a:tailEnd/>
          </a:ln>
          <a:effectLst/>
        </p:spPr>
        <p:txBody>
          <a:bodyPr wrap="none" lIns="92075" tIns="46038" rIns="92075" bIns="46038">
            <a:spAutoFit/>
          </a:bodyPr>
          <a:lstStyle/>
          <a:p>
            <a:pPr eaLnBrk="0" hangingPunct="0"/>
            <a:r>
              <a:rPr lang="en-US" sz="3600" b="1" dirty="0" smtClean="0"/>
              <a:t>GPA=?</a:t>
            </a:r>
            <a:endParaRPr lang="en-US" sz="3600" b="1" dirty="0"/>
          </a:p>
        </p:txBody>
      </p:sp>
      <p:sp>
        <p:nvSpPr>
          <p:cNvPr id="1293319" name="Rectangle 7"/>
          <p:cNvSpPr>
            <a:spLocks noChangeArrowheads="1"/>
          </p:cNvSpPr>
          <p:nvPr/>
        </p:nvSpPr>
        <p:spPr bwMode="auto">
          <a:xfrm>
            <a:off x="6677025" y="4389438"/>
            <a:ext cx="1212850" cy="692150"/>
          </a:xfrm>
          <a:prstGeom prst="rect">
            <a:avLst/>
          </a:prstGeom>
          <a:noFill/>
          <a:ln w="50800">
            <a:solidFill>
              <a:srgbClr val="FF0000"/>
            </a:solidFill>
            <a:miter lim="800000"/>
            <a:headEnd/>
            <a:tailEnd/>
          </a:ln>
          <a:effectLst/>
        </p:spPr>
        <p:txBody>
          <a:bodyPr wrap="none" lIns="92075" tIns="46038" rIns="92075" bIns="46038">
            <a:spAutoFit/>
          </a:bodyPr>
          <a:lstStyle/>
          <a:p>
            <a:pPr eaLnBrk="0" hangingPunct="0"/>
            <a:r>
              <a:rPr lang="en-US" sz="3600" b="1"/>
              <a:t>W=?</a:t>
            </a:r>
          </a:p>
        </p:txBody>
      </p:sp>
      <p:sp>
        <p:nvSpPr>
          <p:cNvPr id="1293320" name="Rectangle 8"/>
          <p:cNvSpPr>
            <a:spLocks noChangeArrowheads="1"/>
          </p:cNvSpPr>
          <p:nvPr/>
        </p:nvSpPr>
        <p:spPr bwMode="auto">
          <a:xfrm>
            <a:off x="200025" y="4922838"/>
            <a:ext cx="1493999" cy="646973"/>
          </a:xfrm>
          <a:prstGeom prst="rect">
            <a:avLst/>
          </a:prstGeom>
          <a:noFill/>
          <a:ln w="50800">
            <a:solidFill>
              <a:srgbClr val="3333FF"/>
            </a:solidFill>
            <a:miter lim="800000"/>
            <a:headEnd/>
            <a:tailEnd/>
          </a:ln>
          <a:effectLst/>
        </p:spPr>
        <p:txBody>
          <a:bodyPr wrap="none" lIns="92075" tIns="46038" rIns="92075" bIns="46038">
            <a:spAutoFit/>
          </a:bodyPr>
          <a:lstStyle/>
          <a:p>
            <a:pPr eaLnBrk="0" hangingPunct="0"/>
            <a:r>
              <a:rPr lang="en-US" sz="3600" b="1" dirty="0" smtClean="0">
                <a:solidFill>
                  <a:srgbClr val="FF0000"/>
                </a:solidFill>
              </a:rPr>
              <a:t>MPH?</a:t>
            </a:r>
            <a:endParaRPr lang="en-US" sz="3600" b="1" dirty="0">
              <a:solidFill>
                <a:srgbClr val="FF0000"/>
              </a:solidFill>
            </a:endParaRPr>
          </a:p>
        </p:txBody>
      </p:sp>
      <p:sp>
        <p:nvSpPr>
          <p:cNvPr id="1293321" name="Rectangle 9"/>
          <p:cNvSpPr>
            <a:spLocks noChangeArrowheads="1"/>
          </p:cNvSpPr>
          <p:nvPr/>
        </p:nvSpPr>
        <p:spPr bwMode="auto">
          <a:xfrm>
            <a:off x="2257425" y="5151438"/>
            <a:ext cx="2148024" cy="646973"/>
          </a:xfrm>
          <a:prstGeom prst="rect">
            <a:avLst/>
          </a:prstGeom>
          <a:noFill/>
          <a:ln w="50800">
            <a:solidFill>
              <a:srgbClr val="3333FF"/>
            </a:solidFill>
            <a:miter lim="800000"/>
            <a:headEnd/>
            <a:tailEnd/>
          </a:ln>
          <a:effectLst/>
        </p:spPr>
        <p:txBody>
          <a:bodyPr wrap="none" lIns="92075" tIns="46038" rIns="92075" bIns="46038">
            <a:spAutoFit/>
          </a:bodyPr>
          <a:lstStyle/>
          <a:p>
            <a:pPr eaLnBrk="0" hangingPunct="0"/>
            <a:r>
              <a:rPr lang="en-US" sz="3600" b="1" dirty="0">
                <a:solidFill>
                  <a:srgbClr val="FF0000"/>
                </a:solidFill>
              </a:rPr>
              <a:t>GPM</a:t>
            </a:r>
            <a:r>
              <a:rPr lang="en-US" sz="3600" b="1" dirty="0" smtClean="0">
                <a:solidFill>
                  <a:srgbClr val="FF0000"/>
                </a:solidFill>
              </a:rPr>
              <a:t>=.40</a:t>
            </a:r>
            <a:endParaRPr lang="en-US" sz="3600" b="1" dirty="0">
              <a:solidFill>
                <a:srgbClr val="FF0000"/>
              </a:solidFill>
            </a:endParaRPr>
          </a:p>
        </p:txBody>
      </p:sp>
      <p:sp>
        <p:nvSpPr>
          <p:cNvPr id="1293322" name="Rectangle 10"/>
          <p:cNvSpPr>
            <a:spLocks noChangeArrowheads="1"/>
          </p:cNvSpPr>
          <p:nvPr/>
        </p:nvSpPr>
        <p:spPr bwMode="auto">
          <a:xfrm>
            <a:off x="4772025" y="5227638"/>
            <a:ext cx="1934247" cy="646973"/>
          </a:xfrm>
          <a:prstGeom prst="rect">
            <a:avLst/>
          </a:prstGeom>
          <a:noFill/>
          <a:ln w="50800">
            <a:solidFill>
              <a:srgbClr val="3333FF"/>
            </a:solidFill>
            <a:miter lim="800000"/>
            <a:headEnd/>
            <a:tailEnd/>
          </a:ln>
          <a:effectLst/>
        </p:spPr>
        <p:txBody>
          <a:bodyPr wrap="none" lIns="92075" tIns="46038" rIns="92075" bIns="46038">
            <a:spAutoFit/>
          </a:bodyPr>
          <a:lstStyle/>
          <a:p>
            <a:pPr eaLnBrk="0" hangingPunct="0"/>
            <a:r>
              <a:rPr lang="en-US" sz="3600" b="1" dirty="0" smtClean="0">
                <a:solidFill>
                  <a:srgbClr val="FF0000"/>
                </a:solidFill>
              </a:rPr>
              <a:t>GPA=12</a:t>
            </a:r>
            <a:endParaRPr lang="en-US" sz="3600" b="1" dirty="0">
              <a:solidFill>
                <a:srgbClr val="FF0000"/>
              </a:solidFill>
            </a:endParaRPr>
          </a:p>
        </p:txBody>
      </p:sp>
      <p:sp>
        <p:nvSpPr>
          <p:cNvPr id="1293323" name="Rectangle 11"/>
          <p:cNvSpPr>
            <a:spLocks noChangeArrowheads="1"/>
          </p:cNvSpPr>
          <p:nvPr/>
        </p:nvSpPr>
        <p:spPr bwMode="auto">
          <a:xfrm>
            <a:off x="7058025" y="5380038"/>
            <a:ext cx="1441450" cy="692150"/>
          </a:xfrm>
          <a:prstGeom prst="rect">
            <a:avLst/>
          </a:prstGeom>
          <a:noFill/>
          <a:ln w="50800">
            <a:solidFill>
              <a:srgbClr val="3333FF"/>
            </a:solidFill>
            <a:miter lim="800000"/>
            <a:headEnd/>
            <a:tailEnd/>
          </a:ln>
          <a:effectLst/>
        </p:spPr>
        <p:txBody>
          <a:bodyPr wrap="none" lIns="92075" tIns="46038" rIns="92075" bIns="46038">
            <a:spAutoFit/>
          </a:bodyPr>
          <a:lstStyle/>
          <a:p>
            <a:pPr eaLnBrk="0" hangingPunct="0"/>
            <a:r>
              <a:rPr lang="en-US" sz="3600" b="1">
                <a:solidFill>
                  <a:srgbClr val="FF0000"/>
                </a:solidFill>
              </a:rPr>
              <a:t>W=20</a:t>
            </a: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1293315"/>
                                        </p:tgtEl>
                                        <p:attrNameLst>
                                          <p:attrName>style.visibility</p:attrName>
                                        </p:attrNameLst>
                                      </p:cBhvr>
                                      <p:to>
                                        <p:strVal val="visible"/>
                                      </p:to>
                                    </p:set>
                                    <p:anim calcmode="lin" valueType="num">
                                      <p:cBhvr additive="base">
                                        <p:cTn id="7" dur="500" fill="hold"/>
                                        <p:tgtEl>
                                          <p:spTgt spid="1293315"/>
                                        </p:tgtEl>
                                        <p:attrNameLst>
                                          <p:attrName>ppt_x</p:attrName>
                                        </p:attrNameLst>
                                      </p:cBhvr>
                                      <p:tavLst>
                                        <p:tav tm="0">
                                          <p:val>
                                            <p:strVal val="1+#ppt_w/2"/>
                                          </p:val>
                                        </p:tav>
                                        <p:tav tm="100000">
                                          <p:val>
                                            <p:strVal val="#ppt_x"/>
                                          </p:val>
                                        </p:tav>
                                      </p:tavLst>
                                    </p:anim>
                                    <p:anim calcmode="lin" valueType="num">
                                      <p:cBhvr additive="base">
                                        <p:cTn id="8" dur="500" fill="hold"/>
                                        <p:tgtEl>
                                          <p:spTgt spid="129331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1293317"/>
                                        </p:tgtEl>
                                        <p:attrNameLst>
                                          <p:attrName>style.visibility</p:attrName>
                                        </p:attrNameLst>
                                      </p:cBhvr>
                                      <p:to>
                                        <p:strVal val="visible"/>
                                      </p:to>
                                    </p:set>
                                    <p:anim calcmode="lin" valueType="num">
                                      <p:cBhvr additive="base">
                                        <p:cTn id="13" dur="500" fill="hold"/>
                                        <p:tgtEl>
                                          <p:spTgt spid="1293317"/>
                                        </p:tgtEl>
                                        <p:attrNameLst>
                                          <p:attrName>ppt_x</p:attrName>
                                        </p:attrNameLst>
                                      </p:cBhvr>
                                      <p:tavLst>
                                        <p:tav tm="0">
                                          <p:val>
                                            <p:strVal val="1+#ppt_w/2"/>
                                          </p:val>
                                        </p:tav>
                                        <p:tav tm="100000">
                                          <p:val>
                                            <p:strVal val="#ppt_x"/>
                                          </p:val>
                                        </p:tav>
                                      </p:tavLst>
                                    </p:anim>
                                    <p:anim calcmode="lin" valueType="num">
                                      <p:cBhvr additive="base">
                                        <p:cTn id="14" dur="500" fill="hold"/>
                                        <p:tgtEl>
                                          <p:spTgt spid="1293317"/>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grpId="0" nodeType="clickEffect">
                                  <p:stCondLst>
                                    <p:cond delay="0"/>
                                  </p:stCondLst>
                                  <p:childTnLst>
                                    <p:set>
                                      <p:cBhvr>
                                        <p:cTn id="18" dur="1" fill="hold">
                                          <p:stCondLst>
                                            <p:cond delay="0"/>
                                          </p:stCondLst>
                                        </p:cTn>
                                        <p:tgtEl>
                                          <p:spTgt spid="1293318"/>
                                        </p:tgtEl>
                                        <p:attrNameLst>
                                          <p:attrName>style.visibility</p:attrName>
                                        </p:attrNameLst>
                                      </p:cBhvr>
                                      <p:to>
                                        <p:strVal val="visible"/>
                                      </p:to>
                                    </p:set>
                                    <p:anim calcmode="lin" valueType="num">
                                      <p:cBhvr additive="base">
                                        <p:cTn id="19" dur="500" fill="hold"/>
                                        <p:tgtEl>
                                          <p:spTgt spid="1293318"/>
                                        </p:tgtEl>
                                        <p:attrNameLst>
                                          <p:attrName>ppt_x</p:attrName>
                                        </p:attrNameLst>
                                      </p:cBhvr>
                                      <p:tavLst>
                                        <p:tav tm="0">
                                          <p:val>
                                            <p:strVal val="1+#ppt_w/2"/>
                                          </p:val>
                                        </p:tav>
                                        <p:tav tm="100000">
                                          <p:val>
                                            <p:strVal val="#ppt_x"/>
                                          </p:val>
                                        </p:tav>
                                      </p:tavLst>
                                    </p:anim>
                                    <p:anim calcmode="lin" valueType="num">
                                      <p:cBhvr additive="base">
                                        <p:cTn id="20" dur="500" fill="hold"/>
                                        <p:tgtEl>
                                          <p:spTgt spid="1293318"/>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3" fill="hold" grpId="0" nodeType="clickEffect">
                                  <p:stCondLst>
                                    <p:cond delay="0"/>
                                  </p:stCondLst>
                                  <p:childTnLst>
                                    <p:set>
                                      <p:cBhvr>
                                        <p:cTn id="24" dur="1" fill="hold">
                                          <p:stCondLst>
                                            <p:cond delay="0"/>
                                          </p:stCondLst>
                                        </p:cTn>
                                        <p:tgtEl>
                                          <p:spTgt spid="1293319"/>
                                        </p:tgtEl>
                                        <p:attrNameLst>
                                          <p:attrName>style.visibility</p:attrName>
                                        </p:attrNameLst>
                                      </p:cBhvr>
                                      <p:to>
                                        <p:strVal val="visible"/>
                                      </p:to>
                                    </p:set>
                                    <p:anim calcmode="lin" valueType="num">
                                      <p:cBhvr additive="base">
                                        <p:cTn id="25" dur="500" fill="hold"/>
                                        <p:tgtEl>
                                          <p:spTgt spid="1293319"/>
                                        </p:tgtEl>
                                        <p:attrNameLst>
                                          <p:attrName>ppt_x</p:attrName>
                                        </p:attrNameLst>
                                      </p:cBhvr>
                                      <p:tavLst>
                                        <p:tav tm="0">
                                          <p:val>
                                            <p:strVal val="1+#ppt_w/2"/>
                                          </p:val>
                                        </p:tav>
                                        <p:tav tm="100000">
                                          <p:val>
                                            <p:strVal val="#ppt_x"/>
                                          </p:val>
                                        </p:tav>
                                      </p:tavLst>
                                    </p:anim>
                                    <p:anim calcmode="lin" valueType="num">
                                      <p:cBhvr additive="base">
                                        <p:cTn id="26" dur="500" fill="hold"/>
                                        <p:tgtEl>
                                          <p:spTgt spid="1293319"/>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3" fill="hold" grpId="0" nodeType="clickEffect">
                                  <p:stCondLst>
                                    <p:cond delay="0"/>
                                  </p:stCondLst>
                                  <p:childTnLst>
                                    <p:set>
                                      <p:cBhvr>
                                        <p:cTn id="30" dur="1" fill="hold">
                                          <p:stCondLst>
                                            <p:cond delay="0"/>
                                          </p:stCondLst>
                                        </p:cTn>
                                        <p:tgtEl>
                                          <p:spTgt spid="1293320"/>
                                        </p:tgtEl>
                                        <p:attrNameLst>
                                          <p:attrName>style.visibility</p:attrName>
                                        </p:attrNameLst>
                                      </p:cBhvr>
                                      <p:to>
                                        <p:strVal val="visible"/>
                                      </p:to>
                                    </p:set>
                                    <p:anim calcmode="lin" valueType="num">
                                      <p:cBhvr additive="base">
                                        <p:cTn id="31" dur="500" fill="hold"/>
                                        <p:tgtEl>
                                          <p:spTgt spid="1293320"/>
                                        </p:tgtEl>
                                        <p:attrNameLst>
                                          <p:attrName>ppt_x</p:attrName>
                                        </p:attrNameLst>
                                      </p:cBhvr>
                                      <p:tavLst>
                                        <p:tav tm="0">
                                          <p:val>
                                            <p:strVal val="1+#ppt_w/2"/>
                                          </p:val>
                                        </p:tav>
                                        <p:tav tm="100000">
                                          <p:val>
                                            <p:strVal val="#ppt_x"/>
                                          </p:val>
                                        </p:tav>
                                      </p:tavLst>
                                    </p:anim>
                                    <p:anim calcmode="lin" valueType="num">
                                      <p:cBhvr additive="base">
                                        <p:cTn id="32" dur="500" fill="hold"/>
                                        <p:tgtEl>
                                          <p:spTgt spid="1293320"/>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3" fill="hold" grpId="0" nodeType="clickEffect">
                                  <p:stCondLst>
                                    <p:cond delay="0"/>
                                  </p:stCondLst>
                                  <p:childTnLst>
                                    <p:set>
                                      <p:cBhvr>
                                        <p:cTn id="36" dur="1" fill="hold">
                                          <p:stCondLst>
                                            <p:cond delay="0"/>
                                          </p:stCondLst>
                                        </p:cTn>
                                        <p:tgtEl>
                                          <p:spTgt spid="1293321"/>
                                        </p:tgtEl>
                                        <p:attrNameLst>
                                          <p:attrName>style.visibility</p:attrName>
                                        </p:attrNameLst>
                                      </p:cBhvr>
                                      <p:to>
                                        <p:strVal val="visible"/>
                                      </p:to>
                                    </p:set>
                                    <p:anim calcmode="lin" valueType="num">
                                      <p:cBhvr additive="base">
                                        <p:cTn id="37" dur="500" fill="hold"/>
                                        <p:tgtEl>
                                          <p:spTgt spid="1293321"/>
                                        </p:tgtEl>
                                        <p:attrNameLst>
                                          <p:attrName>ppt_x</p:attrName>
                                        </p:attrNameLst>
                                      </p:cBhvr>
                                      <p:tavLst>
                                        <p:tav tm="0">
                                          <p:val>
                                            <p:strVal val="1+#ppt_w/2"/>
                                          </p:val>
                                        </p:tav>
                                        <p:tav tm="100000">
                                          <p:val>
                                            <p:strVal val="#ppt_x"/>
                                          </p:val>
                                        </p:tav>
                                      </p:tavLst>
                                    </p:anim>
                                    <p:anim calcmode="lin" valueType="num">
                                      <p:cBhvr additive="base">
                                        <p:cTn id="38" dur="500" fill="hold"/>
                                        <p:tgtEl>
                                          <p:spTgt spid="1293321"/>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3" fill="hold" grpId="0" nodeType="clickEffect">
                                  <p:stCondLst>
                                    <p:cond delay="0"/>
                                  </p:stCondLst>
                                  <p:childTnLst>
                                    <p:set>
                                      <p:cBhvr>
                                        <p:cTn id="42" dur="1" fill="hold">
                                          <p:stCondLst>
                                            <p:cond delay="0"/>
                                          </p:stCondLst>
                                        </p:cTn>
                                        <p:tgtEl>
                                          <p:spTgt spid="1293322"/>
                                        </p:tgtEl>
                                        <p:attrNameLst>
                                          <p:attrName>style.visibility</p:attrName>
                                        </p:attrNameLst>
                                      </p:cBhvr>
                                      <p:to>
                                        <p:strVal val="visible"/>
                                      </p:to>
                                    </p:set>
                                    <p:anim calcmode="lin" valueType="num">
                                      <p:cBhvr additive="base">
                                        <p:cTn id="43" dur="500" fill="hold"/>
                                        <p:tgtEl>
                                          <p:spTgt spid="1293322"/>
                                        </p:tgtEl>
                                        <p:attrNameLst>
                                          <p:attrName>ppt_x</p:attrName>
                                        </p:attrNameLst>
                                      </p:cBhvr>
                                      <p:tavLst>
                                        <p:tav tm="0">
                                          <p:val>
                                            <p:strVal val="1+#ppt_w/2"/>
                                          </p:val>
                                        </p:tav>
                                        <p:tav tm="100000">
                                          <p:val>
                                            <p:strVal val="#ppt_x"/>
                                          </p:val>
                                        </p:tav>
                                      </p:tavLst>
                                    </p:anim>
                                    <p:anim calcmode="lin" valueType="num">
                                      <p:cBhvr additive="base">
                                        <p:cTn id="44" dur="500" fill="hold"/>
                                        <p:tgtEl>
                                          <p:spTgt spid="1293322"/>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3" fill="hold" grpId="0" nodeType="clickEffect">
                                  <p:stCondLst>
                                    <p:cond delay="0"/>
                                  </p:stCondLst>
                                  <p:childTnLst>
                                    <p:set>
                                      <p:cBhvr>
                                        <p:cTn id="48" dur="1" fill="hold">
                                          <p:stCondLst>
                                            <p:cond delay="0"/>
                                          </p:stCondLst>
                                        </p:cTn>
                                        <p:tgtEl>
                                          <p:spTgt spid="1293323"/>
                                        </p:tgtEl>
                                        <p:attrNameLst>
                                          <p:attrName>style.visibility</p:attrName>
                                        </p:attrNameLst>
                                      </p:cBhvr>
                                      <p:to>
                                        <p:strVal val="visible"/>
                                      </p:to>
                                    </p:set>
                                    <p:anim calcmode="lin" valueType="num">
                                      <p:cBhvr additive="base">
                                        <p:cTn id="49" dur="500" fill="hold"/>
                                        <p:tgtEl>
                                          <p:spTgt spid="1293323"/>
                                        </p:tgtEl>
                                        <p:attrNameLst>
                                          <p:attrName>ppt_x</p:attrName>
                                        </p:attrNameLst>
                                      </p:cBhvr>
                                      <p:tavLst>
                                        <p:tav tm="0">
                                          <p:val>
                                            <p:strVal val="1+#ppt_w/2"/>
                                          </p:val>
                                        </p:tav>
                                        <p:tav tm="100000">
                                          <p:val>
                                            <p:strVal val="#ppt_x"/>
                                          </p:val>
                                        </p:tav>
                                      </p:tavLst>
                                    </p:anim>
                                    <p:anim calcmode="lin" valueType="num">
                                      <p:cBhvr additive="base">
                                        <p:cTn id="50" dur="500" fill="hold"/>
                                        <p:tgtEl>
                                          <p:spTgt spid="12933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3315" grpId="0" animBg="1" autoUpdateAnimBg="0"/>
      <p:bldP spid="1293317" grpId="0" animBg="1" autoUpdateAnimBg="0"/>
      <p:bldP spid="1293318" grpId="0" animBg="1" autoUpdateAnimBg="0"/>
      <p:bldP spid="1293319" grpId="0" animBg="1" autoUpdateAnimBg="0"/>
      <p:bldP spid="1293320" grpId="0" animBg="1" autoUpdateAnimBg="0"/>
      <p:bldP spid="1293321" grpId="0" animBg="1" autoUpdateAnimBg="0"/>
      <p:bldP spid="1293322" grpId="0" animBg="1" autoUpdateAnimBg="0"/>
      <p:bldP spid="1293323" grpId="0" animBg="1"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294338" name="Object 2"/>
          <p:cNvGraphicFramePr>
            <a:graphicFrameLocks/>
          </p:cNvGraphicFramePr>
          <p:nvPr/>
        </p:nvGraphicFramePr>
        <p:xfrm>
          <a:off x="1371600" y="3352801"/>
          <a:ext cx="5791200" cy="1295400"/>
        </p:xfrm>
        <a:graphic>
          <a:graphicData uri="http://schemas.openxmlformats.org/presentationml/2006/ole">
            <p:oleObj spid="_x0000_s2009090" name="Equation" r:id="rId4" imgW="1447560" imgH="431640" progId="Equation.3">
              <p:embed/>
            </p:oleObj>
          </a:graphicData>
        </a:graphic>
      </p:graphicFrame>
      <p:sp>
        <p:nvSpPr>
          <p:cNvPr id="1294339" name="Rectangle 3"/>
          <p:cNvSpPr>
            <a:spLocks noChangeArrowheads="1"/>
          </p:cNvSpPr>
          <p:nvPr/>
        </p:nvSpPr>
        <p:spPr bwMode="auto">
          <a:xfrm>
            <a:off x="533400" y="381000"/>
            <a:ext cx="6543675" cy="825500"/>
          </a:xfrm>
          <a:prstGeom prst="rect">
            <a:avLst/>
          </a:prstGeom>
          <a:noFill/>
          <a:ln w="50800">
            <a:noFill/>
            <a:miter lim="800000"/>
            <a:headEnd/>
            <a:tailEnd/>
          </a:ln>
          <a:effectLst/>
        </p:spPr>
        <p:txBody>
          <a:bodyPr lIns="92075" tIns="46038" rIns="92075" bIns="46038" anchor="ctr"/>
          <a:lstStyle/>
          <a:p>
            <a:pPr eaLnBrk="0" hangingPunct="0">
              <a:lnSpc>
                <a:spcPct val="90000"/>
              </a:lnSpc>
            </a:pPr>
            <a:r>
              <a:rPr lang="en-US" sz="4400" dirty="0" smtClean="0">
                <a:solidFill>
                  <a:schemeClr val="tx2"/>
                </a:solidFill>
              </a:rPr>
              <a:t>MPH </a:t>
            </a:r>
            <a:r>
              <a:rPr lang="en-US" sz="4400" dirty="0">
                <a:solidFill>
                  <a:schemeClr val="tx2"/>
                </a:solidFill>
              </a:rPr>
              <a:t>Example Solution:</a:t>
            </a:r>
          </a:p>
        </p:txBody>
      </p:sp>
      <p:graphicFrame>
        <p:nvGraphicFramePr>
          <p:cNvPr id="1294340" name="Object 4"/>
          <p:cNvGraphicFramePr>
            <a:graphicFrameLocks/>
          </p:cNvGraphicFramePr>
          <p:nvPr>
            <p:ph type="body" idx="1"/>
          </p:nvPr>
        </p:nvGraphicFramePr>
        <p:xfrm>
          <a:off x="1379538" y="1720850"/>
          <a:ext cx="5765800" cy="1555750"/>
        </p:xfrm>
        <a:graphic>
          <a:graphicData uri="http://schemas.openxmlformats.org/presentationml/2006/ole">
            <p:oleObj spid="_x0000_s2009091" name="Equation" r:id="rId5" imgW="1600200" imgH="431640" progId="Equation.3">
              <p:embed/>
            </p:oleObj>
          </a:graphicData>
        </a:graphic>
      </p:graphicFrame>
      <p:sp>
        <p:nvSpPr>
          <p:cNvPr id="1294341" name="Rectangle 5"/>
          <p:cNvSpPr>
            <a:spLocks noChangeArrowheads="1"/>
          </p:cNvSpPr>
          <p:nvPr/>
        </p:nvSpPr>
        <p:spPr bwMode="auto">
          <a:xfrm>
            <a:off x="1038225" y="5380038"/>
            <a:ext cx="1885950" cy="692150"/>
          </a:xfrm>
          <a:prstGeom prst="rect">
            <a:avLst/>
          </a:prstGeom>
          <a:noFill/>
          <a:ln w="50800">
            <a:solidFill>
              <a:schemeClr val="tx1"/>
            </a:solidFill>
            <a:miter lim="800000"/>
            <a:headEnd/>
            <a:tailEnd/>
          </a:ln>
          <a:effectLst/>
        </p:spPr>
        <p:txBody>
          <a:bodyPr wrap="none" lIns="92075" tIns="46038" rIns="92075" bIns="46038">
            <a:spAutoFit/>
          </a:bodyPr>
          <a:lstStyle/>
          <a:p>
            <a:pPr eaLnBrk="0" hangingPunct="0"/>
            <a:r>
              <a:rPr lang="en-US" sz="3600" b="1">
                <a:solidFill>
                  <a:srgbClr val="FF0000"/>
                </a:solidFill>
              </a:rPr>
              <a:t>Answer</a:t>
            </a:r>
          </a:p>
        </p:txBody>
      </p:sp>
      <p:sp>
        <p:nvSpPr>
          <p:cNvPr id="1294342" name="AutoShape 6"/>
          <p:cNvSpPr>
            <a:spLocks noChangeArrowheads="1"/>
          </p:cNvSpPr>
          <p:nvPr/>
        </p:nvSpPr>
        <p:spPr bwMode="auto">
          <a:xfrm>
            <a:off x="3517900" y="5140325"/>
            <a:ext cx="1644650" cy="1339850"/>
          </a:xfrm>
          <a:prstGeom prst="star16">
            <a:avLst>
              <a:gd name="adj" fmla="val 37500"/>
            </a:avLst>
          </a:prstGeom>
          <a:noFill/>
          <a:ln w="50800">
            <a:solidFill>
              <a:schemeClr val="tx1"/>
            </a:solidFill>
            <a:miter lim="800000"/>
            <a:headEnd/>
            <a:tailEnd/>
          </a:ln>
          <a:effectLst/>
        </p:spPr>
        <p:txBody>
          <a:bodyPr wrap="none" lIns="92075" tIns="46038" rIns="92075" bIns="46038" anchor="ctr"/>
          <a:lstStyle/>
          <a:p>
            <a:pPr algn="ctr" eaLnBrk="0" hangingPunct="0"/>
            <a:r>
              <a:rPr lang="en-US" sz="4000" b="1" dirty="0" smtClean="0">
                <a:solidFill>
                  <a:srgbClr val="FF0000"/>
                </a:solidFill>
              </a:rPr>
              <a:t>9.9</a:t>
            </a:r>
            <a:endParaRPr lang="en-US" sz="4000" b="1" dirty="0">
              <a:solidFill>
                <a:srgbClr val="FF0000"/>
              </a:solidFill>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499"/>
                                          </p:stCondLst>
                                        </p:cTn>
                                        <p:tgtEl>
                                          <p:spTgt spid="1294340"/>
                                        </p:tgtEl>
                                        <p:attrNameLst>
                                          <p:attrName>style.visibility</p:attrName>
                                        </p:attrNameLst>
                                      </p:cBhvr>
                                      <p:to>
                                        <p:strVal val="visible"/>
                                      </p:to>
                                    </p:set>
                                    <p:anim to="" calcmode="lin" valueType="num">
                                      <p:cBhvr>
                                        <p:cTn id="7" dur="1" fill="hold"/>
                                        <p:tgtEl>
                                          <p:spTgt spid="1294340"/>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294338"/>
                                        </p:tgtEl>
                                        <p:attrNameLst>
                                          <p:attrName>style.visibility</p:attrName>
                                        </p:attrNameLst>
                                      </p:cBhvr>
                                      <p:to>
                                        <p:strVal val="visible"/>
                                      </p:to>
                                    </p:set>
                                    <p:anim calcmode="lin" valueType="num">
                                      <p:cBhvr additive="base">
                                        <p:cTn id="12" dur="500" fill="hold"/>
                                        <p:tgtEl>
                                          <p:spTgt spid="1294338"/>
                                        </p:tgtEl>
                                        <p:attrNameLst>
                                          <p:attrName>ppt_x</p:attrName>
                                        </p:attrNameLst>
                                      </p:cBhvr>
                                      <p:tavLst>
                                        <p:tav tm="0">
                                          <p:val>
                                            <p:strVal val="0-#ppt_w/2"/>
                                          </p:val>
                                        </p:tav>
                                        <p:tav tm="100000">
                                          <p:val>
                                            <p:strVal val="#ppt_x"/>
                                          </p:val>
                                        </p:tav>
                                      </p:tavLst>
                                    </p:anim>
                                    <p:anim calcmode="lin" valueType="num">
                                      <p:cBhvr additive="base">
                                        <p:cTn id="13" dur="500" fill="hold"/>
                                        <p:tgtEl>
                                          <p:spTgt spid="129433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3" fill="hold" grpId="0" nodeType="clickEffect">
                                  <p:stCondLst>
                                    <p:cond delay="0"/>
                                  </p:stCondLst>
                                  <p:childTnLst>
                                    <p:set>
                                      <p:cBhvr>
                                        <p:cTn id="17" dur="1" fill="hold">
                                          <p:stCondLst>
                                            <p:cond delay="0"/>
                                          </p:stCondLst>
                                        </p:cTn>
                                        <p:tgtEl>
                                          <p:spTgt spid="1294341"/>
                                        </p:tgtEl>
                                        <p:attrNameLst>
                                          <p:attrName>style.visibility</p:attrName>
                                        </p:attrNameLst>
                                      </p:cBhvr>
                                      <p:to>
                                        <p:strVal val="visible"/>
                                      </p:to>
                                    </p:set>
                                    <p:anim calcmode="lin" valueType="num">
                                      <p:cBhvr additive="base">
                                        <p:cTn id="18" dur="500" fill="hold"/>
                                        <p:tgtEl>
                                          <p:spTgt spid="1294341"/>
                                        </p:tgtEl>
                                        <p:attrNameLst>
                                          <p:attrName>ppt_x</p:attrName>
                                        </p:attrNameLst>
                                      </p:cBhvr>
                                      <p:tavLst>
                                        <p:tav tm="0">
                                          <p:val>
                                            <p:strVal val="1+#ppt_w/2"/>
                                          </p:val>
                                        </p:tav>
                                        <p:tav tm="100000">
                                          <p:val>
                                            <p:strVal val="#ppt_x"/>
                                          </p:val>
                                        </p:tav>
                                      </p:tavLst>
                                    </p:anim>
                                    <p:anim calcmode="lin" valueType="num">
                                      <p:cBhvr additive="base">
                                        <p:cTn id="19" dur="500" fill="hold"/>
                                        <p:tgtEl>
                                          <p:spTgt spid="1294341"/>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grpId="0" nodeType="clickEffect">
                                  <p:stCondLst>
                                    <p:cond delay="0"/>
                                  </p:stCondLst>
                                  <p:childTnLst>
                                    <p:set>
                                      <p:cBhvr>
                                        <p:cTn id="23" dur="1" fill="hold">
                                          <p:stCondLst>
                                            <p:cond delay="499"/>
                                          </p:stCondLst>
                                        </p:cTn>
                                        <p:tgtEl>
                                          <p:spTgt spid="1294342"/>
                                        </p:tgtEl>
                                        <p:attrNameLst>
                                          <p:attrName>style.visibility</p:attrName>
                                        </p:attrNameLst>
                                      </p:cBhvr>
                                      <p:to>
                                        <p:strVal val="visible"/>
                                      </p:to>
                                    </p:set>
                                    <p:anim to="" calcmode="lin" valueType="num">
                                      <p:cBhvr>
                                        <p:cTn id="24" dur="1" fill="hold"/>
                                        <p:tgtEl>
                                          <p:spTgt spid="129434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4341" grpId="0" animBg="1" autoUpdateAnimBg="0"/>
      <p:bldP spid="1294342"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7650" name="Rectangle 2"/>
          <p:cNvSpPr>
            <a:spLocks noChangeArrowheads="1"/>
          </p:cNvSpPr>
          <p:nvPr/>
        </p:nvSpPr>
        <p:spPr bwMode="auto">
          <a:xfrm>
            <a:off x="685800" y="6399213"/>
            <a:ext cx="1905000" cy="457200"/>
          </a:xfrm>
          <a:prstGeom prst="rect">
            <a:avLst/>
          </a:prstGeom>
          <a:noFill/>
          <a:ln w="9525">
            <a:noFill/>
            <a:miter lim="800000"/>
            <a:headEnd/>
            <a:tailEnd/>
          </a:ln>
          <a:effectLst/>
        </p:spPr>
        <p:txBody>
          <a:bodyPr wrap="none" anchor="ctr"/>
          <a:lstStyle/>
          <a:p>
            <a:endParaRPr lang="en-US"/>
          </a:p>
        </p:txBody>
      </p:sp>
      <p:sp>
        <p:nvSpPr>
          <p:cNvPr id="1307651" name="Rectangle 3"/>
          <p:cNvSpPr>
            <a:spLocks noChangeArrowheads="1"/>
          </p:cNvSpPr>
          <p:nvPr/>
        </p:nvSpPr>
        <p:spPr bwMode="auto">
          <a:xfrm>
            <a:off x="3124200" y="6399213"/>
            <a:ext cx="2895600" cy="457200"/>
          </a:xfrm>
          <a:prstGeom prst="rect">
            <a:avLst/>
          </a:prstGeom>
          <a:noFill/>
          <a:ln w="9525">
            <a:noFill/>
            <a:miter lim="800000"/>
            <a:headEnd/>
            <a:tailEnd/>
          </a:ln>
          <a:effectLst/>
        </p:spPr>
        <p:txBody>
          <a:bodyPr wrap="none" anchor="ctr"/>
          <a:lstStyle/>
          <a:p>
            <a:endParaRPr lang="en-US"/>
          </a:p>
        </p:txBody>
      </p:sp>
      <p:sp>
        <p:nvSpPr>
          <p:cNvPr id="1307652" name="AutoShape 4"/>
          <p:cNvSpPr>
            <a:spLocks noChangeArrowheads="1"/>
          </p:cNvSpPr>
          <p:nvPr/>
        </p:nvSpPr>
        <p:spPr bwMode="auto">
          <a:xfrm>
            <a:off x="939800" y="254000"/>
            <a:ext cx="6502400" cy="1244600"/>
          </a:xfrm>
          <a:prstGeom prst="downArrow">
            <a:avLst>
              <a:gd name="adj1" fmla="val 75009"/>
              <a:gd name="adj2" fmla="val 50005"/>
            </a:avLst>
          </a:prstGeom>
          <a:solidFill>
            <a:srgbClr val="FFFFFF"/>
          </a:solidFill>
          <a:ln w="50800">
            <a:solidFill>
              <a:schemeClr val="tx1"/>
            </a:solidFill>
            <a:miter lim="800000"/>
            <a:headEnd/>
            <a:tailEnd/>
          </a:ln>
          <a:effectLst/>
        </p:spPr>
        <p:txBody>
          <a:bodyPr wrap="none" anchor="ctr"/>
          <a:lstStyle/>
          <a:p>
            <a:endParaRPr lang="en-US"/>
          </a:p>
        </p:txBody>
      </p:sp>
      <p:sp>
        <p:nvSpPr>
          <p:cNvPr id="1307653" name="Rectangle 5"/>
          <p:cNvSpPr>
            <a:spLocks noChangeArrowheads="1"/>
          </p:cNvSpPr>
          <p:nvPr/>
        </p:nvSpPr>
        <p:spPr bwMode="auto">
          <a:xfrm>
            <a:off x="1966913" y="412750"/>
            <a:ext cx="4484687" cy="701675"/>
          </a:xfrm>
          <a:prstGeom prst="rect">
            <a:avLst/>
          </a:prstGeom>
          <a:noFill/>
          <a:ln w="9525">
            <a:noFill/>
            <a:miter lim="800000"/>
            <a:headEnd/>
            <a:tailEnd/>
          </a:ln>
          <a:effectLst/>
        </p:spPr>
        <p:txBody>
          <a:bodyPr wrap="none" lIns="92075" tIns="46038" rIns="92075" bIns="46038">
            <a:spAutoFit/>
          </a:bodyPr>
          <a:lstStyle/>
          <a:p>
            <a:pPr eaLnBrk="0" hangingPunct="0"/>
            <a:r>
              <a:rPr lang="en-US" sz="4000" b="1">
                <a:solidFill>
                  <a:srgbClr val="3333FF"/>
                </a:solidFill>
                <a:latin typeface="Times New Roman" pitchFamily="18" charset="0"/>
              </a:rPr>
              <a:t>MEASURE SPEED</a:t>
            </a:r>
          </a:p>
        </p:txBody>
      </p:sp>
      <p:graphicFrame>
        <p:nvGraphicFramePr>
          <p:cNvPr id="1307654" name="Object 6"/>
          <p:cNvGraphicFramePr>
            <a:graphicFrameLocks/>
          </p:cNvGraphicFramePr>
          <p:nvPr/>
        </p:nvGraphicFramePr>
        <p:xfrm>
          <a:off x="811213" y="1858963"/>
          <a:ext cx="7056437" cy="977900"/>
        </p:xfrm>
        <a:graphic>
          <a:graphicData uri="http://schemas.openxmlformats.org/presentationml/2006/ole">
            <p:oleObj spid="_x0000_s2012162" name="Equation" r:id="rId5" imgW="5762520" imgH="757080" progId="Equation.2">
              <p:embed/>
            </p:oleObj>
          </a:graphicData>
        </a:graphic>
      </p:graphicFrame>
      <p:sp>
        <p:nvSpPr>
          <p:cNvPr id="1307655" name="Rectangle 7"/>
          <p:cNvSpPr>
            <a:spLocks noChangeArrowheads="1"/>
          </p:cNvSpPr>
          <p:nvPr/>
        </p:nvSpPr>
        <p:spPr bwMode="auto">
          <a:xfrm>
            <a:off x="442913" y="3275013"/>
            <a:ext cx="8189912" cy="641350"/>
          </a:xfrm>
          <a:prstGeom prst="rect">
            <a:avLst/>
          </a:prstGeom>
          <a:noFill/>
          <a:ln w="9525">
            <a:noFill/>
            <a:miter lim="800000"/>
            <a:headEnd/>
            <a:tailEnd/>
          </a:ln>
          <a:effectLst/>
        </p:spPr>
        <p:txBody>
          <a:bodyPr wrap="none" lIns="92075" tIns="46038" rIns="92075" bIns="46038">
            <a:spAutoFit/>
          </a:bodyPr>
          <a:lstStyle/>
          <a:p>
            <a:pPr eaLnBrk="0" hangingPunct="0"/>
            <a:r>
              <a:rPr lang="en-US" sz="3600" b="1">
                <a:latin typeface="Times New Roman" pitchFamily="18" charset="0"/>
              </a:rPr>
              <a:t>(1 MPH = 88 Feet traveled in 60 seconds)</a:t>
            </a:r>
          </a:p>
        </p:txBody>
      </p:sp>
      <p:sp>
        <p:nvSpPr>
          <p:cNvPr id="1307656" name="Rectangle 8"/>
          <p:cNvSpPr>
            <a:spLocks noChangeArrowheads="1"/>
          </p:cNvSpPr>
          <p:nvPr/>
        </p:nvSpPr>
        <p:spPr bwMode="auto">
          <a:xfrm>
            <a:off x="685800" y="4267200"/>
            <a:ext cx="7670800" cy="1790700"/>
          </a:xfrm>
          <a:prstGeom prst="rect">
            <a:avLst/>
          </a:prstGeom>
          <a:solidFill>
            <a:srgbClr val="FFFFFF"/>
          </a:solidFill>
          <a:ln w="50800">
            <a:solidFill>
              <a:schemeClr val="tx1"/>
            </a:solidFill>
            <a:miter lim="800000"/>
            <a:headEnd/>
            <a:tailEnd/>
          </a:ln>
          <a:effectLst/>
        </p:spPr>
        <p:txBody>
          <a:bodyPr lIns="92075" tIns="46038" rIns="92075" bIns="46038">
            <a:spAutoFit/>
          </a:bodyPr>
          <a:lstStyle/>
          <a:p>
            <a:pPr eaLnBrk="0" hangingPunct="0"/>
            <a:r>
              <a:rPr lang="en-US" sz="3600" b="1">
                <a:solidFill>
                  <a:srgbClr val="000000"/>
                </a:solidFill>
                <a:latin typeface="Times New Roman" pitchFamily="18" charset="0"/>
              </a:rPr>
              <a:t>Measure the ground speed in an area similar to the conditions of the area to be sprayed!</a:t>
            </a:r>
          </a:p>
        </p:txBody>
      </p:sp>
    </p:spTree>
    <p:custDataLst>
      <p:tags r:id="rId2"/>
    </p:custData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Rectangle 2"/>
          <p:cNvSpPr>
            <a:spLocks noGrp="1" noChangeArrowheads="1"/>
          </p:cNvSpPr>
          <p:nvPr>
            <p:ph type="title"/>
          </p:nvPr>
        </p:nvSpPr>
        <p:spPr>
          <a:xfrm>
            <a:off x="304800" y="152400"/>
            <a:ext cx="7772400" cy="838200"/>
          </a:xfrm>
        </p:spPr>
        <p:txBody>
          <a:bodyPr/>
          <a:lstStyle/>
          <a:p>
            <a:r>
              <a:rPr lang="en-US" sz="4000"/>
              <a:t>Determining MPH Example:</a:t>
            </a:r>
          </a:p>
        </p:txBody>
      </p:sp>
      <p:sp>
        <p:nvSpPr>
          <p:cNvPr id="1309699" name="Rectangle 3"/>
          <p:cNvSpPr>
            <a:spLocks noGrp="1" noChangeArrowheads="1"/>
          </p:cNvSpPr>
          <p:nvPr>
            <p:ph type="body" idx="1"/>
          </p:nvPr>
        </p:nvSpPr>
        <p:spPr>
          <a:xfrm>
            <a:off x="381000" y="1066800"/>
            <a:ext cx="8382000" cy="1447800"/>
          </a:xfrm>
          <a:solidFill>
            <a:schemeClr val="bg1"/>
          </a:solidFill>
        </p:spPr>
        <p:txBody>
          <a:bodyPr/>
          <a:lstStyle/>
          <a:p>
            <a:pPr>
              <a:buFontTx/>
              <a:buNone/>
            </a:pPr>
            <a:r>
              <a:rPr lang="en-US" sz="2400">
                <a:solidFill>
                  <a:srgbClr val="3333FF"/>
                </a:solidFill>
              </a:rPr>
              <a:t>A sprayer takes 22 seconds for the first pass and 24 seconds for the return pass to travel a measured course of 200 feet, what is the speed in MPH?</a:t>
            </a:r>
          </a:p>
          <a:p>
            <a:endParaRPr lang="en-US" sz="2800">
              <a:solidFill>
                <a:srgbClr val="3333FF"/>
              </a:solidFill>
            </a:endParaRPr>
          </a:p>
        </p:txBody>
      </p:sp>
      <p:sp>
        <p:nvSpPr>
          <p:cNvPr id="1309700" name="Rectangle 4"/>
          <p:cNvSpPr>
            <a:spLocks noChangeArrowheads="1"/>
          </p:cNvSpPr>
          <p:nvPr/>
        </p:nvSpPr>
        <p:spPr bwMode="auto">
          <a:xfrm>
            <a:off x="762000" y="2438400"/>
            <a:ext cx="7588250" cy="1435100"/>
          </a:xfrm>
          <a:prstGeom prst="rect">
            <a:avLst/>
          </a:prstGeom>
          <a:noFill/>
          <a:ln w="12700">
            <a:solidFill>
              <a:srgbClr val="000000"/>
            </a:solidFill>
            <a:miter lim="800000"/>
            <a:headEnd/>
            <a:tailEnd/>
          </a:ln>
          <a:effectLst/>
        </p:spPr>
        <p:txBody>
          <a:bodyPr wrap="none" anchor="ctr"/>
          <a:lstStyle/>
          <a:p>
            <a:endParaRPr lang="en-US"/>
          </a:p>
        </p:txBody>
      </p:sp>
      <p:graphicFrame>
        <p:nvGraphicFramePr>
          <p:cNvPr id="1309701" name="Object 5"/>
          <p:cNvGraphicFramePr>
            <a:graphicFrameLocks/>
          </p:cNvGraphicFramePr>
          <p:nvPr/>
        </p:nvGraphicFramePr>
        <p:xfrm>
          <a:off x="1066800" y="2743200"/>
          <a:ext cx="6973888" cy="895350"/>
        </p:xfrm>
        <a:graphic>
          <a:graphicData uri="http://schemas.openxmlformats.org/presentationml/2006/ole">
            <p:oleObj spid="_x0000_s2013186" name="Equation" r:id="rId4" imgW="5752800" imgH="747360" progId="Equation.3">
              <p:embed/>
            </p:oleObj>
          </a:graphicData>
        </a:graphic>
      </p:graphicFrame>
      <p:graphicFrame>
        <p:nvGraphicFramePr>
          <p:cNvPr id="1309702" name="Object 6"/>
          <p:cNvGraphicFramePr>
            <a:graphicFrameLocks noChangeAspect="1"/>
          </p:cNvGraphicFramePr>
          <p:nvPr/>
        </p:nvGraphicFramePr>
        <p:xfrm>
          <a:off x="1295400" y="4038600"/>
          <a:ext cx="6019800" cy="2286000"/>
        </p:xfrm>
        <a:graphic>
          <a:graphicData uri="http://schemas.openxmlformats.org/presentationml/2006/ole">
            <p:oleObj spid="_x0000_s2013187" name="Equation" r:id="rId5" imgW="2857320" imgH="1041120" progId="Equation.3">
              <p:embed/>
            </p:oleObj>
          </a:graphicData>
        </a:graphic>
      </p:graphicFrame>
      <p:sp>
        <p:nvSpPr>
          <p:cNvPr id="1309703" name="Rectangle 7"/>
          <p:cNvSpPr>
            <a:spLocks noChangeArrowheads="1"/>
          </p:cNvSpPr>
          <p:nvPr/>
        </p:nvSpPr>
        <p:spPr bwMode="auto">
          <a:xfrm>
            <a:off x="3886200" y="4114800"/>
            <a:ext cx="457200" cy="381000"/>
          </a:xfrm>
          <a:prstGeom prst="rect">
            <a:avLst/>
          </a:prstGeom>
          <a:noFill/>
          <a:ln w="50800">
            <a:noFill/>
            <a:miter lim="800000"/>
            <a:headEnd type="none" w="sm" len="sm"/>
            <a:tailEnd type="none" w="sm" len="sm"/>
          </a:ln>
          <a:effectLst/>
        </p:spPr>
        <p:txBody>
          <a:bodyPr wrap="none" anchor="ctr"/>
          <a:lstStyle/>
          <a:p>
            <a:pPr algn="ctr" eaLnBrk="0" hangingPunct="0"/>
            <a:r>
              <a:rPr lang="en-US" sz="2800">
                <a:solidFill>
                  <a:srgbClr val="FF0000"/>
                </a:solidFill>
              </a:rPr>
              <a:t>22</a:t>
            </a:r>
          </a:p>
        </p:txBody>
      </p:sp>
      <p:sp>
        <p:nvSpPr>
          <p:cNvPr id="1309704" name="Rectangle 8"/>
          <p:cNvSpPr>
            <a:spLocks noChangeArrowheads="1"/>
          </p:cNvSpPr>
          <p:nvPr/>
        </p:nvSpPr>
        <p:spPr bwMode="auto">
          <a:xfrm>
            <a:off x="4572000" y="4114800"/>
            <a:ext cx="457200" cy="381000"/>
          </a:xfrm>
          <a:prstGeom prst="rect">
            <a:avLst/>
          </a:prstGeom>
          <a:noFill/>
          <a:ln w="50800">
            <a:noFill/>
            <a:miter lim="800000"/>
            <a:headEnd type="none" w="sm" len="sm"/>
            <a:tailEnd type="none" w="sm" len="sm"/>
          </a:ln>
          <a:effectLst/>
        </p:spPr>
        <p:txBody>
          <a:bodyPr wrap="none" anchor="ctr"/>
          <a:lstStyle/>
          <a:p>
            <a:pPr algn="ctr" eaLnBrk="0" hangingPunct="0"/>
            <a:r>
              <a:rPr lang="en-US" sz="2800">
                <a:solidFill>
                  <a:srgbClr val="FF0000"/>
                </a:solidFill>
              </a:rPr>
              <a:t>24</a:t>
            </a:r>
          </a:p>
        </p:txBody>
      </p:sp>
      <p:sp>
        <p:nvSpPr>
          <p:cNvPr id="1309705" name="Rectangle 9"/>
          <p:cNvSpPr>
            <a:spLocks noChangeArrowheads="1"/>
          </p:cNvSpPr>
          <p:nvPr/>
        </p:nvSpPr>
        <p:spPr bwMode="auto">
          <a:xfrm>
            <a:off x="3505200" y="5410200"/>
            <a:ext cx="457200" cy="381000"/>
          </a:xfrm>
          <a:prstGeom prst="rect">
            <a:avLst/>
          </a:prstGeom>
          <a:noFill/>
          <a:ln w="50800">
            <a:noFill/>
            <a:miter lim="800000"/>
            <a:headEnd type="none" w="sm" len="sm"/>
            <a:tailEnd type="none" w="sm" len="sm"/>
          </a:ln>
          <a:effectLst/>
        </p:spPr>
        <p:txBody>
          <a:bodyPr wrap="none" anchor="ctr"/>
          <a:lstStyle/>
          <a:p>
            <a:pPr algn="ctr" eaLnBrk="0" hangingPunct="0"/>
            <a:r>
              <a:rPr lang="en-US" sz="2400">
                <a:solidFill>
                  <a:srgbClr val="FF0000"/>
                </a:solidFill>
              </a:rPr>
              <a:t>200</a:t>
            </a:r>
            <a:endParaRPr lang="en-US" sz="3200">
              <a:solidFill>
                <a:srgbClr val="FF0000"/>
              </a:solidFill>
            </a:endParaRPr>
          </a:p>
        </p:txBody>
      </p:sp>
      <p:sp>
        <p:nvSpPr>
          <p:cNvPr id="1309706" name="Rectangle 10"/>
          <p:cNvSpPr>
            <a:spLocks noChangeArrowheads="1"/>
          </p:cNvSpPr>
          <p:nvPr/>
        </p:nvSpPr>
        <p:spPr bwMode="auto">
          <a:xfrm>
            <a:off x="3505200" y="5943600"/>
            <a:ext cx="457200" cy="381000"/>
          </a:xfrm>
          <a:prstGeom prst="rect">
            <a:avLst/>
          </a:prstGeom>
          <a:noFill/>
          <a:ln w="50800">
            <a:noFill/>
            <a:miter lim="800000"/>
            <a:headEnd type="none" w="sm" len="sm"/>
            <a:tailEnd type="none" w="sm" len="sm"/>
          </a:ln>
          <a:effectLst/>
        </p:spPr>
        <p:txBody>
          <a:bodyPr wrap="none" anchor="ctr"/>
          <a:lstStyle/>
          <a:p>
            <a:pPr algn="ctr" eaLnBrk="0" hangingPunct="0"/>
            <a:r>
              <a:rPr lang="en-US" sz="2400">
                <a:solidFill>
                  <a:srgbClr val="FF0000"/>
                </a:solidFill>
              </a:rPr>
              <a:t>23</a:t>
            </a:r>
            <a:endParaRPr lang="en-US" sz="3200">
              <a:solidFill>
                <a:srgbClr val="FF0000"/>
              </a:solidFill>
            </a:endParaRPr>
          </a:p>
        </p:txBody>
      </p:sp>
      <p:sp>
        <p:nvSpPr>
          <p:cNvPr id="1309707" name="Rectangle 11"/>
          <p:cNvSpPr>
            <a:spLocks noChangeArrowheads="1"/>
          </p:cNvSpPr>
          <p:nvPr/>
        </p:nvSpPr>
        <p:spPr bwMode="auto">
          <a:xfrm>
            <a:off x="5257800" y="4267200"/>
            <a:ext cx="457200" cy="381000"/>
          </a:xfrm>
          <a:prstGeom prst="rect">
            <a:avLst/>
          </a:prstGeom>
          <a:noFill/>
          <a:ln w="50800">
            <a:noFill/>
            <a:miter lim="800000"/>
            <a:headEnd type="none" w="sm" len="sm"/>
            <a:tailEnd type="none" w="sm" len="sm"/>
          </a:ln>
          <a:effectLst/>
        </p:spPr>
        <p:txBody>
          <a:bodyPr wrap="none" anchor="ctr"/>
          <a:lstStyle/>
          <a:p>
            <a:pPr algn="ctr" eaLnBrk="0" hangingPunct="0"/>
            <a:r>
              <a:rPr lang="en-US" sz="2800">
                <a:solidFill>
                  <a:srgbClr val="FF0000"/>
                </a:solidFill>
              </a:rPr>
              <a:t>23</a:t>
            </a:r>
          </a:p>
        </p:txBody>
      </p:sp>
      <p:sp>
        <p:nvSpPr>
          <p:cNvPr id="1309708" name="Rectangle 12"/>
          <p:cNvSpPr>
            <a:spLocks noChangeArrowheads="1"/>
          </p:cNvSpPr>
          <p:nvPr/>
        </p:nvSpPr>
        <p:spPr bwMode="auto">
          <a:xfrm>
            <a:off x="5181600" y="5638800"/>
            <a:ext cx="457200" cy="381000"/>
          </a:xfrm>
          <a:prstGeom prst="rect">
            <a:avLst/>
          </a:prstGeom>
          <a:noFill/>
          <a:ln w="50800">
            <a:noFill/>
            <a:miter lim="800000"/>
            <a:headEnd type="none" w="sm" len="sm"/>
            <a:tailEnd type="none" w="sm" len="sm"/>
          </a:ln>
          <a:effectLst/>
        </p:spPr>
        <p:txBody>
          <a:bodyPr wrap="none" anchor="ctr"/>
          <a:lstStyle/>
          <a:p>
            <a:pPr algn="ctr" eaLnBrk="0" hangingPunct="0"/>
            <a:r>
              <a:rPr lang="en-US" sz="2400">
                <a:solidFill>
                  <a:srgbClr val="FF0000"/>
                </a:solidFill>
              </a:rPr>
              <a:t>5.9</a:t>
            </a:r>
          </a:p>
        </p:txBody>
      </p:sp>
      <p:sp>
        <p:nvSpPr>
          <p:cNvPr id="1309709" name="Text Box 13"/>
          <p:cNvSpPr txBox="1">
            <a:spLocks noChangeArrowheads="1"/>
          </p:cNvSpPr>
          <p:nvPr/>
        </p:nvSpPr>
        <p:spPr bwMode="auto">
          <a:xfrm>
            <a:off x="0" y="6461125"/>
            <a:ext cx="4724400" cy="396875"/>
          </a:xfrm>
          <a:prstGeom prst="rect">
            <a:avLst/>
          </a:prstGeom>
          <a:noFill/>
          <a:ln w="12700">
            <a:noFill/>
            <a:miter lim="800000"/>
            <a:headEnd/>
            <a:tailEnd/>
          </a:ln>
          <a:effectLst/>
        </p:spPr>
        <p:txBody>
          <a:bodyPr>
            <a:spAutoFit/>
          </a:bodyPr>
          <a:lstStyle/>
          <a:p>
            <a:pPr eaLnBrk="0" hangingPunct="0">
              <a:spcBef>
                <a:spcPct val="50000"/>
              </a:spcBef>
            </a:pPr>
            <a:r>
              <a:rPr lang="en-US" sz="2000">
                <a:solidFill>
                  <a:srgbClr val="FF0000"/>
                </a:solidFill>
                <a:latin typeface="Comic Sans MS" pitchFamily="66" charset="0"/>
              </a:rPr>
              <a:t>See Page 173, TeeJet Catalog 50A</a:t>
            </a:r>
          </a:p>
        </p:txBody>
      </p:sp>
    </p:spTree>
    <p:custDataLst>
      <p:tags r:id="rId2"/>
    </p:custData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22" name="Rectangle 2"/>
          <p:cNvSpPr>
            <a:spLocks noChangeArrowheads="1"/>
          </p:cNvSpPr>
          <p:nvPr/>
        </p:nvSpPr>
        <p:spPr bwMode="auto">
          <a:xfrm>
            <a:off x="685800" y="7086600"/>
            <a:ext cx="1905000" cy="457200"/>
          </a:xfrm>
          <a:prstGeom prst="rect">
            <a:avLst/>
          </a:prstGeom>
          <a:noFill/>
          <a:ln w="9525">
            <a:noFill/>
            <a:miter lim="800000"/>
            <a:headEnd/>
            <a:tailEnd/>
          </a:ln>
          <a:effectLst/>
        </p:spPr>
        <p:txBody>
          <a:bodyPr wrap="none" anchor="ctr"/>
          <a:lstStyle/>
          <a:p>
            <a:endParaRPr lang="en-US"/>
          </a:p>
        </p:txBody>
      </p:sp>
      <p:sp>
        <p:nvSpPr>
          <p:cNvPr id="1310723" name="Rectangle 3"/>
          <p:cNvSpPr>
            <a:spLocks noChangeArrowheads="1"/>
          </p:cNvSpPr>
          <p:nvPr/>
        </p:nvSpPr>
        <p:spPr bwMode="auto">
          <a:xfrm>
            <a:off x="3124200" y="7086600"/>
            <a:ext cx="2895600" cy="457200"/>
          </a:xfrm>
          <a:prstGeom prst="rect">
            <a:avLst/>
          </a:prstGeom>
          <a:noFill/>
          <a:ln w="9525">
            <a:noFill/>
            <a:miter lim="800000"/>
            <a:headEnd/>
            <a:tailEnd/>
          </a:ln>
          <a:effectLst/>
        </p:spPr>
        <p:txBody>
          <a:bodyPr wrap="none" anchor="ctr"/>
          <a:lstStyle/>
          <a:p>
            <a:endParaRPr lang="en-US"/>
          </a:p>
        </p:txBody>
      </p:sp>
      <p:sp>
        <p:nvSpPr>
          <p:cNvPr id="1310724" name="Rectangle 4"/>
          <p:cNvSpPr>
            <a:spLocks noGrp="1" noChangeArrowheads="1"/>
          </p:cNvSpPr>
          <p:nvPr>
            <p:ph type="body" idx="1"/>
          </p:nvPr>
        </p:nvSpPr>
        <p:spPr>
          <a:xfrm>
            <a:off x="762000" y="1447800"/>
            <a:ext cx="7207250" cy="1984375"/>
          </a:xfrm>
          <a:noFill/>
          <a:ln/>
        </p:spPr>
        <p:txBody>
          <a:bodyPr lIns="92075" tIns="46038" rIns="92075" bIns="46038"/>
          <a:lstStyle/>
          <a:p>
            <a:pPr marL="609600" indent="-609600">
              <a:lnSpc>
                <a:spcPct val="90000"/>
              </a:lnSpc>
              <a:spcBef>
                <a:spcPct val="30000"/>
              </a:spcBef>
              <a:buFontTx/>
              <a:buAutoNum type="alphaUcPeriod"/>
            </a:pPr>
            <a:r>
              <a:rPr lang="en-US" b="1">
                <a:latin typeface="Univers (E1)" charset="0"/>
              </a:rPr>
              <a:t>Surface Tension</a:t>
            </a:r>
          </a:p>
          <a:p>
            <a:pPr marL="609600" indent="-609600">
              <a:lnSpc>
                <a:spcPct val="90000"/>
              </a:lnSpc>
              <a:spcBef>
                <a:spcPct val="30000"/>
              </a:spcBef>
              <a:buFontTx/>
              <a:buAutoNum type="alphaUcPeriod"/>
            </a:pPr>
            <a:endParaRPr lang="en-US" b="1">
              <a:latin typeface="Univers (E1)" charset="0"/>
            </a:endParaRPr>
          </a:p>
          <a:p>
            <a:pPr marL="609600" indent="-609600">
              <a:lnSpc>
                <a:spcPct val="90000"/>
              </a:lnSpc>
              <a:spcBef>
                <a:spcPct val="30000"/>
              </a:spcBef>
              <a:buFontTx/>
              <a:buAutoNum type="alphaUcPeriod"/>
            </a:pPr>
            <a:endParaRPr lang="en-US" b="1">
              <a:latin typeface="Univers (E1)" charset="0"/>
            </a:endParaRPr>
          </a:p>
          <a:p>
            <a:pPr marL="609600" indent="-609600">
              <a:lnSpc>
                <a:spcPct val="90000"/>
              </a:lnSpc>
              <a:spcBef>
                <a:spcPct val="30000"/>
              </a:spcBef>
              <a:buFontTx/>
              <a:buNone/>
            </a:pPr>
            <a:r>
              <a:rPr lang="en-US" sz="2400" b="1">
                <a:latin typeface="Univers (E1)" charset="0"/>
              </a:rPr>
              <a:t> </a:t>
            </a:r>
            <a:r>
              <a:rPr lang="en-US" b="1">
                <a:latin typeface="Univers (E1)" charset="0"/>
              </a:rPr>
              <a:t>B.	Density</a:t>
            </a:r>
          </a:p>
          <a:p>
            <a:pPr marL="609600" indent="-609600">
              <a:lnSpc>
                <a:spcPct val="90000"/>
              </a:lnSpc>
              <a:spcBef>
                <a:spcPct val="30000"/>
              </a:spcBef>
              <a:buFontTx/>
              <a:buNone/>
            </a:pPr>
            <a:endParaRPr lang="en-US" b="1">
              <a:latin typeface="Univers (E1)" charset="0"/>
            </a:endParaRPr>
          </a:p>
          <a:p>
            <a:pPr marL="609600" indent="-609600">
              <a:lnSpc>
                <a:spcPct val="125000"/>
              </a:lnSpc>
              <a:spcBef>
                <a:spcPct val="30000"/>
              </a:spcBef>
              <a:buFontTx/>
              <a:buNone/>
            </a:pPr>
            <a:endParaRPr lang="en-US" b="1">
              <a:latin typeface="Univers (E1)" charset="0"/>
            </a:endParaRPr>
          </a:p>
          <a:p>
            <a:pPr marL="609600" indent="-609600">
              <a:lnSpc>
                <a:spcPct val="125000"/>
              </a:lnSpc>
              <a:spcBef>
                <a:spcPct val="30000"/>
              </a:spcBef>
              <a:buFontTx/>
              <a:buNone/>
            </a:pPr>
            <a:r>
              <a:rPr lang="en-US" b="1">
                <a:latin typeface="Univers (E1)" charset="0"/>
              </a:rPr>
              <a:t>C.	Viscosity</a:t>
            </a:r>
          </a:p>
        </p:txBody>
      </p:sp>
      <p:sp>
        <p:nvSpPr>
          <p:cNvPr id="1310725" name="Rectangle 5"/>
          <p:cNvSpPr>
            <a:spLocks noChangeArrowheads="1"/>
          </p:cNvSpPr>
          <p:nvPr/>
        </p:nvSpPr>
        <p:spPr bwMode="auto">
          <a:xfrm>
            <a:off x="1524000" y="2133600"/>
            <a:ext cx="5683250" cy="579438"/>
          </a:xfrm>
          <a:prstGeom prst="rect">
            <a:avLst/>
          </a:prstGeom>
          <a:noFill/>
          <a:ln w="9525">
            <a:noFill/>
            <a:miter lim="800000"/>
            <a:headEnd/>
            <a:tailEnd/>
          </a:ln>
          <a:effectLst/>
        </p:spPr>
        <p:txBody>
          <a:bodyPr wrap="none" lIns="92075" tIns="46038" rIns="92075" bIns="46038">
            <a:spAutoFit/>
          </a:bodyPr>
          <a:lstStyle/>
          <a:p>
            <a:pPr eaLnBrk="0" hangingPunct="0"/>
            <a:r>
              <a:rPr lang="en-US" sz="3200" b="1">
                <a:solidFill>
                  <a:srgbClr val="FC0106"/>
                </a:solidFill>
              </a:rPr>
              <a:t>Effects droplet size, not flow</a:t>
            </a:r>
          </a:p>
        </p:txBody>
      </p:sp>
      <p:sp>
        <p:nvSpPr>
          <p:cNvPr id="1310726" name="Rectangle 6"/>
          <p:cNvSpPr>
            <a:spLocks noChangeArrowheads="1"/>
          </p:cNvSpPr>
          <p:nvPr/>
        </p:nvSpPr>
        <p:spPr bwMode="auto">
          <a:xfrm>
            <a:off x="1676400" y="3886200"/>
            <a:ext cx="6199188" cy="1066800"/>
          </a:xfrm>
          <a:prstGeom prst="rect">
            <a:avLst/>
          </a:prstGeom>
          <a:noFill/>
          <a:ln w="9525">
            <a:noFill/>
            <a:miter lim="800000"/>
            <a:headEnd/>
            <a:tailEnd/>
          </a:ln>
          <a:effectLst/>
        </p:spPr>
        <p:txBody>
          <a:bodyPr wrap="none" lIns="92075" tIns="46038" rIns="92075" bIns="46038">
            <a:spAutoFit/>
          </a:bodyPr>
          <a:lstStyle/>
          <a:p>
            <a:pPr eaLnBrk="0" hangingPunct="0"/>
            <a:r>
              <a:rPr lang="en-US" sz="3200" b="1">
                <a:solidFill>
                  <a:srgbClr val="FC0106"/>
                </a:solidFill>
                <a:latin typeface="Univers (E1)" charset="0"/>
              </a:rPr>
              <a:t>Weight/unit volume</a:t>
            </a:r>
          </a:p>
          <a:p>
            <a:pPr eaLnBrk="0" hangingPunct="0">
              <a:buClr>
                <a:srgbClr val="0301FF"/>
              </a:buClr>
              <a:buFont typeface="Symbol" pitchFamily="18" charset="2"/>
              <a:buChar char="­"/>
            </a:pPr>
            <a:r>
              <a:rPr lang="en-US" sz="3200" b="1">
                <a:solidFill>
                  <a:srgbClr val="FC0106"/>
                </a:solidFill>
              </a:rPr>
              <a:t> density -  flow rate </a:t>
            </a:r>
            <a:r>
              <a:rPr lang="en-US" sz="3200" b="1" u="sng">
                <a:solidFill>
                  <a:srgbClr val="0301FF"/>
                </a:solidFill>
              </a:rPr>
              <a:t>decreases</a:t>
            </a:r>
          </a:p>
        </p:txBody>
      </p:sp>
      <p:sp>
        <p:nvSpPr>
          <p:cNvPr id="1310727" name="Rectangle 7"/>
          <p:cNvSpPr>
            <a:spLocks noChangeArrowheads="1"/>
          </p:cNvSpPr>
          <p:nvPr/>
        </p:nvSpPr>
        <p:spPr bwMode="auto">
          <a:xfrm>
            <a:off x="1905000" y="5867400"/>
            <a:ext cx="3744913" cy="579438"/>
          </a:xfrm>
          <a:prstGeom prst="rect">
            <a:avLst/>
          </a:prstGeom>
          <a:noFill/>
          <a:ln w="9525">
            <a:noFill/>
            <a:miter lim="800000"/>
            <a:headEnd/>
            <a:tailEnd/>
          </a:ln>
          <a:effectLst/>
        </p:spPr>
        <p:txBody>
          <a:bodyPr wrap="none" lIns="92075" tIns="46038" rIns="92075" bIns="46038">
            <a:spAutoFit/>
          </a:bodyPr>
          <a:lstStyle/>
          <a:p>
            <a:pPr eaLnBrk="0" hangingPunct="0"/>
            <a:r>
              <a:rPr lang="en-US" sz="3200" b="1">
                <a:solidFill>
                  <a:srgbClr val="FC0106"/>
                </a:solidFill>
                <a:latin typeface="Univers (E1)" charset="0"/>
              </a:rPr>
              <a:t>Resistance to flow</a:t>
            </a:r>
          </a:p>
        </p:txBody>
      </p:sp>
      <p:sp>
        <p:nvSpPr>
          <p:cNvPr id="1310728" name="Rectangle 8"/>
          <p:cNvSpPr>
            <a:spLocks noGrp="1" noChangeArrowheads="1"/>
          </p:cNvSpPr>
          <p:nvPr>
            <p:ph type="title"/>
          </p:nvPr>
        </p:nvSpPr>
        <p:spPr>
          <a:xfrm>
            <a:off x="381000" y="533400"/>
            <a:ext cx="7950200" cy="654050"/>
          </a:xfrm>
          <a:noFill/>
          <a:ln/>
        </p:spPr>
        <p:txBody>
          <a:bodyPr lIns="92075" tIns="46038" rIns="92075" bIns="46038"/>
          <a:lstStyle/>
          <a:p>
            <a:pPr>
              <a:lnSpc>
                <a:spcPct val="90000"/>
              </a:lnSpc>
            </a:pPr>
            <a:r>
              <a:rPr lang="en-US"/>
              <a:t>Spray Solution Characteristics:</a:t>
            </a:r>
          </a:p>
        </p:txBody>
      </p:sp>
    </p:spTree>
    <p:custDataLst>
      <p:tags r:id="rId1"/>
    </p:custData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2770" name="Rectangle 2"/>
          <p:cNvSpPr>
            <a:spLocks noChangeArrowheads="1"/>
          </p:cNvSpPr>
          <p:nvPr/>
        </p:nvSpPr>
        <p:spPr bwMode="auto">
          <a:xfrm>
            <a:off x="685800" y="6399213"/>
            <a:ext cx="1905000" cy="457200"/>
          </a:xfrm>
          <a:prstGeom prst="rect">
            <a:avLst/>
          </a:prstGeom>
          <a:noFill/>
          <a:ln w="9525">
            <a:noFill/>
            <a:miter lim="800000"/>
            <a:headEnd/>
            <a:tailEnd/>
          </a:ln>
          <a:effectLst/>
        </p:spPr>
        <p:txBody>
          <a:bodyPr wrap="none" anchor="ctr"/>
          <a:lstStyle/>
          <a:p>
            <a:endParaRPr lang="en-US"/>
          </a:p>
        </p:txBody>
      </p:sp>
      <p:sp>
        <p:nvSpPr>
          <p:cNvPr id="1312771" name="Rectangle 3"/>
          <p:cNvSpPr>
            <a:spLocks noChangeArrowheads="1"/>
          </p:cNvSpPr>
          <p:nvPr/>
        </p:nvSpPr>
        <p:spPr bwMode="auto">
          <a:xfrm>
            <a:off x="3124200" y="6399213"/>
            <a:ext cx="2895600" cy="457200"/>
          </a:xfrm>
          <a:prstGeom prst="rect">
            <a:avLst/>
          </a:prstGeom>
          <a:noFill/>
          <a:ln w="9525">
            <a:noFill/>
            <a:miter lim="800000"/>
            <a:headEnd/>
            <a:tailEnd/>
          </a:ln>
          <a:effectLst/>
        </p:spPr>
        <p:txBody>
          <a:bodyPr wrap="none" anchor="ctr"/>
          <a:lstStyle/>
          <a:p>
            <a:endParaRPr lang="en-US"/>
          </a:p>
        </p:txBody>
      </p:sp>
      <p:sp>
        <p:nvSpPr>
          <p:cNvPr id="1312772" name="Rectangle 4"/>
          <p:cNvSpPr>
            <a:spLocks noGrp="1" noChangeArrowheads="1"/>
          </p:cNvSpPr>
          <p:nvPr>
            <p:ph type="title"/>
          </p:nvPr>
        </p:nvSpPr>
        <p:spPr>
          <a:xfrm>
            <a:off x="457200" y="514350"/>
            <a:ext cx="7924800" cy="762000"/>
          </a:xfrm>
          <a:noFill/>
          <a:ln/>
        </p:spPr>
        <p:txBody>
          <a:bodyPr lIns="92075" tIns="46038" rIns="92075" bIns="46038"/>
          <a:lstStyle/>
          <a:p>
            <a:pPr>
              <a:lnSpc>
                <a:spcPct val="90000"/>
              </a:lnSpc>
            </a:pPr>
            <a:r>
              <a:rPr lang="en-US" sz="4000"/>
              <a:t>Conversion for a 28% solution:</a:t>
            </a:r>
          </a:p>
        </p:txBody>
      </p:sp>
      <p:sp>
        <p:nvSpPr>
          <p:cNvPr id="1312773" name="Rectangle 5"/>
          <p:cNvSpPr>
            <a:spLocks noChangeArrowheads="1"/>
          </p:cNvSpPr>
          <p:nvPr/>
        </p:nvSpPr>
        <p:spPr bwMode="auto">
          <a:xfrm>
            <a:off x="862013" y="1504950"/>
            <a:ext cx="6000750" cy="2838450"/>
          </a:xfrm>
          <a:prstGeom prst="rect">
            <a:avLst/>
          </a:prstGeom>
          <a:noFill/>
          <a:ln w="9525">
            <a:noFill/>
            <a:miter lim="800000"/>
            <a:headEnd/>
            <a:tailEnd/>
          </a:ln>
          <a:effectLst/>
        </p:spPr>
        <p:txBody>
          <a:bodyPr wrap="none" lIns="92075" tIns="46038" rIns="92075" bIns="46038">
            <a:spAutoFit/>
          </a:bodyPr>
          <a:lstStyle/>
          <a:p>
            <a:pPr eaLnBrk="0" hangingPunct="0"/>
            <a:r>
              <a:rPr lang="en-US" sz="3600" b="1">
                <a:latin typeface="Univers (E1)" charset="0"/>
              </a:rPr>
              <a:t>28% = _______ lbs/gal</a:t>
            </a:r>
          </a:p>
          <a:p>
            <a:pPr eaLnBrk="0" hangingPunct="0"/>
            <a:endParaRPr lang="en-US" sz="3600" b="1">
              <a:latin typeface="Univers (E1)" charset="0"/>
            </a:endParaRPr>
          </a:p>
          <a:p>
            <a:pPr eaLnBrk="0" hangingPunct="0"/>
            <a:r>
              <a:rPr lang="en-US" sz="3600" b="1">
                <a:latin typeface="Univers (E1)" charset="0"/>
              </a:rPr>
              <a:t>Specific Gravity =</a:t>
            </a:r>
          </a:p>
          <a:p>
            <a:pPr eaLnBrk="0" hangingPunct="0"/>
            <a:r>
              <a:rPr lang="en-US" sz="3600" b="1">
                <a:solidFill>
                  <a:srgbClr val="0301FF"/>
                </a:solidFill>
                <a:latin typeface="Univers (E1)" charset="0"/>
              </a:rPr>
              <a:t>Weight of 28%/gal divided by</a:t>
            </a:r>
          </a:p>
          <a:p>
            <a:pPr eaLnBrk="0" hangingPunct="0"/>
            <a:r>
              <a:rPr lang="en-US" sz="3600" b="1">
                <a:solidFill>
                  <a:srgbClr val="0301FF"/>
                </a:solidFill>
                <a:latin typeface="Univers (E1)" charset="0"/>
              </a:rPr>
              <a:t>weight of water/gal</a:t>
            </a:r>
          </a:p>
        </p:txBody>
      </p:sp>
      <p:sp>
        <p:nvSpPr>
          <p:cNvPr id="1312774" name="Line 6"/>
          <p:cNvSpPr>
            <a:spLocks noChangeShapeType="1"/>
          </p:cNvSpPr>
          <p:nvPr/>
        </p:nvSpPr>
        <p:spPr bwMode="auto">
          <a:xfrm>
            <a:off x="2133600" y="5181600"/>
            <a:ext cx="1828800" cy="0"/>
          </a:xfrm>
          <a:prstGeom prst="line">
            <a:avLst/>
          </a:prstGeom>
          <a:noFill/>
          <a:ln w="76200">
            <a:solidFill>
              <a:schemeClr val="tx1"/>
            </a:solidFill>
            <a:round/>
            <a:headEnd type="none" w="sm" len="sm"/>
            <a:tailEnd type="none" w="sm" len="sm"/>
          </a:ln>
          <a:effectLst/>
        </p:spPr>
        <p:txBody>
          <a:bodyPr wrap="none" anchor="ctr"/>
          <a:lstStyle/>
          <a:p>
            <a:endParaRPr lang="en-US"/>
          </a:p>
        </p:txBody>
      </p:sp>
      <p:sp>
        <p:nvSpPr>
          <p:cNvPr id="1312775" name="Rectangle 7"/>
          <p:cNvSpPr>
            <a:spLocks noChangeArrowheads="1"/>
          </p:cNvSpPr>
          <p:nvPr/>
        </p:nvSpPr>
        <p:spPr bwMode="auto">
          <a:xfrm>
            <a:off x="4062413" y="4684713"/>
            <a:ext cx="450850" cy="641350"/>
          </a:xfrm>
          <a:prstGeom prst="rect">
            <a:avLst/>
          </a:prstGeom>
          <a:noFill/>
          <a:ln w="9525">
            <a:noFill/>
            <a:miter lim="800000"/>
            <a:headEnd/>
            <a:tailEnd/>
          </a:ln>
          <a:effectLst/>
        </p:spPr>
        <p:txBody>
          <a:bodyPr lIns="92075" tIns="46038" rIns="92075" bIns="46038">
            <a:spAutoFit/>
          </a:bodyPr>
          <a:lstStyle/>
          <a:p>
            <a:pPr eaLnBrk="0" hangingPunct="0"/>
            <a:r>
              <a:rPr lang="en-US" sz="3600" b="1">
                <a:latin typeface="Univers (E1)" charset="0"/>
              </a:rPr>
              <a:t>=</a:t>
            </a:r>
          </a:p>
        </p:txBody>
      </p:sp>
      <p:sp>
        <p:nvSpPr>
          <p:cNvPr id="1312776" name="AutoShape 8"/>
          <p:cNvSpPr>
            <a:spLocks noChangeArrowheads="1"/>
          </p:cNvSpPr>
          <p:nvPr/>
        </p:nvSpPr>
        <p:spPr bwMode="auto">
          <a:xfrm>
            <a:off x="4540250" y="4292600"/>
            <a:ext cx="2444750" cy="1873250"/>
          </a:xfrm>
          <a:prstGeom prst="star16">
            <a:avLst>
              <a:gd name="adj" fmla="val 37500"/>
            </a:avLst>
          </a:prstGeom>
          <a:noFill/>
          <a:ln w="50800">
            <a:solidFill>
              <a:schemeClr val="accent2"/>
            </a:solidFill>
            <a:miter lim="800000"/>
            <a:headEnd/>
            <a:tailEnd/>
          </a:ln>
          <a:effectLst/>
        </p:spPr>
        <p:txBody>
          <a:bodyPr wrap="none" anchor="ctr"/>
          <a:lstStyle/>
          <a:p>
            <a:endParaRPr lang="en-US"/>
          </a:p>
        </p:txBody>
      </p:sp>
    </p:spTree>
    <p:custDataLst>
      <p:tags r:id="rId1"/>
    </p:custData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4818" name="Rectangle 2"/>
          <p:cNvSpPr>
            <a:spLocks noChangeArrowheads="1"/>
          </p:cNvSpPr>
          <p:nvPr/>
        </p:nvSpPr>
        <p:spPr bwMode="auto">
          <a:xfrm>
            <a:off x="685800" y="6934200"/>
            <a:ext cx="1905000" cy="457200"/>
          </a:xfrm>
          <a:prstGeom prst="rect">
            <a:avLst/>
          </a:prstGeom>
          <a:noFill/>
          <a:ln w="9525">
            <a:noFill/>
            <a:miter lim="800000"/>
            <a:headEnd/>
            <a:tailEnd/>
          </a:ln>
          <a:effectLst/>
        </p:spPr>
        <p:txBody>
          <a:bodyPr wrap="none" anchor="ctr"/>
          <a:lstStyle/>
          <a:p>
            <a:endParaRPr lang="en-US"/>
          </a:p>
        </p:txBody>
      </p:sp>
      <p:sp>
        <p:nvSpPr>
          <p:cNvPr id="1314819" name="Rectangle 3"/>
          <p:cNvSpPr>
            <a:spLocks noChangeArrowheads="1"/>
          </p:cNvSpPr>
          <p:nvPr/>
        </p:nvSpPr>
        <p:spPr bwMode="auto">
          <a:xfrm>
            <a:off x="3124200" y="6934200"/>
            <a:ext cx="2895600" cy="457200"/>
          </a:xfrm>
          <a:prstGeom prst="rect">
            <a:avLst/>
          </a:prstGeom>
          <a:noFill/>
          <a:ln w="9525">
            <a:noFill/>
            <a:miter lim="800000"/>
            <a:headEnd/>
            <a:tailEnd/>
          </a:ln>
          <a:effectLst/>
        </p:spPr>
        <p:txBody>
          <a:bodyPr wrap="none" anchor="ctr"/>
          <a:lstStyle/>
          <a:p>
            <a:endParaRPr lang="en-US"/>
          </a:p>
        </p:txBody>
      </p:sp>
      <p:sp>
        <p:nvSpPr>
          <p:cNvPr id="1314820" name="Rectangle 4"/>
          <p:cNvSpPr>
            <a:spLocks noChangeArrowheads="1"/>
          </p:cNvSpPr>
          <p:nvPr/>
        </p:nvSpPr>
        <p:spPr bwMode="auto">
          <a:xfrm>
            <a:off x="762000" y="1828800"/>
            <a:ext cx="6483350" cy="2838450"/>
          </a:xfrm>
          <a:prstGeom prst="rect">
            <a:avLst/>
          </a:prstGeom>
          <a:noFill/>
          <a:ln w="9525">
            <a:noFill/>
            <a:miter lim="800000"/>
            <a:headEnd/>
            <a:tailEnd/>
          </a:ln>
          <a:effectLst/>
        </p:spPr>
        <p:txBody>
          <a:bodyPr wrap="none" lIns="92075" tIns="46038" rIns="92075" bIns="46038">
            <a:spAutoFit/>
          </a:bodyPr>
          <a:lstStyle/>
          <a:p>
            <a:pPr eaLnBrk="0" hangingPunct="0"/>
            <a:r>
              <a:rPr lang="en-US" sz="3600" b="1">
                <a:latin typeface="Univers (E1)" charset="0"/>
              </a:rPr>
              <a:t>28% = _______ lbs/gal</a:t>
            </a:r>
          </a:p>
          <a:p>
            <a:pPr eaLnBrk="0" hangingPunct="0"/>
            <a:endParaRPr lang="en-US" sz="3600" b="1">
              <a:latin typeface="Univers (E1)" charset="0"/>
            </a:endParaRPr>
          </a:p>
          <a:p>
            <a:pPr eaLnBrk="0" hangingPunct="0"/>
            <a:r>
              <a:rPr lang="en-US" sz="3600" b="1">
                <a:latin typeface="Univers (E1)" charset="0"/>
              </a:rPr>
              <a:t>Specific Gravity =</a:t>
            </a:r>
          </a:p>
          <a:p>
            <a:pPr eaLnBrk="0" hangingPunct="0"/>
            <a:r>
              <a:rPr lang="en-US" sz="3600" b="1">
                <a:solidFill>
                  <a:srgbClr val="0301FF"/>
                </a:solidFill>
                <a:latin typeface="Univers (E1)" charset="0"/>
              </a:rPr>
              <a:t>Weight of 28%/gal divided by</a:t>
            </a:r>
          </a:p>
          <a:p>
            <a:pPr eaLnBrk="0" hangingPunct="0"/>
            <a:r>
              <a:rPr lang="en-US" sz="3600" b="1">
                <a:solidFill>
                  <a:srgbClr val="0301FF"/>
                </a:solidFill>
                <a:latin typeface="Univers (E1)" charset="0"/>
              </a:rPr>
              <a:t>weight of water/gal</a:t>
            </a:r>
          </a:p>
        </p:txBody>
      </p:sp>
      <p:sp>
        <p:nvSpPr>
          <p:cNvPr id="1314821" name="Line 5"/>
          <p:cNvSpPr>
            <a:spLocks noChangeShapeType="1"/>
          </p:cNvSpPr>
          <p:nvPr/>
        </p:nvSpPr>
        <p:spPr bwMode="auto">
          <a:xfrm>
            <a:off x="2076450" y="5449888"/>
            <a:ext cx="1733550" cy="0"/>
          </a:xfrm>
          <a:prstGeom prst="line">
            <a:avLst/>
          </a:prstGeom>
          <a:noFill/>
          <a:ln w="76200">
            <a:solidFill>
              <a:schemeClr val="tx1"/>
            </a:solidFill>
            <a:round/>
            <a:headEnd type="none" w="sm" len="sm"/>
            <a:tailEnd type="none" w="sm" len="sm"/>
          </a:ln>
          <a:effectLst/>
        </p:spPr>
        <p:txBody>
          <a:bodyPr wrap="none" anchor="ctr"/>
          <a:lstStyle/>
          <a:p>
            <a:endParaRPr lang="en-US"/>
          </a:p>
        </p:txBody>
      </p:sp>
      <p:sp>
        <p:nvSpPr>
          <p:cNvPr id="1314822" name="Rectangle 6"/>
          <p:cNvSpPr>
            <a:spLocks noChangeArrowheads="1"/>
          </p:cNvSpPr>
          <p:nvPr/>
        </p:nvSpPr>
        <p:spPr bwMode="auto">
          <a:xfrm>
            <a:off x="4062413" y="5067300"/>
            <a:ext cx="450850" cy="641350"/>
          </a:xfrm>
          <a:prstGeom prst="rect">
            <a:avLst/>
          </a:prstGeom>
          <a:noFill/>
          <a:ln w="9525">
            <a:noFill/>
            <a:miter lim="800000"/>
            <a:headEnd/>
            <a:tailEnd/>
          </a:ln>
          <a:effectLst/>
        </p:spPr>
        <p:txBody>
          <a:bodyPr wrap="none" lIns="92075" tIns="46038" rIns="92075" bIns="46038">
            <a:spAutoFit/>
          </a:bodyPr>
          <a:lstStyle/>
          <a:p>
            <a:pPr eaLnBrk="0" hangingPunct="0"/>
            <a:r>
              <a:rPr lang="en-US" sz="3600" b="1">
                <a:latin typeface="Univers (E1)" charset="0"/>
              </a:rPr>
              <a:t>=</a:t>
            </a:r>
          </a:p>
        </p:txBody>
      </p:sp>
      <p:sp>
        <p:nvSpPr>
          <p:cNvPr id="1314823" name="AutoShape 7"/>
          <p:cNvSpPr>
            <a:spLocks noChangeArrowheads="1"/>
          </p:cNvSpPr>
          <p:nvPr/>
        </p:nvSpPr>
        <p:spPr bwMode="auto">
          <a:xfrm>
            <a:off x="4540250" y="4522788"/>
            <a:ext cx="2444750" cy="1873250"/>
          </a:xfrm>
          <a:prstGeom prst="star16">
            <a:avLst>
              <a:gd name="adj" fmla="val 37500"/>
            </a:avLst>
          </a:prstGeom>
          <a:noFill/>
          <a:ln w="50800">
            <a:solidFill>
              <a:schemeClr val="accent2"/>
            </a:solidFill>
            <a:miter lim="800000"/>
            <a:headEnd/>
            <a:tailEnd/>
          </a:ln>
          <a:effectLst/>
        </p:spPr>
        <p:txBody>
          <a:bodyPr wrap="none" anchor="ctr"/>
          <a:lstStyle/>
          <a:p>
            <a:endParaRPr lang="en-US"/>
          </a:p>
        </p:txBody>
      </p:sp>
      <p:sp>
        <p:nvSpPr>
          <p:cNvPr id="1314824" name="Rectangle 8"/>
          <p:cNvSpPr>
            <a:spLocks noChangeArrowheads="1"/>
          </p:cNvSpPr>
          <p:nvPr/>
        </p:nvSpPr>
        <p:spPr bwMode="auto">
          <a:xfrm>
            <a:off x="2590800" y="1752600"/>
            <a:ext cx="1212850" cy="641350"/>
          </a:xfrm>
          <a:prstGeom prst="rect">
            <a:avLst/>
          </a:prstGeom>
          <a:noFill/>
          <a:ln w="9525">
            <a:noFill/>
            <a:miter lim="800000"/>
            <a:headEnd/>
            <a:tailEnd/>
          </a:ln>
          <a:effectLst/>
        </p:spPr>
        <p:txBody>
          <a:bodyPr wrap="none" lIns="92075" tIns="46038" rIns="92075" bIns="46038">
            <a:spAutoFit/>
          </a:bodyPr>
          <a:lstStyle/>
          <a:p>
            <a:pPr eaLnBrk="0" hangingPunct="0"/>
            <a:r>
              <a:rPr lang="en-US" sz="3600" b="1">
                <a:solidFill>
                  <a:srgbClr val="FC0101"/>
                </a:solidFill>
                <a:latin typeface="Times New Roman" pitchFamily="18" charset="0"/>
              </a:rPr>
              <a:t>10.65</a:t>
            </a:r>
          </a:p>
        </p:txBody>
      </p:sp>
      <p:sp>
        <p:nvSpPr>
          <p:cNvPr id="1314825" name="Rectangle 9"/>
          <p:cNvSpPr>
            <a:spLocks noChangeArrowheads="1"/>
          </p:cNvSpPr>
          <p:nvPr/>
        </p:nvSpPr>
        <p:spPr bwMode="auto">
          <a:xfrm>
            <a:off x="2271713" y="4724400"/>
            <a:ext cx="1212850" cy="641350"/>
          </a:xfrm>
          <a:prstGeom prst="rect">
            <a:avLst/>
          </a:prstGeom>
          <a:noFill/>
          <a:ln w="9525">
            <a:noFill/>
            <a:miter lim="800000"/>
            <a:headEnd/>
            <a:tailEnd/>
          </a:ln>
          <a:effectLst/>
        </p:spPr>
        <p:txBody>
          <a:bodyPr wrap="none" lIns="92075" tIns="46038" rIns="92075" bIns="46038">
            <a:spAutoFit/>
          </a:bodyPr>
          <a:lstStyle/>
          <a:p>
            <a:pPr eaLnBrk="0" hangingPunct="0"/>
            <a:r>
              <a:rPr lang="en-US" sz="3600" b="1">
                <a:solidFill>
                  <a:srgbClr val="FC0101"/>
                </a:solidFill>
                <a:latin typeface="Times New Roman" pitchFamily="18" charset="0"/>
              </a:rPr>
              <a:t>10.65</a:t>
            </a:r>
          </a:p>
        </p:txBody>
      </p:sp>
      <p:sp>
        <p:nvSpPr>
          <p:cNvPr id="1314826" name="Rectangle 10"/>
          <p:cNvSpPr>
            <a:spLocks noChangeArrowheads="1"/>
          </p:cNvSpPr>
          <p:nvPr/>
        </p:nvSpPr>
        <p:spPr bwMode="auto">
          <a:xfrm>
            <a:off x="2500313" y="5486400"/>
            <a:ext cx="984250" cy="641350"/>
          </a:xfrm>
          <a:prstGeom prst="rect">
            <a:avLst/>
          </a:prstGeom>
          <a:noFill/>
          <a:ln w="9525">
            <a:noFill/>
            <a:miter lim="800000"/>
            <a:headEnd/>
            <a:tailEnd/>
          </a:ln>
          <a:effectLst/>
        </p:spPr>
        <p:txBody>
          <a:bodyPr wrap="none" lIns="92075" tIns="46038" rIns="92075" bIns="46038">
            <a:spAutoFit/>
          </a:bodyPr>
          <a:lstStyle/>
          <a:p>
            <a:pPr eaLnBrk="0" hangingPunct="0"/>
            <a:r>
              <a:rPr lang="en-US" sz="3600" b="1">
                <a:solidFill>
                  <a:srgbClr val="FC0101"/>
                </a:solidFill>
                <a:latin typeface="Times New Roman" pitchFamily="18" charset="0"/>
              </a:rPr>
              <a:t>8.34</a:t>
            </a:r>
          </a:p>
        </p:txBody>
      </p:sp>
      <p:sp>
        <p:nvSpPr>
          <p:cNvPr id="1314827" name="Rectangle 11"/>
          <p:cNvSpPr>
            <a:spLocks noChangeArrowheads="1"/>
          </p:cNvSpPr>
          <p:nvPr/>
        </p:nvSpPr>
        <p:spPr bwMode="auto">
          <a:xfrm>
            <a:off x="5241925" y="5060950"/>
            <a:ext cx="1073150" cy="701675"/>
          </a:xfrm>
          <a:prstGeom prst="rect">
            <a:avLst/>
          </a:prstGeom>
          <a:noFill/>
          <a:ln w="9525">
            <a:noFill/>
            <a:miter lim="800000"/>
            <a:headEnd/>
            <a:tailEnd/>
          </a:ln>
          <a:effectLst/>
        </p:spPr>
        <p:txBody>
          <a:bodyPr wrap="none" lIns="92075" tIns="46038" rIns="92075" bIns="46038">
            <a:spAutoFit/>
          </a:bodyPr>
          <a:lstStyle/>
          <a:p>
            <a:pPr eaLnBrk="0" hangingPunct="0"/>
            <a:r>
              <a:rPr lang="en-US" sz="4000" b="1">
                <a:solidFill>
                  <a:srgbClr val="FC0101"/>
                </a:solidFill>
                <a:latin typeface="Times New Roman" pitchFamily="18" charset="0"/>
              </a:rPr>
              <a:t>1.28</a:t>
            </a:r>
          </a:p>
        </p:txBody>
      </p:sp>
      <p:sp>
        <p:nvSpPr>
          <p:cNvPr id="1314828" name="Text Box 12"/>
          <p:cNvSpPr txBox="1">
            <a:spLocks noChangeArrowheads="1"/>
          </p:cNvSpPr>
          <p:nvPr/>
        </p:nvSpPr>
        <p:spPr bwMode="auto">
          <a:xfrm>
            <a:off x="152400" y="6248400"/>
            <a:ext cx="4419600" cy="396875"/>
          </a:xfrm>
          <a:prstGeom prst="rect">
            <a:avLst/>
          </a:prstGeom>
          <a:noFill/>
          <a:ln w="12700">
            <a:noFill/>
            <a:miter lim="800000"/>
            <a:headEnd/>
            <a:tailEnd/>
          </a:ln>
          <a:effectLst/>
        </p:spPr>
        <p:txBody>
          <a:bodyPr>
            <a:spAutoFit/>
          </a:bodyPr>
          <a:lstStyle/>
          <a:p>
            <a:pPr eaLnBrk="0" hangingPunct="0">
              <a:spcBef>
                <a:spcPct val="50000"/>
              </a:spcBef>
            </a:pPr>
            <a:r>
              <a:rPr lang="en-US" sz="2000">
                <a:latin typeface="Comic Sans MS" pitchFamily="66" charset="0"/>
              </a:rPr>
              <a:t>See Page 174, TeeJet Catalog 50A</a:t>
            </a:r>
          </a:p>
        </p:txBody>
      </p:sp>
      <p:sp>
        <p:nvSpPr>
          <p:cNvPr id="1314829" name="Rectangle 13"/>
          <p:cNvSpPr>
            <a:spLocks noChangeArrowheads="1"/>
          </p:cNvSpPr>
          <p:nvPr/>
        </p:nvSpPr>
        <p:spPr bwMode="auto">
          <a:xfrm>
            <a:off x="381000" y="609600"/>
            <a:ext cx="6651625" cy="641350"/>
          </a:xfrm>
          <a:prstGeom prst="rect">
            <a:avLst/>
          </a:prstGeom>
          <a:noFill/>
          <a:ln w="12700">
            <a:noFill/>
            <a:miter lim="800000"/>
            <a:headEnd/>
            <a:tailEnd/>
          </a:ln>
          <a:effectLst/>
        </p:spPr>
        <p:txBody>
          <a:bodyPr wrap="none">
            <a:spAutoFit/>
          </a:bodyPr>
          <a:lstStyle/>
          <a:p>
            <a:pPr eaLnBrk="0" hangingPunct="0"/>
            <a:r>
              <a:rPr kumimoji="1" lang="en-US" sz="3600">
                <a:latin typeface="Comic Sans MS" pitchFamily="66" charset="0"/>
              </a:rPr>
              <a:t>Conversion for a 28% solution:</a:t>
            </a:r>
          </a:p>
        </p:txBody>
      </p:sp>
    </p:spTree>
    <p:custDataLst>
      <p:tags r:id="rId1"/>
    </p:custData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6866" name="Rectangle 2"/>
          <p:cNvSpPr>
            <a:spLocks noChangeArrowheads="1"/>
          </p:cNvSpPr>
          <p:nvPr/>
        </p:nvSpPr>
        <p:spPr bwMode="auto">
          <a:xfrm>
            <a:off x="685800" y="6399213"/>
            <a:ext cx="1905000" cy="457200"/>
          </a:xfrm>
          <a:prstGeom prst="rect">
            <a:avLst/>
          </a:prstGeom>
          <a:noFill/>
          <a:ln w="9525">
            <a:noFill/>
            <a:miter lim="800000"/>
            <a:headEnd/>
            <a:tailEnd/>
          </a:ln>
          <a:effectLst/>
        </p:spPr>
        <p:txBody>
          <a:bodyPr wrap="none" anchor="ctr"/>
          <a:lstStyle/>
          <a:p>
            <a:endParaRPr lang="en-US"/>
          </a:p>
        </p:txBody>
      </p:sp>
      <p:sp>
        <p:nvSpPr>
          <p:cNvPr id="1316867" name="Rectangle 3"/>
          <p:cNvSpPr>
            <a:spLocks noChangeArrowheads="1"/>
          </p:cNvSpPr>
          <p:nvPr/>
        </p:nvSpPr>
        <p:spPr bwMode="auto">
          <a:xfrm>
            <a:off x="3124200" y="6399213"/>
            <a:ext cx="2895600" cy="457200"/>
          </a:xfrm>
          <a:prstGeom prst="rect">
            <a:avLst/>
          </a:prstGeom>
          <a:noFill/>
          <a:ln w="9525">
            <a:noFill/>
            <a:miter lim="800000"/>
            <a:headEnd/>
            <a:tailEnd/>
          </a:ln>
          <a:effectLst/>
        </p:spPr>
        <p:txBody>
          <a:bodyPr wrap="none" anchor="ctr"/>
          <a:lstStyle/>
          <a:p>
            <a:endParaRPr lang="en-US"/>
          </a:p>
        </p:txBody>
      </p:sp>
      <p:sp>
        <p:nvSpPr>
          <p:cNvPr id="1316868" name="Rectangle 4"/>
          <p:cNvSpPr>
            <a:spLocks noChangeArrowheads="1"/>
          </p:cNvSpPr>
          <p:nvPr/>
        </p:nvSpPr>
        <p:spPr bwMode="auto">
          <a:xfrm>
            <a:off x="688975" y="552450"/>
            <a:ext cx="7997825" cy="1739900"/>
          </a:xfrm>
          <a:prstGeom prst="rect">
            <a:avLst/>
          </a:prstGeom>
          <a:noFill/>
          <a:ln w="9525">
            <a:noFill/>
            <a:miter lim="800000"/>
            <a:headEnd/>
            <a:tailEnd/>
          </a:ln>
          <a:effectLst/>
        </p:spPr>
        <p:txBody>
          <a:bodyPr lIns="92075" tIns="46038" rIns="92075" bIns="46038">
            <a:spAutoFit/>
          </a:bodyPr>
          <a:lstStyle/>
          <a:p>
            <a:pPr eaLnBrk="0" hangingPunct="0"/>
            <a:r>
              <a:rPr lang="en-US" sz="3600" b="1">
                <a:latin typeface="Univers (E1)" charset="0"/>
              </a:rPr>
              <a:t>Conversion factor =</a:t>
            </a:r>
          </a:p>
          <a:p>
            <a:pPr eaLnBrk="0" hangingPunct="0"/>
            <a:endParaRPr lang="en-US" sz="3600" b="1">
              <a:latin typeface="Univers (E1)" charset="0"/>
            </a:endParaRPr>
          </a:p>
          <a:p>
            <a:pPr eaLnBrk="0" hangingPunct="0"/>
            <a:r>
              <a:rPr lang="en-US" sz="3600" b="1">
                <a:latin typeface="Univers (E1)" charset="0"/>
              </a:rPr>
              <a:t> </a:t>
            </a:r>
            <a:r>
              <a:rPr lang="en-US" sz="3200" b="1">
                <a:solidFill>
                  <a:srgbClr val="0301FF"/>
                </a:solidFill>
                <a:latin typeface="Univers (E1)" charset="0"/>
              </a:rPr>
              <a:t>square root of specific gravity of 28%</a:t>
            </a:r>
          </a:p>
        </p:txBody>
      </p:sp>
      <p:graphicFrame>
        <p:nvGraphicFramePr>
          <p:cNvPr id="1316869" name="Object 5"/>
          <p:cNvGraphicFramePr>
            <a:graphicFrameLocks/>
          </p:cNvGraphicFramePr>
          <p:nvPr/>
        </p:nvGraphicFramePr>
        <p:xfrm>
          <a:off x="1227138" y="3252788"/>
          <a:ext cx="1652587" cy="458787"/>
        </p:xfrm>
        <a:graphic>
          <a:graphicData uri="http://schemas.openxmlformats.org/presentationml/2006/ole">
            <p:oleObj spid="_x0000_s2014210" name="Equation" r:id="rId5" imgW="1660320" imgH="466560" progId="Equation.2">
              <p:embed/>
            </p:oleObj>
          </a:graphicData>
        </a:graphic>
      </p:graphicFrame>
      <p:sp>
        <p:nvSpPr>
          <p:cNvPr id="1316870" name="AutoShape 6"/>
          <p:cNvSpPr>
            <a:spLocks noChangeArrowheads="1"/>
          </p:cNvSpPr>
          <p:nvPr/>
        </p:nvSpPr>
        <p:spPr bwMode="auto">
          <a:xfrm>
            <a:off x="5715000" y="4298950"/>
            <a:ext cx="2463800" cy="2254250"/>
          </a:xfrm>
          <a:prstGeom prst="star16">
            <a:avLst>
              <a:gd name="adj" fmla="val 37500"/>
            </a:avLst>
          </a:prstGeom>
          <a:noFill/>
          <a:ln w="50800">
            <a:solidFill>
              <a:schemeClr val="accent2"/>
            </a:solidFill>
            <a:miter lim="800000"/>
            <a:headEnd/>
            <a:tailEnd/>
          </a:ln>
          <a:effectLst/>
        </p:spPr>
        <p:txBody>
          <a:bodyPr wrap="none" anchor="ctr"/>
          <a:lstStyle/>
          <a:p>
            <a:endParaRPr lang="en-US"/>
          </a:p>
        </p:txBody>
      </p:sp>
      <p:sp>
        <p:nvSpPr>
          <p:cNvPr id="1316871" name="Rectangle 7"/>
          <p:cNvSpPr>
            <a:spLocks noChangeArrowheads="1"/>
          </p:cNvSpPr>
          <p:nvPr/>
        </p:nvSpPr>
        <p:spPr bwMode="auto">
          <a:xfrm>
            <a:off x="2170113" y="5237163"/>
            <a:ext cx="3722687" cy="701675"/>
          </a:xfrm>
          <a:prstGeom prst="rect">
            <a:avLst/>
          </a:prstGeom>
          <a:noFill/>
          <a:ln w="9525">
            <a:noFill/>
            <a:miter lim="800000"/>
            <a:headEnd/>
            <a:tailEnd/>
          </a:ln>
          <a:effectLst/>
        </p:spPr>
        <p:txBody>
          <a:bodyPr wrap="none" lIns="92075" tIns="46038" rIns="92075" bIns="46038">
            <a:spAutoFit/>
          </a:bodyPr>
          <a:lstStyle/>
          <a:p>
            <a:pPr eaLnBrk="0" hangingPunct="0"/>
            <a:r>
              <a:rPr lang="en-US" sz="4000" b="1">
                <a:latin typeface="Univers (E1)" charset="0"/>
              </a:rPr>
              <a:t>        x 	         =</a:t>
            </a:r>
            <a:r>
              <a:rPr lang="en-US" sz="4000" b="1">
                <a:solidFill>
                  <a:srgbClr val="FC0106"/>
                </a:solidFill>
                <a:latin typeface="Univers (E1)" charset="0"/>
              </a:rPr>
              <a:t> </a:t>
            </a:r>
          </a:p>
        </p:txBody>
      </p:sp>
      <p:sp>
        <p:nvSpPr>
          <p:cNvPr id="1316872" name="Rectangle 8"/>
          <p:cNvSpPr>
            <a:spLocks noChangeArrowheads="1"/>
          </p:cNvSpPr>
          <p:nvPr/>
        </p:nvSpPr>
        <p:spPr bwMode="auto">
          <a:xfrm>
            <a:off x="3962400" y="5156200"/>
            <a:ext cx="1168400" cy="787400"/>
          </a:xfrm>
          <a:prstGeom prst="rect">
            <a:avLst/>
          </a:prstGeom>
          <a:noFill/>
          <a:ln w="50800">
            <a:solidFill>
              <a:srgbClr val="0301FF"/>
            </a:solidFill>
            <a:miter lim="800000"/>
            <a:headEnd/>
            <a:tailEnd/>
          </a:ln>
          <a:effectLst/>
        </p:spPr>
        <p:txBody>
          <a:bodyPr wrap="none" anchor="ctr"/>
          <a:lstStyle/>
          <a:p>
            <a:endParaRPr lang="en-US"/>
          </a:p>
        </p:txBody>
      </p:sp>
      <p:sp>
        <p:nvSpPr>
          <p:cNvPr id="1316873" name="Rectangle 9"/>
          <p:cNvSpPr>
            <a:spLocks noChangeArrowheads="1"/>
          </p:cNvSpPr>
          <p:nvPr/>
        </p:nvSpPr>
        <p:spPr bwMode="auto">
          <a:xfrm>
            <a:off x="1905000" y="5194300"/>
            <a:ext cx="1397000" cy="749300"/>
          </a:xfrm>
          <a:prstGeom prst="rect">
            <a:avLst/>
          </a:prstGeom>
          <a:noFill/>
          <a:ln w="50800">
            <a:solidFill>
              <a:srgbClr val="0301FF"/>
            </a:solidFill>
            <a:miter lim="800000"/>
            <a:headEnd/>
            <a:tailEnd/>
          </a:ln>
          <a:effectLst/>
        </p:spPr>
        <p:txBody>
          <a:bodyPr wrap="none" anchor="ctr"/>
          <a:lstStyle/>
          <a:p>
            <a:endParaRPr lang="en-US"/>
          </a:p>
        </p:txBody>
      </p:sp>
      <p:sp>
        <p:nvSpPr>
          <p:cNvPr id="1316874" name="Rectangle 10"/>
          <p:cNvSpPr>
            <a:spLocks noChangeArrowheads="1"/>
          </p:cNvSpPr>
          <p:nvPr/>
        </p:nvSpPr>
        <p:spPr bwMode="auto">
          <a:xfrm>
            <a:off x="3338513" y="3078163"/>
            <a:ext cx="1073150" cy="701675"/>
          </a:xfrm>
          <a:prstGeom prst="rect">
            <a:avLst/>
          </a:prstGeom>
          <a:noFill/>
          <a:ln w="9525">
            <a:noFill/>
            <a:miter lim="800000"/>
            <a:headEnd/>
            <a:tailEnd/>
          </a:ln>
          <a:effectLst/>
        </p:spPr>
        <p:txBody>
          <a:bodyPr wrap="none" lIns="92075" tIns="46038" rIns="92075" bIns="46038">
            <a:spAutoFit/>
          </a:bodyPr>
          <a:lstStyle/>
          <a:p>
            <a:pPr eaLnBrk="0" hangingPunct="0"/>
            <a:r>
              <a:rPr lang="en-US" sz="4000" b="1">
                <a:solidFill>
                  <a:srgbClr val="FC0101"/>
                </a:solidFill>
                <a:latin typeface="Times New Roman" pitchFamily="18" charset="0"/>
              </a:rPr>
              <a:t>1.13</a:t>
            </a:r>
          </a:p>
        </p:txBody>
      </p:sp>
      <p:sp>
        <p:nvSpPr>
          <p:cNvPr id="1316875" name="AutoShape 11"/>
          <p:cNvSpPr>
            <a:spLocks noChangeArrowheads="1"/>
          </p:cNvSpPr>
          <p:nvPr/>
        </p:nvSpPr>
        <p:spPr bwMode="auto">
          <a:xfrm>
            <a:off x="2971800" y="2286000"/>
            <a:ext cx="2006600" cy="2254250"/>
          </a:xfrm>
          <a:prstGeom prst="star16">
            <a:avLst>
              <a:gd name="adj" fmla="val 37500"/>
            </a:avLst>
          </a:prstGeom>
          <a:noFill/>
          <a:ln w="50800">
            <a:solidFill>
              <a:schemeClr val="accent2"/>
            </a:solidFill>
            <a:miter lim="800000"/>
            <a:headEnd/>
            <a:tailEnd/>
          </a:ln>
          <a:effectLst/>
        </p:spPr>
        <p:txBody>
          <a:bodyPr wrap="none" anchor="ctr"/>
          <a:lstStyle/>
          <a:p>
            <a:endParaRPr lang="en-US"/>
          </a:p>
        </p:txBody>
      </p:sp>
      <p:sp>
        <p:nvSpPr>
          <p:cNvPr id="1316876" name="Rectangle 12"/>
          <p:cNvSpPr>
            <a:spLocks noChangeArrowheads="1"/>
          </p:cNvSpPr>
          <p:nvPr/>
        </p:nvSpPr>
        <p:spPr bwMode="auto">
          <a:xfrm>
            <a:off x="3905250" y="5237163"/>
            <a:ext cx="1073150" cy="701675"/>
          </a:xfrm>
          <a:prstGeom prst="rect">
            <a:avLst/>
          </a:prstGeom>
          <a:noFill/>
          <a:ln w="9525">
            <a:noFill/>
            <a:miter lim="800000"/>
            <a:headEnd/>
            <a:tailEnd/>
          </a:ln>
          <a:effectLst/>
        </p:spPr>
        <p:txBody>
          <a:bodyPr wrap="none" lIns="92075" tIns="46038" rIns="92075" bIns="46038">
            <a:spAutoFit/>
          </a:bodyPr>
          <a:lstStyle/>
          <a:p>
            <a:pPr eaLnBrk="0" hangingPunct="0"/>
            <a:r>
              <a:rPr lang="en-US" sz="4000" b="1">
                <a:solidFill>
                  <a:srgbClr val="FC0101"/>
                </a:solidFill>
                <a:latin typeface="Times New Roman" pitchFamily="18" charset="0"/>
              </a:rPr>
              <a:t>1.13</a:t>
            </a:r>
          </a:p>
        </p:txBody>
      </p:sp>
      <p:pic>
        <p:nvPicPr>
          <p:cNvPr id="1316877" name="Picture 13"/>
          <p:cNvPicPr>
            <a:picLocks noChangeAspect="1" noChangeArrowheads="1"/>
          </p:cNvPicPr>
          <p:nvPr/>
        </p:nvPicPr>
        <p:blipFill>
          <a:blip r:embed="rId6" cstate="print"/>
          <a:srcRect/>
          <a:stretch>
            <a:fillRect/>
          </a:stretch>
        </p:blipFill>
        <p:spPr bwMode="auto">
          <a:xfrm>
            <a:off x="5562600" y="2286000"/>
            <a:ext cx="2514600" cy="1935163"/>
          </a:xfrm>
          <a:prstGeom prst="rect">
            <a:avLst/>
          </a:prstGeom>
          <a:noFill/>
          <a:ln w="12700">
            <a:noFill/>
            <a:miter lim="800000"/>
            <a:headEnd type="none" w="sm" len="sm"/>
            <a:tailEnd type="none" w="sm" len="sm"/>
          </a:ln>
          <a:effectLst/>
        </p:spPr>
      </p:pic>
      <p:sp>
        <p:nvSpPr>
          <p:cNvPr id="1316878" name="Line 14"/>
          <p:cNvSpPr>
            <a:spLocks noChangeShapeType="1"/>
          </p:cNvSpPr>
          <p:nvPr/>
        </p:nvSpPr>
        <p:spPr bwMode="auto">
          <a:xfrm>
            <a:off x="4419600" y="3505200"/>
            <a:ext cx="1219200" cy="152400"/>
          </a:xfrm>
          <a:prstGeom prst="line">
            <a:avLst/>
          </a:prstGeom>
          <a:noFill/>
          <a:ln w="28575">
            <a:solidFill>
              <a:srgbClr val="FF0000"/>
            </a:solidFill>
            <a:round/>
            <a:headEnd/>
            <a:tailEnd type="triangle" w="med" len="med"/>
          </a:ln>
          <a:effectLst/>
        </p:spPr>
        <p:txBody>
          <a:bodyPr/>
          <a:lstStyle/>
          <a:p>
            <a:endParaRPr lang="en-US"/>
          </a:p>
        </p:txBody>
      </p:sp>
      <p:sp>
        <p:nvSpPr>
          <p:cNvPr id="1316879" name="Text Box 15"/>
          <p:cNvSpPr txBox="1">
            <a:spLocks noChangeArrowheads="1"/>
          </p:cNvSpPr>
          <p:nvPr/>
        </p:nvSpPr>
        <p:spPr bwMode="auto">
          <a:xfrm>
            <a:off x="304800" y="6235700"/>
            <a:ext cx="2630488" cy="469900"/>
          </a:xfrm>
          <a:prstGeom prst="rect">
            <a:avLst/>
          </a:prstGeom>
          <a:noFill/>
          <a:ln w="12700">
            <a:solidFill>
              <a:schemeClr val="tx1"/>
            </a:solidFill>
            <a:miter lim="800000"/>
            <a:headEnd/>
            <a:tailEnd/>
          </a:ln>
          <a:effectLst/>
        </p:spPr>
        <p:txBody>
          <a:bodyPr wrap="none">
            <a:spAutoFit/>
          </a:bodyPr>
          <a:lstStyle/>
          <a:p>
            <a:pPr eaLnBrk="0" hangingPunct="0"/>
            <a:r>
              <a:rPr lang="en-US" sz="2400">
                <a:latin typeface="Times New Roman" pitchFamily="18" charset="0"/>
              </a:rPr>
              <a:t>Calibrated flow rate</a:t>
            </a:r>
          </a:p>
        </p:txBody>
      </p:sp>
      <p:sp>
        <p:nvSpPr>
          <p:cNvPr id="1316880" name="Line 16"/>
          <p:cNvSpPr>
            <a:spLocks noChangeShapeType="1"/>
          </p:cNvSpPr>
          <p:nvPr/>
        </p:nvSpPr>
        <p:spPr bwMode="auto">
          <a:xfrm flipV="1">
            <a:off x="1752600" y="5715000"/>
            <a:ext cx="457200" cy="520700"/>
          </a:xfrm>
          <a:prstGeom prst="line">
            <a:avLst/>
          </a:prstGeom>
          <a:noFill/>
          <a:ln w="12700">
            <a:solidFill>
              <a:schemeClr val="tx1"/>
            </a:solidFill>
            <a:round/>
            <a:headEnd/>
            <a:tailEnd type="triangle" w="med" len="med"/>
          </a:ln>
          <a:effectLst/>
        </p:spPr>
        <p:txBody>
          <a:bodyPr/>
          <a:lstStyle/>
          <a:p>
            <a:endParaRPr lang="en-US"/>
          </a:p>
        </p:txBody>
      </p:sp>
      <p:sp>
        <p:nvSpPr>
          <p:cNvPr id="1316881" name="Oval 17"/>
          <p:cNvSpPr>
            <a:spLocks noChangeArrowheads="1"/>
          </p:cNvSpPr>
          <p:nvPr/>
        </p:nvSpPr>
        <p:spPr bwMode="auto">
          <a:xfrm>
            <a:off x="7620000" y="3505200"/>
            <a:ext cx="381000" cy="228600"/>
          </a:xfrm>
          <a:prstGeom prst="ellipse">
            <a:avLst/>
          </a:prstGeom>
          <a:noFill/>
          <a:ln w="12700">
            <a:solidFill>
              <a:srgbClr val="FF0000"/>
            </a:solidFill>
            <a:round/>
            <a:headEnd/>
            <a:tailEnd/>
          </a:ln>
          <a:effectLst/>
        </p:spPr>
        <p:txBody>
          <a:bodyPr wrap="none" anchor="ctr"/>
          <a:lstStyle/>
          <a:p>
            <a:endParaRPr lang="en-US"/>
          </a:p>
        </p:txBody>
      </p:sp>
    </p:spTree>
    <p:custDataLst>
      <p:tags r:id="rId2"/>
    </p:custData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8914" name="Rectangle 2"/>
          <p:cNvSpPr>
            <a:spLocks noChangeArrowheads="1"/>
          </p:cNvSpPr>
          <p:nvPr/>
        </p:nvSpPr>
        <p:spPr bwMode="auto">
          <a:xfrm>
            <a:off x="685800" y="6399213"/>
            <a:ext cx="1905000" cy="457200"/>
          </a:xfrm>
          <a:prstGeom prst="rect">
            <a:avLst/>
          </a:prstGeom>
          <a:noFill/>
          <a:ln w="9525">
            <a:noFill/>
            <a:miter lim="800000"/>
            <a:headEnd/>
            <a:tailEnd/>
          </a:ln>
          <a:effectLst/>
        </p:spPr>
        <p:txBody>
          <a:bodyPr wrap="none" anchor="ctr"/>
          <a:lstStyle/>
          <a:p>
            <a:endParaRPr lang="en-US"/>
          </a:p>
        </p:txBody>
      </p:sp>
      <p:sp>
        <p:nvSpPr>
          <p:cNvPr id="1318915" name="Rectangle 3"/>
          <p:cNvSpPr>
            <a:spLocks noChangeArrowheads="1"/>
          </p:cNvSpPr>
          <p:nvPr/>
        </p:nvSpPr>
        <p:spPr bwMode="auto">
          <a:xfrm>
            <a:off x="3124200" y="6399213"/>
            <a:ext cx="2895600" cy="457200"/>
          </a:xfrm>
          <a:prstGeom prst="rect">
            <a:avLst/>
          </a:prstGeom>
          <a:noFill/>
          <a:ln w="9525">
            <a:noFill/>
            <a:miter lim="800000"/>
            <a:headEnd/>
            <a:tailEnd/>
          </a:ln>
          <a:effectLst/>
        </p:spPr>
        <p:txBody>
          <a:bodyPr wrap="none" anchor="ctr"/>
          <a:lstStyle/>
          <a:p>
            <a:endParaRPr lang="en-US"/>
          </a:p>
        </p:txBody>
      </p:sp>
      <p:sp>
        <p:nvSpPr>
          <p:cNvPr id="1318916" name="Rectangle 4"/>
          <p:cNvSpPr>
            <a:spLocks noChangeArrowheads="1"/>
          </p:cNvSpPr>
          <p:nvPr/>
        </p:nvSpPr>
        <p:spPr bwMode="auto">
          <a:xfrm>
            <a:off x="304800" y="552450"/>
            <a:ext cx="8382000" cy="1739900"/>
          </a:xfrm>
          <a:prstGeom prst="rect">
            <a:avLst/>
          </a:prstGeom>
          <a:noFill/>
          <a:ln w="9525">
            <a:noFill/>
            <a:miter lim="800000"/>
            <a:headEnd/>
            <a:tailEnd/>
          </a:ln>
          <a:effectLst/>
        </p:spPr>
        <p:txBody>
          <a:bodyPr lIns="92075" tIns="46038" rIns="92075" bIns="46038">
            <a:spAutoFit/>
          </a:bodyPr>
          <a:lstStyle/>
          <a:p>
            <a:pPr eaLnBrk="0" hangingPunct="0"/>
            <a:r>
              <a:rPr lang="en-US" sz="3600" b="1">
                <a:latin typeface="Univers (E1)" charset="0"/>
              </a:rPr>
              <a:t>Conversion factor – earlier example:</a:t>
            </a:r>
          </a:p>
          <a:p>
            <a:pPr eaLnBrk="0" hangingPunct="0"/>
            <a:endParaRPr lang="en-US" sz="3600" b="1">
              <a:latin typeface="Univers (E1)" charset="0"/>
            </a:endParaRPr>
          </a:p>
          <a:p>
            <a:pPr eaLnBrk="0" hangingPunct="0"/>
            <a:r>
              <a:rPr lang="en-US" sz="3600" b="1">
                <a:latin typeface="Univers (E1)" charset="0"/>
              </a:rPr>
              <a:t> </a:t>
            </a:r>
            <a:r>
              <a:rPr lang="en-US" sz="3200" b="1">
                <a:solidFill>
                  <a:srgbClr val="0301FF"/>
                </a:solidFill>
                <a:latin typeface="Univers (E1)" charset="0"/>
              </a:rPr>
              <a:t>square root of specific gravity of 28%</a:t>
            </a:r>
          </a:p>
        </p:txBody>
      </p:sp>
      <p:graphicFrame>
        <p:nvGraphicFramePr>
          <p:cNvPr id="1318917" name="Object 5"/>
          <p:cNvGraphicFramePr>
            <a:graphicFrameLocks/>
          </p:cNvGraphicFramePr>
          <p:nvPr/>
        </p:nvGraphicFramePr>
        <p:xfrm>
          <a:off x="1227138" y="3252788"/>
          <a:ext cx="1652587" cy="458787"/>
        </p:xfrm>
        <a:graphic>
          <a:graphicData uri="http://schemas.openxmlformats.org/presentationml/2006/ole">
            <p:oleObj spid="_x0000_s2015234" name="Equation" r:id="rId5" imgW="1660320" imgH="466560" progId="Equation.2">
              <p:embed/>
            </p:oleObj>
          </a:graphicData>
        </a:graphic>
      </p:graphicFrame>
      <p:sp>
        <p:nvSpPr>
          <p:cNvPr id="1318918" name="AutoShape 6"/>
          <p:cNvSpPr>
            <a:spLocks noChangeArrowheads="1"/>
          </p:cNvSpPr>
          <p:nvPr/>
        </p:nvSpPr>
        <p:spPr bwMode="auto">
          <a:xfrm>
            <a:off x="5715000" y="4800600"/>
            <a:ext cx="1905000" cy="1295400"/>
          </a:xfrm>
          <a:prstGeom prst="star16">
            <a:avLst>
              <a:gd name="adj" fmla="val 37500"/>
            </a:avLst>
          </a:prstGeom>
          <a:noFill/>
          <a:ln w="50800">
            <a:solidFill>
              <a:schemeClr val="accent2"/>
            </a:solidFill>
            <a:miter lim="800000"/>
            <a:headEnd/>
            <a:tailEnd/>
          </a:ln>
          <a:effectLst/>
        </p:spPr>
        <p:txBody>
          <a:bodyPr wrap="none" anchor="ctr"/>
          <a:lstStyle/>
          <a:p>
            <a:endParaRPr lang="en-US"/>
          </a:p>
        </p:txBody>
      </p:sp>
      <p:sp>
        <p:nvSpPr>
          <p:cNvPr id="1318919" name="Rectangle 7"/>
          <p:cNvSpPr>
            <a:spLocks noChangeArrowheads="1"/>
          </p:cNvSpPr>
          <p:nvPr/>
        </p:nvSpPr>
        <p:spPr bwMode="auto">
          <a:xfrm>
            <a:off x="2170113" y="5237163"/>
            <a:ext cx="3759042" cy="708528"/>
          </a:xfrm>
          <a:prstGeom prst="rect">
            <a:avLst/>
          </a:prstGeom>
          <a:noFill/>
          <a:ln w="9525">
            <a:noFill/>
            <a:miter lim="800000"/>
            <a:headEnd/>
            <a:tailEnd/>
          </a:ln>
          <a:effectLst/>
        </p:spPr>
        <p:txBody>
          <a:bodyPr wrap="none" lIns="92075" tIns="46038" rIns="92075" bIns="46038">
            <a:spAutoFit/>
          </a:bodyPr>
          <a:lstStyle/>
          <a:p>
            <a:pPr eaLnBrk="0" hangingPunct="0"/>
            <a:r>
              <a:rPr lang="en-US" sz="4000" b="1" dirty="0">
                <a:latin typeface="Univers (E1)" charset="0"/>
              </a:rPr>
              <a:t> </a:t>
            </a:r>
            <a:r>
              <a:rPr lang="en-US" sz="4000" b="1" dirty="0" smtClean="0">
                <a:latin typeface="Univers (E1)" charset="0"/>
              </a:rPr>
              <a:t>.30  </a:t>
            </a:r>
            <a:r>
              <a:rPr lang="en-US" sz="4000" b="1" dirty="0">
                <a:latin typeface="Univers (E1)" charset="0"/>
              </a:rPr>
              <a:t>x 	         =</a:t>
            </a:r>
            <a:r>
              <a:rPr lang="en-US" sz="4000" b="1" dirty="0">
                <a:solidFill>
                  <a:srgbClr val="FC0106"/>
                </a:solidFill>
                <a:latin typeface="Univers (E1)" charset="0"/>
              </a:rPr>
              <a:t> </a:t>
            </a:r>
          </a:p>
        </p:txBody>
      </p:sp>
      <p:sp>
        <p:nvSpPr>
          <p:cNvPr id="1318920" name="Rectangle 8"/>
          <p:cNvSpPr>
            <a:spLocks noChangeArrowheads="1"/>
          </p:cNvSpPr>
          <p:nvPr/>
        </p:nvSpPr>
        <p:spPr bwMode="auto">
          <a:xfrm>
            <a:off x="3962400" y="5156200"/>
            <a:ext cx="1168400" cy="787400"/>
          </a:xfrm>
          <a:prstGeom prst="rect">
            <a:avLst/>
          </a:prstGeom>
          <a:noFill/>
          <a:ln w="50800">
            <a:solidFill>
              <a:srgbClr val="0301FF"/>
            </a:solidFill>
            <a:miter lim="800000"/>
            <a:headEnd/>
            <a:tailEnd/>
          </a:ln>
          <a:effectLst/>
        </p:spPr>
        <p:txBody>
          <a:bodyPr wrap="none" anchor="ctr"/>
          <a:lstStyle/>
          <a:p>
            <a:endParaRPr lang="en-US"/>
          </a:p>
        </p:txBody>
      </p:sp>
      <p:sp>
        <p:nvSpPr>
          <p:cNvPr id="1318921" name="Rectangle 9"/>
          <p:cNvSpPr>
            <a:spLocks noChangeArrowheads="1"/>
          </p:cNvSpPr>
          <p:nvPr/>
        </p:nvSpPr>
        <p:spPr bwMode="auto">
          <a:xfrm>
            <a:off x="2209800" y="5194300"/>
            <a:ext cx="1092200" cy="749300"/>
          </a:xfrm>
          <a:prstGeom prst="rect">
            <a:avLst/>
          </a:prstGeom>
          <a:noFill/>
          <a:ln w="50800">
            <a:solidFill>
              <a:srgbClr val="0301FF"/>
            </a:solidFill>
            <a:miter lim="800000"/>
            <a:headEnd/>
            <a:tailEnd/>
          </a:ln>
          <a:effectLst/>
        </p:spPr>
        <p:txBody>
          <a:bodyPr wrap="none" anchor="ctr"/>
          <a:lstStyle/>
          <a:p>
            <a:endParaRPr lang="en-US"/>
          </a:p>
        </p:txBody>
      </p:sp>
      <p:sp>
        <p:nvSpPr>
          <p:cNvPr id="1318922" name="Rectangle 10"/>
          <p:cNvSpPr>
            <a:spLocks noChangeArrowheads="1"/>
          </p:cNvSpPr>
          <p:nvPr/>
        </p:nvSpPr>
        <p:spPr bwMode="auto">
          <a:xfrm>
            <a:off x="3338513" y="3078163"/>
            <a:ext cx="1073150" cy="701675"/>
          </a:xfrm>
          <a:prstGeom prst="rect">
            <a:avLst/>
          </a:prstGeom>
          <a:noFill/>
          <a:ln w="9525">
            <a:noFill/>
            <a:miter lim="800000"/>
            <a:headEnd/>
            <a:tailEnd/>
          </a:ln>
          <a:effectLst/>
        </p:spPr>
        <p:txBody>
          <a:bodyPr wrap="none" lIns="92075" tIns="46038" rIns="92075" bIns="46038">
            <a:spAutoFit/>
          </a:bodyPr>
          <a:lstStyle/>
          <a:p>
            <a:pPr eaLnBrk="0" hangingPunct="0"/>
            <a:r>
              <a:rPr lang="en-US" sz="4000" b="1">
                <a:solidFill>
                  <a:srgbClr val="FC0101"/>
                </a:solidFill>
                <a:latin typeface="Times New Roman" pitchFamily="18" charset="0"/>
              </a:rPr>
              <a:t>1.13</a:t>
            </a:r>
          </a:p>
        </p:txBody>
      </p:sp>
      <p:sp>
        <p:nvSpPr>
          <p:cNvPr id="1318923" name="AutoShape 11"/>
          <p:cNvSpPr>
            <a:spLocks noChangeArrowheads="1"/>
          </p:cNvSpPr>
          <p:nvPr/>
        </p:nvSpPr>
        <p:spPr bwMode="auto">
          <a:xfrm>
            <a:off x="2971800" y="2286000"/>
            <a:ext cx="2006600" cy="2254250"/>
          </a:xfrm>
          <a:prstGeom prst="star16">
            <a:avLst>
              <a:gd name="adj" fmla="val 37500"/>
            </a:avLst>
          </a:prstGeom>
          <a:noFill/>
          <a:ln w="50800">
            <a:solidFill>
              <a:schemeClr val="accent2"/>
            </a:solidFill>
            <a:miter lim="800000"/>
            <a:headEnd/>
            <a:tailEnd/>
          </a:ln>
          <a:effectLst/>
        </p:spPr>
        <p:txBody>
          <a:bodyPr wrap="none" anchor="ctr"/>
          <a:lstStyle/>
          <a:p>
            <a:endParaRPr lang="en-US"/>
          </a:p>
        </p:txBody>
      </p:sp>
      <p:sp>
        <p:nvSpPr>
          <p:cNvPr id="1318924" name="Rectangle 12"/>
          <p:cNvSpPr>
            <a:spLocks noChangeArrowheads="1"/>
          </p:cNvSpPr>
          <p:nvPr/>
        </p:nvSpPr>
        <p:spPr bwMode="auto">
          <a:xfrm>
            <a:off x="3905250" y="5237163"/>
            <a:ext cx="1073150" cy="701675"/>
          </a:xfrm>
          <a:prstGeom prst="rect">
            <a:avLst/>
          </a:prstGeom>
          <a:noFill/>
          <a:ln w="9525">
            <a:noFill/>
            <a:miter lim="800000"/>
            <a:headEnd/>
            <a:tailEnd/>
          </a:ln>
          <a:effectLst/>
        </p:spPr>
        <p:txBody>
          <a:bodyPr wrap="none" lIns="92075" tIns="46038" rIns="92075" bIns="46038">
            <a:spAutoFit/>
          </a:bodyPr>
          <a:lstStyle/>
          <a:p>
            <a:pPr eaLnBrk="0" hangingPunct="0"/>
            <a:r>
              <a:rPr lang="en-US" sz="4000" b="1">
                <a:solidFill>
                  <a:srgbClr val="FC0101"/>
                </a:solidFill>
                <a:latin typeface="Times New Roman" pitchFamily="18" charset="0"/>
              </a:rPr>
              <a:t>1.13</a:t>
            </a:r>
          </a:p>
        </p:txBody>
      </p:sp>
      <p:pic>
        <p:nvPicPr>
          <p:cNvPr id="1318925" name="Picture 13"/>
          <p:cNvPicPr>
            <a:picLocks noChangeAspect="1" noChangeArrowheads="1"/>
          </p:cNvPicPr>
          <p:nvPr/>
        </p:nvPicPr>
        <p:blipFill>
          <a:blip r:embed="rId6" cstate="print"/>
          <a:srcRect/>
          <a:stretch>
            <a:fillRect/>
          </a:stretch>
        </p:blipFill>
        <p:spPr bwMode="auto">
          <a:xfrm>
            <a:off x="5562600" y="2286000"/>
            <a:ext cx="2514600" cy="1935163"/>
          </a:xfrm>
          <a:prstGeom prst="rect">
            <a:avLst/>
          </a:prstGeom>
          <a:noFill/>
          <a:ln w="12700">
            <a:noFill/>
            <a:miter lim="800000"/>
            <a:headEnd type="none" w="sm" len="sm"/>
            <a:tailEnd type="none" w="sm" len="sm"/>
          </a:ln>
          <a:effectLst/>
        </p:spPr>
      </p:pic>
      <p:sp>
        <p:nvSpPr>
          <p:cNvPr id="1318926" name="Line 14"/>
          <p:cNvSpPr>
            <a:spLocks noChangeShapeType="1"/>
          </p:cNvSpPr>
          <p:nvPr/>
        </p:nvSpPr>
        <p:spPr bwMode="auto">
          <a:xfrm>
            <a:off x="4419600" y="3505200"/>
            <a:ext cx="1219200" cy="152400"/>
          </a:xfrm>
          <a:prstGeom prst="line">
            <a:avLst/>
          </a:prstGeom>
          <a:noFill/>
          <a:ln w="28575">
            <a:solidFill>
              <a:srgbClr val="FF0000"/>
            </a:solidFill>
            <a:round/>
            <a:headEnd/>
            <a:tailEnd type="triangle" w="med" len="med"/>
          </a:ln>
          <a:effectLst/>
        </p:spPr>
        <p:txBody>
          <a:bodyPr/>
          <a:lstStyle/>
          <a:p>
            <a:endParaRPr lang="en-US"/>
          </a:p>
        </p:txBody>
      </p:sp>
      <p:sp>
        <p:nvSpPr>
          <p:cNvPr id="1318927" name="Text Box 15"/>
          <p:cNvSpPr txBox="1">
            <a:spLocks noChangeArrowheads="1"/>
          </p:cNvSpPr>
          <p:nvPr/>
        </p:nvSpPr>
        <p:spPr bwMode="auto">
          <a:xfrm>
            <a:off x="304800" y="6235700"/>
            <a:ext cx="2630488" cy="469900"/>
          </a:xfrm>
          <a:prstGeom prst="rect">
            <a:avLst/>
          </a:prstGeom>
          <a:noFill/>
          <a:ln w="12700">
            <a:solidFill>
              <a:schemeClr val="tx1"/>
            </a:solidFill>
            <a:miter lim="800000"/>
            <a:headEnd/>
            <a:tailEnd/>
          </a:ln>
          <a:effectLst/>
        </p:spPr>
        <p:txBody>
          <a:bodyPr wrap="none">
            <a:spAutoFit/>
          </a:bodyPr>
          <a:lstStyle/>
          <a:p>
            <a:pPr eaLnBrk="0" hangingPunct="0"/>
            <a:r>
              <a:rPr lang="en-US" sz="2400">
                <a:latin typeface="Times New Roman" pitchFamily="18" charset="0"/>
              </a:rPr>
              <a:t>Calibrated flow rate</a:t>
            </a:r>
          </a:p>
        </p:txBody>
      </p:sp>
      <p:sp>
        <p:nvSpPr>
          <p:cNvPr id="1318928" name="Line 16"/>
          <p:cNvSpPr>
            <a:spLocks noChangeShapeType="1"/>
          </p:cNvSpPr>
          <p:nvPr/>
        </p:nvSpPr>
        <p:spPr bwMode="auto">
          <a:xfrm flipV="1">
            <a:off x="1752600" y="5867400"/>
            <a:ext cx="609600" cy="368300"/>
          </a:xfrm>
          <a:prstGeom prst="line">
            <a:avLst/>
          </a:prstGeom>
          <a:noFill/>
          <a:ln w="12700">
            <a:solidFill>
              <a:schemeClr val="tx1"/>
            </a:solidFill>
            <a:round/>
            <a:headEnd/>
            <a:tailEnd type="triangle" w="med" len="med"/>
          </a:ln>
          <a:effectLst/>
        </p:spPr>
        <p:txBody>
          <a:bodyPr/>
          <a:lstStyle/>
          <a:p>
            <a:endParaRPr lang="en-US"/>
          </a:p>
        </p:txBody>
      </p:sp>
      <p:sp>
        <p:nvSpPr>
          <p:cNvPr id="1318929" name="Rectangle 17"/>
          <p:cNvSpPr>
            <a:spLocks noChangeArrowheads="1"/>
          </p:cNvSpPr>
          <p:nvPr/>
        </p:nvSpPr>
        <p:spPr bwMode="auto">
          <a:xfrm>
            <a:off x="6248400" y="5029200"/>
            <a:ext cx="827150" cy="708528"/>
          </a:xfrm>
          <a:prstGeom prst="rect">
            <a:avLst/>
          </a:prstGeom>
          <a:noFill/>
          <a:ln w="9525">
            <a:noFill/>
            <a:miter lim="800000"/>
            <a:headEnd/>
            <a:tailEnd/>
          </a:ln>
          <a:effectLst/>
        </p:spPr>
        <p:txBody>
          <a:bodyPr wrap="none" lIns="92075" tIns="46038" rIns="92075" bIns="46038">
            <a:spAutoFit/>
          </a:bodyPr>
          <a:lstStyle/>
          <a:p>
            <a:pPr eaLnBrk="0" hangingPunct="0"/>
            <a:r>
              <a:rPr lang="en-US" sz="4000" b="1" dirty="0" smtClean="0">
                <a:solidFill>
                  <a:srgbClr val="FC0101"/>
                </a:solidFill>
                <a:latin typeface="Times New Roman" pitchFamily="18" charset="0"/>
              </a:rPr>
              <a:t>.34</a:t>
            </a:r>
            <a:endParaRPr lang="en-US" sz="4000" b="1" dirty="0">
              <a:solidFill>
                <a:srgbClr val="FC0101"/>
              </a:solidFill>
              <a:latin typeface="Times New Roman" pitchFamily="18" charset="0"/>
            </a:endParaRPr>
          </a:p>
        </p:txBody>
      </p:sp>
      <p:sp>
        <p:nvSpPr>
          <p:cNvPr id="1318930" name="Text Box 18"/>
          <p:cNvSpPr txBox="1">
            <a:spLocks noChangeArrowheads="1"/>
          </p:cNvSpPr>
          <p:nvPr/>
        </p:nvSpPr>
        <p:spPr bwMode="auto">
          <a:xfrm>
            <a:off x="5486400" y="6248400"/>
            <a:ext cx="2463800" cy="469900"/>
          </a:xfrm>
          <a:prstGeom prst="rect">
            <a:avLst/>
          </a:prstGeom>
          <a:noFill/>
          <a:ln w="12700">
            <a:solidFill>
              <a:schemeClr val="tx1"/>
            </a:solidFill>
            <a:miter lim="800000"/>
            <a:headEnd/>
            <a:tailEnd/>
          </a:ln>
          <a:effectLst/>
        </p:spPr>
        <p:txBody>
          <a:bodyPr wrap="none">
            <a:spAutoFit/>
          </a:bodyPr>
          <a:lstStyle/>
          <a:p>
            <a:pPr eaLnBrk="0" hangingPunct="0"/>
            <a:r>
              <a:rPr lang="en-US" sz="2400">
                <a:latin typeface="Times New Roman" pitchFamily="18" charset="0"/>
              </a:rPr>
              <a:t>Adjusted flow rate</a:t>
            </a:r>
          </a:p>
        </p:txBody>
      </p:sp>
      <p:sp>
        <p:nvSpPr>
          <p:cNvPr id="1318931" name="Line 19"/>
          <p:cNvSpPr>
            <a:spLocks noChangeShapeType="1"/>
          </p:cNvSpPr>
          <p:nvPr/>
        </p:nvSpPr>
        <p:spPr bwMode="auto">
          <a:xfrm flipV="1">
            <a:off x="6705600" y="5715000"/>
            <a:ext cx="0" cy="520700"/>
          </a:xfrm>
          <a:prstGeom prst="line">
            <a:avLst/>
          </a:prstGeom>
          <a:noFill/>
          <a:ln w="12700">
            <a:solidFill>
              <a:schemeClr val="tx1"/>
            </a:solidFill>
            <a:round/>
            <a:headEnd/>
            <a:tailEnd type="triangle" w="med" len="med"/>
          </a:ln>
          <a:effectLst/>
        </p:spPr>
        <p:txBody>
          <a:bodyPr/>
          <a:lstStyle/>
          <a:p>
            <a:endParaRPr lang="en-US"/>
          </a:p>
        </p:txBody>
      </p:sp>
      <p:sp>
        <p:nvSpPr>
          <p:cNvPr id="1318932" name="Oval 20"/>
          <p:cNvSpPr>
            <a:spLocks noChangeArrowheads="1"/>
          </p:cNvSpPr>
          <p:nvPr/>
        </p:nvSpPr>
        <p:spPr bwMode="auto">
          <a:xfrm>
            <a:off x="7620000" y="3505200"/>
            <a:ext cx="381000" cy="228600"/>
          </a:xfrm>
          <a:prstGeom prst="ellipse">
            <a:avLst/>
          </a:prstGeom>
          <a:noFill/>
          <a:ln w="12700">
            <a:solidFill>
              <a:srgbClr val="FF0000"/>
            </a:solidFill>
            <a:round/>
            <a:headEnd/>
            <a:tailEnd/>
          </a:ln>
          <a:effectLst/>
        </p:spPr>
        <p:txBody>
          <a:bodyPr wrap="none" anchor="ctr"/>
          <a:lstStyle/>
          <a:p>
            <a:endParaRPr lang="en-US"/>
          </a:p>
        </p:txBody>
      </p:sp>
    </p:spTree>
    <p:custDataLst>
      <p:tags r:id="rId2"/>
    </p:custData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MVC-015F"/>
          <p:cNvPicPr>
            <a:picLocks noGrp="1" noChangeAspect="1" noChangeArrowheads="1"/>
          </p:cNvPicPr>
          <p:nvPr>
            <p:ph idx="1"/>
          </p:nvPr>
        </p:nvPicPr>
        <p:blipFill>
          <a:blip r:embed="rId4" cstate="email"/>
          <a:stretch>
            <a:fillRect/>
          </a:stretch>
        </p:blipFill>
        <p:spPr>
          <a:xfrm>
            <a:off x="0" y="0"/>
            <a:ext cx="9144000" cy="6858000"/>
          </a:xfrm>
          <a:prstGeom prst="rect">
            <a:avLst/>
          </a:prstGeom>
          <a:noFill/>
        </p:spPr>
      </p:pic>
      <p:sp>
        <p:nvSpPr>
          <p:cNvPr id="6146" name="Rectangle 2"/>
          <p:cNvSpPr>
            <a:spLocks noGrp="1" noChangeArrowheads="1"/>
          </p:cNvSpPr>
          <p:nvPr>
            <p:ph type="title"/>
          </p:nvPr>
        </p:nvSpPr>
        <p:spPr>
          <a:xfrm>
            <a:off x="381000" y="609600"/>
            <a:ext cx="8534400" cy="457200"/>
          </a:xfrm>
          <a:noFill/>
        </p:spPr>
        <p:txBody>
          <a:bodyPr>
            <a:normAutofit fontScale="90000"/>
          </a:bodyPr>
          <a:lstStyle/>
          <a:p>
            <a:pPr eaLnBrk="1" hangingPunct="1"/>
            <a:r>
              <a:rPr lang="en-US" sz="4000" b="1" dirty="0" smtClean="0"/>
              <a:t/>
            </a:r>
            <a:br>
              <a:rPr lang="en-US" sz="4000" b="1" dirty="0" smtClean="0"/>
            </a:br>
            <a:r>
              <a:rPr lang="en-US" sz="4900" b="1" dirty="0" smtClean="0"/>
              <a:t>Accurate And Efficient Applications</a:t>
            </a:r>
            <a:r>
              <a:rPr lang="en-US" sz="4000" b="1" dirty="0" smtClean="0"/>
              <a:t/>
            </a:r>
            <a:br>
              <a:rPr lang="en-US" sz="4000" b="1" dirty="0" smtClean="0"/>
            </a:br>
            <a:endParaRPr lang="en-US" sz="4000" b="1" dirty="0" smtClean="0"/>
          </a:p>
        </p:txBody>
      </p:sp>
      <p:sp>
        <p:nvSpPr>
          <p:cNvPr id="4" name="Rectangle 3"/>
          <p:cNvSpPr/>
          <p:nvPr/>
        </p:nvSpPr>
        <p:spPr>
          <a:xfrm>
            <a:off x="1551340" y="4038600"/>
            <a:ext cx="5840060" cy="923330"/>
          </a:xfrm>
          <a:prstGeom prst="rect">
            <a:avLst/>
          </a:prstGeom>
          <a:noFill/>
        </p:spPr>
        <p:txBody>
          <a:bodyPr wrap="none" lIns="91440" tIns="45720" rIns="91440" bIns="45720">
            <a:spAutoFit/>
          </a:bodyPr>
          <a:lstStyle/>
          <a:p>
            <a:pPr algn="ctr"/>
            <a:r>
              <a:rPr lang="en-US" sz="5400" b="1" cap="none" spc="0"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Increase Efficacy</a:t>
            </a:r>
            <a:endParaRPr lang="en-US" sz="5400" b="1"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endParaRPr>
          </a:p>
        </p:txBody>
      </p:sp>
      <p:sp>
        <p:nvSpPr>
          <p:cNvPr id="5" name="Rectangle 4"/>
          <p:cNvSpPr/>
          <p:nvPr/>
        </p:nvSpPr>
        <p:spPr>
          <a:xfrm>
            <a:off x="2133600" y="4944070"/>
            <a:ext cx="4724370"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Minimize Drift</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Rectangle 5"/>
          <p:cNvSpPr/>
          <p:nvPr/>
        </p:nvSpPr>
        <p:spPr>
          <a:xfrm>
            <a:off x="990600" y="5858470"/>
            <a:ext cx="7455887" cy="923330"/>
          </a:xfrm>
          <a:prstGeom prst="rect">
            <a:avLst/>
          </a:prstGeom>
          <a:noFill/>
          <a:ln>
            <a:noFill/>
          </a:ln>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smtClean="0">
                <a:ln w="11430"/>
                <a:solidFill>
                  <a:srgbClr val="FF0000"/>
                </a:solidFill>
                <a:effectLst>
                  <a:outerShdw blurRad="80000" dist="40000" dir="5040000" algn="tl">
                    <a:srgbClr val="000000">
                      <a:alpha val="30000"/>
                    </a:srgbClr>
                  </a:outerShdw>
                </a:effectLst>
              </a:rPr>
              <a:t>Maximize Productivity</a:t>
            </a:r>
            <a:endParaRPr lang="en-US" sz="5400" b="1" cap="none" spc="0" dirty="0">
              <a:ln w="11430"/>
              <a:solidFill>
                <a:srgbClr val="FF0000"/>
              </a:solidFill>
              <a:effectLst>
                <a:outerShdw blurRad="80000" dist="40000" dir="5040000" algn="tl">
                  <a:srgbClr val="000000">
                    <a:alpha val="30000"/>
                  </a:srgbClr>
                </a:outerShdw>
              </a:effectLst>
            </a:endParaRPr>
          </a:p>
        </p:txBody>
      </p:sp>
    </p:spTree>
    <p:custDataLst>
      <p:tags r:id="rId1"/>
    </p:custData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62" name="Rectangle 2"/>
          <p:cNvSpPr>
            <a:spLocks noChangeArrowheads="1"/>
          </p:cNvSpPr>
          <p:nvPr/>
        </p:nvSpPr>
        <p:spPr bwMode="auto">
          <a:xfrm>
            <a:off x="685800" y="6248400"/>
            <a:ext cx="1905000" cy="457200"/>
          </a:xfrm>
          <a:prstGeom prst="rect">
            <a:avLst/>
          </a:prstGeom>
          <a:noFill/>
          <a:ln w="9525">
            <a:noFill/>
            <a:miter lim="800000"/>
            <a:headEnd/>
            <a:tailEnd/>
          </a:ln>
          <a:effectLst/>
        </p:spPr>
        <p:txBody>
          <a:bodyPr wrap="none" anchor="ctr"/>
          <a:lstStyle/>
          <a:p>
            <a:endParaRPr lang="en-US"/>
          </a:p>
        </p:txBody>
      </p:sp>
      <p:sp>
        <p:nvSpPr>
          <p:cNvPr id="1320963" name="Rectangle 3"/>
          <p:cNvSpPr>
            <a:spLocks noChangeArrowheads="1"/>
          </p:cNvSpPr>
          <p:nvPr/>
        </p:nvSpPr>
        <p:spPr bwMode="auto">
          <a:xfrm>
            <a:off x="3124200" y="6248400"/>
            <a:ext cx="2895600" cy="457200"/>
          </a:xfrm>
          <a:prstGeom prst="rect">
            <a:avLst/>
          </a:prstGeom>
          <a:noFill/>
          <a:ln w="9525">
            <a:noFill/>
            <a:miter lim="800000"/>
            <a:headEnd/>
            <a:tailEnd/>
          </a:ln>
          <a:effectLst/>
        </p:spPr>
        <p:txBody>
          <a:bodyPr wrap="none" anchor="ctr"/>
          <a:lstStyle/>
          <a:p>
            <a:endParaRPr lang="en-US"/>
          </a:p>
        </p:txBody>
      </p:sp>
      <p:sp>
        <p:nvSpPr>
          <p:cNvPr id="1320964" name="Rectangle 4"/>
          <p:cNvSpPr>
            <a:spLocks noChangeArrowheads="1"/>
          </p:cNvSpPr>
          <p:nvPr/>
        </p:nvSpPr>
        <p:spPr bwMode="auto">
          <a:xfrm>
            <a:off x="685800" y="6248400"/>
            <a:ext cx="1905000" cy="457200"/>
          </a:xfrm>
          <a:prstGeom prst="rect">
            <a:avLst/>
          </a:prstGeom>
          <a:noFill/>
          <a:ln w="9525">
            <a:noFill/>
            <a:miter lim="800000"/>
            <a:headEnd/>
            <a:tailEnd/>
          </a:ln>
          <a:effectLst/>
        </p:spPr>
        <p:txBody>
          <a:bodyPr wrap="none" anchor="ctr"/>
          <a:lstStyle/>
          <a:p>
            <a:endParaRPr lang="en-US"/>
          </a:p>
        </p:txBody>
      </p:sp>
      <p:sp>
        <p:nvSpPr>
          <p:cNvPr id="1320965" name="Rectangle 5"/>
          <p:cNvSpPr>
            <a:spLocks noChangeArrowheads="1"/>
          </p:cNvSpPr>
          <p:nvPr/>
        </p:nvSpPr>
        <p:spPr bwMode="auto">
          <a:xfrm>
            <a:off x="3124200" y="6248400"/>
            <a:ext cx="2895600" cy="457200"/>
          </a:xfrm>
          <a:prstGeom prst="rect">
            <a:avLst/>
          </a:prstGeom>
          <a:noFill/>
          <a:ln w="9525">
            <a:noFill/>
            <a:miter lim="800000"/>
            <a:headEnd/>
            <a:tailEnd/>
          </a:ln>
          <a:effectLst/>
        </p:spPr>
        <p:txBody>
          <a:bodyPr wrap="none" anchor="ctr"/>
          <a:lstStyle/>
          <a:p>
            <a:endParaRPr lang="en-US"/>
          </a:p>
        </p:txBody>
      </p:sp>
      <p:sp>
        <p:nvSpPr>
          <p:cNvPr id="1320966" name="Rectangle 6"/>
          <p:cNvSpPr>
            <a:spLocks noGrp="1" noChangeArrowheads="1"/>
          </p:cNvSpPr>
          <p:nvPr>
            <p:ph type="body" sz="half" idx="1"/>
          </p:nvPr>
        </p:nvSpPr>
        <p:spPr>
          <a:xfrm>
            <a:off x="228600" y="1828800"/>
            <a:ext cx="4216400" cy="4495800"/>
          </a:xfrm>
          <a:noFill/>
          <a:ln/>
        </p:spPr>
        <p:txBody>
          <a:bodyPr lIns="92075" tIns="46038" rIns="92075" bIns="46038"/>
          <a:lstStyle/>
          <a:p>
            <a:pPr>
              <a:buFontTx/>
              <a:buNone/>
            </a:pPr>
            <a:r>
              <a:rPr lang="en-US" sz="2400"/>
              <a:t>1.</a:t>
            </a:r>
            <a:r>
              <a:rPr lang="en-US" sz="1800"/>
              <a:t> </a:t>
            </a:r>
            <a:r>
              <a:rPr lang="en-US" sz="2400"/>
              <a:t>Select </a:t>
            </a:r>
            <a:r>
              <a:rPr lang="en-US" sz="2400" u="sng"/>
              <a:t>application rate</a:t>
            </a:r>
          </a:p>
          <a:p>
            <a:pPr>
              <a:buFontTx/>
              <a:buNone/>
            </a:pPr>
            <a:r>
              <a:rPr lang="en-US" sz="2400"/>
              <a:t>	from the </a:t>
            </a:r>
            <a:r>
              <a:rPr lang="en-US" sz="2400">
                <a:solidFill>
                  <a:srgbClr val="FF0000"/>
                </a:solidFill>
              </a:rPr>
              <a:t>label</a:t>
            </a:r>
          </a:p>
          <a:p>
            <a:pPr>
              <a:buFontTx/>
              <a:buNone/>
            </a:pPr>
            <a:r>
              <a:rPr lang="en-US" sz="2400"/>
              <a:t>2. Select an </a:t>
            </a:r>
            <a:r>
              <a:rPr lang="en-US" sz="2400" u="sng"/>
              <a:t>appropriate</a:t>
            </a:r>
            <a:r>
              <a:rPr lang="en-US" sz="2400"/>
              <a:t> </a:t>
            </a:r>
            <a:r>
              <a:rPr lang="en-US" sz="2400" u="sng"/>
              <a:t>ground speed</a:t>
            </a:r>
            <a:endParaRPr lang="en-US" sz="2400"/>
          </a:p>
          <a:p>
            <a:pPr>
              <a:buFontTx/>
              <a:buNone/>
            </a:pPr>
            <a:r>
              <a:rPr lang="en-US" sz="2400"/>
              <a:t>3. Determine effective sprayed </a:t>
            </a:r>
            <a:r>
              <a:rPr lang="en-US" sz="2400" u="sng"/>
              <a:t>width</a:t>
            </a:r>
          </a:p>
          <a:p>
            <a:pPr>
              <a:lnSpc>
                <a:spcPct val="95000"/>
              </a:lnSpc>
              <a:buFontTx/>
              <a:buNone/>
            </a:pPr>
            <a:r>
              <a:rPr lang="en-US" sz="2400"/>
              <a:t>4. Determine the </a:t>
            </a:r>
            <a:r>
              <a:rPr lang="en-US" sz="2400" u="sng"/>
              <a:t>flow rate</a:t>
            </a:r>
            <a:r>
              <a:rPr lang="en-US" sz="2400"/>
              <a:t> required</a:t>
            </a:r>
          </a:p>
          <a:p>
            <a:pPr>
              <a:lnSpc>
                <a:spcPct val="105000"/>
              </a:lnSpc>
              <a:buFontTx/>
              <a:buNone/>
            </a:pPr>
            <a:r>
              <a:rPr lang="en-US" sz="2400"/>
              <a:t>5. </a:t>
            </a:r>
            <a:r>
              <a:rPr lang="en-US" sz="2400" u="sng"/>
              <a:t>Select nozzle</a:t>
            </a:r>
            <a:r>
              <a:rPr lang="en-US" sz="2400"/>
              <a:t> that will give the required flow rate</a:t>
            </a:r>
          </a:p>
        </p:txBody>
      </p:sp>
      <p:sp>
        <p:nvSpPr>
          <p:cNvPr id="1320967" name="Rectangle 7"/>
          <p:cNvSpPr>
            <a:spLocks noChangeArrowheads="1"/>
          </p:cNvSpPr>
          <p:nvPr/>
        </p:nvSpPr>
        <p:spPr bwMode="auto">
          <a:xfrm>
            <a:off x="685800" y="6248400"/>
            <a:ext cx="1905000" cy="457200"/>
          </a:xfrm>
          <a:prstGeom prst="rect">
            <a:avLst/>
          </a:prstGeom>
          <a:noFill/>
          <a:ln w="9525">
            <a:noFill/>
            <a:miter lim="800000"/>
            <a:headEnd/>
            <a:tailEnd/>
          </a:ln>
          <a:effectLst/>
        </p:spPr>
        <p:txBody>
          <a:bodyPr wrap="none" anchor="ctr"/>
          <a:lstStyle/>
          <a:p>
            <a:endParaRPr lang="en-US"/>
          </a:p>
        </p:txBody>
      </p:sp>
      <p:sp>
        <p:nvSpPr>
          <p:cNvPr id="1320968" name="Rectangle 8"/>
          <p:cNvSpPr>
            <a:spLocks noChangeArrowheads="1"/>
          </p:cNvSpPr>
          <p:nvPr/>
        </p:nvSpPr>
        <p:spPr bwMode="auto">
          <a:xfrm>
            <a:off x="3124200" y="6248400"/>
            <a:ext cx="2895600" cy="457200"/>
          </a:xfrm>
          <a:prstGeom prst="rect">
            <a:avLst/>
          </a:prstGeom>
          <a:noFill/>
          <a:ln w="9525">
            <a:noFill/>
            <a:miter lim="800000"/>
            <a:headEnd/>
            <a:tailEnd/>
          </a:ln>
          <a:effectLst/>
        </p:spPr>
        <p:txBody>
          <a:bodyPr wrap="none" anchor="ctr"/>
          <a:lstStyle/>
          <a:p>
            <a:endParaRPr lang="en-US"/>
          </a:p>
        </p:txBody>
      </p:sp>
      <p:sp>
        <p:nvSpPr>
          <p:cNvPr id="1320969" name="Rectangle 9"/>
          <p:cNvSpPr>
            <a:spLocks noChangeArrowheads="1"/>
          </p:cNvSpPr>
          <p:nvPr/>
        </p:nvSpPr>
        <p:spPr bwMode="auto">
          <a:xfrm>
            <a:off x="685800" y="6248400"/>
            <a:ext cx="1905000" cy="457200"/>
          </a:xfrm>
          <a:prstGeom prst="rect">
            <a:avLst/>
          </a:prstGeom>
          <a:noFill/>
          <a:ln w="9525">
            <a:noFill/>
            <a:miter lim="800000"/>
            <a:headEnd/>
            <a:tailEnd/>
          </a:ln>
          <a:effectLst/>
        </p:spPr>
        <p:txBody>
          <a:bodyPr wrap="none" anchor="ctr"/>
          <a:lstStyle/>
          <a:p>
            <a:endParaRPr lang="en-US"/>
          </a:p>
        </p:txBody>
      </p:sp>
      <p:sp>
        <p:nvSpPr>
          <p:cNvPr id="1320970" name="Rectangle 10"/>
          <p:cNvSpPr>
            <a:spLocks noChangeArrowheads="1"/>
          </p:cNvSpPr>
          <p:nvPr/>
        </p:nvSpPr>
        <p:spPr bwMode="auto">
          <a:xfrm>
            <a:off x="3124200" y="6248400"/>
            <a:ext cx="2895600" cy="457200"/>
          </a:xfrm>
          <a:prstGeom prst="rect">
            <a:avLst/>
          </a:prstGeom>
          <a:noFill/>
          <a:ln w="9525">
            <a:noFill/>
            <a:miter lim="800000"/>
            <a:headEnd/>
            <a:tailEnd/>
          </a:ln>
          <a:effectLst/>
        </p:spPr>
        <p:txBody>
          <a:bodyPr wrap="none" anchor="ctr"/>
          <a:lstStyle/>
          <a:p>
            <a:endParaRPr lang="en-US"/>
          </a:p>
        </p:txBody>
      </p:sp>
      <p:sp>
        <p:nvSpPr>
          <p:cNvPr id="1320971" name="Rectangle 11"/>
          <p:cNvSpPr>
            <a:spLocks noChangeArrowheads="1"/>
          </p:cNvSpPr>
          <p:nvPr/>
        </p:nvSpPr>
        <p:spPr bwMode="auto">
          <a:xfrm>
            <a:off x="685800" y="6248400"/>
            <a:ext cx="1905000" cy="457200"/>
          </a:xfrm>
          <a:prstGeom prst="rect">
            <a:avLst/>
          </a:prstGeom>
          <a:noFill/>
          <a:ln w="9525">
            <a:noFill/>
            <a:miter lim="800000"/>
            <a:headEnd/>
            <a:tailEnd/>
          </a:ln>
          <a:effectLst/>
        </p:spPr>
        <p:txBody>
          <a:bodyPr wrap="none" anchor="ctr"/>
          <a:lstStyle/>
          <a:p>
            <a:endParaRPr lang="en-US"/>
          </a:p>
        </p:txBody>
      </p:sp>
      <p:sp>
        <p:nvSpPr>
          <p:cNvPr id="1320972" name="Rectangle 12"/>
          <p:cNvSpPr>
            <a:spLocks noChangeArrowheads="1"/>
          </p:cNvSpPr>
          <p:nvPr/>
        </p:nvSpPr>
        <p:spPr bwMode="auto">
          <a:xfrm>
            <a:off x="3124200" y="6248400"/>
            <a:ext cx="2895600" cy="457200"/>
          </a:xfrm>
          <a:prstGeom prst="rect">
            <a:avLst/>
          </a:prstGeom>
          <a:noFill/>
          <a:ln w="9525">
            <a:noFill/>
            <a:miter lim="800000"/>
            <a:headEnd/>
            <a:tailEnd/>
          </a:ln>
          <a:effectLst/>
        </p:spPr>
        <p:txBody>
          <a:bodyPr wrap="none" anchor="ctr"/>
          <a:lstStyle/>
          <a:p>
            <a:endParaRPr lang="en-US"/>
          </a:p>
        </p:txBody>
      </p:sp>
      <p:sp>
        <p:nvSpPr>
          <p:cNvPr id="1320973" name="Rectangle 13"/>
          <p:cNvSpPr>
            <a:spLocks noChangeArrowheads="1"/>
          </p:cNvSpPr>
          <p:nvPr/>
        </p:nvSpPr>
        <p:spPr bwMode="auto">
          <a:xfrm>
            <a:off x="685800" y="6248400"/>
            <a:ext cx="1905000" cy="457200"/>
          </a:xfrm>
          <a:prstGeom prst="rect">
            <a:avLst/>
          </a:prstGeom>
          <a:noFill/>
          <a:ln w="9525">
            <a:noFill/>
            <a:miter lim="800000"/>
            <a:headEnd/>
            <a:tailEnd/>
          </a:ln>
          <a:effectLst/>
        </p:spPr>
        <p:txBody>
          <a:bodyPr wrap="none" anchor="ctr"/>
          <a:lstStyle/>
          <a:p>
            <a:endParaRPr lang="en-US"/>
          </a:p>
        </p:txBody>
      </p:sp>
      <p:sp>
        <p:nvSpPr>
          <p:cNvPr id="1320974" name="Rectangle 14"/>
          <p:cNvSpPr>
            <a:spLocks noChangeArrowheads="1"/>
          </p:cNvSpPr>
          <p:nvPr/>
        </p:nvSpPr>
        <p:spPr bwMode="auto">
          <a:xfrm>
            <a:off x="3124200" y="6248400"/>
            <a:ext cx="2895600" cy="457200"/>
          </a:xfrm>
          <a:prstGeom prst="rect">
            <a:avLst/>
          </a:prstGeom>
          <a:noFill/>
          <a:ln w="9525">
            <a:noFill/>
            <a:miter lim="800000"/>
            <a:headEnd/>
            <a:tailEnd/>
          </a:ln>
          <a:effectLst/>
        </p:spPr>
        <p:txBody>
          <a:bodyPr wrap="none" anchor="ctr"/>
          <a:lstStyle/>
          <a:p>
            <a:endParaRPr lang="en-US"/>
          </a:p>
        </p:txBody>
      </p:sp>
      <p:sp>
        <p:nvSpPr>
          <p:cNvPr id="1320975" name="Rectangle 15"/>
          <p:cNvSpPr>
            <a:spLocks noChangeArrowheads="1"/>
          </p:cNvSpPr>
          <p:nvPr/>
        </p:nvSpPr>
        <p:spPr bwMode="auto">
          <a:xfrm>
            <a:off x="685800" y="6248400"/>
            <a:ext cx="1905000" cy="457200"/>
          </a:xfrm>
          <a:prstGeom prst="rect">
            <a:avLst/>
          </a:prstGeom>
          <a:noFill/>
          <a:ln w="9525">
            <a:noFill/>
            <a:miter lim="800000"/>
            <a:headEnd/>
            <a:tailEnd/>
          </a:ln>
          <a:effectLst/>
        </p:spPr>
        <p:txBody>
          <a:bodyPr wrap="none" anchor="ctr"/>
          <a:lstStyle/>
          <a:p>
            <a:endParaRPr lang="en-US"/>
          </a:p>
        </p:txBody>
      </p:sp>
      <p:sp>
        <p:nvSpPr>
          <p:cNvPr id="1320976" name="Rectangle 16"/>
          <p:cNvSpPr>
            <a:spLocks noChangeArrowheads="1"/>
          </p:cNvSpPr>
          <p:nvPr/>
        </p:nvSpPr>
        <p:spPr bwMode="auto">
          <a:xfrm>
            <a:off x="3124200" y="6248400"/>
            <a:ext cx="2895600" cy="457200"/>
          </a:xfrm>
          <a:prstGeom prst="rect">
            <a:avLst/>
          </a:prstGeom>
          <a:noFill/>
          <a:ln w="9525">
            <a:noFill/>
            <a:miter lim="800000"/>
            <a:headEnd/>
            <a:tailEnd/>
          </a:ln>
          <a:effectLst/>
        </p:spPr>
        <p:txBody>
          <a:bodyPr wrap="none" anchor="ctr"/>
          <a:lstStyle/>
          <a:p>
            <a:endParaRPr lang="en-US"/>
          </a:p>
        </p:txBody>
      </p:sp>
      <p:sp>
        <p:nvSpPr>
          <p:cNvPr id="1320977" name="Rectangle 17"/>
          <p:cNvSpPr>
            <a:spLocks noGrp="1" noChangeArrowheads="1"/>
          </p:cNvSpPr>
          <p:nvPr>
            <p:ph type="body" sz="half" idx="2"/>
          </p:nvPr>
        </p:nvSpPr>
        <p:spPr>
          <a:xfrm>
            <a:off x="4267200" y="2133600"/>
            <a:ext cx="4672013" cy="3962400"/>
          </a:xfrm>
          <a:noFill/>
          <a:ln/>
        </p:spPr>
        <p:txBody>
          <a:bodyPr lIns="92075" tIns="46038" rIns="92075" bIns="46038"/>
          <a:lstStyle/>
          <a:p>
            <a:pPr>
              <a:buFontTx/>
              <a:buNone/>
            </a:pPr>
            <a:r>
              <a:rPr lang="en-US" sz="2400"/>
              <a:t>6.</a:t>
            </a:r>
            <a:r>
              <a:rPr lang="en-US" sz="1800"/>
              <a:t>  </a:t>
            </a:r>
            <a:r>
              <a:rPr lang="en-US" sz="2400" u="sng"/>
              <a:t>Convert </a:t>
            </a:r>
            <a:r>
              <a:rPr lang="en-US" sz="2400"/>
              <a:t>flow rate from GPM to OPM</a:t>
            </a:r>
          </a:p>
          <a:p>
            <a:pPr>
              <a:buFontTx/>
              <a:buNone/>
            </a:pPr>
            <a:r>
              <a:rPr lang="en-US" sz="2400"/>
              <a:t> 7.  </a:t>
            </a:r>
            <a:r>
              <a:rPr lang="en-US" sz="2400" u="sng"/>
              <a:t>Collect</a:t>
            </a:r>
            <a:r>
              <a:rPr lang="en-US" sz="2400"/>
              <a:t> the output from one or all nozzles</a:t>
            </a:r>
          </a:p>
          <a:p>
            <a:pPr>
              <a:buFontTx/>
              <a:buNone/>
            </a:pPr>
            <a:r>
              <a:rPr lang="en-US" sz="2400"/>
              <a:t> 8.  Determine the </a:t>
            </a:r>
            <a:r>
              <a:rPr lang="en-US" sz="2400" u="sng"/>
              <a:t>amount of pesticide</a:t>
            </a:r>
            <a:r>
              <a:rPr lang="en-US" sz="2400"/>
              <a:t> needed - </a:t>
            </a:r>
            <a:r>
              <a:rPr lang="en-US" sz="2400">
                <a:solidFill>
                  <a:srgbClr val="FF0000"/>
                </a:solidFill>
              </a:rPr>
              <a:t>label</a:t>
            </a:r>
          </a:p>
          <a:p>
            <a:pPr>
              <a:buFontTx/>
              <a:buNone/>
            </a:pPr>
            <a:r>
              <a:rPr lang="en-US" sz="2400"/>
              <a:t> 9. </a:t>
            </a:r>
            <a:r>
              <a:rPr lang="en-US" sz="2400" u="sng"/>
              <a:t>Operate</a:t>
            </a:r>
            <a:r>
              <a:rPr lang="en-US" sz="2400"/>
              <a:t> the sprayer at speed from step 2</a:t>
            </a:r>
          </a:p>
          <a:p>
            <a:pPr>
              <a:lnSpc>
                <a:spcPct val="95000"/>
              </a:lnSpc>
              <a:buFontTx/>
              <a:buNone/>
            </a:pPr>
            <a:r>
              <a:rPr lang="en-US" sz="2400"/>
              <a:t>10. Check flow </a:t>
            </a:r>
            <a:r>
              <a:rPr lang="en-US" sz="2400" u="sng"/>
              <a:t>frequently</a:t>
            </a:r>
            <a:r>
              <a:rPr lang="en-US" sz="2400"/>
              <a:t>- compare all nozzles</a:t>
            </a:r>
          </a:p>
        </p:txBody>
      </p:sp>
      <p:sp>
        <p:nvSpPr>
          <p:cNvPr id="1320978" name="Rectangle 18"/>
          <p:cNvSpPr>
            <a:spLocks noGrp="1" noChangeArrowheads="1"/>
          </p:cNvSpPr>
          <p:nvPr>
            <p:ph type="title"/>
          </p:nvPr>
        </p:nvSpPr>
        <p:spPr>
          <a:xfrm>
            <a:off x="457200" y="381000"/>
            <a:ext cx="8305800" cy="995363"/>
          </a:xfrm>
          <a:noFill/>
          <a:ln/>
        </p:spPr>
        <p:txBody>
          <a:bodyPr lIns="92075" tIns="46038" rIns="92075" bIns="46038" anchor="t"/>
          <a:lstStyle/>
          <a:p>
            <a:r>
              <a:rPr lang="en-US" sz="4800"/>
              <a:t>Calibration Steps – a review:</a:t>
            </a:r>
          </a:p>
        </p:txBody>
      </p:sp>
    </p:spTree>
    <p:custDataLst>
      <p:tags r:id="rId1"/>
    </p:custData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8" name="Rectangle 2"/>
          <p:cNvSpPr>
            <a:spLocks noChangeArrowheads="1"/>
          </p:cNvSpPr>
          <p:nvPr/>
        </p:nvSpPr>
        <p:spPr bwMode="auto">
          <a:xfrm>
            <a:off x="685800" y="6399213"/>
            <a:ext cx="1905000" cy="457200"/>
          </a:xfrm>
          <a:prstGeom prst="rect">
            <a:avLst/>
          </a:prstGeom>
          <a:noFill/>
          <a:ln w="9525">
            <a:noFill/>
            <a:miter lim="800000"/>
            <a:headEnd/>
            <a:tailEnd/>
          </a:ln>
          <a:effectLst/>
        </p:spPr>
        <p:txBody>
          <a:bodyPr wrap="none" anchor="ctr"/>
          <a:lstStyle/>
          <a:p>
            <a:endParaRPr lang="en-US"/>
          </a:p>
        </p:txBody>
      </p:sp>
      <p:sp>
        <p:nvSpPr>
          <p:cNvPr id="982019" name="Rectangle 3"/>
          <p:cNvSpPr>
            <a:spLocks noChangeArrowheads="1"/>
          </p:cNvSpPr>
          <p:nvPr/>
        </p:nvSpPr>
        <p:spPr bwMode="auto">
          <a:xfrm>
            <a:off x="3124200" y="6399213"/>
            <a:ext cx="2895600" cy="457200"/>
          </a:xfrm>
          <a:prstGeom prst="rect">
            <a:avLst/>
          </a:prstGeom>
          <a:noFill/>
          <a:ln w="9525">
            <a:noFill/>
            <a:miter lim="800000"/>
            <a:headEnd/>
            <a:tailEnd/>
          </a:ln>
          <a:effectLst/>
        </p:spPr>
        <p:txBody>
          <a:bodyPr wrap="none" anchor="ctr"/>
          <a:lstStyle/>
          <a:p>
            <a:endParaRPr lang="en-US"/>
          </a:p>
        </p:txBody>
      </p:sp>
      <p:sp>
        <p:nvSpPr>
          <p:cNvPr id="982020" name="Rectangle 4"/>
          <p:cNvSpPr>
            <a:spLocks noChangeArrowheads="1"/>
          </p:cNvSpPr>
          <p:nvPr/>
        </p:nvSpPr>
        <p:spPr bwMode="auto">
          <a:xfrm>
            <a:off x="539750" y="4883150"/>
            <a:ext cx="7226300" cy="1511300"/>
          </a:xfrm>
          <a:prstGeom prst="rect">
            <a:avLst/>
          </a:prstGeom>
          <a:solidFill>
            <a:srgbClr val="FFFFFF"/>
          </a:solidFill>
          <a:ln w="12700">
            <a:solidFill>
              <a:schemeClr val="tx1"/>
            </a:solidFill>
            <a:miter lim="800000"/>
            <a:headEnd/>
            <a:tailEnd/>
          </a:ln>
          <a:effectLst/>
        </p:spPr>
        <p:txBody>
          <a:bodyPr wrap="none" anchor="ctr"/>
          <a:lstStyle/>
          <a:p>
            <a:endParaRPr lang="en-US"/>
          </a:p>
        </p:txBody>
      </p:sp>
      <p:sp>
        <p:nvSpPr>
          <p:cNvPr id="982021" name="Rectangle 5"/>
          <p:cNvSpPr>
            <a:spLocks noChangeArrowheads="1"/>
          </p:cNvSpPr>
          <p:nvPr/>
        </p:nvSpPr>
        <p:spPr bwMode="auto">
          <a:xfrm>
            <a:off x="595313" y="4799013"/>
            <a:ext cx="3543300" cy="641350"/>
          </a:xfrm>
          <a:prstGeom prst="rect">
            <a:avLst/>
          </a:prstGeom>
          <a:noFill/>
          <a:ln w="9525">
            <a:noFill/>
            <a:miter lim="800000"/>
            <a:headEnd/>
            <a:tailEnd/>
          </a:ln>
          <a:effectLst/>
        </p:spPr>
        <p:txBody>
          <a:bodyPr wrap="none" lIns="92075" tIns="46038" rIns="92075" bIns="46038">
            <a:spAutoFit/>
          </a:bodyPr>
          <a:lstStyle/>
          <a:p>
            <a:pPr eaLnBrk="0" hangingPunct="0"/>
            <a:r>
              <a:rPr lang="en-US" sz="3600" b="1">
                <a:solidFill>
                  <a:srgbClr val="3333FF"/>
                </a:solidFill>
                <a:latin typeface="Times New Roman" pitchFamily="18" charset="0"/>
              </a:rPr>
              <a:t>Rated Pressure =</a:t>
            </a:r>
          </a:p>
        </p:txBody>
      </p:sp>
      <p:sp>
        <p:nvSpPr>
          <p:cNvPr id="982022" name="Rectangle 6"/>
          <p:cNvSpPr>
            <a:spLocks noChangeArrowheads="1"/>
          </p:cNvSpPr>
          <p:nvPr/>
        </p:nvSpPr>
        <p:spPr bwMode="auto">
          <a:xfrm>
            <a:off x="1736725" y="5256213"/>
            <a:ext cx="5835650" cy="1190625"/>
          </a:xfrm>
          <a:prstGeom prst="rect">
            <a:avLst/>
          </a:prstGeom>
          <a:noFill/>
          <a:ln w="9525">
            <a:noFill/>
            <a:miter lim="800000"/>
            <a:headEnd/>
            <a:tailEnd/>
          </a:ln>
          <a:effectLst/>
        </p:spPr>
        <p:txBody>
          <a:bodyPr wrap="none" lIns="92075" tIns="46038" rIns="92075" bIns="46038">
            <a:spAutoFit/>
          </a:bodyPr>
          <a:lstStyle/>
          <a:p>
            <a:pPr eaLnBrk="0" hangingPunct="0"/>
            <a:r>
              <a:rPr lang="en-US" sz="3600" b="1">
                <a:solidFill>
                  <a:srgbClr val="3333FF"/>
                </a:solidFill>
                <a:latin typeface="Times New Roman" pitchFamily="18" charset="0"/>
              </a:rPr>
              <a:t>40 psi for most nozzle types</a:t>
            </a:r>
          </a:p>
          <a:p>
            <a:pPr eaLnBrk="0" hangingPunct="0"/>
            <a:r>
              <a:rPr lang="en-US" sz="3600" b="1">
                <a:solidFill>
                  <a:srgbClr val="3333FF"/>
                </a:solidFill>
                <a:latin typeface="Times New Roman" pitchFamily="18" charset="0"/>
              </a:rPr>
              <a:t>10 psi for turbo flood nozzles</a:t>
            </a:r>
          </a:p>
        </p:txBody>
      </p:sp>
      <p:sp>
        <p:nvSpPr>
          <p:cNvPr id="982023" name="Rectangle 7"/>
          <p:cNvSpPr>
            <a:spLocks noGrp="1" noChangeArrowheads="1"/>
          </p:cNvSpPr>
          <p:nvPr>
            <p:ph type="title"/>
          </p:nvPr>
        </p:nvSpPr>
        <p:spPr>
          <a:xfrm>
            <a:off x="609600" y="152400"/>
            <a:ext cx="7548563" cy="1023938"/>
          </a:xfrm>
        </p:spPr>
        <p:txBody>
          <a:bodyPr/>
          <a:lstStyle/>
          <a:p>
            <a:r>
              <a:rPr lang="en-US"/>
              <a:t>Nomenclature:</a:t>
            </a:r>
          </a:p>
        </p:txBody>
      </p:sp>
      <p:graphicFrame>
        <p:nvGraphicFramePr>
          <p:cNvPr id="982024" name="Object 8"/>
          <p:cNvGraphicFramePr>
            <a:graphicFrameLocks/>
          </p:cNvGraphicFramePr>
          <p:nvPr/>
        </p:nvGraphicFramePr>
        <p:xfrm>
          <a:off x="1066800" y="1371600"/>
          <a:ext cx="3124200" cy="3048000"/>
        </p:xfrm>
        <a:graphic>
          <a:graphicData uri="http://schemas.openxmlformats.org/presentationml/2006/ole">
            <p:oleObj spid="_x0000_s2018306" name="Document" r:id="rId5" imgW="1873226" imgH="1732082" progId="Word.Document.8">
              <p:embed/>
            </p:oleObj>
          </a:graphicData>
        </a:graphic>
      </p:graphicFrame>
      <p:sp>
        <p:nvSpPr>
          <p:cNvPr id="982025" name="Text Box 9"/>
          <p:cNvSpPr txBox="1">
            <a:spLocks noChangeArrowheads="1"/>
          </p:cNvSpPr>
          <p:nvPr/>
        </p:nvSpPr>
        <p:spPr bwMode="auto">
          <a:xfrm>
            <a:off x="4905375" y="2667000"/>
            <a:ext cx="4238625" cy="519113"/>
          </a:xfrm>
          <a:prstGeom prst="rect">
            <a:avLst/>
          </a:prstGeom>
          <a:noFill/>
          <a:ln w="12700">
            <a:noFill/>
            <a:miter lim="800000"/>
            <a:headEnd type="none" w="sm" len="sm"/>
            <a:tailEnd type="none" w="sm" len="sm"/>
          </a:ln>
          <a:effectLst/>
        </p:spPr>
        <p:txBody>
          <a:bodyPr wrap="none">
            <a:spAutoFit/>
          </a:bodyPr>
          <a:lstStyle/>
          <a:p>
            <a:pPr eaLnBrk="0" hangingPunct="0"/>
            <a:r>
              <a:rPr lang="en-US" sz="2800">
                <a:latin typeface="Times New Roman" pitchFamily="18" charset="0"/>
              </a:rPr>
              <a:t>Stainless Steel Insert Orifice</a:t>
            </a:r>
          </a:p>
        </p:txBody>
      </p:sp>
      <p:sp>
        <p:nvSpPr>
          <p:cNvPr id="982026" name="Line 10"/>
          <p:cNvSpPr>
            <a:spLocks noChangeShapeType="1"/>
          </p:cNvSpPr>
          <p:nvPr/>
        </p:nvSpPr>
        <p:spPr bwMode="auto">
          <a:xfrm flipH="1" flipV="1">
            <a:off x="3505200" y="2590800"/>
            <a:ext cx="1371600" cy="381000"/>
          </a:xfrm>
          <a:prstGeom prst="line">
            <a:avLst/>
          </a:prstGeom>
          <a:noFill/>
          <a:ln w="38100">
            <a:solidFill>
              <a:schemeClr val="tx1"/>
            </a:solidFill>
            <a:round/>
            <a:headEnd type="none" w="sm" len="sm"/>
            <a:tailEnd type="triangle" w="sm" len="sm"/>
          </a:ln>
          <a:effectLst/>
        </p:spPr>
        <p:txBody>
          <a:bodyPr/>
          <a:lstStyle/>
          <a:p>
            <a:endParaRPr lang="en-US"/>
          </a:p>
        </p:txBody>
      </p:sp>
      <p:sp>
        <p:nvSpPr>
          <p:cNvPr id="982027" name="Line 11"/>
          <p:cNvSpPr>
            <a:spLocks noChangeShapeType="1"/>
          </p:cNvSpPr>
          <p:nvPr/>
        </p:nvSpPr>
        <p:spPr bwMode="auto">
          <a:xfrm flipH="1">
            <a:off x="3886200" y="1981200"/>
            <a:ext cx="1295400" cy="0"/>
          </a:xfrm>
          <a:prstGeom prst="line">
            <a:avLst/>
          </a:prstGeom>
          <a:noFill/>
          <a:ln w="38100">
            <a:solidFill>
              <a:schemeClr val="tx1"/>
            </a:solidFill>
            <a:round/>
            <a:headEnd type="none" w="sm" len="sm"/>
            <a:tailEnd type="triangle" w="sm" len="sm"/>
          </a:ln>
          <a:effectLst/>
        </p:spPr>
        <p:txBody>
          <a:bodyPr/>
          <a:lstStyle/>
          <a:p>
            <a:endParaRPr lang="en-US"/>
          </a:p>
        </p:txBody>
      </p:sp>
      <p:sp>
        <p:nvSpPr>
          <p:cNvPr id="982028" name="Text Box 12"/>
          <p:cNvSpPr txBox="1">
            <a:spLocks noChangeArrowheads="1"/>
          </p:cNvSpPr>
          <p:nvPr/>
        </p:nvSpPr>
        <p:spPr bwMode="auto">
          <a:xfrm>
            <a:off x="5181600" y="1752600"/>
            <a:ext cx="1949450" cy="519113"/>
          </a:xfrm>
          <a:prstGeom prst="rect">
            <a:avLst/>
          </a:prstGeom>
          <a:noFill/>
          <a:ln w="12700">
            <a:noFill/>
            <a:miter lim="800000"/>
            <a:headEnd type="none" w="sm" len="sm"/>
            <a:tailEnd type="none" w="sm" len="sm"/>
          </a:ln>
          <a:effectLst/>
        </p:spPr>
        <p:txBody>
          <a:bodyPr wrap="none">
            <a:spAutoFit/>
          </a:bodyPr>
          <a:lstStyle/>
          <a:p>
            <a:pPr eaLnBrk="0" hangingPunct="0"/>
            <a:r>
              <a:rPr lang="en-US" sz="2800">
                <a:latin typeface="Times New Roman" pitchFamily="18" charset="0"/>
              </a:rPr>
              <a:t>Trade Name</a:t>
            </a:r>
          </a:p>
        </p:txBody>
      </p:sp>
      <p:sp>
        <p:nvSpPr>
          <p:cNvPr id="982029" name="Line 13"/>
          <p:cNvSpPr>
            <a:spLocks noChangeShapeType="1"/>
          </p:cNvSpPr>
          <p:nvPr/>
        </p:nvSpPr>
        <p:spPr bwMode="auto">
          <a:xfrm flipH="1" flipV="1">
            <a:off x="3429000" y="3200400"/>
            <a:ext cx="1295400" cy="304800"/>
          </a:xfrm>
          <a:prstGeom prst="line">
            <a:avLst/>
          </a:prstGeom>
          <a:noFill/>
          <a:ln w="38100">
            <a:solidFill>
              <a:schemeClr val="tx1"/>
            </a:solidFill>
            <a:round/>
            <a:headEnd type="none" w="sm" len="sm"/>
            <a:tailEnd type="triangle" w="sm" len="sm"/>
          </a:ln>
          <a:effectLst/>
        </p:spPr>
        <p:txBody>
          <a:bodyPr/>
          <a:lstStyle/>
          <a:p>
            <a:endParaRPr lang="en-US"/>
          </a:p>
        </p:txBody>
      </p:sp>
      <p:sp>
        <p:nvSpPr>
          <p:cNvPr id="982030" name="Line 14"/>
          <p:cNvSpPr>
            <a:spLocks noChangeShapeType="1"/>
          </p:cNvSpPr>
          <p:nvPr/>
        </p:nvSpPr>
        <p:spPr bwMode="auto">
          <a:xfrm>
            <a:off x="2895600" y="3124200"/>
            <a:ext cx="1524000" cy="1143000"/>
          </a:xfrm>
          <a:prstGeom prst="line">
            <a:avLst/>
          </a:prstGeom>
          <a:noFill/>
          <a:ln w="28575">
            <a:solidFill>
              <a:schemeClr val="tx1"/>
            </a:solidFill>
            <a:round/>
            <a:headEnd type="triangle" w="med" len="med"/>
            <a:tailEnd type="none" w="sm" len="sm"/>
          </a:ln>
          <a:effectLst/>
        </p:spPr>
        <p:txBody>
          <a:bodyPr/>
          <a:lstStyle/>
          <a:p>
            <a:endParaRPr lang="en-US"/>
          </a:p>
        </p:txBody>
      </p:sp>
      <p:sp>
        <p:nvSpPr>
          <p:cNvPr id="982031" name="Text Box 15"/>
          <p:cNvSpPr txBox="1">
            <a:spLocks noChangeArrowheads="1"/>
          </p:cNvSpPr>
          <p:nvPr/>
        </p:nvSpPr>
        <p:spPr bwMode="auto">
          <a:xfrm>
            <a:off x="4419600" y="3810000"/>
            <a:ext cx="4114800" cy="946150"/>
          </a:xfrm>
          <a:prstGeom prst="rect">
            <a:avLst/>
          </a:prstGeom>
          <a:noFill/>
          <a:ln w="12700">
            <a:noFill/>
            <a:miter lim="800000"/>
            <a:headEnd type="none" w="sm" len="sm"/>
            <a:tailEnd type="none" w="sm" len="sm"/>
          </a:ln>
          <a:effectLst/>
        </p:spPr>
        <p:txBody>
          <a:bodyPr>
            <a:spAutoFit/>
          </a:bodyPr>
          <a:lstStyle/>
          <a:p>
            <a:pPr eaLnBrk="0" hangingPunct="0"/>
            <a:r>
              <a:rPr lang="en-US" sz="2800">
                <a:latin typeface="Times New Roman" pitchFamily="18" charset="0"/>
              </a:rPr>
              <a:t>Fan angle and flow rate-orifice size</a:t>
            </a:r>
          </a:p>
        </p:txBody>
      </p:sp>
      <p:sp>
        <p:nvSpPr>
          <p:cNvPr id="982032" name="Line 16"/>
          <p:cNvSpPr>
            <a:spLocks noChangeShapeType="1"/>
          </p:cNvSpPr>
          <p:nvPr/>
        </p:nvSpPr>
        <p:spPr bwMode="auto">
          <a:xfrm flipV="1">
            <a:off x="2667000" y="1219200"/>
            <a:ext cx="1828800" cy="457200"/>
          </a:xfrm>
          <a:prstGeom prst="line">
            <a:avLst/>
          </a:prstGeom>
          <a:noFill/>
          <a:ln w="38100">
            <a:solidFill>
              <a:schemeClr val="tx1"/>
            </a:solidFill>
            <a:round/>
            <a:headEnd type="triangle" w="med" len="med"/>
            <a:tailEnd/>
          </a:ln>
          <a:effectLst/>
        </p:spPr>
        <p:txBody>
          <a:bodyPr/>
          <a:lstStyle/>
          <a:p>
            <a:endParaRPr lang="en-US"/>
          </a:p>
        </p:txBody>
      </p:sp>
      <p:sp>
        <p:nvSpPr>
          <p:cNvPr id="982033" name="Text Box 17"/>
          <p:cNvSpPr txBox="1">
            <a:spLocks noChangeArrowheads="1"/>
          </p:cNvSpPr>
          <p:nvPr/>
        </p:nvSpPr>
        <p:spPr bwMode="auto">
          <a:xfrm>
            <a:off x="4479925" y="904875"/>
            <a:ext cx="2520950" cy="519113"/>
          </a:xfrm>
          <a:prstGeom prst="rect">
            <a:avLst/>
          </a:prstGeom>
          <a:noFill/>
          <a:ln w="12700">
            <a:noFill/>
            <a:miter lim="800000"/>
            <a:headEnd type="none" w="sm" len="sm"/>
            <a:tailEnd type="none" w="sm" len="sm"/>
          </a:ln>
          <a:effectLst/>
        </p:spPr>
        <p:txBody>
          <a:bodyPr wrap="none">
            <a:spAutoFit/>
          </a:bodyPr>
          <a:lstStyle/>
          <a:p>
            <a:pPr eaLnBrk="0" hangingPunct="0"/>
            <a:r>
              <a:rPr lang="en-US" sz="2800">
                <a:latin typeface="Times New Roman" pitchFamily="18" charset="0"/>
              </a:rPr>
              <a:t>Extended Range</a:t>
            </a:r>
          </a:p>
        </p:txBody>
      </p:sp>
      <p:sp>
        <p:nvSpPr>
          <p:cNvPr id="982034" name="Text Box 18"/>
          <p:cNvSpPr txBox="1">
            <a:spLocks noChangeArrowheads="1"/>
          </p:cNvSpPr>
          <p:nvPr/>
        </p:nvSpPr>
        <p:spPr bwMode="auto">
          <a:xfrm>
            <a:off x="4724400" y="3200400"/>
            <a:ext cx="3284538" cy="519113"/>
          </a:xfrm>
          <a:prstGeom prst="rect">
            <a:avLst/>
          </a:prstGeom>
          <a:noFill/>
          <a:ln w="12700">
            <a:noFill/>
            <a:miter lim="800000"/>
            <a:headEnd type="none" w="sm" len="sm"/>
            <a:tailEnd type="none" w="sm" len="sm"/>
          </a:ln>
          <a:effectLst/>
        </p:spPr>
        <p:txBody>
          <a:bodyPr wrap="none">
            <a:spAutoFit/>
          </a:bodyPr>
          <a:lstStyle/>
          <a:p>
            <a:pPr eaLnBrk="0" hangingPunct="0"/>
            <a:r>
              <a:rPr lang="en-US" sz="2800">
                <a:latin typeface="Times New Roman" pitchFamily="18" charset="0"/>
              </a:rPr>
              <a:t>VisiFlo Color Coding</a:t>
            </a:r>
          </a:p>
        </p:txBody>
      </p:sp>
      <p:sp>
        <p:nvSpPr>
          <p:cNvPr id="982035" name="Line 19"/>
          <p:cNvSpPr>
            <a:spLocks noChangeShapeType="1"/>
          </p:cNvSpPr>
          <p:nvPr/>
        </p:nvSpPr>
        <p:spPr bwMode="auto">
          <a:xfrm flipH="1">
            <a:off x="3657600" y="2971800"/>
            <a:ext cx="1219200" cy="0"/>
          </a:xfrm>
          <a:prstGeom prst="line">
            <a:avLst/>
          </a:prstGeom>
          <a:noFill/>
          <a:ln w="38100">
            <a:solidFill>
              <a:schemeClr val="tx1"/>
            </a:solidFill>
            <a:round/>
            <a:headEnd type="none" w="sm" len="sm"/>
            <a:tailEnd type="triangle" w="sm" len="sm"/>
          </a:ln>
          <a:effectLst/>
        </p:spPr>
        <p:txBody>
          <a:bodyPr/>
          <a:lstStyle/>
          <a:p>
            <a:endParaRPr lang="en-US"/>
          </a:p>
        </p:txBody>
      </p:sp>
      <p:sp>
        <p:nvSpPr>
          <p:cNvPr id="982036" name="Text Box 20"/>
          <p:cNvSpPr txBox="1">
            <a:spLocks noChangeArrowheads="1"/>
          </p:cNvSpPr>
          <p:nvPr/>
        </p:nvSpPr>
        <p:spPr bwMode="auto">
          <a:xfrm>
            <a:off x="6781800" y="2209800"/>
            <a:ext cx="2209800" cy="519113"/>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en-US" sz="2800">
                <a:latin typeface="Times New Roman" pitchFamily="18" charset="0"/>
              </a:rPr>
              <a:t>(S,H,P,K,SS)</a:t>
            </a:r>
          </a:p>
        </p:txBody>
      </p:sp>
    </p:spTree>
    <p:custDataLst>
      <p:tags r:id="rId2"/>
    </p:custData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4546" name="Rectangle 2"/>
          <p:cNvSpPr>
            <a:spLocks noChangeArrowheads="1"/>
          </p:cNvSpPr>
          <p:nvPr/>
        </p:nvSpPr>
        <p:spPr bwMode="auto">
          <a:xfrm>
            <a:off x="685800" y="6399213"/>
            <a:ext cx="1905000" cy="457200"/>
          </a:xfrm>
          <a:prstGeom prst="rect">
            <a:avLst/>
          </a:prstGeom>
          <a:noFill/>
          <a:ln w="9525">
            <a:noFill/>
            <a:miter lim="800000"/>
            <a:headEnd/>
            <a:tailEnd/>
          </a:ln>
          <a:effectLst/>
        </p:spPr>
        <p:txBody>
          <a:bodyPr wrap="none" anchor="ctr"/>
          <a:lstStyle/>
          <a:p>
            <a:endParaRPr lang="en-US"/>
          </a:p>
        </p:txBody>
      </p:sp>
      <p:sp>
        <p:nvSpPr>
          <p:cNvPr id="1004547" name="Rectangle 3"/>
          <p:cNvSpPr>
            <a:spLocks noChangeArrowheads="1"/>
          </p:cNvSpPr>
          <p:nvPr/>
        </p:nvSpPr>
        <p:spPr bwMode="auto">
          <a:xfrm>
            <a:off x="3124200" y="6399213"/>
            <a:ext cx="2895600" cy="457200"/>
          </a:xfrm>
          <a:prstGeom prst="rect">
            <a:avLst/>
          </a:prstGeom>
          <a:noFill/>
          <a:ln w="9525">
            <a:noFill/>
            <a:miter lim="800000"/>
            <a:headEnd/>
            <a:tailEnd/>
          </a:ln>
          <a:effectLst/>
        </p:spPr>
        <p:txBody>
          <a:bodyPr wrap="none" anchor="ctr"/>
          <a:lstStyle/>
          <a:p>
            <a:endParaRPr lang="en-US"/>
          </a:p>
        </p:txBody>
      </p:sp>
      <p:sp>
        <p:nvSpPr>
          <p:cNvPr id="1004548" name="Rectangle 4"/>
          <p:cNvSpPr>
            <a:spLocks noChangeArrowheads="1"/>
          </p:cNvSpPr>
          <p:nvPr/>
        </p:nvSpPr>
        <p:spPr bwMode="auto">
          <a:xfrm>
            <a:off x="533400" y="381000"/>
            <a:ext cx="6243638" cy="752475"/>
          </a:xfrm>
          <a:prstGeom prst="rect">
            <a:avLst/>
          </a:prstGeom>
          <a:noFill/>
          <a:ln w="50800">
            <a:solidFill>
              <a:schemeClr val="tx1"/>
            </a:solidFill>
            <a:miter lim="800000"/>
            <a:headEnd/>
            <a:tailEnd/>
          </a:ln>
          <a:effectLst/>
        </p:spPr>
        <p:txBody>
          <a:bodyPr wrap="none" lIns="92075" tIns="46038" rIns="92075" bIns="46038">
            <a:spAutoFit/>
          </a:bodyPr>
          <a:lstStyle/>
          <a:p>
            <a:pPr eaLnBrk="0" hangingPunct="0"/>
            <a:r>
              <a:rPr lang="en-US" sz="4000" b="1">
                <a:latin typeface="Times New Roman" pitchFamily="18" charset="0"/>
              </a:rPr>
              <a:t>MATERIALS AND WEAR</a:t>
            </a:r>
          </a:p>
        </p:txBody>
      </p:sp>
      <p:graphicFrame>
        <p:nvGraphicFramePr>
          <p:cNvPr id="1004549" name="Object 5"/>
          <p:cNvGraphicFramePr>
            <a:graphicFrameLocks/>
          </p:cNvGraphicFramePr>
          <p:nvPr/>
        </p:nvGraphicFramePr>
        <p:xfrm>
          <a:off x="228600" y="1600200"/>
          <a:ext cx="7688263" cy="4038600"/>
        </p:xfrm>
        <a:graphic>
          <a:graphicData uri="http://schemas.openxmlformats.org/presentationml/2006/ole">
            <p:oleObj spid="_x0000_s2019330" name="Chart" r:id="rId5" imgW="7476934" imgH="4076652" progId="MSGraph.Chart.8">
              <p:embed followColorScheme="full"/>
            </p:oleObj>
          </a:graphicData>
        </a:graphic>
      </p:graphicFrame>
      <p:sp>
        <p:nvSpPr>
          <p:cNvPr id="1004550" name="Rectangle 6"/>
          <p:cNvSpPr>
            <a:spLocks noChangeArrowheads="1"/>
          </p:cNvSpPr>
          <p:nvPr/>
        </p:nvSpPr>
        <p:spPr bwMode="auto">
          <a:xfrm>
            <a:off x="685800" y="5581650"/>
            <a:ext cx="6253163" cy="971550"/>
          </a:xfrm>
          <a:prstGeom prst="rect">
            <a:avLst/>
          </a:prstGeom>
          <a:noFill/>
          <a:ln w="25400">
            <a:solidFill>
              <a:schemeClr val="tx1"/>
            </a:solidFill>
            <a:miter lim="800000"/>
            <a:headEnd/>
            <a:tailEnd/>
          </a:ln>
          <a:effectLst/>
        </p:spPr>
        <p:txBody>
          <a:bodyPr wrap="none" lIns="92075" tIns="46038" rIns="92075" bIns="46038">
            <a:spAutoFit/>
          </a:bodyPr>
          <a:lstStyle/>
          <a:p>
            <a:pPr eaLnBrk="0" hangingPunct="0"/>
            <a:r>
              <a:rPr lang="en-US" sz="2800" b="1">
                <a:latin typeface="Times New Roman" pitchFamily="18" charset="0"/>
              </a:rPr>
              <a:t>Percent increase in nozzle flow rate</a:t>
            </a:r>
          </a:p>
          <a:p>
            <a:pPr eaLnBrk="0" hangingPunct="0"/>
            <a:r>
              <a:rPr lang="en-US" sz="2800" b="1">
                <a:latin typeface="Times New Roman" pitchFamily="18" charset="0"/>
              </a:rPr>
              <a:t>Flat-fan spray nozzles after 40 hour test</a:t>
            </a:r>
          </a:p>
        </p:txBody>
      </p:sp>
      <p:pic>
        <p:nvPicPr>
          <p:cNvPr id="1004551" name="Picture 7" descr="ss-6"/>
          <p:cNvPicPr>
            <a:picLocks noChangeAspect="1" noChangeArrowheads="1"/>
          </p:cNvPicPr>
          <p:nvPr/>
        </p:nvPicPr>
        <p:blipFill>
          <a:blip r:embed="rId6" cstate="print"/>
          <a:srcRect/>
          <a:stretch>
            <a:fillRect/>
          </a:stretch>
        </p:blipFill>
        <p:spPr bwMode="auto">
          <a:xfrm>
            <a:off x="7170738" y="762000"/>
            <a:ext cx="1668462" cy="5943600"/>
          </a:xfrm>
          <a:prstGeom prst="rect">
            <a:avLst/>
          </a:prstGeom>
          <a:noFill/>
        </p:spPr>
      </p:pic>
    </p:spTree>
    <p:custDataLst>
      <p:tags r:id="rId2"/>
    </p:custData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5186" name="Text Box 2"/>
          <p:cNvSpPr txBox="1">
            <a:spLocks noChangeArrowheads="1"/>
          </p:cNvSpPr>
          <p:nvPr/>
        </p:nvSpPr>
        <p:spPr bwMode="auto">
          <a:xfrm>
            <a:off x="76200" y="1905000"/>
            <a:ext cx="2743200" cy="1204913"/>
          </a:xfrm>
          <a:prstGeom prst="rect">
            <a:avLst/>
          </a:prstGeom>
          <a:solidFill>
            <a:srgbClr val="FFFFFF"/>
          </a:solidFill>
          <a:ln w="12700">
            <a:solidFill>
              <a:schemeClr val="tx1"/>
            </a:solidFill>
            <a:miter lim="800000"/>
            <a:headEnd type="none" w="sm" len="sm"/>
            <a:tailEnd type="none" w="sm" len="sm"/>
          </a:ln>
          <a:effectLst/>
        </p:spPr>
        <p:txBody>
          <a:bodyPr>
            <a:spAutoFit/>
          </a:bodyPr>
          <a:lstStyle/>
          <a:p>
            <a:pPr eaLnBrk="0" hangingPunct="0">
              <a:spcBef>
                <a:spcPct val="50000"/>
              </a:spcBef>
            </a:pPr>
            <a:r>
              <a:rPr lang="en-US">
                <a:solidFill>
                  <a:srgbClr val="3333FF"/>
                </a:solidFill>
                <a:latin typeface="Times New Roman" pitchFamily="18" charset="0"/>
              </a:rPr>
              <a:t>Page 9 – Turbo Flat-fan</a:t>
            </a:r>
          </a:p>
          <a:p>
            <a:pPr eaLnBrk="0" hangingPunct="0">
              <a:spcBef>
                <a:spcPct val="50000"/>
              </a:spcBef>
            </a:pPr>
            <a:r>
              <a:rPr lang="en-US">
                <a:solidFill>
                  <a:srgbClr val="3333FF"/>
                </a:solidFill>
                <a:latin typeface="Times New Roman" pitchFamily="18" charset="0"/>
              </a:rPr>
              <a:t>Page 12 – XR Fat-fan</a:t>
            </a:r>
          </a:p>
          <a:p>
            <a:pPr eaLnBrk="0" hangingPunct="0">
              <a:spcBef>
                <a:spcPct val="50000"/>
              </a:spcBef>
            </a:pPr>
            <a:r>
              <a:rPr lang="en-US">
                <a:solidFill>
                  <a:srgbClr val="3333FF"/>
                </a:solidFill>
                <a:latin typeface="Times New Roman" pitchFamily="18" charset="0"/>
              </a:rPr>
              <a:t>Page 15 – AI Flat-fan</a:t>
            </a:r>
          </a:p>
        </p:txBody>
      </p:sp>
      <p:pic>
        <p:nvPicPr>
          <p:cNvPr id="1245187" name="Picture 3"/>
          <p:cNvPicPr>
            <a:picLocks noChangeAspect="1" noChangeArrowheads="1"/>
          </p:cNvPicPr>
          <p:nvPr/>
        </p:nvPicPr>
        <p:blipFill>
          <a:blip r:embed="rId4" cstate="print"/>
          <a:srcRect/>
          <a:stretch>
            <a:fillRect/>
          </a:stretch>
        </p:blipFill>
        <p:spPr bwMode="auto">
          <a:xfrm>
            <a:off x="3057525" y="838200"/>
            <a:ext cx="5857875" cy="5867400"/>
          </a:xfrm>
          <a:prstGeom prst="rect">
            <a:avLst/>
          </a:prstGeom>
          <a:noFill/>
          <a:ln w="12700">
            <a:noFill/>
            <a:miter lim="800000"/>
            <a:headEnd type="none" w="sm" len="sm"/>
            <a:tailEnd type="none" w="sm" len="sm"/>
          </a:ln>
          <a:effectLst/>
        </p:spPr>
      </p:pic>
      <p:sp>
        <p:nvSpPr>
          <p:cNvPr id="1245188" name="Oval 4"/>
          <p:cNvSpPr>
            <a:spLocks noChangeArrowheads="1"/>
          </p:cNvSpPr>
          <p:nvPr/>
        </p:nvSpPr>
        <p:spPr bwMode="auto">
          <a:xfrm>
            <a:off x="3438525" y="914400"/>
            <a:ext cx="1524000" cy="5867400"/>
          </a:xfrm>
          <a:prstGeom prst="ellipse">
            <a:avLst/>
          </a:prstGeom>
          <a:noFill/>
          <a:ln w="28575">
            <a:solidFill>
              <a:srgbClr val="CC0000"/>
            </a:solidFill>
            <a:round/>
            <a:headEnd type="none" w="sm" len="sm"/>
            <a:tailEnd type="none" w="sm" len="sm"/>
          </a:ln>
          <a:effectLst/>
        </p:spPr>
        <p:txBody>
          <a:bodyPr wrap="none" anchor="ctr"/>
          <a:lstStyle/>
          <a:p>
            <a:endParaRPr lang="en-US"/>
          </a:p>
        </p:txBody>
      </p:sp>
      <p:pic>
        <p:nvPicPr>
          <p:cNvPr id="1245189" name="Picture 5"/>
          <p:cNvPicPr>
            <a:picLocks noChangeAspect="1" noChangeArrowheads="1"/>
          </p:cNvPicPr>
          <p:nvPr/>
        </p:nvPicPr>
        <p:blipFill>
          <a:blip r:embed="rId5" cstate="print"/>
          <a:srcRect/>
          <a:stretch>
            <a:fillRect/>
          </a:stretch>
        </p:blipFill>
        <p:spPr bwMode="auto">
          <a:xfrm>
            <a:off x="228600" y="3352800"/>
            <a:ext cx="1687513" cy="831850"/>
          </a:xfrm>
          <a:prstGeom prst="rect">
            <a:avLst/>
          </a:prstGeom>
          <a:noFill/>
          <a:ln w="12700">
            <a:noFill/>
            <a:miter lim="800000"/>
            <a:headEnd type="none" w="sm" len="sm"/>
            <a:tailEnd type="none" w="sm" len="sm"/>
          </a:ln>
          <a:effectLst/>
        </p:spPr>
      </p:pic>
      <p:pic>
        <p:nvPicPr>
          <p:cNvPr id="1245190" name="Picture 6"/>
          <p:cNvPicPr>
            <a:picLocks noChangeAspect="1" noChangeArrowheads="1"/>
          </p:cNvPicPr>
          <p:nvPr/>
        </p:nvPicPr>
        <p:blipFill>
          <a:blip r:embed="rId6" cstate="print"/>
          <a:srcRect/>
          <a:stretch>
            <a:fillRect/>
          </a:stretch>
        </p:blipFill>
        <p:spPr bwMode="auto">
          <a:xfrm>
            <a:off x="228600" y="4419600"/>
            <a:ext cx="2328863" cy="752475"/>
          </a:xfrm>
          <a:prstGeom prst="rect">
            <a:avLst/>
          </a:prstGeom>
          <a:noFill/>
          <a:ln w="12700">
            <a:noFill/>
            <a:miter lim="800000"/>
            <a:headEnd type="none" w="sm" len="sm"/>
            <a:tailEnd type="none" w="sm" len="sm"/>
          </a:ln>
          <a:effectLst/>
        </p:spPr>
      </p:pic>
      <p:pic>
        <p:nvPicPr>
          <p:cNvPr id="1245191" name="Picture 7"/>
          <p:cNvPicPr>
            <a:picLocks noChangeAspect="1" noChangeArrowheads="1"/>
          </p:cNvPicPr>
          <p:nvPr/>
        </p:nvPicPr>
        <p:blipFill>
          <a:blip r:embed="rId7" cstate="print"/>
          <a:srcRect/>
          <a:stretch>
            <a:fillRect/>
          </a:stretch>
        </p:blipFill>
        <p:spPr bwMode="auto">
          <a:xfrm>
            <a:off x="304800" y="5257800"/>
            <a:ext cx="2455863" cy="1455738"/>
          </a:xfrm>
          <a:prstGeom prst="rect">
            <a:avLst/>
          </a:prstGeom>
          <a:noFill/>
          <a:ln w="12700">
            <a:noFill/>
            <a:miter lim="800000"/>
            <a:headEnd type="none" w="sm" len="sm"/>
            <a:tailEnd type="none" w="sm" len="sm"/>
          </a:ln>
          <a:effectLst/>
        </p:spPr>
      </p:pic>
      <p:sp>
        <p:nvSpPr>
          <p:cNvPr id="1245192" name="Rectangle 8"/>
          <p:cNvSpPr>
            <a:spLocks noChangeArrowheads="1"/>
          </p:cNvSpPr>
          <p:nvPr/>
        </p:nvSpPr>
        <p:spPr bwMode="auto">
          <a:xfrm>
            <a:off x="228600" y="152400"/>
            <a:ext cx="6019800" cy="533400"/>
          </a:xfrm>
          <a:prstGeom prst="rect">
            <a:avLst/>
          </a:prstGeom>
          <a:noFill/>
          <a:ln w="9525">
            <a:noFill/>
            <a:miter lim="800000"/>
            <a:headEnd/>
            <a:tailEnd/>
          </a:ln>
          <a:effectLst>
            <a:outerShdw dist="13470" dir="2700000" algn="ctr" rotWithShape="0">
              <a:schemeClr val="bg2"/>
            </a:outerShdw>
          </a:effectLst>
        </p:spPr>
        <p:txBody>
          <a:bodyPr lIns="92075" tIns="46038" rIns="92075" bIns="46038" anchor="ctr"/>
          <a:lstStyle/>
          <a:p>
            <a:pPr algn="ctr"/>
            <a:r>
              <a:rPr lang="en-US" sz="3600">
                <a:solidFill>
                  <a:schemeClr val="tx2"/>
                </a:solidFill>
              </a:rPr>
              <a:t>Nozzle Selection Chart:</a:t>
            </a:r>
          </a:p>
        </p:txBody>
      </p:sp>
    </p:spTree>
    <p:custDataLst>
      <p:tags r:id="rId1"/>
    </p:custData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Grp="1" noChangeArrowheads="1"/>
          </p:cNvSpPr>
          <p:nvPr>
            <p:ph type="title"/>
          </p:nvPr>
        </p:nvSpPr>
        <p:spPr/>
        <p:txBody>
          <a:bodyPr/>
          <a:lstStyle/>
          <a:p>
            <a:r>
              <a:rPr lang="en-US"/>
              <a:t>Nozzle Replacement:</a:t>
            </a:r>
          </a:p>
        </p:txBody>
      </p:sp>
      <p:sp>
        <p:nvSpPr>
          <p:cNvPr id="331779" name="Rectangle 3"/>
          <p:cNvSpPr>
            <a:spLocks noGrp="1" noChangeArrowheads="1"/>
          </p:cNvSpPr>
          <p:nvPr>
            <p:ph idx="1"/>
          </p:nvPr>
        </p:nvSpPr>
        <p:spPr>
          <a:xfrm>
            <a:off x="914400" y="1752600"/>
            <a:ext cx="6765925" cy="4572000"/>
          </a:xfrm>
        </p:spPr>
        <p:txBody>
          <a:bodyPr>
            <a:normAutofit/>
          </a:bodyPr>
          <a:lstStyle/>
          <a:p>
            <a:pPr marL="285750" indent="-285750">
              <a:lnSpc>
                <a:spcPct val="80000"/>
              </a:lnSpc>
            </a:pPr>
            <a:r>
              <a:rPr lang="en-US" dirty="0"/>
              <a:t>Replacing worn spray nozzles protects against the danger of a chemical misapplication.</a:t>
            </a:r>
          </a:p>
          <a:p>
            <a:pPr marL="285750" indent="-285750">
              <a:lnSpc>
                <a:spcPct val="80000"/>
              </a:lnSpc>
            </a:pPr>
            <a:r>
              <a:rPr lang="en-US" dirty="0"/>
              <a:t>A combination of calibration and visual observation can be used to determine whether nozzles need to be replaced. </a:t>
            </a:r>
          </a:p>
          <a:p>
            <a:pPr marL="685800" lvl="1" indent="-228600">
              <a:lnSpc>
                <a:spcPct val="80000"/>
              </a:lnSpc>
            </a:pPr>
            <a:r>
              <a:rPr lang="en-US" dirty="0"/>
              <a:t>Increased flow rate</a:t>
            </a:r>
          </a:p>
          <a:p>
            <a:pPr marL="685800" lvl="1" indent="-228600">
              <a:lnSpc>
                <a:spcPct val="80000"/>
              </a:lnSpc>
            </a:pPr>
            <a:r>
              <a:rPr lang="en-US" dirty="0"/>
              <a:t>Poor patterns</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title"/>
          </p:nvPr>
        </p:nvSpPr>
        <p:spPr/>
        <p:txBody>
          <a:bodyPr/>
          <a:lstStyle/>
          <a:p>
            <a:r>
              <a:rPr lang="en-US"/>
              <a:t>Nozzle Replacement:</a:t>
            </a:r>
          </a:p>
        </p:txBody>
      </p:sp>
      <p:sp>
        <p:nvSpPr>
          <p:cNvPr id="290819" name="Rectangle 3"/>
          <p:cNvSpPr>
            <a:spLocks noGrp="1" noChangeArrowheads="1"/>
          </p:cNvSpPr>
          <p:nvPr>
            <p:ph idx="1"/>
          </p:nvPr>
        </p:nvSpPr>
        <p:spPr>
          <a:xfrm>
            <a:off x="685800" y="1981200"/>
            <a:ext cx="7772400" cy="2971800"/>
          </a:xfrm>
        </p:spPr>
        <p:txBody>
          <a:bodyPr/>
          <a:lstStyle/>
          <a:p>
            <a:r>
              <a:rPr lang="en-US"/>
              <a:t>Nozzle material</a:t>
            </a:r>
          </a:p>
          <a:p>
            <a:r>
              <a:rPr lang="en-US"/>
              <a:t>Sprayed solution</a:t>
            </a:r>
          </a:p>
          <a:p>
            <a:r>
              <a:rPr lang="en-US"/>
              <a:t>Pressure used</a:t>
            </a:r>
          </a:p>
          <a:p>
            <a:r>
              <a:rPr lang="en-US"/>
              <a:t>Cost of application error vs nozzle replacement cost</a:t>
            </a:r>
          </a:p>
          <a:p>
            <a:endParaRPr lang="en-US"/>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9458" name="Picture 2" descr="equ-44"/>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686800" cy="673100"/>
          </a:xfrm>
        </p:spPr>
        <p:txBody>
          <a:bodyPr>
            <a:normAutofit fontScale="90000"/>
          </a:bodyPr>
          <a:lstStyle/>
          <a:p>
            <a:r>
              <a:rPr lang="en-US" sz="4000" dirty="0" err="1" smtClean="0"/>
              <a:t>SpotOn</a:t>
            </a:r>
            <a:r>
              <a:rPr lang="en-US" sz="4000" dirty="0" smtClean="0"/>
              <a:t> Electronic Calibration Tool</a:t>
            </a:r>
            <a:endParaRPr lang="en-US" sz="4000" dirty="0"/>
          </a:p>
        </p:txBody>
      </p:sp>
      <p:pic>
        <p:nvPicPr>
          <p:cNvPr id="4" name="Content Placeholder 3" descr="IMG_5957.JPG"/>
          <p:cNvPicPr>
            <a:picLocks noGrp="1" noChangeAspect="1"/>
          </p:cNvPicPr>
          <p:nvPr>
            <p:ph idx="1"/>
          </p:nvPr>
        </p:nvPicPr>
        <p:blipFill>
          <a:blip r:embed="rId2" cstate="print"/>
          <a:srcRect t="18667"/>
          <a:stretch>
            <a:fillRect/>
          </a:stretch>
        </p:blipFill>
        <p:spPr>
          <a:xfrm>
            <a:off x="4398363" y="990600"/>
            <a:ext cx="4621967" cy="2819400"/>
          </a:xfrm>
        </p:spPr>
      </p:pic>
      <p:sp>
        <p:nvSpPr>
          <p:cNvPr id="8" name="Text Placeholder 7"/>
          <p:cNvSpPr>
            <a:spLocks noGrp="1"/>
          </p:cNvSpPr>
          <p:nvPr>
            <p:ph type="body" sz="half" idx="2"/>
          </p:nvPr>
        </p:nvSpPr>
        <p:spPr>
          <a:xfrm>
            <a:off x="228600" y="990601"/>
            <a:ext cx="3962400" cy="2362200"/>
          </a:xfrm>
        </p:spPr>
        <p:txBody>
          <a:bodyPr>
            <a:normAutofit fontScale="92500" lnSpcReduction="20000"/>
          </a:bodyPr>
          <a:lstStyle/>
          <a:p>
            <a:r>
              <a:rPr lang="en-US" sz="1800" dirty="0" smtClean="0"/>
              <a:t>Successful Farming Sponsored and will publish findings.</a:t>
            </a:r>
          </a:p>
          <a:p>
            <a:endParaRPr lang="en-US" sz="1800" dirty="0" smtClean="0"/>
          </a:p>
          <a:p>
            <a:r>
              <a:rPr lang="en-US" sz="1800" dirty="0" smtClean="0"/>
              <a:t>Scott </a:t>
            </a:r>
            <a:r>
              <a:rPr lang="en-US" sz="1800" dirty="0" err="1" smtClean="0"/>
              <a:t>Bretthauer</a:t>
            </a:r>
            <a:r>
              <a:rPr lang="en-US" sz="1800" dirty="0" smtClean="0"/>
              <a:t> - U of I</a:t>
            </a:r>
          </a:p>
          <a:p>
            <a:r>
              <a:rPr lang="en-US" sz="1800" dirty="0" smtClean="0"/>
              <a:t>Jim Wilson - SDSU</a:t>
            </a:r>
          </a:p>
          <a:p>
            <a:r>
              <a:rPr lang="en-US" sz="1800" dirty="0" smtClean="0"/>
              <a:t>Randy Taylor - OSU</a:t>
            </a:r>
          </a:p>
          <a:p>
            <a:r>
              <a:rPr lang="en-US" sz="1800" dirty="0" smtClean="0"/>
              <a:t>Bobby </a:t>
            </a:r>
            <a:r>
              <a:rPr lang="en-US" sz="1800" dirty="0" err="1" smtClean="0"/>
              <a:t>Grisso</a:t>
            </a:r>
            <a:r>
              <a:rPr lang="en-US" sz="1800" dirty="0" smtClean="0"/>
              <a:t> &amp; Pat </a:t>
            </a:r>
            <a:r>
              <a:rPr lang="en-US" sz="1800" dirty="0" err="1" smtClean="0"/>
              <a:t>Hipkins</a:t>
            </a:r>
            <a:r>
              <a:rPr lang="en-US" sz="1800" dirty="0" smtClean="0"/>
              <a:t> - VTU</a:t>
            </a:r>
          </a:p>
          <a:p>
            <a:r>
              <a:rPr lang="en-US" sz="1800" dirty="0" smtClean="0"/>
              <a:t>Mark Hanna – ISU</a:t>
            </a:r>
          </a:p>
          <a:p>
            <a:r>
              <a:rPr lang="en-US" sz="1800" dirty="0" smtClean="0"/>
              <a:t>Bob Wolf – KSU</a:t>
            </a:r>
          </a:p>
          <a:p>
            <a:endParaRPr lang="en-US" sz="1800" dirty="0" smtClean="0"/>
          </a:p>
        </p:txBody>
      </p:sp>
      <p:pic>
        <p:nvPicPr>
          <p:cNvPr id="5" name="Picture 4" descr="IMG_5990.JPG"/>
          <p:cNvPicPr>
            <a:picLocks noChangeAspect="1"/>
          </p:cNvPicPr>
          <p:nvPr/>
        </p:nvPicPr>
        <p:blipFill>
          <a:blip r:embed="rId3" cstate="print"/>
          <a:stretch>
            <a:fillRect/>
          </a:stretch>
        </p:blipFill>
        <p:spPr>
          <a:xfrm rot="5400000">
            <a:off x="1574800" y="3911600"/>
            <a:ext cx="3251200" cy="2438400"/>
          </a:xfrm>
          <a:prstGeom prst="rect">
            <a:avLst/>
          </a:prstGeom>
          <a:ln>
            <a:noFill/>
          </a:ln>
          <a:effectLst>
            <a:softEdge rad="112500"/>
          </a:effectLst>
        </p:spPr>
      </p:pic>
      <p:pic>
        <p:nvPicPr>
          <p:cNvPr id="6" name="Picture 5" descr="IMG_6023.JPG"/>
          <p:cNvPicPr>
            <a:picLocks noChangeAspect="1"/>
          </p:cNvPicPr>
          <p:nvPr/>
        </p:nvPicPr>
        <p:blipFill>
          <a:blip r:embed="rId4" cstate="print"/>
          <a:stretch>
            <a:fillRect/>
          </a:stretch>
        </p:blipFill>
        <p:spPr>
          <a:xfrm rot="5400000">
            <a:off x="6934200" y="4343400"/>
            <a:ext cx="2438400" cy="1828800"/>
          </a:xfrm>
          <a:prstGeom prst="rect">
            <a:avLst/>
          </a:prstGeom>
        </p:spPr>
      </p:pic>
      <p:pic>
        <p:nvPicPr>
          <p:cNvPr id="7" name="Picture 6" descr="IMG_6035.JPG"/>
          <p:cNvPicPr>
            <a:picLocks noChangeAspect="1"/>
          </p:cNvPicPr>
          <p:nvPr/>
        </p:nvPicPr>
        <p:blipFill>
          <a:blip r:embed="rId5" cstate="print"/>
          <a:srcRect l="28125" r="6250"/>
          <a:stretch>
            <a:fillRect/>
          </a:stretch>
        </p:blipFill>
        <p:spPr>
          <a:xfrm rot="5400000">
            <a:off x="4659085" y="3951514"/>
            <a:ext cx="2286000" cy="2612571"/>
          </a:xfrm>
          <a:prstGeom prst="rect">
            <a:avLst/>
          </a:prstGeom>
        </p:spPr>
      </p:pic>
      <p:pic>
        <p:nvPicPr>
          <p:cNvPr id="9" name="Picture 8" descr="sprayer-calibrator.jpg"/>
          <p:cNvPicPr>
            <a:picLocks noChangeAspect="1"/>
          </p:cNvPicPr>
          <p:nvPr/>
        </p:nvPicPr>
        <p:blipFill>
          <a:blip r:embed="rId6" cstate="print"/>
          <a:stretch>
            <a:fillRect/>
          </a:stretch>
        </p:blipFill>
        <p:spPr>
          <a:xfrm>
            <a:off x="127761" y="3886200"/>
            <a:ext cx="1777239" cy="2895600"/>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01506" name="Rectangle 2"/>
          <p:cNvSpPr>
            <a:spLocks noGrp="1" noChangeArrowheads="1"/>
          </p:cNvSpPr>
          <p:nvPr>
            <p:ph type="title"/>
          </p:nvPr>
        </p:nvSpPr>
        <p:spPr/>
        <p:txBody>
          <a:bodyPr/>
          <a:lstStyle/>
          <a:p>
            <a:r>
              <a:rPr lang="en-US"/>
              <a:t>Checking for accuracy</a:t>
            </a:r>
          </a:p>
        </p:txBody>
      </p:sp>
      <p:sp>
        <p:nvSpPr>
          <p:cNvPr id="1301507" name="Rectangle 3"/>
          <p:cNvSpPr>
            <a:spLocks noGrp="1" noChangeArrowheads="1"/>
          </p:cNvSpPr>
          <p:nvPr>
            <p:ph type="body" idx="1"/>
          </p:nvPr>
        </p:nvSpPr>
        <p:spPr>
          <a:xfrm>
            <a:off x="381000" y="2209800"/>
            <a:ext cx="7753350" cy="3810000"/>
          </a:xfrm>
        </p:spPr>
        <p:txBody>
          <a:bodyPr/>
          <a:lstStyle/>
          <a:p>
            <a:pPr>
              <a:lnSpc>
                <a:spcPct val="90000"/>
              </a:lnSpc>
            </a:pPr>
            <a:r>
              <a:rPr lang="en-US"/>
              <a:t>Check several new nozzles</a:t>
            </a:r>
          </a:p>
          <a:p>
            <a:pPr lvl="1">
              <a:lnSpc>
                <a:spcPct val="90000"/>
              </a:lnSpc>
            </a:pPr>
            <a:r>
              <a:rPr lang="en-US"/>
              <a:t>flow rate within 5-7% of desired output?</a:t>
            </a:r>
          </a:p>
          <a:p>
            <a:pPr>
              <a:lnSpc>
                <a:spcPct val="90000"/>
              </a:lnSpc>
            </a:pPr>
            <a:r>
              <a:rPr lang="en-US"/>
              <a:t>Check flow rate frequently</a:t>
            </a:r>
          </a:p>
          <a:p>
            <a:pPr lvl="1">
              <a:lnSpc>
                <a:spcPct val="90000"/>
              </a:lnSpc>
            </a:pPr>
            <a:r>
              <a:rPr lang="en-US"/>
              <a:t>adjust pressure to compensate for small changes output due to wear</a:t>
            </a:r>
          </a:p>
          <a:p>
            <a:pPr>
              <a:lnSpc>
                <a:spcPct val="90000"/>
              </a:lnSpc>
            </a:pPr>
            <a:r>
              <a:rPr lang="en-US"/>
              <a:t>Replace nozzles &amp; recalibrate when:</a:t>
            </a:r>
          </a:p>
          <a:p>
            <a:pPr lvl="1">
              <a:lnSpc>
                <a:spcPct val="90000"/>
              </a:lnSpc>
            </a:pPr>
            <a:r>
              <a:rPr lang="en-US"/>
              <a:t>output &gt; 7% change from new nozzle</a:t>
            </a:r>
          </a:p>
          <a:p>
            <a:pPr lvl="1">
              <a:lnSpc>
                <a:spcPct val="90000"/>
              </a:lnSpc>
            </a:pPr>
            <a:r>
              <a:rPr lang="en-US"/>
              <a:t>when pattern becomes uneven</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1301507">
                                            <p:txEl>
                                              <p:pRg st="0" end="0"/>
                                            </p:txEl>
                                          </p:spTgt>
                                        </p:tgtEl>
                                        <p:attrNameLst>
                                          <p:attrName>style.visibility</p:attrName>
                                        </p:attrNameLst>
                                      </p:cBhvr>
                                      <p:to>
                                        <p:strVal val="visible"/>
                                      </p:to>
                                    </p:set>
                                    <p:anim calcmode="lin" valueType="num">
                                      <p:cBhvr additive="base">
                                        <p:cTn id="7" dur="500" fill="hold"/>
                                        <p:tgtEl>
                                          <p:spTgt spid="130150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30150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1301507">
                                            <p:txEl>
                                              <p:pRg st="1" end="1"/>
                                            </p:txEl>
                                          </p:spTgt>
                                        </p:tgtEl>
                                        <p:attrNameLst>
                                          <p:attrName>style.visibility</p:attrName>
                                        </p:attrNameLst>
                                      </p:cBhvr>
                                      <p:to>
                                        <p:strVal val="visible"/>
                                      </p:to>
                                    </p:set>
                                    <p:anim calcmode="lin" valueType="num">
                                      <p:cBhvr additive="base">
                                        <p:cTn id="11" dur="500" fill="hold"/>
                                        <p:tgtEl>
                                          <p:spTgt spid="1301507">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3015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6" fill="hold" grpId="0" nodeType="clickEffect">
                                  <p:stCondLst>
                                    <p:cond delay="0"/>
                                  </p:stCondLst>
                                  <p:childTnLst>
                                    <p:set>
                                      <p:cBhvr>
                                        <p:cTn id="16" dur="1" fill="hold">
                                          <p:stCondLst>
                                            <p:cond delay="0"/>
                                          </p:stCondLst>
                                        </p:cTn>
                                        <p:tgtEl>
                                          <p:spTgt spid="1301507">
                                            <p:txEl>
                                              <p:pRg st="2" end="2"/>
                                            </p:txEl>
                                          </p:spTgt>
                                        </p:tgtEl>
                                        <p:attrNameLst>
                                          <p:attrName>style.visibility</p:attrName>
                                        </p:attrNameLst>
                                      </p:cBhvr>
                                      <p:to>
                                        <p:strVal val="visible"/>
                                      </p:to>
                                    </p:set>
                                    <p:anim calcmode="lin" valueType="num">
                                      <p:cBhvr additive="base">
                                        <p:cTn id="17" dur="500" fill="hold"/>
                                        <p:tgtEl>
                                          <p:spTgt spid="1301507">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130150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6" fill="hold" grpId="0" nodeType="withEffect">
                                  <p:stCondLst>
                                    <p:cond delay="0"/>
                                  </p:stCondLst>
                                  <p:childTnLst>
                                    <p:set>
                                      <p:cBhvr>
                                        <p:cTn id="20" dur="1" fill="hold">
                                          <p:stCondLst>
                                            <p:cond delay="0"/>
                                          </p:stCondLst>
                                        </p:cTn>
                                        <p:tgtEl>
                                          <p:spTgt spid="1301507">
                                            <p:txEl>
                                              <p:pRg st="3" end="3"/>
                                            </p:txEl>
                                          </p:spTgt>
                                        </p:tgtEl>
                                        <p:attrNameLst>
                                          <p:attrName>style.visibility</p:attrName>
                                        </p:attrNameLst>
                                      </p:cBhvr>
                                      <p:to>
                                        <p:strVal val="visible"/>
                                      </p:to>
                                    </p:set>
                                    <p:anim calcmode="lin" valueType="num">
                                      <p:cBhvr additive="base">
                                        <p:cTn id="21" dur="500" fill="hold"/>
                                        <p:tgtEl>
                                          <p:spTgt spid="1301507">
                                            <p:txEl>
                                              <p:pRg st="3" end="3"/>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130150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6" fill="hold" grpId="0" nodeType="clickEffect">
                                  <p:stCondLst>
                                    <p:cond delay="0"/>
                                  </p:stCondLst>
                                  <p:childTnLst>
                                    <p:set>
                                      <p:cBhvr>
                                        <p:cTn id="26" dur="1" fill="hold">
                                          <p:stCondLst>
                                            <p:cond delay="0"/>
                                          </p:stCondLst>
                                        </p:cTn>
                                        <p:tgtEl>
                                          <p:spTgt spid="1301507">
                                            <p:txEl>
                                              <p:pRg st="4" end="4"/>
                                            </p:txEl>
                                          </p:spTgt>
                                        </p:tgtEl>
                                        <p:attrNameLst>
                                          <p:attrName>style.visibility</p:attrName>
                                        </p:attrNameLst>
                                      </p:cBhvr>
                                      <p:to>
                                        <p:strVal val="visible"/>
                                      </p:to>
                                    </p:set>
                                    <p:anim calcmode="lin" valueType="num">
                                      <p:cBhvr additive="base">
                                        <p:cTn id="27" dur="500" fill="hold"/>
                                        <p:tgtEl>
                                          <p:spTgt spid="1301507">
                                            <p:txEl>
                                              <p:pRg st="4" end="4"/>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301507">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6" fill="hold" grpId="0" nodeType="withEffect">
                                  <p:stCondLst>
                                    <p:cond delay="0"/>
                                  </p:stCondLst>
                                  <p:childTnLst>
                                    <p:set>
                                      <p:cBhvr>
                                        <p:cTn id="30" dur="1" fill="hold">
                                          <p:stCondLst>
                                            <p:cond delay="0"/>
                                          </p:stCondLst>
                                        </p:cTn>
                                        <p:tgtEl>
                                          <p:spTgt spid="1301507">
                                            <p:txEl>
                                              <p:pRg st="5" end="5"/>
                                            </p:txEl>
                                          </p:spTgt>
                                        </p:tgtEl>
                                        <p:attrNameLst>
                                          <p:attrName>style.visibility</p:attrName>
                                        </p:attrNameLst>
                                      </p:cBhvr>
                                      <p:to>
                                        <p:strVal val="visible"/>
                                      </p:to>
                                    </p:set>
                                    <p:anim calcmode="lin" valueType="num">
                                      <p:cBhvr additive="base">
                                        <p:cTn id="31" dur="500" fill="hold"/>
                                        <p:tgtEl>
                                          <p:spTgt spid="1301507">
                                            <p:txEl>
                                              <p:pRg st="5" end="5"/>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301507">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6" fill="hold" grpId="0" nodeType="withEffect">
                                  <p:stCondLst>
                                    <p:cond delay="0"/>
                                  </p:stCondLst>
                                  <p:childTnLst>
                                    <p:set>
                                      <p:cBhvr>
                                        <p:cTn id="34" dur="1" fill="hold">
                                          <p:stCondLst>
                                            <p:cond delay="0"/>
                                          </p:stCondLst>
                                        </p:cTn>
                                        <p:tgtEl>
                                          <p:spTgt spid="1301507">
                                            <p:txEl>
                                              <p:pRg st="6" end="6"/>
                                            </p:txEl>
                                          </p:spTgt>
                                        </p:tgtEl>
                                        <p:attrNameLst>
                                          <p:attrName>style.visibility</p:attrName>
                                        </p:attrNameLst>
                                      </p:cBhvr>
                                      <p:to>
                                        <p:strVal val="visible"/>
                                      </p:to>
                                    </p:set>
                                    <p:anim calcmode="lin" valueType="num">
                                      <p:cBhvr additive="base">
                                        <p:cTn id="35" dur="500" fill="hold"/>
                                        <p:tgtEl>
                                          <p:spTgt spid="1301507">
                                            <p:txEl>
                                              <p:pRg st="6" end="6"/>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130150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1507"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3266" name="Rectangle 2"/>
          <p:cNvSpPr>
            <a:spLocks noGrp="1" noChangeArrowheads="1"/>
          </p:cNvSpPr>
          <p:nvPr>
            <p:ph type="title" idx="4294967295"/>
          </p:nvPr>
        </p:nvSpPr>
        <p:spPr>
          <a:xfrm>
            <a:off x="990600" y="152400"/>
            <a:ext cx="7010400" cy="884238"/>
          </a:xfrm>
        </p:spPr>
        <p:txBody>
          <a:bodyPr/>
          <a:lstStyle/>
          <a:p>
            <a:r>
              <a:rPr lang="en-US"/>
              <a:t>2.  Set up for Uniformity:</a:t>
            </a:r>
          </a:p>
        </p:txBody>
      </p:sp>
      <p:sp>
        <p:nvSpPr>
          <p:cNvPr id="1163267" name="Rectangle 3"/>
          <p:cNvSpPr>
            <a:spLocks noGrp="1" noChangeArrowheads="1"/>
          </p:cNvSpPr>
          <p:nvPr>
            <p:ph type="body" sz="half" idx="4294967295"/>
          </p:nvPr>
        </p:nvSpPr>
        <p:spPr>
          <a:xfrm>
            <a:off x="1752600" y="1828800"/>
            <a:ext cx="7239000" cy="1524000"/>
          </a:xfrm>
        </p:spPr>
        <p:txBody>
          <a:bodyPr/>
          <a:lstStyle/>
          <a:p>
            <a:pPr>
              <a:buFontTx/>
              <a:buNone/>
            </a:pPr>
            <a:r>
              <a:rPr lang="en-US" sz="2400"/>
              <a:t>	Goal is to put the material on evenly from nozzle to nozzle, end of boom to end of boom, and across the entire field.  A 20-inch spacing requires 17-19” above target for 50-60% overlap.  </a:t>
            </a:r>
            <a:r>
              <a:rPr lang="en-US" sz="2400">
                <a:solidFill>
                  <a:srgbClr val="FF0000"/>
                </a:solidFill>
              </a:rPr>
              <a:t>Nozzle mount angle?</a:t>
            </a:r>
            <a:endParaRPr lang="en-US" sz="2400"/>
          </a:p>
        </p:txBody>
      </p:sp>
      <p:pic>
        <p:nvPicPr>
          <p:cNvPr id="1163268" name="Picture 4"/>
          <p:cNvPicPr>
            <a:picLocks noChangeAspect="1" noChangeArrowheads="1"/>
          </p:cNvPicPr>
          <p:nvPr/>
        </p:nvPicPr>
        <p:blipFill>
          <a:blip r:embed="rId3" cstate="print"/>
          <a:srcRect/>
          <a:stretch>
            <a:fillRect/>
          </a:stretch>
        </p:blipFill>
        <p:spPr bwMode="auto">
          <a:xfrm>
            <a:off x="304800" y="2133600"/>
            <a:ext cx="1676400" cy="1235075"/>
          </a:xfrm>
          <a:prstGeom prst="rect">
            <a:avLst/>
          </a:prstGeom>
          <a:noFill/>
          <a:ln w="12700">
            <a:noFill/>
            <a:miter lim="800000"/>
            <a:headEnd/>
            <a:tailEnd/>
          </a:ln>
          <a:effectLst/>
        </p:spPr>
      </p:pic>
      <p:pic>
        <p:nvPicPr>
          <p:cNvPr id="1163269" name="Picture 5"/>
          <p:cNvPicPr>
            <a:picLocks noChangeAspect="1" noChangeArrowheads="1"/>
          </p:cNvPicPr>
          <p:nvPr/>
        </p:nvPicPr>
        <p:blipFill>
          <a:blip r:embed="rId4" cstate="print"/>
          <a:srcRect/>
          <a:stretch>
            <a:fillRect/>
          </a:stretch>
        </p:blipFill>
        <p:spPr bwMode="auto">
          <a:xfrm>
            <a:off x="152400" y="3733800"/>
            <a:ext cx="2060575" cy="2514600"/>
          </a:xfrm>
          <a:prstGeom prst="rect">
            <a:avLst/>
          </a:prstGeom>
          <a:noFill/>
          <a:ln w="12700">
            <a:noFill/>
            <a:miter lim="800000"/>
            <a:headEnd/>
            <a:tailEnd/>
          </a:ln>
          <a:effectLst/>
        </p:spPr>
      </p:pic>
      <p:pic>
        <p:nvPicPr>
          <p:cNvPr id="1163270" name="Picture 6"/>
          <p:cNvPicPr>
            <a:picLocks noChangeAspect="1" noChangeArrowheads="1"/>
          </p:cNvPicPr>
          <p:nvPr/>
        </p:nvPicPr>
        <p:blipFill>
          <a:blip r:embed="rId5" cstate="print"/>
          <a:srcRect/>
          <a:stretch>
            <a:fillRect/>
          </a:stretch>
        </p:blipFill>
        <p:spPr bwMode="auto">
          <a:xfrm>
            <a:off x="2362200" y="3810000"/>
            <a:ext cx="6705600" cy="2482850"/>
          </a:xfrm>
          <a:prstGeom prst="rect">
            <a:avLst/>
          </a:prstGeom>
          <a:noFill/>
          <a:ln w="12700">
            <a:noFill/>
            <a:miter lim="800000"/>
            <a:headEnd/>
            <a:tailEnd/>
          </a:ln>
          <a:effectLst/>
        </p:spPr>
      </p:pic>
    </p:spTree>
    <p:custDataLst>
      <p:tags r:id="rId1"/>
    </p:custData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0370" name="Picture 2" descr="IMG_7613"/>
          <p:cNvPicPr>
            <a:picLocks noChangeAspect="1" noChangeArrowheads="1"/>
          </p:cNvPicPr>
          <p:nvPr/>
        </p:nvPicPr>
        <p:blipFill>
          <a:blip r:embed="rId3" cstate="print"/>
          <a:srcRect/>
          <a:stretch>
            <a:fillRect/>
          </a:stretch>
        </p:blipFill>
        <p:spPr bwMode="auto">
          <a:xfrm>
            <a:off x="5943600" y="2286000"/>
            <a:ext cx="2743200" cy="2057400"/>
          </a:xfrm>
          <a:prstGeom prst="rect">
            <a:avLst/>
          </a:prstGeom>
          <a:noFill/>
        </p:spPr>
      </p:pic>
      <p:pic>
        <p:nvPicPr>
          <p:cNvPr id="1210371" name="Picture 3" descr="IMG_7615"/>
          <p:cNvPicPr>
            <a:picLocks noChangeAspect="1" noChangeArrowheads="1"/>
          </p:cNvPicPr>
          <p:nvPr/>
        </p:nvPicPr>
        <p:blipFill>
          <a:blip r:embed="rId4" cstate="print"/>
          <a:srcRect/>
          <a:stretch>
            <a:fillRect/>
          </a:stretch>
        </p:blipFill>
        <p:spPr bwMode="auto">
          <a:xfrm>
            <a:off x="152400" y="2209800"/>
            <a:ext cx="2438400" cy="1828800"/>
          </a:xfrm>
          <a:prstGeom prst="rect">
            <a:avLst/>
          </a:prstGeom>
          <a:noFill/>
        </p:spPr>
      </p:pic>
      <p:pic>
        <p:nvPicPr>
          <p:cNvPr id="1210372" name="Picture 4" descr="IMG_7620"/>
          <p:cNvPicPr>
            <a:picLocks noChangeAspect="1" noChangeArrowheads="1"/>
          </p:cNvPicPr>
          <p:nvPr/>
        </p:nvPicPr>
        <p:blipFill>
          <a:blip r:embed="rId5" cstate="print"/>
          <a:srcRect/>
          <a:stretch>
            <a:fillRect/>
          </a:stretch>
        </p:blipFill>
        <p:spPr bwMode="auto">
          <a:xfrm>
            <a:off x="2971800" y="4533900"/>
            <a:ext cx="2514600" cy="1885950"/>
          </a:xfrm>
          <a:prstGeom prst="rect">
            <a:avLst/>
          </a:prstGeom>
          <a:noFill/>
        </p:spPr>
      </p:pic>
      <p:pic>
        <p:nvPicPr>
          <p:cNvPr id="1210373" name="Picture 5" descr="IMG_7616"/>
          <p:cNvPicPr>
            <a:picLocks noChangeAspect="1" noChangeArrowheads="1"/>
          </p:cNvPicPr>
          <p:nvPr/>
        </p:nvPicPr>
        <p:blipFill>
          <a:blip r:embed="rId6" cstate="print"/>
          <a:srcRect/>
          <a:stretch>
            <a:fillRect/>
          </a:stretch>
        </p:blipFill>
        <p:spPr bwMode="auto">
          <a:xfrm>
            <a:off x="152400" y="152400"/>
            <a:ext cx="2438400" cy="1828800"/>
          </a:xfrm>
          <a:prstGeom prst="rect">
            <a:avLst/>
          </a:prstGeom>
          <a:noFill/>
        </p:spPr>
      </p:pic>
      <p:pic>
        <p:nvPicPr>
          <p:cNvPr id="1210374" name="Picture 6" descr="IMG_7617"/>
          <p:cNvPicPr>
            <a:picLocks noChangeAspect="1" noChangeArrowheads="1"/>
          </p:cNvPicPr>
          <p:nvPr/>
        </p:nvPicPr>
        <p:blipFill>
          <a:blip r:embed="rId7" cstate="print"/>
          <a:srcRect/>
          <a:stretch>
            <a:fillRect/>
          </a:stretch>
        </p:blipFill>
        <p:spPr bwMode="auto">
          <a:xfrm>
            <a:off x="152400" y="4457700"/>
            <a:ext cx="2590800" cy="1943100"/>
          </a:xfrm>
          <a:prstGeom prst="rect">
            <a:avLst/>
          </a:prstGeom>
          <a:noFill/>
        </p:spPr>
      </p:pic>
      <p:pic>
        <p:nvPicPr>
          <p:cNvPr id="1210375" name="Picture 7" descr="IMG_7610"/>
          <p:cNvPicPr>
            <a:picLocks noChangeAspect="1" noChangeArrowheads="1"/>
          </p:cNvPicPr>
          <p:nvPr/>
        </p:nvPicPr>
        <p:blipFill>
          <a:blip r:embed="rId8" cstate="print"/>
          <a:srcRect/>
          <a:stretch>
            <a:fillRect/>
          </a:stretch>
        </p:blipFill>
        <p:spPr bwMode="auto">
          <a:xfrm>
            <a:off x="5922963" y="4419600"/>
            <a:ext cx="2763837" cy="2073275"/>
          </a:xfrm>
          <a:prstGeom prst="rect">
            <a:avLst/>
          </a:prstGeom>
          <a:noFill/>
        </p:spPr>
      </p:pic>
      <p:pic>
        <p:nvPicPr>
          <p:cNvPr id="1210376" name="Picture 8" descr="IMG_7612"/>
          <p:cNvPicPr>
            <a:picLocks noChangeAspect="1" noChangeArrowheads="1"/>
          </p:cNvPicPr>
          <p:nvPr/>
        </p:nvPicPr>
        <p:blipFill>
          <a:blip r:embed="rId9" cstate="print"/>
          <a:srcRect/>
          <a:stretch>
            <a:fillRect/>
          </a:stretch>
        </p:blipFill>
        <p:spPr bwMode="auto">
          <a:xfrm>
            <a:off x="2895600" y="228600"/>
            <a:ext cx="2590800" cy="1943100"/>
          </a:xfrm>
          <a:prstGeom prst="rect">
            <a:avLst/>
          </a:prstGeom>
          <a:noFill/>
        </p:spPr>
      </p:pic>
      <p:pic>
        <p:nvPicPr>
          <p:cNvPr id="1210377" name="Picture 9" descr="IMG_7619"/>
          <p:cNvPicPr>
            <a:picLocks noChangeAspect="1" noChangeArrowheads="1"/>
          </p:cNvPicPr>
          <p:nvPr/>
        </p:nvPicPr>
        <p:blipFill>
          <a:blip r:embed="rId10" cstate="print"/>
          <a:srcRect/>
          <a:stretch>
            <a:fillRect/>
          </a:stretch>
        </p:blipFill>
        <p:spPr bwMode="auto">
          <a:xfrm>
            <a:off x="5943600" y="133350"/>
            <a:ext cx="2667000" cy="2000250"/>
          </a:xfrm>
          <a:prstGeom prst="rect">
            <a:avLst/>
          </a:prstGeom>
          <a:noFill/>
        </p:spPr>
      </p:pic>
      <p:sp>
        <p:nvSpPr>
          <p:cNvPr id="1210378" name="WordArt 10"/>
          <p:cNvSpPr>
            <a:spLocks noChangeArrowheads="1" noChangeShapeType="1" noTextEdit="1"/>
          </p:cNvSpPr>
          <p:nvPr/>
        </p:nvSpPr>
        <p:spPr bwMode="auto">
          <a:xfrm rot="-1526358">
            <a:off x="2971800" y="2895600"/>
            <a:ext cx="2590800" cy="91440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1526358" scaled="1"/>
                </a:gradFill>
                <a:effectLst>
                  <a:outerShdw dist="35921" dir="2700000" sy="50000" kx="2115830" algn="bl" rotWithShape="0">
                    <a:srgbClr val="C0C0C0">
                      <a:alpha val="80000"/>
                    </a:srgbClr>
                  </a:outerShdw>
                </a:effectLst>
                <a:latin typeface="Arial Black"/>
              </a:rPr>
              <a:t>Options?</a:t>
            </a:r>
          </a:p>
        </p:txBody>
      </p:sp>
    </p:spTree>
    <p:custDataLst>
      <p:tags r:id="rId1"/>
    </p:custData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ChangeArrowheads="1"/>
          </p:cNvSpPr>
          <p:nvPr>
            <p:ph type="title"/>
          </p:nvPr>
        </p:nvSpPr>
        <p:spPr/>
        <p:txBody>
          <a:bodyPr/>
          <a:lstStyle/>
          <a:p>
            <a:r>
              <a:rPr lang="en-US"/>
              <a:t>Replacement decision:</a:t>
            </a:r>
          </a:p>
        </p:txBody>
      </p:sp>
      <p:sp>
        <p:nvSpPr>
          <p:cNvPr id="294915" name="Rectangle 3"/>
          <p:cNvSpPr>
            <a:spLocks noGrp="1" noChangeArrowheads="1"/>
          </p:cNvSpPr>
          <p:nvPr>
            <p:ph type="body" sz="half" idx="1"/>
          </p:nvPr>
        </p:nvSpPr>
        <p:spPr>
          <a:xfrm>
            <a:off x="457200" y="1905000"/>
            <a:ext cx="3810000" cy="609600"/>
          </a:xfrm>
        </p:spPr>
        <p:txBody>
          <a:bodyPr/>
          <a:lstStyle/>
          <a:p>
            <a:pPr>
              <a:buNone/>
            </a:pPr>
            <a:r>
              <a:rPr lang="en-US" sz="2800" dirty="0" smtClean="0"/>
              <a:t>Pattern </a:t>
            </a:r>
            <a:r>
              <a:rPr lang="en-US" sz="2800" dirty="0"/>
              <a:t>quality</a:t>
            </a:r>
          </a:p>
        </p:txBody>
      </p:sp>
      <p:pic>
        <p:nvPicPr>
          <p:cNvPr id="294917" name="Picture 5" descr="IMG_0051"/>
          <p:cNvPicPr>
            <a:picLocks noGrp="1" noChangeAspect="1" noChangeArrowheads="1"/>
          </p:cNvPicPr>
          <p:nvPr>
            <p:ph sz="quarter" idx="2"/>
          </p:nvPr>
        </p:nvPicPr>
        <p:blipFill>
          <a:blip r:embed="rId2" cstate="print"/>
          <a:stretch>
            <a:fillRect/>
          </a:stretch>
        </p:blipFill>
        <p:spPr>
          <a:xfrm>
            <a:off x="4648200" y="2819400"/>
            <a:ext cx="4267200" cy="3200400"/>
          </a:xfrm>
          <a:ln/>
        </p:spPr>
      </p:pic>
      <p:pic>
        <p:nvPicPr>
          <p:cNvPr id="294919" name="Picture 7" descr="fig"/>
          <p:cNvPicPr>
            <a:picLocks noGrp="1" noChangeAspect="1" noChangeArrowheads="1"/>
          </p:cNvPicPr>
          <p:nvPr>
            <p:ph sz="quarter" idx="3"/>
          </p:nvPr>
        </p:nvPicPr>
        <p:blipFill>
          <a:blip r:embed="rId3" cstate="print"/>
          <a:srcRect/>
          <a:stretch>
            <a:fillRect/>
          </a:stretch>
        </p:blipFill>
        <p:spPr>
          <a:xfrm>
            <a:off x="152400" y="2743200"/>
            <a:ext cx="4267200" cy="3200400"/>
          </a:xfrm>
          <a:ln/>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9474" name="Rectangle 2"/>
          <p:cNvSpPr>
            <a:spLocks noGrp="1" noChangeArrowheads="1"/>
          </p:cNvSpPr>
          <p:nvPr>
            <p:ph type="title"/>
          </p:nvPr>
        </p:nvSpPr>
        <p:spPr/>
        <p:txBody>
          <a:bodyPr/>
          <a:lstStyle/>
          <a:p>
            <a:endParaRPr lang="en-US"/>
          </a:p>
        </p:txBody>
      </p:sp>
      <p:pic>
        <p:nvPicPr>
          <p:cNvPr id="1129475" name="Picture 3"/>
          <p:cNvPicPr>
            <a:picLocks noGrp="1" noChangeAspect="1" noChangeArrowheads="1"/>
          </p:cNvPicPr>
          <p:nvPr>
            <p:ph idx="1"/>
          </p:nvPr>
        </p:nvPicPr>
        <p:blipFill>
          <a:blip r:embed="rId3" cstate="print"/>
          <a:srcRect t="33333"/>
          <a:stretch>
            <a:fillRect/>
          </a:stretch>
        </p:blipFill>
        <p:spPr>
          <a:xfrm>
            <a:off x="0" y="0"/>
            <a:ext cx="9144000" cy="6858000"/>
          </a:xfrm>
          <a:noFill/>
          <a:ln/>
        </p:spPr>
      </p:pic>
    </p:spTree>
    <p:custDataLst>
      <p:tags r:id="rId1"/>
    </p:custData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4"/>
          <p:cNvSpPr>
            <a:spLocks noChangeArrowheads="1"/>
          </p:cNvSpPr>
          <p:nvPr/>
        </p:nvSpPr>
        <p:spPr bwMode="auto">
          <a:xfrm>
            <a:off x="947738" y="998537"/>
            <a:ext cx="161925" cy="638175"/>
          </a:xfrm>
          <a:prstGeom prst="rect">
            <a:avLst/>
          </a:prstGeom>
          <a:noFill/>
          <a:ln w="12700">
            <a:noFill/>
            <a:miter lim="800000"/>
            <a:headEnd/>
            <a:tailEnd/>
          </a:ln>
        </p:spPr>
        <p:txBody>
          <a:bodyPr wrap="none" lIns="90488" tIns="44450" rIns="90488" bIns="44450">
            <a:spAutoFit/>
          </a:bodyPr>
          <a:lstStyle/>
          <a:p>
            <a:pPr eaLnBrk="0" hangingPunct="0"/>
            <a:endParaRPr lang="en-US" sz="3600" b="1">
              <a:latin typeface="Univers (E1)" charset="0"/>
            </a:endParaRPr>
          </a:p>
        </p:txBody>
      </p:sp>
      <p:graphicFrame>
        <p:nvGraphicFramePr>
          <p:cNvPr id="3074" name="Object 5"/>
          <p:cNvGraphicFramePr>
            <a:graphicFrameLocks/>
          </p:cNvGraphicFramePr>
          <p:nvPr/>
        </p:nvGraphicFramePr>
        <p:xfrm>
          <a:off x="228600" y="2674937"/>
          <a:ext cx="1295400" cy="1066800"/>
        </p:xfrm>
        <a:graphic>
          <a:graphicData uri="http://schemas.openxmlformats.org/presentationml/2006/ole">
            <p:oleObj spid="_x0000_s1926146" name="Document" r:id="rId5" imgW="1873226" imgH="1732082" progId="Word.Document.8">
              <p:embed/>
            </p:oleObj>
          </a:graphicData>
        </a:graphic>
      </p:graphicFrame>
      <p:pic>
        <p:nvPicPr>
          <p:cNvPr id="3078" name="Picture 6"/>
          <p:cNvPicPr>
            <a:picLocks noChangeArrowheads="1"/>
          </p:cNvPicPr>
          <p:nvPr/>
        </p:nvPicPr>
        <p:blipFill>
          <a:blip r:embed="rId6" cstate="email">
            <a:lum contrast="12000"/>
          </a:blip>
          <a:srcRect/>
          <a:stretch>
            <a:fillRect/>
          </a:stretch>
        </p:blipFill>
        <p:spPr bwMode="auto">
          <a:xfrm rot="5400000">
            <a:off x="2628900" y="2255837"/>
            <a:ext cx="1295400" cy="2286000"/>
          </a:xfrm>
          <a:prstGeom prst="rect">
            <a:avLst/>
          </a:prstGeom>
          <a:noFill/>
          <a:ln w="9525">
            <a:noFill/>
            <a:miter lim="800000"/>
            <a:headEnd/>
            <a:tailEnd/>
          </a:ln>
        </p:spPr>
      </p:pic>
      <p:pic>
        <p:nvPicPr>
          <p:cNvPr id="3079" name="Picture 7"/>
          <p:cNvPicPr>
            <a:picLocks noChangeArrowheads="1"/>
          </p:cNvPicPr>
          <p:nvPr/>
        </p:nvPicPr>
        <p:blipFill>
          <a:blip r:embed="rId7" cstate="email">
            <a:lum bright="42000" contrast="66000"/>
          </a:blip>
          <a:srcRect/>
          <a:stretch>
            <a:fillRect/>
          </a:stretch>
        </p:blipFill>
        <p:spPr bwMode="auto">
          <a:xfrm>
            <a:off x="1981200" y="4198937"/>
            <a:ext cx="1066800" cy="1066800"/>
          </a:xfrm>
          <a:prstGeom prst="rect">
            <a:avLst/>
          </a:prstGeom>
          <a:noFill/>
          <a:ln w="9525">
            <a:noFill/>
            <a:miter lim="800000"/>
            <a:headEnd/>
            <a:tailEnd/>
          </a:ln>
        </p:spPr>
      </p:pic>
      <p:sp>
        <p:nvSpPr>
          <p:cNvPr id="3080" name="Rectangle 8"/>
          <p:cNvSpPr>
            <a:spLocks noGrp="1" noChangeArrowheads="1"/>
          </p:cNvSpPr>
          <p:nvPr>
            <p:ph type="title"/>
          </p:nvPr>
        </p:nvSpPr>
        <p:spPr>
          <a:xfrm>
            <a:off x="304800" y="304800"/>
            <a:ext cx="6324600" cy="590550"/>
          </a:xfrm>
        </p:spPr>
        <p:txBody>
          <a:bodyPr>
            <a:normAutofit fontScale="90000"/>
          </a:bodyPr>
          <a:lstStyle/>
          <a:p>
            <a:pPr algn="l" eaLnBrk="1" hangingPunct="1"/>
            <a:r>
              <a:rPr lang="en-US" sz="4000" b="1" dirty="0" smtClean="0"/>
              <a:t>Nozzle Technology</a:t>
            </a:r>
            <a:endParaRPr lang="en-US" sz="7200" b="1" dirty="0" smtClean="0"/>
          </a:p>
        </p:txBody>
      </p:sp>
      <p:sp>
        <p:nvSpPr>
          <p:cNvPr id="3081" name="Rectangle 9"/>
          <p:cNvSpPr>
            <a:spLocks noGrp="1" noChangeArrowheads="1"/>
          </p:cNvSpPr>
          <p:nvPr>
            <p:ph type="body" sz="half" idx="1"/>
          </p:nvPr>
        </p:nvSpPr>
        <p:spPr>
          <a:xfrm>
            <a:off x="228600" y="1143000"/>
            <a:ext cx="6324600" cy="1295400"/>
          </a:xfrm>
        </p:spPr>
        <p:txBody>
          <a:bodyPr>
            <a:normAutofit lnSpcReduction="10000"/>
          </a:bodyPr>
          <a:lstStyle/>
          <a:p>
            <a:pPr eaLnBrk="1" hangingPunct="1">
              <a:lnSpc>
                <a:spcPct val="90000"/>
              </a:lnSpc>
            </a:pPr>
            <a:r>
              <a:rPr lang="en-US" sz="2800" dirty="0" smtClean="0"/>
              <a:t>Nozzles designed to reduce drift</a:t>
            </a:r>
          </a:p>
          <a:p>
            <a:pPr eaLnBrk="1" hangingPunct="1">
              <a:lnSpc>
                <a:spcPct val="90000"/>
              </a:lnSpc>
            </a:pPr>
            <a:r>
              <a:rPr lang="en-US" sz="2800" dirty="0" smtClean="0"/>
              <a:t>Improved drop size control</a:t>
            </a:r>
          </a:p>
          <a:p>
            <a:pPr eaLnBrk="1" hangingPunct="1">
              <a:lnSpc>
                <a:spcPct val="90000"/>
              </a:lnSpc>
            </a:pPr>
            <a:r>
              <a:rPr lang="en-US" sz="2800" dirty="0" smtClean="0"/>
              <a:t>Emphasis on ‘spray quality’</a:t>
            </a:r>
          </a:p>
        </p:txBody>
      </p:sp>
      <p:pic>
        <p:nvPicPr>
          <p:cNvPr id="3085" name="Picture 13" descr="MVC-124F"/>
          <p:cNvPicPr>
            <a:picLocks noGrp="1" noChangeAspect="1" noChangeArrowheads="1"/>
          </p:cNvPicPr>
          <p:nvPr>
            <p:ph sz="quarter" idx="3"/>
          </p:nvPr>
        </p:nvPicPr>
        <p:blipFill>
          <a:blip r:embed="rId8" cstate="email">
            <a:lum bright="12000" contrast="18000"/>
          </a:blip>
          <a:srcRect/>
          <a:stretch>
            <a:fillRect/>
          </a:stretch>
        </p:blipFill>
        <p:spPr>
          <a:xfrm>
            <a:off x="228600" y="3817937"/>
            <a:ext cx="1066800" cy="1157517"/>
          </a:xfrm>
          <a:noFill/>
        </p:spPr>
      </p:pic>
      <p:pic>
        <p:nvPicPr>
          <p:cNvPr id="3084" name="Picture 12" descr="MVC-055F"/>
          <p:cNvPicPr>
            <a:picLocks noChangeAspect="1" noChangeArrowheads="1"/>
          </p:cNvPicPr>
          <p:nvPr/>
        </p:nvPicPr>
        <p:blipFill>
          <a:blip r:embed="rId9" cstate="email">
            <a:lum bright="24000"/>
          </a:blip>
          <a:srcRect/>
          <a:stretch>
            <a:fillRect/>
          </a:stretch>
        </p:blipFill>
        <p:spPr bwMode="auto">
          <a:xfrm>
            <a:off x="6019800" y="2520836"/>
            <a:ext cx="2971800" cy="1525701"/>
          </a:xfrm>
          <a:prstGeom prst="rect">
            <a:avLst/>
          </a:prstGeom>
          <a:noFill/>
          <a:ln w="9525">
            <a:noFill/>
            <a:miter lim="800000"/>
            <a:headEnd/>
            <a:tailEnd/>
          </a:ln>
        </p:spPr>
      </p:pic>
      <p:pic>
        <p:nvPicPr>
          <p:cNvPr id="3086" name="Picture 14" descr="Hardi-injet"/>
          <p:cNvPicPr>
            <a:picLocks noChangeAspect="1" noChangeArrowheads="1"/>
          </p:cNvPicPr>
          <p:nvPr/>
        </p:nvPicPr>
        <p:blipFill>
          <a:blip r:embed="rId10" cstate="email"/>
          <a:srcRect/>
          <a:stretch>
            <a:fillRect/>
          </a:stretch>
        </p:blipFill>
        <p:spPr bwMode="auto">
          <a:xfrm>
            <a:off x="7514095" y="465137"/>
            <a:ext cx="1477505" cy="1981200"/>
          </a:xfrm>
          <a:prstGeom prst="rect">
            <a:avLst/>
          </a:prstGeom>
          <a:noFill/>
          <a:ln w="9525">
            <a:noFill/>
            <a:miter lim="800000"/>
            <a:headEnd/>
            <a:tailEnd/>
          </a:ln>
        </p:spPr>
      </p:pic>
      <p:pic>
        <p:nvPicPr>
          <p:cNvPr id="3088" name="Picture 16" descr="products-a4-a"/>
          <p:cNvPicPr>
            <a:picLocks noChangeAspect="1" noChangeArrowheads="1"/>
          </p:cNvPicPr>
          <p:nvPr/>
        </p:nvPicPr>
        <p:blipFill>
          <a:blip r:embed="rId11" cstate="email"/>
          <a:srcRect/>
          <a:stretch>
            <a:fillRect/>
          </a:stretch>
        </p:blipFill>
        <p:spPr bwMode="auto">
          <a:xfrm>
            <a:off x="1600200" y="5265737"/>
            <a:ext cx="1752600" cy="1058863"/>
          </a:xfrm>
          <a:prstGeom prst="rect">
            <a:avLst/>
          </a:prstGeom>
          <a:noFill/>
          <a:ln w="9525">
            <a:noFill/>
            <a:miter lim="800000"/>
            <a:headEnd/>
            <a:tailEnd/>
          </a:ln>
        </p:spPr>
      </p:pic>
      <p:pic>
        <p:nvPicPr>
          <p:cNvPr id="22" name="Picture 16" descr="GuardianAirgroup1"/>
          <p:cNvPicPr>
            <a:picLocks noChangeAspect="1" noChangeArrowheads="1"/>
          </p:cNvPicPr>
          <p:nvPr/>
        </p:nvPicPr>
        <p:blipFill>
          <a:blip r:embed="rId12" cstate="email"/>
          <a:srcRect/>
          <a:stretch>
            <a:fillRect/>
          </a:stretch>
        </p:blipFill>
        <p:spPr bwMode="auto">
          <a:xfrm>
            <a:off x="4267200" y="4800486"/>
            <a:ext cx="1447800" cy="1303451"/>
          </a:xfrm>
          <a:prstGeom prst="rect">
            <a:avLst/>
          </a:prstGeom>
          <a:noFill/>
        </p:spPr>
      </p:pic>
      <p:pic>
        <p:nvPicPr>
          <p:cNvPr id="24" name="Picture 6"/>
          <p:cNvPicPr>
            <a:picLocks noChangeAspect="1" noChangeArrowheads="1"/>
          </p:cNvPicPr>
          <p:nvPr/>
        </p:nvPicPr>
        <p:blipFill>
          <a:blip r:embed="rId13" cstate="email"/>
          <a:srcRect/>
          <a:stretch>
            <a:fillRect/>
          </a:stretch>
        </p:blipFill>
        <p:spPr bwMode="auto">
          <a:xfrm rot="10800000">
            <a:off x="3429000" y="4427537"/>
            <a:ext cx="761999" cy="1142999"/>
          </a:xfrm>
          <a:prstGeom prst="rect">
            <a:avLst/>
          </a:prstGeom>
          <a:noFill/>
          <a:ln w="12700">
            <a:noFill/>
            <a:miter lim="800000"/>
            <a:headEnd/>
            <a:tailEnd/>
          </a:ln>
        </p:spPr>
      </p:pic>
      <p:pic>
        <p:nvPicPr>
          <p:cNvPr id="18" name="Picture 17" descr="TD(C)XL11003_no_back.jpg"/>
          <p:cNvPicPr>
            <a:picLocks noChangeAspect="1"/>
          </p:cNvPicPr>
          <p:nvPr/>
        </p:nvPicPr>
        <p:blipFill>
          <a:blip r:embed="rId14" cstate="email"/>
          <a:srcRect/>
          <a:stretch>
            <a:fillRect/>
          </a:stretch>
        </p:blipFill>
        <p:spPr>
          <a:xfrm rot="10800000">
            <a:off x="5984631" y="465137"/>
            <a:ext cx="1406768" cy="1904999"/>
          </a:xfrm>
          <a:prstGeom prst="rect">
            <a:avLst/>
          </a:prstGeom>
        </p:spPr>
      </p:pic>
      <p:pic>
        <p:nvPicPr>
          <p:cNvPr id="21" name="Picture 9"/>
          <p:cNvPicPr>
            <a:picLocks noChangeAspect="1" noChangeArrowheads="1"/>
          </p:cNvPicPr>
          <p:nvPr/>
        </p:nvPicPr>
        <p:blipFill>
          <a:blip r:embed="rId15" cstate="email"/>
          <a:srcRect/>
          <a:stretch>
            <a:fillRect/>
          </a:stretch>
        </p:blipFill>
        <p:spPr bwMode="auto">
          <a:xfrm>
            <a:off x="5867400" y="4122737"/>
            <a:ext cx="995703" cy="1488570"/>
          </a:xfrm>
          <a:prstGeom prst="rect">
            <a:avLst/>
          </a:prstGeom>
          <a:noFill/>
          <a:ln w="12700">
            <a:noFill/>
            <a:miter lim="800000"/>
            <a:headEnd/>
            <a:tailEnd/>
          </a:ln>
          <a:effectLst/>
        </p:spPr>
      </p:pic>
      <p:pic>
        <p:nvPicPr>
          <p:cNvPr id="384003" name="Picture 3"/>
          <p:cNvPicPr>
            <a:picLocks noChangeAspect="1" noChangeArrowheads="1"/>
          </p:cNvPicPr>
          <p:nvPr/>
        </p:nvPicPr>
        <p:blipFill>
          <a:blip r:embed="rId16" cstate="email"/>
          <a:srcRect/>
          <a:stretch>
            <a:fillRect/>
          </a:stretch>
        </p:blipFill>
        <p:spPr bwMode="auto">
          <a:xfrm>
            <a:off x="8001000" y="4614418"/>
            <a:ext cx="1045920" cy="1641919"/>
          </a:xfrm>
          <a:prstGeom prst="rect">
            <a:avLst/>
          </a:prstGeom>
          <a:noFill/>
          <a:ln w="9525">
            <a:noFill/>
            <a:miter lim="800000"/>
            <a:headEnd/>
            <a:tailEnd/>
          </a:ln>
        </p:spPr>
      </p:pic>
      <p:pic>
        <p:nvPicPr>
          <p:cNvPr id="384004" name="Picture 4"/>
          <p:cNvPicPr>
            <a:picLocks noChangeAspect="1" noChangeArrowheads="1"/>
          </p:cNvPicPr>
          <p:nvPr/>
        </p:nvPicPr>
        <p:blipFill>
          <a:blip r:embed="rId17" cstate="email"/>
          <a:srcRect/>
          <a:stretch>
            <a:fillRect/>
          </a:stretch>
        </p:blipFill>
        <p:spPr bwMode="auto">
          <a:xfrm>
            <a:off x="4876800" y="2751137"/>
            <a:ext cx="762000" cy="1696357"/>
          </a:xfrm>
          <a:prstGeom prst="rect">
            <a:avLst/>
          </a:prstGeom>
          <a:noFill/>
          <a:ln w="9525">
            <a:noFill/>
            <a:miter lim="800000"/>
            <a:headEnd/>
            <a:tailEnd/>
          </a:ln>
        </p:spPr>
      </p:pic>
      <p:pic>
        <p:nvPicPr>
          <p:cNvPr id="384005" name="Picture 5"/>
          <p:cNvPicPr>
            <a:picLocks noChangeAspect="1" noChangeArrowheads="1"/>
          </p:cNvPicPr>
          <p:nvPr/>
        </p:nvPicPr>
        <p:blipFill>
          <a:blip r:embed="rId18" cstate="email"/>
          <a:srcRect/>
          <a:stretch>
            <a:fillRect/>
          </a:stretch>
        </p:blipFill>
        <p:spPr bwMode="auto">
          <a:xfrm rot="10800000">
            <a:off x="7010401" y="4656137"/>
            <a:ext cx="857250" cy="1304925"/>
          </a:xfrm>
          <a:prstGeom prst="rect">
            <a:avLst/>
          </a:prstGeom>
          <a:noFill/>
          <a:ln w="9525">
            <a:noFill/>
            <a:miter lim="800000"/>
            <a:headEnd/>
            <a:tailEnd/>
          </a:ln>
        </p:spPr>
      </p:pic>
      <p:pic>
        <p:nvPicPr>
          <p:cNvPr id="384006" name="Picture 6"/>
          <p:cNvPicPr>
            <a:picLocks noChangeAspect="1" noChangeArrowheads="1"/>
          </p:cNvPicPr>
          <p:nvPr/>
        </p:nvPicPr>
        <p:blipFill>
          <a:blip r:embed="rId19" cstate="email"/>
          <a:srcRect/>
          <a:stretch>
            <a:fillRect/>
          </a:stretch>
        </p:blipFill>
        <p:spPr bwMode="auto">
          <a:xfrm>
            <a:off x="228600" y="5037137"/>
            <a:ext cx="1066800" cy="1248156"/>
          </a:xfrm>
          <a:prstGeom prst="rect">
            <a:avLst/>
          </a:prstGeom>
          <a:noFill/>
          <a:ln w="9525">
            <a:noFill/>
            <a:miter lim="800000"/>
            <a:headEnd/>
            <a:tailEnd/>
          </a:ln>
        </p:spPr>
      </p:pic>
    </p:spTree>
    <p:custDataLst>
      <p:tags r:id="rId2"/>
    </p:custData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370" name="Rectangle 2"/>
          <p:cNvSpPr>
            <a:spLocks noChangeArrowheads="1"/>
          </p:cNvSpPr>
          <p:nvPr/>
        </p:nvSpPr>
        <p:spPr bwMode="auto">
          <a:xfrm>
            <a:off x="762000" y="1219200"/>
            <a:ext cx="7620000" cy="5334000"/>
          </a:xfrm>
          <a:prstGeom prst="rect">
            <a:avLst/>
          </a:prstGeom>
          <a:solidFill>
            <a:srgbClr val="0000FF"/>
          </a:solidFill>
          <a:ln w="12700">
            <a:solidFill>
              <a:schemeClr val="tx1"/>
            </a:solidFill>
            <a:miter lim="800000"/>
            <a:headEnd type="none" w="sm" len="sm"/>
            <a:tailEnd type="none" w="sm" len="sm"/>
          </a:ln>
          <a:effectLst/>
        </p:spPr>
        <p:txBody>
          <a:bodyPr wrap="none" anchor="ctr"/>
          <a:lstStyle/>
          <a:p>
            <a:endParaRPr lang="en-US"/>
          </a:p>
        </p:txBody>
      </p:sp>
      <p:sp>
        <p:nvSpPr>
          <p:cNvPr id="954371" name="AutoShape 3"/>
          <p:cNvSpPr>
            <a:spLocks noChangeArrowheads="1"/>
          </p:cNvSpPr>
          <p:nvPr/>
        </p:nvSpPr>
        <p:spPr bwMode="auto">
          <a:xfrm>
            <a:off x="1066800" y="1447800"/>
            <a:ext cx="7010400" cy="4876800"/>
          </a:xfrm>
          <a:prstGeom prst="bevel">
            <a:avLst>
              <a:gd name="adj" fmla="val 12500"/>
            </a:avLst>
          </a:prstGeom>
          <a:solidFill>
            <a:schemeClr val="bg1"/>
          </a:solidFill>
          <a:ln w="28575">
            <a:solidFill>
              <a:schemeClr val="tx1"/>
            </a:solidFill>
            <a:miter lim="800000"/>
            <a:headEnd type="none" w="sm" len="sm"/>
            <a:tailEnd type="none" w="sm" len="sm"/>
          </a:ln>
          <a:effectLst/>
        </p:spPr>
        <p:txBody>
          <a:bodyPr wrap="none" anchor="ctr"/>
          <a:lstStyle/>
          <a:p>
            <a:pPr algn="ctr" eaLnBrk="0" hangingPunct="0"/>
            <a:endParaRPr lang="en-US" sz="2400"/>
          </a:p>
        </p:txBody>
      </p:sp>
      <p:sp>
        <p:nvSpPr>
          <p:cNvPr id="954372" name="Rectangle 4"/>
          <p:cNvSpPr>
            <a:spLocks noGrp="1" noChangeArrowheads="1"/>
          </p:cNvSpPr>
          <p:nvPr>
            <p:ph type="title"/>
          </p:nvPr>
        </p:nvSpPr>
        <p:spPr/>
        <p:txBody>
          <a:bodyPr/>
          <a:lstStyle/>
          <a:p>
            <a:r>
              <a:rPr lang="en-US" sz="4000"/>
              <a:t>Spray Characteristics are Important</a:t>
            </a:r>
          </a:p>
        </p:txBody>
      </p:sp>
      <p:sp>
        <p:nvSpPr>
          <p:cNvPr id="954373" name="Text Box 5"/>
          <p:cNvSpPr txBox="1">
            <a:spLocks noChangeArrowheads="1"/>
          </p:cNvSpPr>
          <p:nvPr/>
        </p:nvSpPr>
        <p:spPr bwMode="auto">
          <a:xfrm>
            <a:off x="1676400" y="5791200"/>
            <a:ext cx="5867400" cy="366713"/>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en-US"/>
              <a:t>Demonstrates Turbo Flat vs TurboDrop-5 MPH Wind</a:t>
            </a:r>
          </a:p>
        </p:txBody>
      </p:sp>
      <p:pic>
        <p:nvPicPr>
          <p:cNvPr id="954375" name="25.avi">
            <a:hlinkClick r:id="" action="ppaction://media"/>
          </p:cNvPr>
          <p:cNvPicPr>
            <a:picLocks noGrp="1" noRot="1" noChangeAspect="1" noChangeArrowheads="1"/>
          </p:cNvPicPr>
          <p:nvPr>
            <p:ph idx="1"/>
            <a:videoFile r:link="rId2"/>
          </p:nvPr>
        </p:nvPicPr>
        <p:blipFill>
          <a:blip r:embed="rId4" cstate="print"/>
          <a:srcRect/>
          <a:stretch>
            <a:fillRect/>
          </a:stretch>
        </p:blipFill>
        <p:spPr>
          <a:xfrm>
            <a:off x="1676400" y="2057400"/>
            <a:ext cx="5791200" cy="3600450"/>
          </a:xfrm>
          <a:ln/>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67" fill="hold"/>
                                        <p:tgtEl>
                                          <p:spTgt spid="95437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954375"/>
                </p:tgtEl>
              </p:cMediaNode>
            </p:video>
            <p:seq concurrent="1" nextAc="seek">
              <p:cTn id="8" restart="whenNotActive" fill="hold" evtFilter="cancelBubble" nodeType="interactiveSeq">
                <p:stCondLst>
                  <p:cond evt="onClick" delay="0">
                    <p:tgtEl>
                      <p:spTgt spid="95437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54375"/>
                                        </p:tgtEl>
                                      </p:cBhvr>
                                    </p:cmd>
                                  </p:childTnLst>
                                </p:cTn>
                              </p:par>
                            </p:childTnLst>
                          </p:cTn>
                        </p:par>
                      </p:childTnLst>
                    </p:cTn>
                  </p:par>
                </p:childTnLst>
              </p:cTn>
              <p:nextCondLst>
                <p:cond evt="onClick" delay="0">
                  <p:tgtEl>
                    <p:spTgt spid="954375"/>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434" name="Rectangle 2"/>
          <p:cNvSpPr>
            <a:spLocks noGrp="1" noChangeArrowheads="1"/>
          </p:cNvSpPr>
          <p:nvPr>
            <p:ph type="title"/>
          </p:nvPr>
        </p:nvSpPr>
        <p:spPr>
          <a:xfrm>
            <a:off x="1447800" y="0"/>
            <a:ext cx="6248400" cy="838200"/>
          </a:xfrm>
        </p:spPr>
        <p:txBody>
          <a:bodyPr>
            <a:normAutofit fontScale="90000"/>
          </a:bodyPr>
          <a:lstStyle/>
          <a:p>
            <a:pPr algn="ctr"/>
            <a:r>
              <a:rPr lang="en-US" sz="4000" b="1" dirty="0"/>
              <a:t>Nozzle Efficacy/Drift Slope</a:t>
            </a:r>
          </a:p>
        </p:txBody>
      </p:sp>
      <p:sp>
        <p:nvSpPr>
          <p:cNvPr id="402443" name="Rectangle 11"/>
          <p:cNvSpPr>
            <a:spLocks noGrp="1" noChangeArrowheads="1"/>
          </p:cNvSpPr>
          <p:nvPr>
            <p:ph sz="half" idx="1"/>
          </p:nvPr>
        </p:nvSpPr>
        <p:spPr>
          <a:xfrm>
            <a:off x="152400" y="2362200"/>
            <a:ext cx="2362200" cy="4267200"/>
          </a:xfrm>
          <a:solidFill>
            <a:schemeClr val="bg1"/>
          </a:solidFill>
        </p:spPr>
        <p:txBody>
          <a:bodyPr>
            <a:normAutofit lnSpcReduction="10000"/>
          </a:bodyPr>
          <a:lstStyle/>
          <a:p>
            <a:pPr>
              <a:lnSpc>
                <a:spcPct val="80000"/>
              </a:lnSpc>
            </a:pPr>
            <a:r>
              <a:rPr lang="en-US" sz="1600" dirty="0">
                <a:latin typeface="+mj-lt"/>
              </a:rPr>
              <a:t>XR, TR</a:t>
            </a:r>
          </a:p>
          <a:p>
            <a:pPr>
              <a:lnSpc>
                <a:spcPct val="80000"/>
              </a:lnSpc>
            </a:pPr>
            <a:endParaRPr lang="en-US" sz="1600" dirty="0">
              <a:latin typeface="+mj-lt"/>
            </a:endParaRPr>
          </a:p>
          <a:p>
            <a:pPr>
              <a:lnSpc>
                <a:spcPct val="80000"/>
              </a:lnSpc>
            </a:pPr>
            <a:r>
              <a:rPr lang="en-US" sz="1600" dirty="0">
                <a:latin typeface="+mj-lt"/>
              </a:rPr>
              <a:t>Turbo Flood</a:t>
            </a:r>
          </a:p>
          <a:p>
            <a:pPr>
              <a:lnSpc>
                <a:spcPct val="80000"/>
              </a:lnSpc>
            </a:pPr>
            <a:r>
              <a:rPr lang="en-US" sz="1600" dirty="0">
                <a:latin typeface="+mj-lt"/>
              </a:rPr>
              <a:t>Turbo </a:t>
            </a:r>
            <a:r>
              <a:rPr lang="en-US" sz="1600" dirty="0" smtClean="0">
                <a:latin typeface="+mj-lt"/>
              </a:rPr>
              <a:t>TeeJet</a:t>
            </a:r>
          </a:p>
          <a:p>
            <a:pPr>
              <a:lnSpc>
                <a:spcPct val="80000"/>
              </a:lnSpc>
            </a:pPr>
            <a:r>
              <a:rPr lang="en-US" sz="1600" dirty="0" smtClean="0">
                <a:latin typeface="+mj-lt"/>
              </a:rPr>
              <a:t>Wilger Designs</a:t>
            </a:r>
            <a:endParaRPr lang="en-US" sz="1600" dirty="0">
              <a:latin typeface="+mj-lt"/>
            </a:endParaRPr>
          </a:p>
          <a:p>
            <a:pPr>
              <a:lnSpc>
                <a:spcPct val="80000"/>
              </a:lnSpc>
            </a:pPr>
            <a:endParaRPr lang="en-US" sz="1600" dirty="0">
              <a:latin typeface="+mj-lt"/>
            </a:endParaRPr>
          </a:p>
          <a:p>
            <a:pPr>
              <a:lnSpc>
                <a:spcPct val="80000"/>
              </a:lnSpc>
            </a:pPr>
            <a:endParaRPr lang="en-US" sz="1600" dirty="0">
              <a:latin typeface="+mj-lt"/>
            </a:endParaRPr>
          </a:p>
          <a:p>
            <a:pPr>
              <a:lnSpc>
                <a:spcPct val="80000"/>
              </a:lnSpc>
            </a:pPr>
            <a:r>
              <a:rPr lang="en-US" sz="1600" dirty="0">
                <a:latin typeface="+mj-lt"/>
              </a:rPr>
              <a:t>Air Mix</a:t>
            </a:r>
          </a:p>
          <a:p>
            <a:pPr>
              <a:lnSpc>
                <a:spcPct val="80000"/>
              </a:lnSpc>
            </a:pPr>
            <a:r>
              <a:rPr lang="en-US" sz="1600" dirty="0">
                <a:latin typeface="+mj-lt"/>
              </a:rPr>
              <a:t>AI XR</a:t>
            </a:r>
          </a:p>
          <a:p>
            <a:pPr>
              <a:lnSpc>
                <a:spcPct val="80000"/>
              </a:lnSpc>
            </a:pPr>
            <a:r>
              <a:rPr lang="en-US" sz="1600" dirty="0" err="1">
                <a:latin typeface="+mj-lt"/>
              </a:rPr>
              <a:t>GuardianAir</a:t>
            </a:r>
            <a:endParaRPr lang="en-US" sz="1600" dirty="0">
              <a:latin typeface="+mj-lt"/>
            </a:endParaRPr>
          </a:p>
          <a:p>
            <a:pPr>
              <a:lnSpc>
                <a:spcPct val="80000"/>
              </a:lnSpc>
            </a:pPr>
            <a:endParaRPr lang="en-US" sz="1600" dirty="0">
              <a:latin typeface="+mj-lt"/>
            </a:endParaRPr>
          </a:p>
          <a:p>
            <a:pPr>
              <a:lnSpc>
                <a:spcPct val="80000"/>
              </a:lnSpc>
            </a:pPr>
            <a:endParaRPr lang="en-US" sz="1600" dirty="0">
              <a:latin typeface="+mj-lt"/>
            </a:endParaRPr>
          </a:p>
          <a:p>
            <a:pPr>
              <a:lnSpc>
                <a:spcPct val="80000"/>
              </a:lnSpc>
            </a:pPr>
            <a:endParaRPr lang="en-US" sz="1600" dirty="0">
              <a:latin typeface="+mj-lt"/>
            </a:endParaRPr>
          </a:p>
          <a:p>
            <a:pPr>
              <a:lnSpc>
                <a:spcPct val="80000"/>
              </a:lnSpc>
            </a:pPr>
            <a:r>
              <a:rPr lang="en-US" sz="1600" dirty="0">
                <a:latin typeface="+mj-lt"/>
              </a:rPr>
              <a:t>AI</a:t>
            </a:r>
          </a:p>
          <a:p>
            <a:pPr>
              <a:lnSpc>
                <a:spcPct val="80000"/>
              </a:lnSpc>
            </a:pPr>
            <a:r>
              <a:rPr lang="en-US" sz="1600" dirty="0">
                <a:latin typeface="+mj-lt"/>
              </a:rPr>
              <a:t>Ultra Low Drift</a:t>
            </a:r>
          </a:p>
          <a:p>
            <a:pPr>
              <a:lnSpc>
                <a:spcPct val="80000"/>
              </a:lnSpc>
            </a:pPr>
            <a:r>
              <a:rPr lang="en-US" sz="1600" dirty="0">
                <a:latin typeface="+mj-lt"/>
              </a:rPr>
              <a:t>Turbo Drop</a:t>
            </a:r>
          </a:p>
          <a:p>
            <a:pPr>
              <a:lnSpc>
                <a:spcPct val="80000"/>
              </a:lnSpc>
            </a:pPr>
            <a:endParaRPr lang="en-US" sz="1600" dirty="0">
              <a:latin typeface="+mj-lt"/>
            </a:endParaRPr>
          </a:p>
          <a:p>
            <a:pPr>
              <a:lnSpc>
                <a:spcPct val="80000"/>
              </a:lnSpc>
            </a:pPr>
            <a:r>
              <a:rPr lang="en-US" sz="1600" dirty="0">
                <a:latin typeface="+mj-lt"/>
              </a:rPr>
              <a:t>TTI</a:t>
            </a:r>
          </a:p>
        </p:txBody>
      </p:sp>
      <p:sp>
        <p:nvSpPr>
          <p:cNvPr id="402435" name="AutoShape 3"/>
          <p:cNvSpPr>
            <a:spLocks noChangeArrowheads="1"/>
          </p:cNvSpPr>
          <p:nvPr/>
        </p:nvSpPr>
        <p:spPr bwMode="auto">
          <a:xfrm rot="-3344579">
            <a:off x="3468688" y="-455612"/>
            <a:ext cx="3505200" cy="8953500"/>
          </a:xfrm>
          <a:prstGeom prst="downArrow">
            <a:avLst>
              <a:gd name="adj1" fmla="val 50000"/>
              <a:gd name="adj2" fmla="val 63859"/>
            </a:avLst>
          </a:prstGeom>
          <a:solidFill>
            <a:schemeClr val="accent1"/>
          </a:solidFill>
          <a:ln w="12700">
            <a:solidFill>
              <a:schemeClr val="tx1"/>
            </a:solidFill>
            <a:miter lim="800000"/>
            <a:headEnd/>
            <a:tailEnd/>
          </a:ln>
          <a:effectLst/>
        </p:spPr>
        <p:txBody>
          <a:bodyPr vert="eaVert" wrap="none" anchor="ctr"/>
          <a:lstStyle/>
          <a:p>
            <a:endParaRPr lang="en-US"/>
          </a:p>
        </p:txBody>
      </p:sp>
      <p:sp>
        <p:nvSpPr>
          <p:cNvPr id="402436" name="Text Box 4"/>
          <p:cNvSpPr txBox="1">
            <a:spLocks noChangeArrowheads="1"/>
          </p:cNvSpPr>
          <p:nvPr/>
        </p:nvSpPr>
        <p:spPr bwMode="auto">
          <a:xfrm>
            <a:off x="1447800" y="1981200"/>
            <a:ext cx="1981200" cy="366713"/>
          </a:xfrm>
          <a:prstGeom prst="rect">
            <a:avLst/>
          </a:prstGeom>
          <a:solidFill>
            <a:schemeClr val="bg1"/>
          </a:solidFill>
          <a:ln w="12700">
            <a:noFill/>
            <a:miter lim="800000"/>
            <a:headEnd/>
            <a:tailEnd/>
          </a:ln>
          <a:effectLst/>
        </p:spPr>
        <p:txBody>
          <a:bodyPr>
            <a:spAutoFit/>
          </a:bodyPr>
          <a:lstStyle/>
          <a:p>
            <a:pPr>
              <a:spcBef>
                <a:spcPct val="50000"/>
              </a:spcBef>
            </a:pPr>
            <a:r>
              <a:rPr lang="en-US" dirty="0"/>
              <a:t>Extended Range</a:t>
            </a:r>
          </a:p>
        </p:txBody>
      </p:sp>
      <p:sp>
        <p:nvSpPr>
          <p:cNvPr id="402437" name="Text Box 5"/>
          <p:cNvSpPr txBox="1">
            <a:spLocks noChangeArrowheads="1"/>
          </p:cNvSpPr>
          <p:nvPr/>
        </p:nvSpPr>
        <p:spPr bwMode="auto">
          <a:xfrm>
            <a:off x="2667000" y="2833687"/>
            <a:ext cx="1905000" cy="366713"/>
          </a:xfrm>
          <a:prstGeom prst="rect">
            <a:avLst/>
          </a:prstGeom>
          <a:solidFill>
            <a:schemeClr val="bg1"/>
          </a:solidFill>
          <a:ln w="12700">
            <a:noFill/>
            <a:miter lim="800000"/>
            <a:headEnd/>
            <a:tailEnd/>
          </a:ln>
          <a:effectLst/>
        </p:spPr>
        <p:txBody>
          <a:bodyPr>
            <a:spAutoFit/>
          </a:bodyPr>
          <a:lstStyle/>
          <a:p>
            <a:pPr>
              <a:spcBef>
                <a:spcPct val="50000"/>
              </a:spcBef>
            </a:pPr>
            <a:r>
              <a:rPr lang="en-US" dirty="0"/>
              <a:t>Chamber Design</a:t>
            </a:r>
          </a:p>
        </p:txBody>
      </p:sp>
      <p:sp>
        <p:nvSpPr>
          <p:cNvPr id="402438" name="Text Box 6"/>
          <p:cNvSpPr txBox="1">
            <a:spLocks noChangeArrowheads="1"/>
          </p:cNvSpPr>
          <p:nvPr/>
        </p:nvSpPr>
        <p:spPr bwMode="auto">
          <a:xfrm>
            <a:off x="6172200" y="5119688"/>
            <a:ext cx="2133600" cy="366712"/>
          </a:xfrm>
          <a:prstGeom prst="rect">
            <a:avLst/>
          </a:prstGeom>
          <a:solidFill>
            <a:schemeClr val="bg1"/>
          </a:solidFill>
          <a:ln w="12700">
            <a:noFill/>
            <a:miter lim="800000"/>
            <a:headEnd/>
            <a:tailEnd/>
          </a:ln>
          <a:effectLst/>
        </p:spPr>
        <p:txBody>
          <a:bodyPr>
            <a:spAutoFit/>
          </a:bodyPr>
          <a:lstStyle/>
          <a:p>
            <a:pPr>
              <a:spcBef>
                <a:spcPct val="50000"/>
              </a:spcBef>
            </a:pPr>
            <a:r>
              <a:rPr lang="en-US"/>
              <a:t>Venturi Design - I</a:t>
            </a:r>
          </a:p>
        </p:txBody>
      </p:sp>
      <p:sp>
        <p:nvSpPr>
          <p:cNvPr id="402439" name="Text Box 7"/>
          <p:cNvSpPr txBox="1">
            <a:spLocks noChangeArrowheads="1"/>
          </p:cNvSpPr>
          <p:nvPr/>
        </p:nvSpPr>
        <p:spPr bwMode="auto">
          <a:xfrm>
            <a:off x="4419600" y="3962400"/>
            <a:ext cx="2133600" cy="366713"/>
          </a:xfrm>
          <a:prstGeom prst="rect">
            <a:avLst/>
          </a:prstGeom>
          <a:solidFill>
            <a:schemeClr val="bg1"/>
          </a:solidFill>
          <a:ln w="12700">
            <a:noFill/>
            <a:miter lim="800000"/>
            <a:headEnd/>
            <a:tailEnd/>
          </a:ln>
          <a:effectLst/>
        </p:spPr>
        <p:txBody>
          <a:bodyPr>
            <a:spAutoFit/>
          </a:bodyPr>
          <a:lstStyle/>
          <a:p>
            <a:pPr>
              <a:spcBef>
                <a:spcPct val="50000"/>
              </a:spcBef>
            </a:pPr>
            <a:r>
              <a:rPr lang="en-US"/>
              <a:t>Venturi Design - II</a:t>
            </a:r>
          </a:p>
        </p:txBody>
      </p:sp>
      <p:sp>
        <p:nvSpPr>
          <p:cNvPr id="402440" name="WordArt 8"/>
          <p:cNvSpPr>
            <a:spLocks noChangeArrowheads="1" noChangeShapeType="1" noTextEdit="1"/>
          </p:cNvSpPr>
          <p:nvPr/>
        </p:nvSpPr>
        <p:spPr bwMode="auto">
          <a:xfrm rot="2430977">
            <a:off x="3781425" y="1676400"/>
            <a:ext cx="3838575" cy="1285875"/>
          </a:xfrm>
          <a:prstGeom prst="rect">
            <a:avLst/>
          </a:prstGeom>
        </p:spPr>
        <p:txBody>
          <a:bodyPr wrap="none" fromWordArt="1">
            <a:prstTxWarp prst="textSlantUp">
              <a:avLst>
                <a:gd name="adj" fmla="val 32056"/>
              </a:avLst>
            </a:prstTxWarp>
          </a:bodyPr>
          <a:lstStyle/>
          <a:p>
            <a:pPr algn="ctr"/>
            <a:r>
              <a:rPr lang="en-US" sz="3600" kern="10" dirty="0">
                <a:ln w="9525">
                  <a:solidFill>
                    <a:srgbClr val="CC99FF"/>
                  </a:solidFill>
                  <a:round/>
                  <a:headEnd/>
                  <a:tailEnd/>
                </a:ln>
                <a:gradFill rotWithShape="0">
                  <a:gsLst>
                    <a:gs pos="0">
                      <a:srgbClr val="6600CC"/>
                    </a:gs>
                    <a:gs pos="100000">
                      <a:srgbClr val="CC00CC"/>
                    </a:gs>
                  </a:gsLst>
                  <a:lin ang="2969023" scaled="1"/>
                </a:gradFill>
                <a:effectLst>
                  <a:outerShdw dist="53882" dir="2700000" algn="ctr" rotWithShape="0">
                    <a:srgbClr val="9999FF">
                      <a:alpha val="80000"/>
                    </a:srgbClr>
                  </a:outerShdw>
                </a:effectLst>
                <a:latin typeface="Impact"/>
              </a:rPr>
              <a:t>Reducing Spray Drift</a:t>
            </a:r>
          </a:p>
        </p:txBody>
      </p:sp>
      <p:sp>
        <p:nvSpPr>
          <p:cNvPr id="402441" name="WordArt 9"/>
          <p:cNvSpPr>
            <a:spLocks noChangeArrowheads="1" noChangeShapeType="1" noTextEdit="1"/>
          </p:cNvSpPr>
          <p:nvPr/>
        </p:nvSpPr>
        <p:spPr bwMode="auto">
          <a:xfrm rot="3246025">
            <a:off x="5239544" y="5347494"/>
            <a:ext cx="1143000" cy="814388"/>
          </a:xfrm>
          <a:prstGeom prst="rect">
            <a:avLst/>
          </a:prstGeom>
        </p:spPr>
        <p:txBody>
          <a:bodyPr wrap="none" fromWordArt="1">
            <a:prstTxWarp prst="textSlantUp">
              <a:avLst>
                <a:gd name="adj" fmla="val 55556"/>
              </a:avLst>
            </a:prstTxWarp>
          </a:bodyPr>
          <a:lstStyle/>
          <a:p>
            <a:pPr algn="ctr"/>
            <a:r>
              <a:rPr lang="en-US" sz="2000" kern="10">
                <a:ln w="9525">
                  <a:solidFill>
                    <a:srgbClr val="000000"/>
                  </a:solidFill>
                  <a:round/>
                  <a:headEnd/>
                  <a:tailEnd/>
                </a:ln>
                <a:solidFill>
                  <a:srgbClr val="000000"/>
                </a:solidFill>
                <a:latin typeface="Arial Black"/>
              </a:rPr>
              <a:t>Efficacy</a:t>
            </a:r>
          </a:p>
        </p:txBody>
      </p:sp>
      <p:sp>
        <p:nvSpPr>
          <p:cNvPr id="402442" name="AutoShape 10"/>
          <p:cNvSpPr>
            <a:spLocks noChangeArrowheads="1"/>
          </p:cNvSpPr>
          <p:nvPr/>
        </p:nvSpPr>
        <p:spPr bwMode="auto">
          <a:xfrm rot="5400000">
            <a:off x="5524500" y="6057900"/>
            <a:ext cx="533400" cy="3048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12700">
            <a:solidFill>
              <a:schemeClr val="tx1"/>
            </a:solidFill>
            <a:miter lim="800000"/>
            <a:headEnd/>
            <a:tailEnd/>
          </a:ln>
          <a:effectLst/>
        </p:spPr>
        <p:txBody>
          <a:bodyPr wrap="none" anchor="ctr"/>
          <a:lstStyle/>
          <a:p>
            <a:endParaRPr lang="en-US"/>
          </a:p>
        </p:txBody>
      </p:sp>
      <p:sp>
        <p:nvSpPr>
          <p:cNvPr id="402444" name="Oval 12"/>
          <p:cNvSpPr>
            <a:spLocks noChangeArrowheads="1"/>
          </p:cNvSpPr>
          <p:nvPr/>
        </p:nvSpPr>
        <p:spPr bwMode="auto">
          <a:xfrm>
            <a:off x="0" y="3505200"/>
            <a:ext cx="7010400" cy="1371600"/>
          </a:xfrm>
          <a:prstGeom prst="ellipse">
            <a:avLst/>
          </a:prstGeom>
          <a:noFill/>
          <a:ln w="12700">
            <a:solidFill>
              <a:srgbClr val="FF0000"/>
            </a:solidFill>
            <a:round/>
            <a:headEnd/>
            <a:tailEnd/>
          </a:ln>
          <a:effectLst/>
        </p:spPr>
        <p:txBody>
          <a:bodyPr wrap="none" anchor="ctr"/>
          <a:lstStyle/>
          <a:p>
            <a:endParaRPr lang="en-US"/>
          </a:p>
        </p:txBody>
      </p:sp>
      <p:sp>
        <p:nvSpPr>
          <p:cNvPr id="402445" name="Text Box 13"/>
          <p:cNvSpPr txBox="1">
            <a:spLocks noChangeArrowheads="1"/>
          </p:cNvSpPr>
          <p:nvPr/>
        </p:nvSpPr>
        <p:spPr bwMode="auto">
          <a:xfrm rot="2112201">
            <a:off x="2689225" y="1995488"/>
            <a:ext cx="3406775" cy="366712"/>
          </a:xfrm>
          <a:prstGeom prst="rect">
            <a:avLst/>
          </a:prstGeom>
          <a:noFill/>
          <a:ln w="12700">
            <a:noFill/>
            <a:miter lim="800000"/>
            <a:headEnd/>
            <a:tailEnd/>
          </a:ln>
          <a:effectLst/>
        </p:spPr>
        <p:txBody>
          <a:bodyPr>
            <a:spAutoFit/>
          </a:bodyPr>
          <a:lstStyle/>
          <a:p>
            <a:pPr>
              <a:spcBef>
                <a:spcPct val="50000"/>
              </a:spcBef>
            </a:pPr>
            <a:r>
              <a:rPr lang="en-US" dirty="0"/>
              <a:t>Nozzle development timeline</a:t>
            </a:r>
          </a:p>
        </p:txBody>
      </p:sp>
      <p:sp>
        <p:nvSpPr>
          <p:cNvPr id="402446" name="WordArt 14"/>
          <p:cNvSpPr>
            <a:spLocks noChangeArrowheads="1" noChangeShapeType="1" noTextEdit="1"/>
          </p:cNvSpPr>
          <p:nvPr/>
        </p:nvSpPr>
        <p:spPr bwMode="auto">
          <a:xfrm rot="3659703">
            <a:off x="7772400" y="5638800"/>
            <a:ext cx="914400" cy="1066800"/>
          </a:xfrm>
          <a:prstGeom prst="rect">
            <a:avLst/>
          </a:prstGeom>
        </p:spPr>
        <p:txBody>
          <a:bodyPr wrap="none" fromWordArt="1">
            <a:prstTxWarp prst="textSlantUp">
              <a:avLst>
                <a:gd name="adj" fmla="val 55556"/>
              </a:avLst>
            </a:prstTxWarp>
          </a:bodyPr>
          <a:lstStyle/>
          <a:p>
            <a:pPr algn="ctr"/>
            <a:r>
              <a:rPr lang="en-US" sz="3600" kern="10" dirty="0" smtClean="0">
                <a:ln w="9525">
                  <a:solidFill>
                    <a:srgbClr val="000000"/>
                  </a:solidFill>
                  <a:round/>
                  <a:headEnd type="none" w="sm" len="sm"/>
                  <a:tailEnd type="none" w="sm" len="sm"/>
                </a:ln>
                <a:solidFill>
                  <a:srgbClr val="000000"/>
                </a:solidFill>
                <a:latin typeface="Arial Black"/>
              </a:rPr>
              <a:t>2010</a:t>
            </a:r>
            <a:endParaRPr lang="en-US" sz="3600" kern="10" dirty="0">
              <a:ln w="9525">
                <a:solidFill>
                  <a:srgbClr val="000000"/>
                </a:solidFill>
                <a:round/>
                <a:headEnd type="none" w="sm" len="sm"/>
                <a:tailEnd type="none" w="sm" len="sm"/>
              </a:ln>
              <a:solidFill>
                <a:srgbClr val="000000"/>
              </a:solidFill>
              <a:latin typeface="Arial Black"/>
            </a:endParaRPr>
          </a:p>
        </p:txBody>
      </p:sp>
      <p:sp>
        <p:nvSpPr>
          <p:cNvPr id="402447" name="WordArt 15"/>
          <p:cNvSpPr>
            <a:spLocks noChangeArrowheads="1" noChangeShapeType="1" noTextEdit="1"/>
          </p:cNvSpPr>
          <p:nvPr/>
        </p:nvSpPr>
        <p:spPr bwMode="auto">
          <a:xfrm rot="-1349410">
            <a:off x="838200" y="838200"/>
            <a:ext cx="914400" cy="1000125"/>
          </a:xfrm>
          <a:prstGeom prst="rect">
            <a:avLst/>
          </a:prstGeom>
        </p:spPr>
        <p:txBody>
          <a:bodyPr wrap="none" fromWordArt="1">
            <a:prstTxWarp prst="textSlantUp">
              <a:avLst>
                <a:gd name="adj" fmla="val 55556"/>
              </a:avLst>
            </a:prstTxWarp>
          </a:bodyPr>
          <a:lstStyle/>
          <a:p>
            <a:pPr algn="ctr"/>
            <a:r>
              <a:rPr lang="en-US" sz="3600" kern="10" dirty="0">
                <a:ln w="9525">
                  <a:solidFill>
                    <a:srgbClr val="000000"/>
                  </a:solidFill>
                  <a:round/>
                  <a:headEnd type="none" w="sm" len="sm"/>
                  <a:tailEnd type="none" w="sm" len="sm"/>
                </a:ln>
                <a:solidFill>
                  <a:srgbClr val="000000"/>
                </a:solidFill>
                <a:latin typeface="Arial Black"/>
              </a:rPr>
              <a:t>1980</a:t>
            </a:r>
          </a:p>
        </p:txBody>
      </p:sp>
      <p:sp>
        <p:nvSpPr>
          <p:cNvPr id="402448" name="WordArt 16"/>
          <p:cNvSpPr>
            <a:spLocks noChangeArrowheads="1" noChangeShapeType="1" noTextEdit="1"/>
          </p:cNvSpPr>
          <p:nvPr/>
        </p:nvSpPr>
        <p:spPr bwMode="auto">
          <a:xfrm>
            <a:off x="6248400" y="1295400"/>
            <a:ext cx="2124075" cy="647700"/>
          </a:xfrm>
          <a:prstGeom prst="rect">
            <a:avLst/>
          </a:prstGeom>
        </p:spPr>
        <p:txBody>
          <a:bodyPr wrap="none" fromWordArt="1">
            <a:prstTxWarp prst="textPlain">
              <a:avLst>
                <a:gd name="adj" fmla="val 50000"/>
              </a:avLst>
            </a:prstTxWarp>
          </a:bodyPr>
          <a:lstStyle/>
          <a:p>
            <a:pPr algn="ctr"/>
            <a:r>
              <a:rPr lang="en-US" sz="3600" kern="10" dirty="0">
                <a:ln w="12700">
                  <a:solidFill>
                    <a:srgbClr val="EAEAEA"/>
                  </a:solidFill>
                  <a:round/>
                  <a:headEnd type="none" w="sm" len="sm"/>
                  <a:tailEnd type="none" w="sm" len="sm"/>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rPr>
              <a:t>30 years</a:t>
            </a:r>
          </a:p>
        </p:txBody>
      </p:sp>
      <p:sp>
        <p:nvSpPr>
          <p:cNvPr id="19" name="Left Arrow 18"/>
          <p:cNvSpPr/>
          <p:nvPr/>
        </p:nvSpPr>
        <p:spPr bwMode="auto">
          <a:xfrm rot="2874133">
            <a:off x="6019800" y="4560159"/>
            <a:ext cx="685800" cy="228600"/>
          </a:xfrm>
          <a:prstGeom prst="leftArrow">
            <a:avLst/>
          </a:prstGeom>
          <a:solidFill>
            <a:schemeClr val="accent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9106" name="Rectangle 2"/>
          <p:cNvSpPr>
            <a:spLocks noGrp="1" noChangeArrowheads="1"/>
          </p:cNvSpPr>
          <p:nvPr>
            <p:ph type="title"/>
          </p:nvPr>
        </p:nvSpPr>
        <p:spPr/>
        <p:txBody>
          <a:bodyPr/>
          <a:lstStyle/>
          <a:p>
            <a:r>
              <a:rPr lang="en-US"/>
              <a:t>Is this tip good or bad?</a:t>
            </a:r>
          </a:p>
        </p:txBody>
      </p:sp>
      <p:pic>
        <p:nvPicPr>
          <p:cNvPr id="1199107" name="Picture 3" descr="MVC-140F"/>
          <p:cNvPicPr>
            <a:picLocks noGrp="1" noChangeAspect="1" noChangeArrowheads="1"/>
          </p:cNvPicPr>
          <p:nvPr>
            <p:ph sz="half" idx="2"/>
          </p:nvPr>
        </p:nvPicPr>
        <p:blipFill>
          <a:blip r:embed="rId3" cstate="print"/>
          <a:srcRect b="14522"/>
          <a:stretch>
            <a:fillRect/>
          </a:stretch>
        </p:blipFill>
        <p:spPr>
          <a:xfrm>
            <a:off x="762000" y="1695450"/>
            <a:ext cx="7696200" cy="4933950"/>
          </a:xfrm>
          <a:noFill/>
          <a:ln/>
        </p:spPr>
      </p:pic>
    </p:spTree>
    <p:custDataLst>
      <p:tags r:id="rId1"/>
    </p:custData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8098" name="Rectangle 2"/>
          <p:cNvSpPr>
            <a:spLocks noGrp="1" noChangeArrowheads="1"/>
          </p:cNvSpPr>
          <p:nvPr>
            <p:ph type="ctrTitle"/>
          </p:nvPr>
        </p:nvSpPr>
        <p:spPr>
          <a:xfrm>
            <a:off x="1066800" y="1981200"/>
            <a:ext cx="6935788" cy="1143000"/>
          </a:xfrm>
        </p:spPr>
        <p:txBody>
          <a:bodyPr/>
          <a:lstStyle/>
          <a:p>
            <a:r>
              <a:rPr lang="en-US">
                <a:solidFill>
                  <a:schemeClr val="bg1"/>
                </a:solidFill>
              </a:rPr>
              <a:t>Demo – Pattern check</a:t>
            </a:r>
          </a:p>
        </p:txBody>
      </p:sp>
    </p:spTree>
    <p:custDataLst>
      <p:tags r:id="rId1"/>
    </p:custData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8498" name="Rectangle 2"/>
          <p:cNvSpPr>
            <a:spLocks noChangeArrowheads="1"/>
          </p:cNvSpPr>
          <p:nvPr/>
        </p:nvSpPr>
        <p:spPr bwMode="auto">
          <a:xfrm>
            <a:off x="533400" y="1219200"/>
            <a:ext cx="8153400" cy="533400"/>
          </a:xfrm>
          <a:prstGeom prst="rect">
            <a:avLst/>
          </a:prstGeom>
          <a:solidFill>
            <a:schemeClr val="bg1"/>
          </a:solidFill>
          <a:ln w="12700">
            <a:noFill/>
            <a:miter lim="800000"/>
            <a:headEnd/>
            <a:tailEnd/>
          </a:ln>
          <a:effectLst/>
        </p:spPr>
        <p:txBody>
          <a:bodyPr wrap="none" anchor="ctr"/>
          <a:lstStyle/>
          <a:p>
            <a:endParaRPr lang="en-US"/>
          </a:p>
        </p:txBody>
      </p:sp>
      <p:sp>
        <p:nvSpPr>
          <p:cNvPr id="1258499" name="Rectangle 3"/>
          <p:cNvSpPr>
            <a:spLocks noChangeArrowheads="1"/>
          </p:cNvSpPr>
          <p:nvPr/>
        </p:nvSpPr>
        <p:spPr bwMode="auto">
          <a:xfrm>
            <a:off x="947738" y="228600"/>
            <a:ext cx="161925" cy="638175"/>
          </a:xfrm>
          <a:prstGeom prst="rect">
            <a:avLst/>
          </a:prstGeom>
          <a:noFill/>
          <a:ln w="12700">
            <a:noFill/>
            <a:miter lim="800000"/>
            <a:headEnd/>
            <a:tailEnd/>
          </a:ln>
          <a:effectLst/>
        </p:spPr>
        <p:txBody>
          <a:bodyPr wrap="none" lIns="90488" tIns="44450" rIns="90488" bIns="44450">
            <a:spAutoFit/>
          </a:bodyPr>
          <a:lstStyle/>
          <a:p>
            <a:pPr eaLnBrk="0" hangingPunct="0"/>
            <a:endParaRPr lang="en-US" sz="3600" b="1">
              <a:latin typeface="Univers (E1)" charset="0"/>
            </a:endParaRPr>
          </a:p>
        </p:txBody>
      </p:sp>
      <p:graphicFrame>
        <p:nvGraphicFramePr>
          <p:cNvPr id="1258500" name="Object 4"/>
          <p:cNvGraphicFramePr>
            <a:graphicFrameLocks/>
          </p:cNvGraphicFramePr>
          <p:nvPr/>
        </p:nvGraphicFramePr>
        <p:xfrm>
          <a:off x="457200" y="914400"/>
          <a:ext cx="2438400" cy="2286000"/>
        </p:xfrm>
        <a:graphic>
          <a:graphicData uri="http://schemas.openxmlformats.org/presentationml/2006/ole">
            <p:oleObj spid="_x0000_s1927170" name="Document" r:id="rId5" imgW="1873226" imgH="1732082" progId="Word.Document.8">
              <p:embed/>
            </p:oleObj>
          </a:graphicData>
        </a:graphic>
      </p:graphicFrame>
      <p:pic>
        <p:nvPicPr>
          <p:cNvPr id="1258501" name="Picture 5"/>
          <p:cNvPicPr>
            <a:picLocks noChangeArrowheads="1"/>
          </p:cNvPicPr>
          <p:nvPr/>
        </p:nvPicPr>
        <p:blipFill>
          <a:blip r:embed="rId6" cstate="print">
            <a:lum bright="42000" contrast="66000"/>
          </a:blip>
          <a:srcRect/>
          <a:stretch>
            <a:fillRect/>
          </a:stretch>
        </p:blipFill>
        <p:spPr bwMode="auto">
          <a:xfrm>
            <a:off x="3962400" y="4114800"/>
            <a:ext cx="1828800" cy="2209800"/>
          </a:xfrm>
          <a:prstGeom prst="rect">
            <a:avLst/>
          </a:prstGeom>
          <a:noFill/>
          <a:ln w="9525">
            <a:noFill/>
            <a:miter lim="800000"/>
            <a:headEnd/>
            <a:tailEnd/>
          </a:ln>
          <a:effectLst/>
        </p:spPr>
      </p:pic>
      <p:sp>
        <p:nvSpPr>
          <p:cNvPr id="1258502" name="Rectangle 6"/>
          <p:cNvSpPr>
            <a:spLocks noGrp="1" noChangeArrowheads="1"/>
          </p:cNvSpPr>
          <p:nvPr>
            <p:ph type="title"/>
          </p:nvPr>
        </p:nvSpPr>
        <p:spPr>
          <a:xfrm>
            <a:off x="533400" y="304800"/>
            <a:ext cx="8229600" cy="609600"/>
          </a:xfrm>
        </p:spPr>
        <p:txBody>
          <a:bodyPr/>
          <a:lstStyle/>
          <a:p>
            <a:r>
              <a:rPr lang="en-US" sz="4000"/>
              <a:t>Nozzles Types?</a:t>
            </a:r>
            <a:endParaRPr lang="en-US" sz="7200"/>
          </a:p>
        </p:txBody>
      </p:sp>
      <p:pic>
        <p:nvPicPr>
          <p:cNvPr id="1258503" name="Picture 7" descr="Hardi-injet"/>
          <p:cNvPicPr>
            <a:picLocks noGrp="1" noChangeAspect="1" noChangeArrowheads="1"/>
          </p:cNvPicPr>
          <p:nvPr>
            <p:ph sz="half" idx="1"/>
          </p:nvPr>
        </p:nvPicPr>
        <p:blipFill>
          <a:blip r:embed="rId7" cstate="print"/>
          <a:srcRect l="11864" r="13559"/>
          <a:stretch>
            <a:fillRect/>
          </a:stretch>
        </p:blipFill>
        <p:spPr>
          <a:xfrm>
            <a:off x="6705600" y="3581400"/>
            <a:ext cx="2286000" cy="3238500"/>
          </a:xfrm>
          <a:noFill/>
          <a:ln/>
        </p:spPr>
      </p:pic>
      <p:pic>
        <p:nvPicPr>
          <p:cNvPr id="1258504" name="Picture 8" descr="tfcut"/>
          <p:cNvPicPr>
            <a:picLocks noGrp="1" noChangeAspect="1" noChangeArrowheads="1"/>
          </p:cNvPicPr>
          <p:nvPr>
            <p:ph sz="half" idx="2"/>
          </p:nvPr>
        </p:nvPicPr>
        <p:blipFill>
          <a:blip r:embed="rId8" cstate="print">
            <a:lum bright="30000" contrast="24000"/>
          </a:blip>
          <a:srcRect l="8989" t="20973" r="5618" b="16106"/>
          <a:stretch>
            <a:fillRect/>
          </a:stretch>
        </p:blipFill>
        <p:spPr>
          <a:xfrm>
            <a:off x="3505200" y="1295400"/>
            <a:ext cx="3124200" cy="1544638"/>
          </a:xfrm>
          <a:noFill/>
          <a:ln/>
        </p:spPr>
      </p:pic>
      <p:sp>
        <p:nvSpPr>
          <p:cNvPr id="1258505" name="WordArt 9"/>
          <p:cNvSpPr>
            <a:spLocks noChangeArrowheads="1" noChangeShapeType="1" noTextEdit="1"/>
          </p:cNvSpPr>
          <p:nvPr/>
        </p:nvSpPr>
        <p:spPr bwMode="auto">
          <a:xfrm rot="2137127">
            <a:off x="4114800" y="2971800"/>
            <a:ext cx="1657350" cy="965200"/>
          </a:xfrm>
          <a:prstGeom prst="rect">
            <a:avLst/>
          </a:prstGeom>
        </p:spPr>
        <p:txBody>
          <a:bodyPr wrap="none" fromWordArt="1">
            <a:prstTxWarp prst="textSlantUp">
              <a:avLst>
                <a:gd name="adj" fmla="val 55556"/>
              </a:avLst>
            </a:prstTxWarp>
          </a:bodyPr>
          <a:lstStyle/>
          <a:p>
            <a:pPr algn="ctr"/>
            <a:r>
              <a:rPr lang="en-US" sz="2400" kern="10">
                <a:ln w="9525">
                  <a:solidFill>
                    <a:srgbClr val="000000"/>
                  </a:solidFill>
                  <a:round/>
                  <a:headEnd type="none" w="sm" len="sm"/>
                  <a:tailEnd type="none" w="sm" len="sm"/>
                </a:ln>
                <a:solidFill>
                  <a:srgbClr val="0000FF"/>
                </a:solidFill>
                <a:latin typeface="Arial Black"/>
              </a:rPr>
              <a:t>chamber</a:t>
            </a:r>
          </a:p>
        </p:txBody>
      </p:sp>
      <p:sp>
        <p:nvSpPr>
          <p:cNvPr id="1258506" name="WordArt 10"/>
          <p:cNvSpPr>
            <a:spLocks noChangeArrowheads="1" noChangeShapeType="1" noTextEdit="1"/>
          </p:cNvSpPr>
          <p:nvPr/>
        </p:nvSpPr>
        <p:spPr bwMode="auto">
          <a:xfrm rot="-22346268">
            <a:off x="7029450" y="2362200"/>
            <a:ext cx="1657350" cy="965200"/>
          </a:xfrm>
          <a:prstGeom prst="rect">
            <a:avLst/>
          </a:prstGeom>
        </p:spPr>
        <p:txBody>
          <a:bodyPr wrap="none" fromWordArt="1">
            <a:prstTxWarp prst="textSlantUp">
              <a:avLst>
                <a:gd name="adj" fmla="val 55556"/>
              </a:avLst>
            </a:prstTxWarp>
          </a:bodyPr>
          <a:lstStyle/>
          <a:p>
            <a:pPr algn="ctr"/>
            <a:r>
              <a:rPr lang="en-US" sz="2400" kern="10">
                <a:ln w="9525">
                  <a:solidFill>
                    <a:srgbClr val="000000"/>
                  </a:solidFill>
                  <a:round/>
                  <a:headEnd type="none" w="sm" len="sm"/>
                  <a:tailEnd type="none" w="sm" len="sm"/>
                </a:ln>
                <a:solidFill>
                  <a:srgbClr val="0000FF"/>
                </a:solidFill>
                <a:latin typeface="Arial Black"/>
              </a:rPr>
              <a:t>air induced</a:t>
            </a:r>
          </a:p>
        </p:txBody>
      </p:sp>
      <p:pic>
        <p:nvPicPr>
          <p:cNvPr id="1258507" name="Picture 11" descr="turbo drop"/>
          <p:cNvPicPr>
            <a:picLocks noChangeAspect="1" noChangeArrowheads="1"/>
          </p:cNvPicPr>
          <p:nvPr/>
        </p:nvPicPr>
        <p:blipFill>
          <a:blip r:embed="rId9" cstate="print">
            <a:lum bright="24000" contrast="30000"/>
          </a:blip>
          <a:srcRect l="24390" t="12195" r="19513" b="9756"/>
          <a:stretch>
            <a:fillRect/>
          </a:stretch>
        </p:blipFill>
        <p:spPr bwMode="auto">
          <a:xfrm>
            <a:off x="6934200" y="228600"/>
            <a:ext cx="1898650" cy="1981200"/>
          </a:xfrm>
          <a:prstGeom prst="rect">
            <a:avLst/>
          </a:prstGeom>
          <a:noFill/>
        </p:spPr>
      </p:pic>
      <p:pic>
        <p:nvPicPr>
          <p:cNvPr id="1258508" name="Picture 12" descr="MVC-124F"/>
          <p:cNvPicPr>
            <a:picLocks noChangeAspect="1" noChangeArrowheads="1"/>
          </p:cNvPicPr>
          <p:nvPr/>
        </p:nvPicPr>
        <p:blipFill>
          <a:blip r:embed="rId10" cstate="print">
            <a:lum bright="12000" contrast="18000"/>
          </a:blip>
          <a:srcRect l="36450" t="38800" r="37801" b="23399"/>
          <a:stretch>
            <a:fillRect/>
          </a:stretch>
        </p:blipFill>
        <p:spPr bwMode="auto">
          <a:xfrm>
            <a:off x="762000" y="3962400"/>
            <a:ext cx="2176463" cy="2362200"/>
          </a:xfrm>
          <a:prstGeom prst="rect">
            <a:avLst/>
          </a:prstGeom>
          <a:noFill/>
          <a:ln w="9525">
            <a:noFill/>
            <a:miter lim="800000"/>
            <a:headEnd/>
            <a:tailEnd/>
          </a:ln>
          <a:effectLst/>
        </p:spPr>
      </p:pic>
      <p:sp>
        <p:nvSpPr>
          <p:cNvPr id="1258509" name="WordArt 13"/>
          <p:cNvSpPr>
            <a:spLocks noChangeArrowheads="1" noChangeShapeType="1" noTextEdit="1"/>
          </p:cNvSpPr>
          <p:nvPr/>
        </p:nvSpPr>
        <p:spPr bwMode="auto">
          <a:xfrm rot="1129482">
            <a:off x="990600" y="3073400"/>
            <a:ext cx="1524000" cy="965200"/>
          </a:xfrm>
          <a:prstGeom prst="rect">
            <a:avLst/>
          </a:prstGeom>
        </p:spPr>
        <p:txBody>
          <a:bodyPr wrap="none" fromWordArt="1">
            <a:prstTxWarp prst="textSlantUp">
              <a:avLst>
                <a:gd name="adj" fmla="val 55556"/>
              </a:avLst>
            </a:prstTxWarp>
          </a:bodyPr>
          <a:lstStyle/>
          <a:p>
            <a:pPr algn="ctr"/>
            <a:r>
              <a:rPr lang="en-US" sz="2400" kern="10">
                <a:ln w="9525">
                  <a:solidFill>
                    <a:srgbClr val="000000"/>
                  </a:solidFill>
                  <a:round/>
                  <a:headEnd type="none" w="sm" len="sm"/>
                  <a:tailEnd type="none" w="sm" len="sm"/>
                </a:ln>
                <a:solidFill>
                  <a:srgbClr val="0000FF"/>
                </a:solidFill>
                <a:latin typeface="Arial Black"/>
              </a:rPr>
              <a:t>flat-fan</a:t>
            </a:r>
          </a:p>
        </p:txBody>
      </p:sp>
      <p:sp>
        <p:nvSpPr>
          <p:cNvPr id="1258510" name="Text Box 14"/>
          <p:cNvSpPr txBox="1">
            <a:spLocks noChangeArrowheads="1"/>
          </p:cNvSpPr>
          <p:nvPr/>
        </p:nvSpPr>
        <p:spPr bwMode="auto">
          <a:xfrm>
            <a:off x="2514600" y="2971800"/>
            <a:ext cx="5181600" cy="774700"/>
          </a:xfrm>
          <a:prstGeom prst="rect">
            <a:avLst/>
          </a:prstGeom>
          <a:solidFill>
            <a:schemeClr val="bg1"/>
          </a:solidFill>
          <a:ln w="12700">
            <a:solidFill>
              <a:schemeClr val="tx1"/>
            </a:solidFill>
            <a:miter lim="800000"/>
            <a:headEnd/>
            <a:tailEnd/>
          </a:ln>
          <a:effectLst/>
        </p:spPr>
        <p:txBody>
          <a:bodyPr>
            <a:spAutoFit/>
          </a:bodyPr>
          <a:lstStyle/>
          <a:p>
            <a:pPr>
              <a:spcBef>
                <a:spcPct val="50000"/>
              </a:spcBef>
            </a:pPr>
            <a:r>
              <a:rPr lang="en-US" sz="4400"/>
              <a:t>Flat Spray Patterns</a:t>
            </a:r>
          </a:p>
        </p:txBody>
      </p:sp>
    </p:spTree>
    <p:custDataLst>
      <p:tags r:id="rId2"/>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58510"/>
                                        </p:tgtEl>
                                        <p:attrNameLst>
                                          <p:attrName>style.visibility</p:attrName>
                                        </p:attrNameLst>
                                      </p:cBhvr>
                                      <p:to>
                                        <p:strVal val="visible"/>
                                      </p:to>
                                    </p:set>
                                    <p:anim calcmode="lin" valueType="num">
                                      <p:cBhvr additive="base">
                                        <p:cTn id="7" dur="500" fill="hold"/>
                                        <p:tgtEl>
                                          <p:spTgt spid="1258510"/>
                                        </p:tgtEl>
                                        <p:attrNameLst>
                                          <p:attrName>ppt_x</p:attrName>
                                        </p:attrNameLst>
                                      </p:cBhvr>
                                      <p:tavLst>
                                        <p:tav tm="0">
                                          <p:val>
                                            <p:strVal val="#ppt_x"/>
                                          </p:val>
                                        </p:tav>
                                        <p:tav tm="100000">
                                          <p:val>
                                            <p:strVal val="#ppt_x"/>
                                          </p:val>
                                        </p:tav>
                                      </p:tavLst>
                                    </p:anim>
                                    <p:anim calcmode="lin" valueType="num">
                                      <p:cBhvr additive="base">
                                        <p:cTn id="8" dur="500" fill="hold"/>
                                        <p:tgtEl>
                                          <p:spTgt spid="12585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8510"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59490" name="Rectangle 2"/>
          <p:cNvSpPr>
            <a:spLocks noChangeArrowheads="1"/>
          </p:cNvSpPr>
          <p:nvPr/>
        </p:nvSpPr>
        <p:spPr bwMode="auto">
          <a:xfrm>
            <a:off x="947738" y="228600"/>
            <a:ext cx="161925" cy="638175"/>
          </a:xfrm>
          <a:prstGeom prst="rect">
            <a:avLst/>
          </a:prstGeom>
          <a:noFill/>
          <a:ln w="12700">
            <a:noFill/>
            <a:miter lim="800000"/>
            <a:headEnd/>
            <a:tailEnd/>
          </a:ln>
          <a:effectLst/>
        </p:spPr>
        <p:txBody>
          <a:bodyPr wrap="none" lIns="90488" tIns="44450" rIns="90488" bIns="44450">
            <a:spAutoFit/>
          </a:bodyPr>
          <a:lstStyle/>
          <a:p>
            <a:pPr eaLnBrk="0" hangingPunct="0"/>
            <a:endParaRPr lang="en-US" sz="3600" b="1">
              <a:latin typeface="Univers (E1)" charset="0"/>
            </a:endParaRPr>
          </a:p>
        </p:txBody>
      </p:sp>
      <p:graphicFrame>
        <p:nvGraphicFramePr>
          <p:cNvPr id="959491" name="Object 3"/>
          <p:cNvGraphicFramePr>
            <a:graphicFrameLocks/>
          </p:cNvGraphicFramePr>
          <p:nvPr/>
        </p:nvGraphicFramePr>
        <p:xfrm>
          <a:off x="609600" y="1752600"/>
          <a:ext cx="2438400" cy="2286000"/>
        </p:xfrm>
        <a:graphic>
          <a:graphicData uri="http://schemas.openxmlformats.org/presentationml/2006/ole">
            <p:oleObj spid="_x0000_s1928194" name="Document" r:id="rId5" imgW="1873226" imgH="1732082" progId="Word.Document.8">
              <p:embed/>
            </p:oleObj>
          </a:graphicData>
        </a:graphic>
      </p:graphicFrame>
      <p:pic>
        <p:nvPicPr>
          <p:cNvPr id="959492" name="Picture 4"/>
          <p:cNvPicPr>
            <a:picLocks noChangeArrowheads="1"/>
          </p:cNvPicPr>
          <p:nvPr/>
        </p:nvPicPr>
        <p:blipFill>
          <a:blip r:embed="rId6" cstate="print">
            <a:lum bright="42000" contrast="66000"/>
          </a:blip>
          <a:srcRect/>
          <a:stretch>
            <a:fillRect/>
          </a:stretch>
        </p:blipFill>
        <p:spPr bwMode="auto">
          <a:xfrm>
            <a:off x="3962400" y="2438400"/>
            <a:ext cx="2362200" cy="2895600"/>
          </a:xfrm>
          <a:prstGeom prst="rect">
            <a:avLst/>
          </a:prstGeom>
          <a:noFill/>
          <a:ln w="9525">
            <a:noFill/>
            <a:miter lim="800000"/>
            <a:headEnd/>
            <a:tailEnd/>
          </a:ln>
          <a:effectLst/>
        </p:spPr>
      </p:pic>
      <p:sp>
        <p:nvSpPr>
          <p:cNvPr id="959493" name="Rectangle 5"/>
          <p:cNvSpPr>
            <a:spLocks noGrp="1" noChangeArrowheads="1"/>
          </p:cNvSpPr>
          <p:nvPr>
            <p:ph type="title"/>
          </p:nvPr>
        </p:nvSpPr>
        <p:spPr/>
        <p:txBody>
          <a:bodyPr/>
          <a:lstStyle/>
          <a:p>
            <a:r>
              <a:rPr lang="en-US"/>
              <a:t>Nozzles Types?</a:t>
            </a:r>
            <a:endParaRPr lang="en-US" sz="8000"/>
          </a:p>
        </p:txBody>
      </p:sp>
      <p:pic>
        <p:nvPicPr>
          <p:cNvPr id="959495" name="Picture 7" descr="hypro-1"/>
          <p:cNvPicPr>
            <a:picLocks noChangeAspect="1" noChangeArrowheads="1"/>
          </p:cNvPicPr>
          <p:nvPr/>
        </p:nvPicPr>
        <p:blipFill>
          <a:blip r:embed="rId7" cstate="print">
            <a:lum bright="-6000" contrast="12000"/>
          </a:blip>
          <a:srcRect/>
          <a:stretch>
            <a:fillRect/>
          </a:stretch>
        </p:blipFill>
        <p:spPr bwMode="auto">
          <a:xfrm>
            <a:off x="685800" y="4114800"/>
            <a:ext cx="2479675" cy="2667000"/>
          </a:xfrm>
          <a:prstGeom prst="rect">
            <a:avLst/>
          </a:prstGeom>
          <a:noFill/>
        </p:spPr>
      </p:pic>
      <p:sp>
        <p:nvSpPr>
          <p:cNvPr id="959496" name="Oval 8"/>
          <p:cNvSpPr>
            <a:spLocks noChangeArrowheads="1"/>
          </p:cNvSpPr>
          <p:nvPr/>
        </p:nvSpPr>
        <p:spPr bwMode="auto">
          <a:xfrm>
            <a:off x="76200" y="1600200"/>
            <a:ext cx="4038600" cy="5181600"/>
          </a:xfrm>
          <a:prstGeom prst="ellipse">
            <a:avLst/>
          </a:prstGeom>
          <a:noFill/>
          <a:ln w="12700">
            <a:solidFill>
              <a:schemeClr val="tx1"/>
            </a:solidFill>
            <a:round/>
            <a:headEnd type="none" w="sm" len="sm"/>
            <a:tailEnd type="none" w="sm" len="sm"/>
          </a:ln>
          <a:effectLst/>
        </p:spPr>
        <p:txBody>
          <a:bodyPr wrap="none" anchor="ctr"/>
          <a:lstStyle/>
          <a:p>
            <a:endParaRPr lang="en-US"/>
          </a:p>
        </p:txBody>
      </p:sp>
      <p:pic>
        <p:nvPicPr>
          <p:cNvPr id="959497" name="Picture 9" descr="Hardi-injet"/>
          <p:cNvPicPr>
            <a:picLocks noGrp="1" noChangeAspect="1" noChangeArrowheads="1"/>
          </p:cNvPicPr>
          <p:nvPr>
            <p:ph idx="1"/>
          </p:nvPr>
        </p:nvPicPr>
        <p:blipFill>
          <a:blip r:embed="rId8" cstate="print"/>
          <a:srcRect l="11864" r="13559"/>
          <a:stretch>
            <a:fillRect/>
          </a:stretch>
        </p:blipFill>
        <p:spPr>
          <a:xfrm>
            <a:off x="6286500" y="2057400"/>
            <a:ext cx="2438400" cy="3733800"/>
          </a:xfrm>
          <a:noFill/>
          <a:ln/>
        </p:spPr>
      </p:pic>
    </p:spTree>
    <p:custDataLst>
      <p:tags r:id="rId2"/>
    </p:custDataLst>
  </p:cSld>
  <p:clrMapOvr>
    <a:masterClrMapping/>
  </p:clrMapOvr>
  <p:transition>
    <p:random/>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9122" name="Rectangle 2"/>
          <p:cNvSpPr>
            <a:spLocks noGrp="1" noChangeArrowheads="1"/>
          </p:cNvSpPr>
          <p:nvPr>
            <p:ph type="ctrTitle"/>
          </p:nvPr>
        </p:nvSpPr>
        <p:spPr>
          <a:xfrm>
            <a:off x="1066800" y="1981200"/>
            <a:ext cx="7696200" cy="1143000"/>
          </a:xfrm>
        </p:spPr>
        <p:txBody>
          <a:bodyPr/>
          <a:lstStyle/>
          <a:p>
            <a:r>
              <a:rPr lang="en-US" sz="4000">
                <a:solidFill>
                  <a:schemeClr val="bg1"/>
                </a:solidFill>
              </a:rPr>
              <a:t>Demo – extended range flat-fan</a:t>
            </a:r>
          </a:p>
        </p:txBody>
      </p:sp>
    </p:spTree>
    <p:custDataLst>
      <p:tags r:id="rId1"/>
    </p:custData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1394" name="Picture 2"/>
          <p:cNvPicPr>
            <a:picLocks noChangeAspect="1" noChangeArrowheads="1"/>
          </p:cNvPicPr>
          <p:nvPr/>
        </p:nvPicPr>
        <p:blipFill>
          <a:blip r:embed="rId3" cstate="print"/>
          <a:srcRect/>
          <a:stretch>
            <a:fillRect/>
          </a:stretch>
        </p:blipFill>
        <p:spPr bwMode="auto">
          <a:xfrm>
            <a:off x="76200" y="152400"/>
            <a:ext cx="4572000" cy="1063625"/>
          </a:xfrm>
          <a:prstGeom prst="rect">
            <a:avLst/>
          </a:prstGeom>
          <a:noFill/>
          <a:ln w="12700">
            <a:noFill/>
            <a:miter lim="800000"/>
            <a:headEnd/>
            <a:tailEnd/>
          </a:ln>
          <a:effectLst/>
        </p:spPr>
      </p:pic>
      <p:pic>
        <p:nvPicPr>
          <p:cNvPr id="1211395" name="Picture 3"/>
          <p:cNvPicPr>
            <a:picLocks noChangeAspect="1" noChangeArrowheads="1"/>
          </p:cNvPicPr>
          <p:nvPr/>
        </p:nvPicPr>
        <p:blipFill>
          <a:blip r:embed="rId4" cstate="print"/>
          <a:srcRect/>
          <a:stretch>
            <a:fillRect/>
          </a:stretch>
        </p:blipFill>
        <p:spPr bwMode="auto">
          <a:xfrm>
            <a:off x="4724400" y="152400"/>
            <a:ext cx="4343400" cy="1089025"/>
          </a:xfrm>
          <a:prstGeom prst="rect">
            <a:avLst/>
          </a:prstGeom>
          <a:noFill/>
          <a:ln w="12700">
            <a:noFill/>
            <a:miter lim="800000"/>
            <a:headEnd/>
            <a:tailEnd/>
          </a:ln>
          <a:effectLst/>
        </p:spPr>
      </p:pic>
      <p:pic>
        <p:nvPicPr>
          <p:cNvPr id="1211396" name="Picture 4" descr="redball trailer"/>
          <p:cNvPicPr>
            <a:picLocks noChangeAspect="1" noChangeArrowheads="1"/>
          </p:cNvPicPr>
          <p:nvPr/>
        </p:nvPicPr>
        <p:blipFill>
          <a:blip r:embed="rId5" cstate="print"/>
          <a:srcRect/>
          <a:stretch>
            <a:fillRect/>
          </a:stretch>
        </p:blipFill>
        <p:spPr bwMode="auto">
          <a:xfrm>
            <a:off x="152400" y="3124200"/>
            <a:ext cx="2971800" cy="1752600"/>
          </a:xfrm>
          <a:prstGeom prst="rect">
            <a:avLst/>
          </a:prstGeom>
          <a:noFill/>
        </p:spPr>
      </p:pic>
      <p:pic>
        <p:nvPicPr>
          <p:cNvPr id="1211397" name="Picture 5" descr="Bestway"/>
          <p:cNvPicPr>
            <a:picLocks noChangeAspect="1" noChangeArrowheads="1"/>
          </p:cNvPicPr>
          <p:nvPr/>
        </p:nvPicPr>
        <p:blipFill>
          <a:blip r:embed="rId6" cstate="print"/>
          <a:srcRect/>
          <a:stretch>
            <a:fillRect/>
          </a:stretch>
        </p:blipFill>
        <p:spPr bwMode="auto">
          <a:xfrm>
            <a:off x="5257800" y="2895600"/>
            <a:ext cx="3352800" cy="1851025"/>
          </a:xfrm>
          <a:prstGeom prst="rect">
            <a:avLst/>
          </a:prstGeom>
          <a:noFill/>
        </p:spPr>
      </p:pic>
      <p:pic>
        <p:nvPicPr>
          <p:cNvPr id="1211398" name="Picture 6" descr="GPSprayer"/>
          <p:cNvPicPr>
            <a:picLocks noChangeAspect="1" noChangeArrowheads="1"/>
          </p:cNvPicPr>
          <p:nvPr/>
        </p:nvPicPr>
        <p:blipFill>
          <a:blip r:embed="rId7" cstate="print"/>
          <a:srcRect/>
          <a:stretch>
            <a:fillRect/>
          </a:stretch>
        </p:blipFill>
        <p:spPr bwMode="auto">
          <a:xfrm>
            <a:off x="4826000" y="1295400"/>
            <a:ext cx="4013200" cy="1481138"/>
          </a:xfrm>
          <a:prstGeom prst="rect">
            <a:avLst/>
          </a:prstGeom>
          <a:noFill/>
          <a:ln w="9525">
            <a:noFill/>
            <a:miter lim="800000"/>
            <a:headEnd/>
            <a:tailEnd/>
          </a:ln>
        </p:spPr>
      </p:pic>
      <p:pic>
        <p:nvPicPr>
          <p:cNvPr id="1211399" name="Picture 7"/>
          <p:cNvPicPr>
            <a:picLocks noChangeArrowheads="1"/>
          </p:cNvPicPr>
          <p:nvPr/>
        </p:nvPicPr>
        <p:blipFill>
          <a:blip r:embed="rId8" cstate="print">
            <a:lum bright="24000"/>
          </a:blip>
          <a:srcRect l="4256" t="26584" r="20213" b="17293"/>
          <a:stretch>
            <a:fillRect/>
          </a:stretch>
        </p:blipFill>
        <p:spPr bwMode="auto">
          <a:xfrm>
            <a:off x="152400" y="1295400"/>
            <a:ext cx="3048000" cy="1524000"/>
          </a:xfrm>
          <a:prstGeom prst="rect">
            <a:avLst/>
          </a:prstGeom>
          <a:noFill/>
          <a:ln w="9525">
            <a:noFill/>
            <a:miter lim="800000"/>
            <a:headEnd/>
            <a:tailEnd/>
          </a:ln>
          <a:effectLst/>
        </p:spPr>
      </p:pic>
      <p:pic>
        <p:nvPicPr>
          <p:cNvPr id="1211400" name="Picture 8" descr="Wylie Sprayer"/>
          <p:cNvPicPr>
            <a:picLocks noChangeAspect="1" noChangeArrowheads="1"/>
          </p:cNvPicPr>
          <p:nvPr/>
        </p:nvPicPr>
        <p:blipFill>
          <a:blip r:embed="rId9" cstate="print"/>
          <a:srcRect t="11803" b="17377"/>
          <a:stretch>
            <a:fillRect/>
          </a:stretch>
        </p:blipFill>
        <p:spPr bwMode="auto">
          <a:xfrm>
            <a:off x="228600" y="5029200"/>
            <a:ext cx="3276600" cy="1552575"/>
          </a:xfrm>
          <a:prstGeom prst="rect">
            <a:avLst/>
          </a:prstGeom>
          <a:noFill/>
        </p:spPr>
      </p:pic>
      <p:pic>
        <p:nvPicPr>
          <p:cNvPr id="1211401" name="Picture 9" descr="flexcoil"/>
          <p:cNvPicPr>
            <a:picLocks noChangeAspect="1" noChangeArrowheads="1"/>
          </p:cNvPicPr>
          <p:nvPr/>
        </p:nvPicPr>
        <p:blipFill>
          <a:blip r:embed="rId10" cstate="print"/>
          <a:srcRect/>
          <a:stretch>
            <a:fillRect/>
          </a:stretch>
        </p:blipFill>
        <p:spPr bwMode="auto">
          <a:xfrm>
            <a:off x="3733800" y="4876800"/>
            <a:ext cx="5095875" cy="1885950"/>
          </a:xfrm>
          <a:prstGeom prst="rect">
            <a:avLst/>
          </a:prstGeom>
          <a:noFill/>
        </p:spPr>
      </p:pic>
      <p:sp>
        <p:nvSpPr>
          <p:cNvPr id="1211402" name="WordArt 10"/>
          <p:cNvSpPr>
            <a:spLocks noChangeArrowheads="1" noChangeShapeType="1" noTextEdit="1"/>
          </p:cNvSpPr>
          <p:nvPr/>
        </p:nvSpPr>
        <p:spPr bwMode="auto">
          <a:xfrm>
            <a:off x="2819400" y="2667000"/>
            <a:ext cx="2590800" cy="91440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rPr>
              <a:t>Options?</a:t>
            </a:r>
          </a:p>
        </p:txBody>
      </p:sp>
    </p:spTree>
    <p:custDataLst>
      <p:tags r:id="rId1"/>
    </p:custData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8339" name="Rectangle 3"/>
          <p:cNvSpPr>
            <a:spLocks noGrp="1" noChangeArrowheads="1"/>
          </p:cNvSpPr>
          <p:nvPr>
            <p:ph type="body" sz="half" idx="1"/>
          </p:nvPr>
        </p:nvSpPr>
        <p:spPr>
          <a:xfrm>
            <a:off x="3276600" y="2133600"/>
            <a:ext cx="5638800" cy="3352800"/>
          </a:xfrm>
        </p:spPr>
        <p:txBody>
          <a:bodyPr/>
          <a:lstStyle/>
          <a:p>
            <a:r>
              <a:rPr lang="en-US" sz="3600"/>
              <a:t>Tapered edge pattern</a:t>
            </a:r>
          </a:p>
          <a:p>
            <a:r>
              <a:rPr lang="en-US" sz="3600"/>
              <a:t>80 and 110 degree fan</a:t>
            </a:r>
          </a:p>
          <a:p>
            <a:r>
              <a:rPr lang="en-US" sz="3600"/>
              <a:t>Requires overlap - 50 to 60%</a:t>
            </a:r>
          </a:p>
          <a:p>
            <a:r>
              <a:rPr lang="en-US" sz="3600"/>
              <a:t>15-60 psi range</a:t>
            </a:r>
          </a:p>
        </p:txBody>
      </p:sp>
      <p:graphicFrame>
        <p:nvGraphicFramePr>
          <p:cNvPr id="1038340" name="Object 4"/>
          <p:cNvGraphicFramePr>
            <a:graphicFrameLocks/>
          </p:cNvGraphicFramePr>
          <p:nvPr/>
        </p:nvGraphicFramePr>
        <p:xfrm>
          <a:off x="304800" y="1219200"/>
          <a:ext cx="2286000" cy="2133600"/>
        </p:xfrm>
        <a:graphic>
          <a:graphicData uri="http://schemas.openxmlformats.org/presentationml/2006/ole">
            <p:oleObj spid="_x0000_s1929218" name="Document" r:id="rId3" imgW="1873226" imgH="1732082" progId="Word.Document.8">
              <p:embed/>
            </p:oleObj>
          </a:graphicData>
        </a:graphic>
      </p:graphicFrame>
      <p:pic>
        <p:nvPicPr>
          <p:cNvPr id="1038342" name="Picture 6" descr="MVC-124F"/>
          <p:cNvPicPr>
            <a:picLocks noGrp="1" noChangeAspect="1" noChangeArrowheads="1"/>
          </p:cNvPicPr>
          <p:nvPr>
            <p:ph sz="half" idx="2"/>
          </p:nvPr>
        </p:nvPicPr>
        <p:blipFill>
          <a:blip r:embed="rId4" cstate="email">
            <a:lum bright="12000" contrast="18000"/>
          </a:blip>
          <a:srcRect/>
          <a:stretch>
            <a:fillRect/>
          </a:stretch>
        </p:blipFill>
        <p:spPr>
          <a:xfrm>
            <a:off x="381000" y="3505200"/>
            <a:ext cx="2286000" cy="2418923"/>
          </a:xfrm>
          <a:noFill/>
          <a:ln/>
        </p:spPr>
      </p:pic>
      <p:sp>
        <p:nvSpPr>
          <p:cNvPr id="1038343" name="Line 7"/>
          <p:cNvSpPr>
            <a:spLocks noChangeShapeType="1"/>
          </p:cNvSpPr>
          <p:nvPr/>
        </p:nvSpPr>
        <p:spPr bwMode="auto">
          <a:xfrm>
            <a:off x="533400" y="381000"/>
            <a:ext cx="7467600" cy="5562600"/>
          </a:xfrm>
          <a:prstGeom prst="line">
            <a:avLst/>
          </a:prstGeom>
          <a:noFill/>
          <a:ln w="57150">
            <a:solidFill>
              <a:srgbClr val="FF0000"/>
            </a:solidFill>
            <a:round/>
            <a:headEnd/>
            <a:tailEnd/>
          </a:ln>
          <a:effectLst/>
        </p:spPr>
        <p:txBody>
          <a:bodyPr/>
          <a:lstStyle/>
          <a:p>
            <a:endParaRPr lang="en-US"/>
          </a:p>
        </p:txBody>
      </p:sp>
      <p:sp>
        <p:nvSpPr>
          <p:cNvPr id="1038345" name="Line 9"/>
          <p:cNvSpPr>
            <a:spLocks noChangeShapeType="1"/>
          </p:cNvSpPr>
          <p:nvPr/>
        </p:nvSpPr>
        <p:spPr bwMode="auto">
          <a:xfrm flipV="1">
            <a:off x="990600" y="304800"/>
            <a:ext cx="7696200" cy="5638800"/>
          </a:xfrm>
          <a:prstGeom prst="line">
            <a:avLst/>
          </a:prstGeom>
          <a:noFill/>
          <a:ln w="57150">
            <a:solidFill>
              <a:srgbClr val="FF0000"/>
            </a:solidFill>
            <a:round/>
            <a:headEnd/>
            <a:tailEnd/>
          </a:ln>
          <a:effectLst/>
        </p:spPr>
        <p:txBody>
          <a:bodyPr/>
          <a:lstStyle/>
          <a:p>
            <a:endParaRPr lang="en-US"/>
          </a:p>
        </p:txBody>
      </p:sp>
      <p:sp>
        <p:nvSpPr>
          <p:cNvPr id="1038346" name="Text Box 10"/>
          <p:cNvSpPr txBox="1">
            <a:spLocks noChangeArrowheads="1"/>
          </p:cNvSpPr>
          <p:nvPr/>
        </p:nvSpPr>
        <p:spPr bwMode="auto">
          <a:xfrm>
            <a:off x="609600" y="2789238"/>
            <a:ext cx="8077200" cy="1173162"/>
          </a:xfrm>
          <a:prstGeom prst="rect">
            <a:avLst/>
          </a:prstGeom>
          <a:solidFill>
            <a:schemeClr val="accent1"/>
          </a:solidFill>
          <a:ln w="12700">
            <a:solidFill>
              <a:schemeClr val="tx1"/>
            </a:solidFill>
            <a:miter lim="800000"/>
            <a:headEnd/>
            <a:tailEnd/>
          </a:ln>
          <a:effectLst/>
        </p:spPr>
        <p:txBody>
          <a:bodyPr>
            <a:spAutoFit/>
          </a:bodyPr>
          <a:lstStyle/>
          <a:p>
            <a:pPr>
              <a:spcBef>
                <a:spcPct val="50000"/>
              </a:spcBef>
            </a:pPr>
            <a:r>
              <a:rPr lang="en-US" sz="2800" dirty="0"/>
              <a:t>Unless - working with higher application volumes</a:t>
            </a:r>
          </a:p>
          <a:p>
            <a:pPr>
              <a:spcBef>
                <a:spcPct val="50000"/>
              </a:spcBef>
            </a:pPr>
            <a:r>
              <a:rPr lang="en-US" sz="2800" dirty="0"/>
              <a:t>	10 GPA and above - Fungicides</a:t>
            </a:r>
          </a:p>
        </p:txBody>
      </p:sp>
      <p:sp>
        <p:nvSpPr>
          <p:cNvPr id="10" name="Rectangle 2"/>
          <p:cNvSpPr>
            <a:spLocks noGrp="1" noChangeArrowheads="1"/>
          </p:cNvSpPr>
          <p:nvPr>
            <p:ph type="title"/>
          </p:nvPr>
        </p:nvSpPr>
        <p:spPr>
          <a:xfrm>
            <a:off x="457200" y="152400"/>
            <a:ext cx="8229600" cy="1143000"/>
          </a:xfrm>
        </p:spPr>
        <p:txBody>
          <a:bodyPr/>
          <a:lstStyle/>
          <a:p>
            <a:r>
              <a:rPr lang="en-US" b="1" dirty="0"/>
              <a:t>Extended Range </a:t>
            </a:r>
            <a:r>
              <a:rPr lang="en-US" b="1" dirty="0" smtClean="0"/>
              <a:t>Flat-Fan</a:t>
            </a:r>
            <a:endParaRPr lang="en-US" b="1" dirty="0"/>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4610" name="Rectangle 2"/>
          <p:cNvSpPr>
            <a:spLocks noChangeArrowheads="1"/>
          </p:cNvSpPr>
          <p:nvPr/>
        </p:nvSpPr>
        <p:spPr bwMode="auto">
          <a:xfrm>
            <a:off x="947738" y="228600"/>
            <a:ext cx="161925" cy="638175"/>
          </a:xfrm>
          <a:prstGeom prst="rect">
            <a:avLst/>
          </a:prstGeom>
          <a:noFill/>
          <a:ln w="12700">
            <a:noFill/>
            <a:miter lim="800000"/>
            <a:headEnd/>
            <a:tailEnd/>
          </a:ln>
          <a:effectLst/>
        </p:spPr>
        <p:txBody>
          <a:bodyPr wrap="none" lIns="90488" tIns="44450" rIns="90488" bIns="44450">
            <a:spAutoFit/>
          </a:bodyPr>
          <a:lstStyle/>
          <a:p>
            <a:pPr eaLnBrk="0" hangingPunct="0"/>
            <a:endParaRPr lang="en-US" sz="3600" b="1">
              <a:latin typeface="Univers (E1)" charset="0"/>
            </a:endParaRPr>
          </a:p>
        </p:txBody>
      </p:sp>
      <p:graphicFrame>
        <p:nvGraphicFramePr>
          <p:cNvPr id="964611" name="Object 3"/>
          <p:cNvGraphicFramePr>
            <a:graphicFrameLocks/>
          </p:cNvGraphicFramePr>
          <p:nvPr/>
        </p:nvGraphicFramePr>
        <p:xfrm>
          <a:off x="457200" y="2514600"/>
          <a:ext cx="2667000" cy="2895600"/>
        </p:xfrm>
        <a:graphic>
          <a:graphicData uri="http://schemas.openxmlformats.org/presentationml/2006/ole">
            <p:oleObj spid="_x0000_s1930242" name="Document" r:id="rId5" imgW="1873226" imgH="1732082" progId="Word.Document.8">
              <p:embed/>
            </p:oleObj>
          </a:graphicData>
        </a:graphic>
      </p:graphicFrame>
      <p:pic>
        <p:nvPicPr>
          <p:cNvPr id="964612" name="Picture 4"/>
          <p:cNvPicPr>
            <a:picLocks noChangeArrowheads="1"/>
          </p:cNvPicPr>
          <p:nvPr/>
        </p:nvPicPr>
        <p:blipFill>
          <a:blip r:embed="rId6" cstate="print">
            <a:lum bright="42000" contrast="66000"/>
          </a:blip>
          <a:srcRect/>
          <a:stretch>
            <a:fillRect/>
          </a:stretch>
        </p:blipFill>
        <p:spPr bwMode="auto">
          <a:xfrm>
            <a:off x="3962400" y="2438400"/>
            <a:ext cx="2362200" cy="2895600"/>
          </a:xfrm>
          <a:prstGeom prst="rect">
            <a:avLst/>
          </a:prstGeom>
          <a:noFill/>
          <a:ln w="9525">
            <a:noFill/>
            <a:miter lim="800000"/>
            <a:headEnd/>
            <a:tailEnd/>
          </a:ln>
          <a:effectLst/>
        </p:spPr>
      </p:pic>
      <p:sp>
        <p:nvSpPr>
          <p:cNvPr id="964613" name="Rectangle 5"/>
          <p:cNvSpPr>
            <a:spLocks noGrp="1" noChangeArrowheads="1"/>
          </p:cNvSpPr>
          <p:nvPr>
            <p:ph type="title"/>
          </p:nvPr>
        </p:nvSpPr>
        <p:spPr/>
        <p:txBody>
          <a:bodyPr/>
          <a:lstStyle/>
          <a:p>
            <a:r>
              <a:rPr lang="en-US"/>
              <a:t>Nozzles Types?</a:t>
            </a:r>
            <a:endParaRPr lang="en-US" sz="8000"/>
          </a:p>
        </p:txBody>
      </p:sp>
      <p:sp>
        <p:nvSpPr>
          <p:cNvPr id="964616" name="Oval 8"/>
          <p:cNvSpPr>
            <a:spLocks noChangeArrowheads="1"/>
          </p:cNvSpPr>
          <p:nvPr/>
        </p:nvSpPr>
        <p:spPr bwMode="auto">
          <a:xfrm>
            <a:off x="3429000" y="1676400"/>
            <a:ext cx="3276600" cy="4648200"/>
          </a:xfrm>
          <a:prstGeom prst="ellipse">
            <a:avLst/>
          </a:prstGeom>
          <a:noFill/>
          <a:ln w="12700">
            <a:solidFill>
              <a:schemeClr val="tx1"/>
            </a:solidFill>
            <a:round/>
            <a:headEnd type="none" w="sm" len="sm"/>
            <a:tailEnd type="none" w="sm" len="sm"/>
          </a:ln>
          <a:effectLst/>
        </p:spPr>
        <p:txBody>
          <a:bodyPr wrap="none" anchor="ctr"/>
          <a:lstStyle/>
          <a:p>
            <a:endParaRPr lang="en-US"/>
          </a:p>
        </p:txBody>
      </p:sp>
      <p:pic>
        <p:nvPicPr>
          <p:cNvPr id="964617" name="Picture 9" descr="Hardi-injet"/>
          <p:cNvPicPr>
            <a:picLocks noGrp="1" noChangeAspect="1" noChangeArrowheads="1"/>
          </p:cNvPicPr>
          <p:nvPr>
            <p:ph idx="1"/>
          </p:nvPr>
        </p:nvPicPr>
        <p:blipFill>
          <a:blip r:embed="rId7" cstate="print"/>
          <a:srcRect l="11864" r="13559"/>
          <a:stretch>
            <a:fillRect/>
          </a:stretch>
        </p:blipFill>
        <p:spPr>
          <a:xfrm>
            <a:off x="6832600" y="2438400"/>
            <a:ext cx="2311400" cy="3200400"/>
          </a:xfrm>
          <a:noFill/>
          <a:ln/>
        </p:spPr>
      </p:pic>
    </p:spTree>
    <p:custDataLst>
      <p:tags r:id="rId2"/>
    </p:custDataLst>
  </p:cSld>
  <p:clrMapOvr>
    <a:masterClrMapping/>
  </p:clrMapOvr>
  <p:transition>
    <p:random/>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0546" name="Rectangle 2"/>
          <p:cNvSpPr>
            <a:spLocks noChangeArrowheads="1"/>
          </p:cNvSpPr>
          <p:nvPr/>
        </p:nvSpPr>
        <p:spPr bwMode="auto">
          <a:xfrm>
            <a:off x="3149600" y="6248400"/>
            <a:ext cx="2844800" cy="457200"/>
          </a:xfrm>
          <a:prstGeom prst="rect">
            <a:avLst/>
          </a:prstGeom>
          <a:noFill/>
          <a:ln w="12700">
            <a:noFill/>
            <a:miter lim="800000"/>
            <a:headEnd/>
            <a:tailEnd/>
          </a:ln>
          <a:effectLst/>
        </p:spPr>
        <p:txBody>
          <a:bodyPr wrap="none" anchor="ctr"/>
          <a:lstStyle/>
          <a:p>
            <a:endParaRPr lang="en-US"/>
          </a:p>
        </p:txBody>
      </p:sp>
      <p:sp>
        <p:nvSpPr>
          <p:cNvPr id="1260547" name="Rectangle 3"/>
          <p:cNvSpPr>
            <a:spLocks noGrp="1" noChangeArrowheads="1"/>
          </p:cNvSpPr>
          <p:nvPr>
            <p:ph type="title"/>
          </p:nvPr>
        </p:nvSpPr>
        <p:spPr>
          <a:xfrm>
            <a:off x="457200" y="76200"/>
            <a:ext cx="8229600" cy="1143000"/>
          </a:xfrm>
        </p:spPr>
        <p:txBody>
          <a:bodyPr/>
          <a:lstStyle/>
          <a:p>
            <a:pPr algn="l"/>
            <a:r>
              <a:rPr lang="en-US" sz="4000" dirty="0"/>
              <a:t>Turbo Flat-fan:</a:t>
            </a:r>
          </a:p>
        </p:txBody>
      </p:sp>
      <p:pic>
        <p:nvPicPr>
          <p:cNvPr id="1260548" name="Picture 4"/>
          <p:cNvPicPr>
            <a:picLocks noGrp="1" noChangeArrowheads="1"/>
          </p:cNvPicPr>
          <p:nvPr>
            <p:ph sz="quarter" idx="2"/>
          </p:nvPr>
        </p:nvPicPr>
        <p:blipFill>
          <a:blip r:embed="rId4" cstate="print">
            <a:lum contrast="12000"/>
          </a:blip>
          <a:srcRect/>
          <a:stretch>
            <a:fillRect/>
          </a:stretch>
        </p:blipFill>
        <p:spPr>
          <a:xfrm>
            <a:off x="5943600" y="1371600"/>
            <a:ext cx="2590800" cy="1524000"/>
          </a:xfrm>
          <a:noFill/>
          <a:ln/>
        </p:spPr>
      </p:pic>
      <p:sp>
        <p:nvSpPr>
          <p:cNvPr id="1260549" name="Rectangle 5"/>
          <p:cNvSpPr>
            <a:spLocks noChangeArrowheads="1"/>
          </p:cNvSpPr>
          <p:nvPr/>
        </p:nvSpPr>
        <p:spPr bwMode="auto">
          <a:xfrm>
            <a:off x="2667000" y="3200400"/>
            <a:ext cx="6477000" cy="3124200"/>
          </a:xfrm>
          <a:prstGeom prst="rect">
            <a:avLst/>
          </a:prstGeom>
          <a:solidFill>
            <a:schemeClr val="bg1"/>
          </a:solidFill>
          <a:ln w="12700">
            <a:noFill/>
            <a:miter lim="800000"/>
            <a:headEnd/>
            <a:tailEnd/>
          </a:ln>
          <a:effectLst/>
        </p:spPr>
        <p:txBody>
          <a:bodyPr lIns="90488" tIns="44450" rIns="90488" bIns="44450"/>
          <a:lstStyle/>
          <a:p>
            <a:pPr marL="342900" indent="-342900" eaLnBrk="0" hangingPunct="0">
              <a:spcBef>
                <a:spcPct val="20000"/>
              </a:spcBef>
              <a:buClr>
                <a:srgbClr val="868686"/>
              </a:buClr>
              <a:buSzPct val="75000"/>
              <a:buFont typeface="Monotype Sorts" pitchFamily="2" charset="2"/>
              <a:buChar char="l"/>
            </a:pPr>
            <a:r>
              <a:rPr lang="en-US" sz="2400"/>
              <a:t>Turbulence chamber as in the Turbo Flood</a:t>
            </a:r>
          </a:p>
          <a:p>
            <a:pPr marL="342900" indent="-342900" eaLnBrk="0" hangingPunct="0">
              <a:spcBef>
                <a:spcPct val="20000"/>
              </a:spcBef>
              <a:buClr>
                <a:srgbClr val="868686"/>
              </a:buClr>
              <a:buSzPct val="75000"/>
              <a:buFont typeface="Monotype Sorts" pitchFamily="2" charset="2"/>
              <a:buChar char="l"/>
            </a:pPr>
            <a:r>
              <a:rPr lang="en-US" sz="2400"/>
              <a:t>Tapered edge, wide angle flat pattern</a:t>
            </a:r>
          </a:p>
          <a:p>
            <a:pPr marL="342900" indent="-342900" eaLnBrk="0" hangingPunct="0">
              <a:spcBef>
                <a:spcPct val="20000"/>
              </a:spcBef>
              <a:buClr>
                <a:srgbClr val="868686"/>
              </a:buClr>
              <a:buSzPct val="75000"/>
              <a:buFont typeface="Monotype Sorts" pitchFamily="2" charset="2"/>
              <a:buChar char="l"/>
            </a:pPr>
            <a:r>
              <a:rPr lang="en-US" sz="2400"/>
              <a:t>Designed to work in flat-fan nozzle holder</a:t>
            </a:r>
          </a:p>
          <a:p>
            <a:pPr marL="342900" indent="-342900" eaLnBrk="0" hangingPunct="0">
              <a:spcBef>
                <a:spcPct val="20000"/>
              </a:spcBef>
              <a:buClr>
                <a:srgbClr val="868686"/>
              </a:buClr>
              <a:buSzPct val="75000"/>
              <a:buFont typeface="Monotype Sorts" pitchFamily="2" charset="2"/>
              <a:buChar char="l"/>
            </a:pPr>
            <a:r>
              <a:rPr lang="en-US" sz="2400"/>
              <a:t>Uniform spray distribution, 50-60% overlap</a:t>
            </a:r>
          </a:p>
          <a:p>
            <a:pPr marL="342900" indent="-342900" eaLnBrk="0" hangingPunct="0">
              <a:spcBef>
                <a:spcPct val="20000"/>
              </a:spcBef>
              <a:buClr>
                <a:srgbClr val="868686"/>
              </a:buClr>
              <a:buSzPct val="75000"/>
              <a:buFont typeface="Monotype Sorts" pitchFamily="2" charset="2"/>
              <a:buChar char="l"/>
            </a:pPr>
            <a:r>
              <a:rPr lang="en-US" sz="2400"/>
              <a:t>Wide pressure range, 15 – 90 psi</a:t>
            </a:r>
          </a:p>
          <a:p>
            <a:pPr marL="342900" indent="-342900" eaLnBrk="0" hangingPunct="0">
              <a:spcBef>
                <a:spcPct val="20000"/>
              </a:spcBef>
              <a:buClr>
                <a:srgbClr val="868686"/>
              </a:buClr>
              <a:buSzPct val="75000"/>
              <a:buFont typeface="Monotype Sorts" pitchFamily="2" charset="2"/>
              <a:buChar char="l"/>
            </a:pPr>
            <a:r>
              <a:rPr lang="en-US" sz="2400"/>
              <a:t>Large, drift resistant droplets</a:t>
            </a:r>
          </a:p>
          <a:p>
            <a:pPr marL="342900" indent="-342900" eaLnBrk="0" hangingPunct="0">
              <a:spcBef>
                <a:spcPct val="20000"/>
              </a:spcBef>
              <a:buClr>
                <a:srgbClr val="868686"/>
              </a:buClr>
              <a:buSzPct val="75000"/>
              <a:buFont typeface="Monotype Sorts" pitchFamily="2" charset="2"/>
              <a:buChar char="l"/>
            </a:pPr>
            <a:r>
              <a:rPr lang="en-US" sz="2400"/>
              <a:t>Plastic with superior wear characteristics</a:t>
            </a:r>
          </a:p>
        </p:txBody>
      </p:sp>
      <p:pic>
        <p:nvPicPr>
          <p:cNvPr id="1260550" name="Picture 6" descr="TT cutaway"/>
          <p:cNvPicPr>
            <a:picLocks noChangeAspect="1" noChangeArrowheads="1"/>
          </p:cNvPicPr>
          <p:nvPr/>
        </p:nvPicPr>
        <p:blipFill>
          <a:blip r:embed="rId5" cstate="print"/>
          <a:srcRect/>
          <a:stretch>
            <a:fillRect/>
          </a:stretch>
        </p:blipFill>
        <p:spPr bwMode="auto">
          <a:xfrm>
            <a:off x="304800" y="1676400"/>
            <a:ext cx="2116138" cy="2389188"/>
          </a:xfrm>
          <a:prstGeom prst="rect">
            <a:avLst/>
          </a:prstGeom>
          <a:noFill/>
        </p:spPr>
      </p:pic>
      <p:sp>
        <p:nvSpPr>
          <p:cNvPr id="1260551" name="Rectangle 7"/>
          <p:cNvSpPr>
            <a:spLocks noChangeArrowheads="1"/>
          </p:cNvSpPr>
          <p:nvPr/>
        </p:nvSpPr>
        <p:spPr bwMode="auto">
          <a:xfrm>
            <a:off x="2667000" y="2057400"/>
            <a:ext cx="1600200" cy="609600"/>
          </a:xfrm>
          <a:prstGeom prst="rect">
            <a:avLst/>
          </a:prstGeom>
          <a:noFill/>
          <a:ln w="9525">
            <a:solidFill>
              <a:schemeClr val="tx1"/>
            </a:solidFill>
            <a:miter lim="800000"/>
            <a:headEnd/>
            <a:tailEnd/>
          </a:ln>
          <a:effectLst/>
        </p:spPr>
        <p:txBody>
          <a:bodyPr wrap="none" anchor="ctr"/>
          <a:lstStyle/>
          <a:p>
            <a:pPr algn="ctr"/>
            <a:r>
              <a:rPr lang="en-US" sz="2400">
                <a:latin typeface="Times New Roman" pitchFamily="18" charset="0"/>
              </a:rPr>
              <a:t>Pre-orifice</a:t>
            </a:r>
          </a:p>
        </p:txBody>
      </p:sp>
      <p:sp>
        <p:nvSpPr>
          <p:cNvPr id="1260552" name="Rectangle 8"/>
          <p:cNvSpPr>
            <a:spLocks noChangeArrowheads="1"/>
          </p:cNvSpPr>
          <p:nvPr/>
        </p:nvSpPr>
        <p:spPr bwMode="auto">
          <a:xfrm>
            <a:off x="457200" y="4419600"/>
            <a:ext cx="1676400" cy="533400"/>
          </a:xfrm>
          <a:prstGeom prst="rect">
            <a:avLst/>
          </a:prstGeom>
          <a:noFill/>
          <a:ln w="9525">
            <a:solidFill>
              <a:schemeClr val="tx1"/>
            </a:solidFill>
            <a:miter lim="800000"/>
            <a:headEnd/>
            <a:tailEnd/>
          </a:ln>
          <a:effectLst/>
        </p:spPr>
        <p:txBody>
          <a:bodyPr wrap="none" anchor="ctr"/>
          <a:lstStyle/>
          <a:p>
            <a:pPr algn="ctr"/>
            <a:r>
              <a:rPr lang="en-US" sz="2400">
                <a:latin typeface="Times New Roman" pitchFamily="18" charset="0"/>
              </a:rPr>
              <a:t>Exit orifice</a:t>
            </a:r>
          </a:p>
        </p:txBody>
      </p:sp>
      <p:sp>
        <p:nvSpPr>
          <p:cNvPr id="1260553" name="Line 9"/>
          <p:cNvSpPr>
            <a:spLocks noChangeShapeType="1"/>
          </p:cNvSpPr>
          <p:nvPr/>
        </p:nvSpPr>
        <p:spPr bwMode="auto">
          <a:xfrm flipH="1">
            <a:off x="1295400" y="2743200"/>
            <a:ext cx="1219200" cy="381000"/>
          </a:xfrm>
          <a:prstGeom prst="line">
            <a:avLst/>
          </a:prstGeom>
          <a:noFill/>
          <a:ln w="38100">
            <a:solidFill>
              <a:schemeClr val="tx1"/>
            </a:solidFill>
            <a:round/>
            <a:headEnd/>
            <a:tailEnd type="triangle" w="med" len="med"/>
          </a:ln>
          <a:effectLst/>
        </p:spPr>
        <p:txBody>
          <a:bodyPr wrap="none"/>
          <a:lstStyle/>
          <a:p>
            <a:endParaRPr lang="en-US"/>
          </a:p>
        </p:txBody>
      </p:sp>
      <p:sp>
        <p:nvSpPr>
          <p:cNvPr id="1260554" name="Line 10"/>
          <p:cNvSpPr>
            <a:spLocks noChangeShapeType="1"/>
          </p:cNvSpPr>
          <p:nvPr/>
        </p:nvSpPr>
        <p:spPr bwMode="auto">
          <a:xfrm flipV="1">
            <a:off x="1676400" y="3962400"/>
            <a:ext cx="76200" cy="533400"/>
          </a:xfrm>
          <a:prstGeom prst="line">
            <a:avLst/>
          </a:prstGeom>
          <a:noFill/>
          <a:ln w="38100">
            <a:solidFill>
              <a:schemeClr val="tx1"/>
            </a:solidFill>
            <a:round/>
            <a:headEnd/>
            <a:tailEnd type="triangle" w="med" len="med"/>
          </a:ln>
          <a:effectLst/>
        </p:spPr>
        <p:txBody>
          <a:bodyPr wrap="none"/>
          <a:lstStyle/>
          <a:p>
            <a:endParaRPr lang="en-US"/>
          </a:p>
        </p:txBody>
      </p:sp>
      <p:pic>
        <p:nvPicPr>
          <p:cNvPr id="1260555" name="Picture 11"/>
          <p:cNvPicPr>
            <a:picLocks noGrp="1" noChangeArrowheads="1"/>
          </p:cNvPicPr>
          <p:nvPr>
            <p:ph sz="quarter" idx="3"/>
          </p:nvPr>
        </p:nvPicPr>
        <p:blipFill>
          <a:blip r:embed="rId6" cstate="print">
            <a:lum bright="42000" contrast="66000"/>
          </a:blip>
          <a:srcRect/>
          <a:stretch>
            <a:fillRect/>
          </a:stretch>
        </p:blipFill>
        <p:spPr>
          <a:xfrm>
            <a:off x="381000" y="5029200"/>
            <a:ext cx="1600200" cy="1752600"/>
          </a:xfrm>
          <a:noFill/>
          <a:ln/>
        </p:spPr>
      </p:pic>
      <p:sp>
        <p:nvSpPr>
          <p:cNvPr id="1260556" name="WordArt 12"/>
          <p:cNvSpPr>
            <a:spLocks noChangeArrowheads="1" noChangeShapeType="1" noTextEdit="1"/>
          </p:cNvSpPr>
          <p:nvPr/>
        </p:nvSpPr>
        <p:spPr bwMode="auto">
          <a:xfrm rot="-395504">
            <a:off x="4464928" y="762000"/>
            <a:ext cx="1657350" cy="965200"/>
          </a:xfrm>
          <a:prstGeom prst="rect">
            <a:avLst/>
          </a:prstGeom>
        </p:spPr>
        <p:txBody>
          <a:bodyPr wrap="none" fromWordArt="1">
            <a:prstTxWarp prst="textSlantUp">
              <a:avLst>
                <a:gd name="adj" fmla="val 55556"/>
              </a:avLst>
            </a:prstTxWarp>
          </a:bodyPr>
          <a:lstStyle/>
          <a:p>
            <a:pPr algn="ctr"/>
            <a:r>
              <a:rPr lang="en-US" sz="2400" kern="10" dirty="0">
                <a:ln w="9525">
                  <a:solidFill>
                    <a:srgbClr val="000000"/>
                  </a:solidFill>
                  <a:round/>
                  <a:headEnd type="none" w="sm" len="sm"/>
                  <a:tailEnd type="none" w="sm" len="sm"/>
                </a:ln>
                <a:solidFill>
                  <a:srgbClr val="0000FF"/>
                </a:solidFill>
                <a:latin typeface="Arial Black"/>
              </a:rPr>
              <a:t>chamber</a:t>
            </a:r>
          </a:p>
        </p:txBody>
      </p:sp>
      <p:sp>
        <p:nvSpPr>
          <p:cNvPr id="13" name="Text Box 7"/>
          <p:cNvSpPr txBox="1">
            <a:spLocks noChangeArrowheads="1"/>
          </p:cNvSpPr>
          <p:nvPr/>
        </p:nvSpPr>
        <p:spPr bwMode="auto">
          <a:xfrm>
            <a:off x="228600" y="1143000"/>
            <a:ext cx="4191000" cy="400110"/>
          </a:xfrm>
          <a:prstGeom prst="rect">
            <a:avLst/>
          </a:prstGeom>
          <a:noFill/>
          <a:ln w="12700">
            <a:noFill/>
            <a:miter lim="800000"/>
            <a:headEnd/>
            <a:tailEnd/>
          </a:ln>
          <a:effectLst/>
        </p:spPr>
        <p:txBody>
          <a:bodyPr wrap="square">
            <a:spAutoFit/>
          </a:bodyPr>
          <a:lstStyle/>
          <a:p>
            <a:pPr eaLnBrk="0" hangingPunct="0">
              <a:spcBef>
                <a:spcPct val="50000"/>
              </a:spcBef>
            </a:pPr>
            <a:r>
              <a:rPr lang="en-US" sz="2000" dirty="0">
                <a:solidFill>
                  <a:srgbClr val="FF0000"/>
                </a:solidFill>
                <a:latin typeface="Comic Sans MS" pitchFamily="66" charset="0"/>
              </a:rPr>
              <a:t>See Page </a:t>
            </a:r>
            <a:r>
              <a:rPr lang="en-US" sz="2000" dirty="0" smtClean="0">
                <a:solidFill>
                  <a:srgbClr val="FF0000"/>
                </a:solidFill>
                <a:latin typeface="Comic Sans MS" pitchFamily="66" charset="0"/>
              </a:rPr>
              <a:t>9, </a:t>
            </a:r>
            <a:r>
              <a:rPr lang="en-US" sz="2000" dirty="0">
                <a:solidFill>
                  <a:srgbClr val="FF0000"/>
                </a:solidFill>
                <a:latin typeface="Comic Sans MS" pitchFamily="66" charset="0"/>
              </a:rPr>
              <a:t>TeeJet Catalog 50A</a:t>
            </a:r>
          </a:p>
        </p:txBody>
      </p:sp>
    </p:spTree>
    <p:custDataLst>
      <p:tags r:id="rId1"/>
    </p:custDataLst>
  </p:cSld>
  <p:clrMapOvr>
    <a:masterClrMapping/>
  </p:clrMapOvr>
  <p:transition>
    <p:random/>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152400"/>
            <a:ext cx="8229600" cy="685800"/>
          </a:xfrm>
        </p:spPr>
        <p:txBody>
          <a:bodyPr>
            <a:noAutofit/>
          </a:bodyPr>
          <a:lstStyle/>
          <a:p>
            <a:pPr eaLnBrk="1" hangingPunct="1"/>
            <a:r>
              <a:rPr lang="en-US" sz="4000" b="1" dirty="0" smtClean="0"/>
              <a:t>New Release In 2006</a:t>
            </a:r>
          </a:p>
        </p:txBody>
      </p:sp>
      <p:sp>
        <p:nvSpPr>
          <p:cNvPr id="40963" name="Rectangle 3"/>
          <p:cNvSpPr>
            <a:spLocks noGrp="1" noChangeArrowheads="1"/>
          </p:cNvSpPr>
          <p:nvPr>
            <p:ph type="body" sz="half" idx="1"/>
          </p:nvPr>
        </p:nvSpPr>
        <p:spPr>
          <a:xfrm>
            <a:off x="228600" y="1752600"/>
            <a:ext cx="4724400" cy="1752600"/>
          </a:xfrm>
        </p:spPr>
        <p:txBody>
          <a:bodyPr/>
          <a:lstStyle/>
          <a:p>
            <a:pPr eaLnBrk="1" hangingPunct="1"/>
            <a:r>
              <a:rPr lang="en-US" sz="2400" dirty="0" smtClean="0"/>
              <a:t>Dual outlet</a:t>
            </a:r>
          </a:p>
          <a:p>
            <a:pPr eaLnBrk="1" hangingPunct="1"/>
            <a:r>
              <a:rPr lang="en-US" sz="2400" dirty="0" smtClean="0"/>
              <a:t>Superior leaf coverage</a:t>
            </a:r>
          </a:p>
          <a:p>
            <a:pPr eaLnBrk="1" hangingPunct="1"/>
            <a:r>
              <a:rPr lang="en-US" sz="2400" dirty="0" smtClean="0"/>
              <a:t>Droplet range slightly larger that comparable TT flat-fan</a:t>
            </a:r>
          </a:p>
        </p:txBody>
      </p:sp>
      <p:sp>
        <p:nvSpPr>
          <p:cNvPr id="40964" name="Rectangle 4"/>
          <p:cNvSpPr>
            <a:spLocks noChangeArrowheads="1"/>
          </p:cNvSpPr>
          <p:nvPr/>
        </p:nvSpPr>
        <p:spPr bwMode="auto">
          <a:xfrm>
            <a:off x="609600" y="3886200"/>
            <a:ext cx="3505200" cy="457200"/>
          </a:xfrm>
          <a:prstGeom prst="rect">
            <a:avLst/>
          </a:prstGeom>
          <a:noFill/>
          <a:ln w="9525">
            <a:solidFill>
              <a:schemeClr val="tx1"/>
            </a:solidFill>
            <a:miter lim="800000"/>
            <a:headEnd/>
            <a:tailEnd/>
          </a:ln>
        </p:spPr>
        <p:txBody>
          <a:bodyPr wrap="none" anchor="ctr"/>
          <a:lstStyle/>
          <a:p>
            <a:pPr algn="ctr"/>
            <a:r>
              <a:rPr lang="en-US" sz="2400" b="1" dirty="0">
                <a:latin typeface="+mn-lt"/>
              </a:rPr>
              <a:t>Turbo </a:t>
            </a:r>
            <a:r>
              <a:rPr lang="en-US" sz="2400" b="1" dirty="0" err="1">
                <a:latin typeface="+mn-lt"/>
              </a:rPr>
              <a:t>TwinJet</a:t>
            </a:r>
            <a:endParaRPr lang="en-US" sz="2400" b="1" dirty="0">
              <a:latin typeface="+mn-lt"/>
            </a:endParaRPr>
          </a:p>
        </p:txBody>
      </p:sp>
      <p:pic>
        <p:nvPicPr>
          <p:cNvPr id="40965" name="Picture 5"/>
          <p:cNvPicPr>
            <a:picLocks noChangeAspect="1" noChangeArrowheads="1"/>
          </p:cNvPicPr>
          <p:nvPr/>
        </p:nvPicPr>
        <p:blipFill>
          <a:blip r:embed="rId4" cstate="email"/>
          <a:srcRect/>
          <a:stretch>
            <a:fillRect/>
          </a:stretch>
        </p:blipFill>
        <p:spPr bwMode="auto">
          <a:xfrm>
            <a:off x="381000" y="4694237"/>
            <a:ext cx="8382000" cy="1782763"/>
          </a:xfrm>
          <a:prstGeom prst="rect">
            <a:avLst/>
          </a:prstGeom>
          <a:noFill/>
          <a:ln w="12700">
            <a:noFill/>
            <a:miter lim="800000"/>
            <a:headEnd/>
            <a:tailEnd/>
          </a:ln>
        </p:spPr>
      </p:pic>
      <p:pic>
        <p:nvPicPr>
          <p:cNvPr id="40966" name="Picture 6"/>
          <p:cNvPicPr>
            <a:picLocks noChangeAspect="1" noChangeArrowheads="1"/>
          </p:cNvPicPr>
          <p:nvPr/>
        </p:nvPicPr>
        <p:blipFill>
          <a:blip r:embed="rId5" cstate="email"/>
          <a:srcRect/>
          <a:stretch>
            <a:fillRect/>
          </a:stretch>
        </p:blipFill>
        <p:spPr bwMode="auto">
          <a:xfrm>
            <a:off x="4724400" y="1447800"/>
            <a:ext cx="2438400" cy="2424112"/>
          </a:xfrm>
          <a:prstGeom prst="rect">
            <a:avLst/>
          </a:prstGeom>
          <a:noFill/>
          <a:ln w="12700">
            <a:noFill/>
            <a:miter lim="800000"/>
            <a:headEnd/>
            <a:tailEnd/>
          </a:ln>
        </p:spPr>
      </p:pic>
      <p:pic>
        <p:nvPicPr>
          <p:cNvPr id="8" name="Picture 19" descr="TT cutaway"/>
          <p:cNvPicPr>
            <a:picLocks noChangeAspect="1" noChangeArrowheads="1"/>
          </p:cNvPicPr>
          <p:nvPr/>
        </p:nvPicPr>
        <p:blipFill>
          <a:blip r:embed="rId6" cstate="email"/>
          <a:srcRect/>
          <a:stretch>
            <a:fillRect/>
          </a:stretch>
        </p:blipFill>
        <p:spPr bwMode="auto">
          <a:xfrm>
            <a:off x="7391400" y="1600200"/>
            <a:ext cx="1524000" cy="1720374"/>
          </a:xfrm>
          <a:prstGeom prst="rect">
            <a:avLst/>
          </a:prstGeom>
          <a:noFill/>
        </p:spPr>
      </p:pic>
      <p:sp>
        <p:nvSpPr>
          <p:cNvPr id="9" name="Line 9"/>
          <p:cNvSpPr>
            <a:spLocks noChangeShapeType="1"/>
          </p:cNvSpPr>
          <p:nvPr/>
        </p:nvSpPr>
        <p:spPr bwMode="auto">
          <a:xfrm>
            <a:off x="7086600" y="1752600"/>
            <a:ext cx="990600" cy="838200"/>
          </a:xfrm>
          <a:prstGeom prst="line">
            <a:avLst/>
          </a:prstGeom>
          <a:noFill/>
          <a:ln w="38100">
            <a:solidFill>
              <a:schemeClr val="tx1"/>
            </a:solidFill>
            <a:round/>
            <a:headEnd/>
            <a:tailEnd type="triangle" w="med" len="med"/>
          </a:ln>
        </p:spPr>
        <p:txBody>
          <a:bodyPr wrap="none"/>
          <a:lstStyle/>
          <a:p>
            <a:endParaRPr lang="en-US"/>
          </a:p>
        </p:txBody>
      </p:sp>
      <p:sp>
        <p:nvSpPr>
          <p:cNvPr id="10" name="Line 10"/>
          <p:cNvSpPr>
            <a:spLocks noChangeShapeType="1"/>
          </p:cNvSpPr>
          <p:nvPr/>
        </p:nvSpPr>
        <p:spPr bwMode="auto">
          <a:xfrm flipV="1">
            <a:off x="8382000" y="3276600"/>
            <a:ext cx="76200" cy="533400"/>
          </a:xfrm>
          <a:prstGeom prst="line">
            <a:avLst/>
          </a:prstGeom>
          <a:noFill/>
          <a:ln w="38100">
            <a:solidFill>
              <a:schemeClr val="tx1"/>
            </a:solidFill>
            <a:round/>
            <a:headEnd/>
            <a:tailEnd type="triangle" w="med" len="med"/>
          </a:ln>
        </p:spPr>
        <p:txBody>
          <a:bodyPr wrap="none"/>
          <a:lstStyle/>
          <a:p>
            <a:endParaRPr lang="en-US"/>
          </a:p>
        </p:txBody>
      </p:sp>
      <p:sp>
        <p:nvSpPr>
          <p:cNvPr id="11" name="Line 9"/>
          <p:cNvSpPr>
            <a:spLocks noChangeShapeType="1"/>
          </p:cNvSpPr>
          <p:nvPr/>
        </p:nvSpPr>
        <p:spPr bwMode="auto">
          <a:xfrm flipH="1">
            <a:off x="6172200" y="1752600"/>
            <a:ext cx="914400" cy="457200"/>
          </a:xfrm>
          <a:prstGeom prst="line">
            <a:avLst/>
          </a:prstGeom>
          <a:noFill/>
          <a:ln w="38100">
            <a:solidFill>
              <a:schemeClr val="tx1"/>
            </a:solidFill>
            <a:round/>
            <a:headEnd/>
            <a:tailEnd type="triangle" w="med" len="med"/>
          </a:ln>
        </p:spPr>
        <p:txBody>
          <a:bodyPr wrap="none"/>
          <a:lstStyle/>
          <a:p>
            <a:endParaRPr lang="en-US"/>
          </a:p>
        </p:txBody>
      </p:sp>
      <p:sp>
        <p:nvSpPr>
          <p:cNvPr id="12" name="Text Box 7"/>
          <p:cNvSpPr txBox="1">
            <a:spLocks noChangeArrowheads="1"/>
          </p:cNvSpPr>
          <p:nvPr/>
        </p:nvSpPr>
        <p:spPr bwMode="auto">
          <a:xfrm>
            <a:off x="228600" y="1143000"/>
            <a:ext cx="4191000" cy="400110"/>
          </a:xfrm>
          <a:prstGeom prst="rect">
            <a:avLst/>
          </a:prstGeom>
          <a:noFill/>
          <a:ln w="12700">
            <a:noFill/>
            <a:miter lim="800000"/>
            <a:headEnd/>
            <a:tailEnd/>
          </a:ln>
          <a:effectLst/>
        </p:spPr>
        <p:txBody>
          <a:bodyPr wrap="square">
            <a:spAutoFit/>
          </a:bodyPr>
          <a:lstStyle/>
          <a:p>
            <a:pPr eaLnBrk="0" hangingPunct="0">
              <a:spcBef>
                <a:spcPct val="50000"/>
              </a:spcBef>
            </a:pPr>
            <a:r>
              <a:rPr lang="en-US" sz="2000" dirty="0">
                <a:solidFill>
                  <a:srgbClr val="FF0000"/>
                </a:solidFill>
                <a:latin typeface="Comic Sans MS" pitchFamily="66" charset="0"/>
              </a:rPr>
              <a:t>See Page 10, TeeJet Catalog 50A</a:t>
            </a:r>
          </a:p>
        </p:txBody>
      </p:sp>
    </p:spTree>
    <p:custDataLst>
      <p:tags r:id="rId1"/>
    </p:custData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0146" name="Rectangle 2"/>
          <p:cNvSpPr>
            <a:spLocks noGrp="1" noChangeArrowheads="1"/>
          </p:cNvSpPr>
          <p:nvPr>
            <p:ph type="ctrTitle"/>
          </p:nvPr>
        </p:nvSpPr>
        <p:spPr>
          <a:xfrm>
            <a:off x="1066800" y="1981200"/>
            <a:ext cx="6935788" cy="1143000"/>
          </a:xfrm>
        </p:spPr>
        <p:txBody>
          <a:bodyPr/>
          <a:lstStyle/>
          <a:p>
            <a:r>
              <a:rPr lang="en-US">
                <a:solidFill>
                  <a:schemeClr val="bg1"/>
                </a:solidFill>
              </a:rPr>
              <a:t>Demo – turbo flat-fan</a:t>
            </a:r>
          </a:p>
        </p:txBody>
      </p:sp>
    </p:spTree>
    <p:custDataLst>
      <p:tags r:id="rId1"/>
    </p:custData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D(C)XL11003_no_back.jpg"/>
          <p:cNvPicPr>
            <a:picLocks noChangeAspect="1"/>
          </p:cNvPicPr>
          <p:nvPr/>
        </p:nvPicPr>
        <p:blipFill>
          <a:blip r:embed="rId5" cstate="email"/>
          <a:srcRect/>
          <a:stretch>
            <a:fillRect/>
          </a:stretch>
        </p:blipFill>
        <p:spPr>
          <a:xfrm rot="10800000">
            <a:off x="6096001" y="1600200"/>
            <a:ext cx="2700996" cy="3657600"/>
          </a:xfrm>
          <a:prstGeom prst="rect">
            <a:avLst/>
          </a:prstGeom>
        </p:spPr>
      </p:pic>
      <p:graphicFrame>
        <p:nvGraphicFramePr>
          <p:cNvPr id="8194" name="Object 3"/>
          <p:cNvGraphicFramePr>
            <a:graphicFrameLocks/>
          </p:cNvGraphicFramePr>
          <p:nvPr/>
        </p:nvGraphicFramePr>
        <p:xfrm>
          <a:off x="457200" y="914400"/>
          <a:ext cx="2438400" cy="2286000"/>
        </p:xfrm>
        <a:graphic>
          <a:graphicData uri="http://schemas.openxmlformats.org/presentationml/2006/ole">
            <p:oleObj spid="_x0000_s1931266" name="Document" r:id="rId6" imgW="1873226" imgH="1732082" progId="Word.Document.8">
              <p:embed/>
            </p:oleObj>
          </a:graphicData>
        </a:graphic>
      </p:graphicFrame>
      <p:pic>
        <p:nvPicPr>
          <p:cNvPr id="8196" name="Picture 4"/>
          <p:cNvPicPr>
            <a:picLocks noChangeArrowheads="1"/>
          </p:cNvPicPr>
          <p:nvPr/>
        </p:nvPicPr>
        <p:blipFill>
          <a:blip r:embed="rId7" cstate="email">
            <a:lum bright="42000" contrast="66000"/>
          </a:blip>
          <a:srcRect/>
          <a:stretch>
            <a:fillRect/>
          </a:stretch>
        </p:blipFill>
        <p:spPr bwMode="auto">
          <a:xfrm>
            <a:off x="3276600" y="2057400"/>
            <a:ext cx="2362200" cy="2895600"/>
          </a:xfrm>
          <a:prstGeom prst="rect">
            <a:avLst/>
          </a:prstGeom>
          <a:noFill/>
          <a:ln w="9525">
            <a:noFill/>
            <a:miter lim="800000"/>
            <a:headEnd/>
            <a:tailEnd/>
          </a:ln>
        </p:spPr>
      </p:pic>
      <p:sp>
        <p:nvSpPr>
          <p:cNvPr id="8197" name="Rectangle 5"/>
          <p:cNvSpPr>
            <a:spLocks noGrp="1" noChangeArrowheads="1"/>
          </p:cNvSpPr>
          <p:nvPr>
            <p:ph type="title"/>
          </p:nvPr>
        </p:nvSpPr>
        <p:spPr>
          <a:xfrm>
            <a:off x="762000" y="228600"/>
            <a:ext cx="7686675" cy="533400"/>
          </a:xfrm>
        </p:spPr>
        <p:txBody>
          <a:bodyPr>
            <a:normAutofit fontScale="90000"/>
          </a:bodyPr>
          <a:lstStyle/>
          <a:p>
            <a:pPr eaLnBrk="1" hangingPunct="1"/>
            <a:r>
              <a:rPr lang="en-US" b="1" dirty="0" smtClean="0"/>
              <a:t>Nozzles Types?</a:t>
            </a:r>
            <a:endParaRPr lang="en-US" sz="8000" b="1" dirty="0" smtClean="0"/>
          </a:p>
        </p:txBody>
      </p:sp>
      <p:pic>
        <p:nvPicPr>
          <p:cNvPr id="8199" name="Picture 7" descr="hypro-1"/>
          <p:cNvPicPr>
            <a:picLocks noChangeAspect="1" noChangeArrowheads="1"/>
          </p:cNvPicPr>
          <p:nvPr/>
        </p:nvPicPr>
        <p:blipFill>
          <a:blip r:embed="rId8" cstate="email">
            <a:lum bright="-6000" contrast="12000"/>
          </a:blip>
          <a:srcRect/>
          <a:stretch>
            <a:fillRect/>
          </a:stretch>
        </p:blipFill>
        <p:spPr bwMode="auto">
          <a:xfrm>
            <a:off x="457200" y="3276600"/>
            <a:ext cx="2479675" cy="2667000"/>
          </a:xfrm>
          <a:prstGeom prst="rect">
            <a:avLst/>
          </a:prstGeom>
          <a:noFill/>
          <a:ln w="9525">
            <a:noFill/>
            <a:miter lim="800000"/>
            <a:headEnd/>
            <a:tailEnd/>
          </a:ln>
        </p:spPr>
      </p:pic>
      <p:sp>
        <p:nvSpPr>
          <p:cNvPr id="8200" name="Oval 8"/>
          <p:cNvSpPr>
            <a:spLocks noChangeArrowheads="1"/>
          </p:cNvSpPr>
          <p:nvPr/>
        </p:nvSpPr>
        <p:spPr bwMode="auto">
          <a:xfrm>
            <a:off x="5867400" y="1143000"/>
            <a:ext cx="3048000" cy="4724400"/>
          </a:xfrm>
          <a:prstGeom prst="ellipse">
            <a:avLst/>
          </a:prstGeom>
          <a:noFill/>
          <a:ln w="12700">
            <a:solidFill>
              <a:schemeClr val="tx1"/>
            </a:solidFill>
            <a:round/>
            <a:headEnd type="none" w="sm" len="sm"/>
            <a:tailEnd type="none" w="sm" len="sm"/>
          </a:ln>
        </p:spPr>
        <p:txBody>
          <a:bodyPr wrap="none" anchor="ctr"/>
          <a:lstStyle/>
          <a:p>
            <a:endParaRPr lang="en-US"/>
          </a:p>
        </p:txBody>
      </p:sp>
    </p:spTree>
    <p:custDataLst>
      <p:tags r:id="rId2"/>
    </p:custData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3826" name="Picture 2" descr="Turret"/>
          <p:cNvPicPr>
            <a:picLocks noChangeAspect="1" noChangeArrowheads="1"/>
          </p:cNvPicPr>
          <p:nvPr/>
        </p:nvPicPr>
        <p:blipFill>
          <a:blip r:embed="rId4" cstate="print"/>
          <a:srcRect/>
          <a:stretch>
            <a:fillRect/>
          </a:stretch>
        </p:blipFill>
        <p:spPr bwMode="auto">
          <a:xfrm>
            <a:off x="2362200" y="2657475"/>
            <a:ext cx="4800600" cy="3600450"/>
          </a:xfrm>
          <a:prstGeom prst="rect">
            <a:avLst/>
          </a:prstGeom>
          <a:noFill/>
        </p:spPr>
      </p:pic>
      <p:sp>
        <p:nvSpPr>
          <p:cNvPr id="973827" name="Rectangle 3"/>
          <p:cNvSpPr>
            <a:spLocks noChangeArrowheads="1"/>
          </p:cNvSpPr>
          <p:nvPr/>
        </p:nvSpPr>
        <p:spPr bwMode="auto">
          <a:xfrm>
            <a:off x="533400" y="0"/>
            <a:ext cx="8458200" cy="1143000"/>
          </a:xfrm>
          <a:prstGeom prst="rect">
            <a:avLst/>
          </a:prstGeom>
          <a:noFill/>
          <a:ln w="9525">
            <a:noFill/>
            <a:miter lim="800000"/>
            <a:headEnd/>
            <a:tailEnd/>
          </a:ln>
          <a:effectLst/>
        </p:spPr>
        <p:txBody>
          <a:bodyPr lIns="92075" tIns="46038" rIns="92075" bIns="46038" anchor="ctr"/>
          <a:lstStyle/>
          <a:p>
            <a:pPr eaLnBrk="0" hangingPunct="0"/>
            <a:r>
              <a:rPr lang="en-US" sz="4400" b="1"/>
              <a:t>Air-Induction/Venturi Nozzles</a:t>
            </a:r>
            <a:endParaRPr lang="en-US" sz="4000" b="1"/>
          </a:p>
        </p:txBody>
      </p:sp>
      <p:sp>
        <p:nvSpPr>
          <p:cNvPr id="973828" name="Rectangle 4"/>
          <p:cNvSpPr>
            <a:spLocks noChangeArrowheads="1"/>
          </p:cNvSpPr>
          <p:nvPr/>
        </p:nvSpPr>
        <p:spPr bwMode="auto">
          <a:xfrm>
            <a:off x="457200" y="1066800"/>
            <a:ext cx="8255000" cy="1219200"/>
          </a:xfrm>
          <a:prstGeom prst="rect">
            <a:avLst/>
          </a:prstGeom>
          <a:solidFill>
            <a:srgbClr val="FFFFFF"/>
          </a:solidFill>
          <a:ln w="9525">
            <a:noFill/>
            <a:miter lim="800000"/>
            <a:headEnd/>
            <a:tailEnd/>
          </a:ln>
          <a:effectLst/>
        </p:spPr>
        <p:txBody>
          <a:bodyPr lIns="92075" tIns="46038" rIns="92075" bIns="46038"/>
          <a:lstStyle/>
          <a:p>
            <a:pPr marL="342900" indent="-342900" eaLnBrk="0" hangingPunct="0">
              <a:spcBef>
                <a:spcPct val="20000"/>
              </a:spcBef>
              <a:buClr>
                <a:schemeClr val="folHlink"/>
              </a:buClr>
              <a:buSzPct val="75000"/>
              <a:buFont typeface="Monotype Sorts" pitchFamily="2" charset="2"/>
              <a:buNone/>
            </a:pPr>
            <a:r>
              <a:rPr lang="en-US" sz="3600" b="1">
                <a:solidFill>
                  <a:srgbClr val="0000FF"/>
                </a:solidFill>
              </a:rPr>
              <a:t>Where air is drawn into the nozzle cavity and exits with the fluid.</a:t>
            </a:r>
          </a:p>
        </p:txBody>
      </p:sp>
      <p:pic>
        <p:nvPicPr>
          <p:cNvPr id="973829" name="Picture 5" descr="turbo drop"/>
          <p:cNvPicPr>
            <a:picLocks noChangeAspect="1" noChangeArrowheads="1"/>
          </p:cNvPicPr>
          <p:nvPr/>
        </p:nvPicPr>
        <p:blipFill>
          <a:blip r:embed="rId5" cstate="print">
            <a:lum bright="24000"/>
          </a:blip>
          <a:srcRect l="24390" t="12195" r="19513" b="9756"/>
          <a:stretch>
            <a:fillRect/>
          </a:stretch>
        </p:blipFill>
        <p:spPr bwMode="auto">
          <a:xfrm>
            <a:off x="228600" y="2514600"/>
            <a:ext cx="1908175" cy="1990725"/>
          </a:xfrm>
          <a:prstGeom prst="rect">
            <a:avLst/>
          </a:prstGeom>
          <a:noFill/>
        </p:spPr>
      </p:pic>
      <p:pic>
        <p:nvPicPr>
          <p:cNvPr id="973830" name="Picture 6" descr="MVC-051F"/>
          <p:cNvPicPr>
            <a:picLocks noGrp="1" noChangeAspect="1" noChangeArrowheads="1"/>
          </p:cNvPicPr>
          <p:nvPr>
            <p:ph sz="quarter" idx="1"/>
          </p:nvPr>
        </p:nvPicPr>
        <p:blipFill>
          <a:blip r:embed="rId6" cstate="print">
            <a:lum bright="18000"/>
          </a:blip>
          <a:srcRect l="25000" t="16251" r="16251" b="13750"/>
          <a:stretch>
            <a:fillRect/>
          </a:stretch>
        </p:blipFill>
        <p:spPr>
          <a:xfrm>
            <a:off x="76200" y="4724400"/>
            <a:ext cx="2133600" cy="1600200"/>
          </a:xfrm>
          <a:ln/>
        </p:spPr>
      </p:pic>
      <p:pic>
        <p:nvPicPr>
          <p:cNvPr id="973832" name="Picture 8" descr="MVC-077X"/>
          <p:cNvPicPr>
            <a:picLocks noGrp="1" noChangeAspect="1" noChangeArrowheads="1"/>
          </p:cNvPicPr>
          <p:nvPr>
            <p:ph sz="quarter" idx="3"/>
          </p:nvPr>
        </p:nvPicPr>
        <p:blipFill>
          <a:blip r:embed="rId7" cstate="print"/>
          <a:srcRect l="41666" t="25926" r="22223" b="22223"/>
          <a:stretch>
            <a:fillRect/>
          </a:stretch>
        </p:blipFill>
        <p:spPr>
          <a:xfrm>
            <a:off x="7467600" y="4800600"/>
            <a:ext cx="1447800" cy="1619250"/>
          </a:xfrm>
          <a:ln/>
        </p:spPr>
      </p:pic>
      <p:pic>
        <p:nvPicPr>
          <p:cNvPr id="973834" name="Picture 10" descr="Hardi-injet"/>
          <p:cNvPicPr>
            <a:picLocks noGrp="1" noChangeAspect="1" noChangeArrowheads="1"/>
          </p:cNvPicPr>
          <p:nvPr>
            <p:ph sz="quarter" idx="2"/>
          </p:nvPr>
        </p:nvPicPr>
        <p:blipFill>
          <a:blip r:embed="rId8" cstate="print"/>
          <a:srcRect l="11864" r="13559"/>
          <a:stretch>
            <a:fillRect/>
          </a:stretch>
        </p:blipFill>
        <p:spPr>
          <a:xfrm>
            <a:off x="7391400" y="2505075"/>
            <a:ext cx="1524000" cy="2143125"/>
          </a:xfrm>
          <a:noFill/>
          <a:ln/>
        </p:spPr>
      </p:pic>
    </p:spTree>
    <p:custDataLst>
      <p:tags r:id="rId1"/>
    </p:custData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6642" name="Picture 2" descr="http://www.hypropumps.com/NR/rdonlyres/E2877E66-7759-4301-AE01-FF3B4563E4F5/46/SG_ULD_pic.jpg"/>
          <p:cNvPicPr>
            <a:picLocks noChangeAspect="1" noChangeArrowheads="1"/>
          </p:cNvPicPr>
          <p:nvPr/>
        </p:nvPicPr>
        <p:blipFill>
          <a:blip r:embed="rId3" cstate="email"/>
          <a:srcRect/>
          <a:stretch>
            <a:fillRect/>
          </a:stretch>
        </p:blipFill>
        <p:spPr bwMode="auto">
          <a:xfrm>
            <a:off x="4114800" y="5181600"/>
            <a:ext cx="1608667" cy="1447800"/>
          </a:xfrm>
          <a:prstGeom prst="rect">
            <a:avLst/>
          </a:prstGeom>
          <a:noFill/>
        </p:spPr>
      </p:pic>
      <p:sp>
        <p:nvSpPr>
          <p:cNvPr id="41986" name="Rectangle 2"/>
          <p:cNvSpPr>
            <a:spLocks noGrp="1" noChangeArrowheads="1"/>
          </p:cNvSpPr>
          <p:nvPr>
            <p:ph type="title"/>
          </p:nvPr>
        </p:nvSpPr>
        <p:spPr>
          <a:xfrm>
            <a:off x="228600" y="152400"/>
            <a:ext cx="8509000" cy="762000"/>
          </a:xfrm>
        </p:spPr>
        <p:txBody>
          <a:bodyPr/>
          <a:lstStyle/>
          <a:p>
            <a:pPr eaLnBrk="1" hangingPunct="1"/>
            <a:r>
              <a:rPr lang="en-US" sz="4000" b="1" dirty="0" smtClean="0"/>
              <a:t>Pre-Orifice VENTURI Nozzles</a:t>
            </a:r>
          </a:p>
        </p:txBody>
      </p:sp>
      <p:pic>
        <p:nvPicPr>
          <p:cNvPr id="41987" name="Picture 3" descr="AI Cutaway"/>
          <p:cNvPicPr>
            <a:picLocks noChangeAspect="1" noChangeArrowheads="1"/>
          </p:cNvPicPr>
          <p:nvPr/>
        </p:nvPicPr>
        <p:blipFill>
          <a:blip r:embed="rId4" cstate="email"/>
          <a:srcRect/>
          <a:stretch>
            <a:fillRect/>
          </a:stretch>
        </p:blipFill>
        <p:spPr bwMode="auto">
          <a:xfrm>
            <a:off x="5562600" y="1524000"/>
            <a:ext cx="1343025" cy="3898900"/>
          </a:xfrm>
          <a:prstGeom prst="rect">
            <a:avLst/>
          </a:prstGeom>
          <a:noFill/>
          <a:ln w="9525">
            <a:noFill/>
            <a:miter lim="800000"/>
            <a:headEnd/>
            <a:tailEnd/>
          </a:ln>
        </p:spPr>
      </p:pic>
      <p:sp>
        <p:nvSpPr>
          <p:cNvPr id="41988" name="Rectangle 4"/>
          <p:cNvSpPr>
            <a:spLocks noChangeArrowheads="1"/>
          </p:cNvSpPr>
          <p:nvPr/>
        </p:nvSpPr>
        <p:spPr bwMode="auto">
          <a:xfrm>
            <a:off x="7010400" y="1600200"/>
            <a:ext cx="1447800" cy="457200"/>
          </a:xfrm>
          <a:prstGeom prst="rect">
            <a:avLst/>
          </a:prstGeom>
          <a:noFill/>
          <a:ln w="9525">
            <a:solidFill>
              <a:schemeClr val="tx1"/>
            </a:solidFill>
            <a:miter lim="800000"/>
            <a:headEnd/>
            <a:tailEnd/>
          </a:ln>
        </p:spPr>
        <p:txBody>
          <a:bodyPr wrap="none" anchor="ctr"/>
          <a:lstStyle/>
          <a:p>
            <a:pPr algn="ctr"/>
            <a:r>
              <a:rPr lang="en-US" sz="2400" dirty="0">
                <a:latin typeface="+mj-lt"/>
              </a:rPr>
              <a:t>Pre-orifice</a:t>
            </a:r>
          </a:p>
        </p:txBody>
      </p:sp>
      <p:sp>
        <p:nvSpPr>
          <p:cNvPr id="41989" name="Rectangle 5"/>
          <p:cNvSpPr>
            <a:spLocks noChangeArrowheads="1"/>
          </p:cNvSpPr>
          <p:nvPr/>
        </p:nvSpPr>
        <p:spPr bwMode="auto">
          <a:xfrm>
            <a:off x="7162800" y="2895600"/>
            <a:ext cx="1752600" cy="533400"/>
          </a:xfrm>
          <a:prstGeom prst="rect">
            <a:avLst/>
          </a:prstGeom>
          <a:noFill/>
          <a:ln w="9525">
            <a:solidFill>
              <a:schemeClr val="tx1"/>
            </a:solidFill>
            <a:miter lim="800000"/>
            <a:headEnd/>
            <a:tailEnd/>
          </a:ln>
        </p:spPr>
        <p:txBody>
          <a:bodyPr wrap="none" anchor="ctr"/>
          <a:lstStyle/>
          <a:p>
            <a:pPr algn="ctr"/>
            <a:r>
              <a:rPr lang="en-US" sz="2400" dirty="0">
                <a:latin typeface="+mj-lt"/>
              </a:rPr>
              <a:t>Air induction</a:t>
            </a:r>
          </a:p>
        </p:txBody>
      </p:sp>
      <p:sp>
        <p:nvSpPr>
          <p:cNvPr id="41990" name="Rectangle 6"/>
          <p:cNvSpPr>
            <a:spLocks noChangeArrowheads="1"/>
          </p:cNvSpPr>
          <p:nvPr/>
        </p:nvSpPr>
        <p:spPr bwMode="auto">
          <a:xfrm>
            <a:off x="7086600" y="4495800"/>
            <a:ext cx="1600200" cy="533400"/>
          </a:xfrm>
          <a:prstGeom prst="rect">
            <a:avLst/>
          </a:prstGeom>
          <a:noFill/>
          <a:ln w="9525">
            <a:solidFill>
              <a:schemeClr val="tx1"/>
            </a:solidFill>
            <a:miter lim="800000"/>
            <a:headEnd/>
            <a:tailEnd/>
          </a:ln>
        </p:spPr>
        <p:txBody>
          <a:bodyPr wrap="none" anchor="ctr"/>
          <a:lstStyle/>
          <a:p>
            <a:pPr algn="ctr"/>
            <a:r>
              <a:rPr lang="en-US" sz="2400" dirty="0">
                <a:latin typeface="+mj-lt"/>
              </a:rPr>
              <a:t>Exit orifice</a:t>
            </a:r>
          </a:p>
        </p:txBody>
      </p:sp>
      <p:sp>
        <p:nvSpPr>
          <p:cNvPr id="41991" name="Line 7"/>
          <p:cNvSpPr>
            <a:spLocks noChangeShapeType="1"/>
          </p:cNvSpPr>
          <p:nvPr/>
        </p:nvSpPr>
        <p:spPr bwMode="auto">
          <a:xfrm flipH="1">
            <a:off x="6248400" y="1981200"/>
            <a:ext cx="762000" cy="838200"/>
          </a:xfrm>
          <a:prstGeom prst="line">
            <a:avLst/>
          </a:prstGeom>
          <a:noFill/>
          <a:ln w="38100">
            <a:solidFill>
              <a:schemeClr val="tx1"/>
            </a:solidFill>
            <a:round/>
            <a:headEnd/>
            <a:tailEnd type="triangle" w="med" len="med"/>
          </a:ln>
        </p:spPr>
        <p:txBody>
          <a:bodyPr wrap="none"/>
          <a:lstStyle/>
          <a:p>
            <a:endParaRPr lang="en-US"/>
          </a:p>
        </p:txBody>
      </p:sp>
      <p:sp>
        <p:nvSpPr>
          <p:cNvPr id="41992" name="Line 8"/>
          <p:cNvSpPr>
            <a:spLocks noChangeShapeType="1"/>
          </p:cNvSpPr>
          <p:nvPr/>
        </p:nvSpPr>
        <p:spPr bwMode="auto">
          <a:xfrm flipH="1" flipV="1">
            <a:off x="6781800" y="3124200"/>
            <a:ext cx="228600" cy="0"/>
          </a:xfrm>
          <a:prstGeom prst="line">
            <a:avLst/>
          </a:prstGeom>
          <a:noFill/>
          <a:ln w="38100">
            <a:solidFill>
              <a:schemeClr val="tx1"/>
            </a:solidFill>
            <a:round/>
            <a:headEnd/>
            <a:tailEnd type="triangle" w="med" len="med"/>
          </a:ln>
        </p:spPr>
        <p:txBody>
          <a:bodyPr wrap="none"/>
          <a:lstStyle/>
          <a:p>
            <a:endParaRPr lang="en-US"/>
          </a:p>
        </p:txBody>
      </p:sp>
      <p:sp>
        <p:nvSpPr>
          <p:cNvPr id="41993" name="Line 9"/>
          <p:cNvSpPr>
            <a:spLocks noChangeShapeType="1"/>
          </p:cNvSpPr>
          <p:nvPr/>
        </p:nvSpPr>
        <p:spPr bwMode="auto">
          <a:xfrm flipH="1">
            <a:off x="6400800" y="4800600"/>
            <a:ext cx="685800" cy="304800"/>
          </a:xfrm>
          <a:prstGeom prst="line">
            <a:avLst/>
          </a:prstGeom>
          <a:noFill/>
          <a:ln w="38100">
            <a:solidFill>
              <a:schemeClr val="tx1"/>
            </a:solidFill>
            <a:round/>
            <a:headEnd/>
            <a:tailEnd type="triangle" w="med" len="med"/>
          </a:ln>
        </p:spPr>
        <p:txBody>
          <a:bodyPr wrap="none"/>
          <a:lstStyle/>
          <a:p>
            <a:endParaRPr lang="en-US"/>
          </a:p>
        </p:txBody>
      </p:sp>
      <p:sp>
        <p:nvSpPr>
          <p:cNvPr id="41994" name="Rectangle 10"/>
          <p:cNvSpPr>
            <a:spLocks noChangeArrowheads="1"/>
          </p:cNvSpPr>
          <p:nvPr/>
        </p:nvSpPr>
        <p:spPr bwMode="auto">
          <a:xfrm>
            <a:off x="7010400" y="3810000"/>
            <a:ext cx="1981200" cy="533400"/>
          </a:xfrm>
          <a:prstGeom prst="rect">
            <a:avLst/>
          </a:prstGeom>
          <a:noFill/>
          <a:ln w="9525">
            <a:solidFill>
              <a:schemeClr val="tx1"/>
            </a:solidFill>
            <a:miter lim="800000"/>
            <a:headEnd/>
            <a:tailEnd/>
          </a:ln>
        </p:spPr>
        <p:txBody>
          <a:bodyPr wrap="none" anchor="ctr"/>
          <a:lstStyle/>
          <a:p>
            <a:pPr algn="ctr"/>
            <a:r>
              <a:rPr lang="en-US" sz="2000" dirty="0">
                <a:latin typeface="+mj-lt"/>
              </a:rPr>
              <a:t>Mixing Chamber</a:t>
            </a:r>
          </a:p>
        </p:txBody>
      </p:sp>
      <p:sp>
        <p:nvSpPr>
          <p:cNvPr id="41995" name="Line 11"/>
          <p:cNvSpPr>
            <a:spLocks noChangeShapeType="1"/>
          </p:cNvSpPr>
          <p:nvPr/>
        </p:nvSpPr>
        <p:spPr bwMode="auto">
          <a:xfrm flipH="1">
            <a:off x="6400800" y="4114800"/>
            <a:ext cx="609600" cy="228600"/>
          </a:xfrm>
          <a:prstGeom prst="line">
            <a:avLst/>
          </a:prstGeom>
          <a:noFill/>
          <a:ln w="38100">
            <a:solidFill>
              <a:schemeClr val="tx1"/>
            </a:solidFill>
            <a:round/>
            <a:headEnd/>
            <a:tailEnd type="triangle" w="med" len="med"/>
          </a:ln>
        </p:spPr>
        <p:txBody>
          <a:bodyPr wrap="none"/>
          <a:lstStyle/>
          <a:p>
            <a:endParaRPr lang="en-US"/>
          </a:p>
        </p:txBody>
      </p:sp>
      <p:pic>
        <p:nvPicPr>
          <p:cNvPr id="41997" name="Picture 15" descr="td-2"/>
          <p:cNvPicPr>
            <a:picLocks noChangeAspect="1" noChangeArrowheads="1"/>
          </p:cNvPicPr>
          <p:nvPr/>
        </p:nvPicPr>
        <p:blipFill>
          <a:blip r:embed="rId5" cstate="email"/>
          <a:srcRect/>
          <a:stretch>
            <a:fillRect/>
          </a:stretch>
        </p:blipFill>
        <p:spPr bwMode="auto">
          <a:xfrm>
            <a:off x="76200" y="1752600"/>
            <a:ext cx="2112963" cy="4343400"/>
          </a:xfrm>
          <a:prstGeom prst="rect">
            <a:avLst/>
          </a:prstGeom>
          <a:noFill/>
          <a:ln w="9525">
            <a:noFill/>
            <a:miter lim="800000"/>
            <a:headEnd/>
            <a:tailEnd/>
          </a:ln>
        </p:spPr>
      </p:pic>
      <p:sp>
        <p:nvSpPr>
          <p:cNvPr id="41998" name="Rectangle 16"/>
          <p:cNvSpPr>
            <a:spLocks noChangeArrowheads="1"/>
          </p:cNvSpPr>
          <p:nvPr/>
        </p:nvSpPr>
        <p:spPr bwMode="auto">
          <a:xfrm>
            <a:off x="838200" y="2743200"/>
            <a:ext cx="381000" cy="76200"/>
          </a:xfrm>
          <a:prstGeom prst="rect">
            <a:avLst/>
          </a:prstGeom>
          <a:solidFill>
            <a:srgbClr val="FFFFFF"/>
          </a:solidFill>
          <a:ln w="12700">
            <a:solidFill>
              <a:srgbClr val="868686"/>
            </a:solidFill>
            <a:miter lim="800000"/>
            <a:headEnd type="none" w="sm" len="sm"/>
            <a:tailEnd type="none" w="sm" len="sm"/>
          </a:ln>
        </p:spPr>
        <p:txBody>
          <a:bodyPr wrap="none" anchor="ctr"/>
          <a:lstStyle/>
          <a:p>
            <a:endParaRPr lang="en-US"/>
          </a:p>
        </p:txBody>
      </p:sp>
      <p:pic>
        <p:nvPicPr>
          <p:cNvPr id="41999" name="Picture 17" descr="uld"/>
          <p:cNvPicPr>
            <a:picLocks noChangeAspect="1" noChangeArrowheads="1"/>
          </p:cNvPicPr>
          <p:nvPr/>
        </p:nvPicPr>
        <p:blipFill>
          <a:blip r:embed="rId6" cstate="email"/>
          <a:srcRect/>
          <a:stretch>
            <a:fillRect/>
          </a:stretch>
        </p:blipFill>
        <p:spPr bwMode="auto">
          <a:xfrm>
            <a:off x="2286000" y="4572000"/>
            <a:ext cx="1681018" cy="1981200"/>
          </a:xfrm>
          <a:prstGeom prst="rect">
            <a:avLst/>
          </a:prstGeom>
          <a:noFill/>
          <a:ln w="9525">
            <a:noFill/>
            <a:miter lim="800000"/>
            <a:headEnd/>
            <a:tailEnd/>
          </a:ln>
        </p:spPr>
      </p:pic>
      <p:pic>
        <p:nvPicPr>
          <p:cNvPr id="42000" name="Picture 13"/>
          <p:cNvPicPr>
            <a:picLocks noChangeAspect="1" noChangeArrowheads="1"/>
          </p:cNvPicPr>
          <p:nvPr/>
        </p:nvPicPr>
        <p:blipFill>
          <a:blip r:embed="rId7" cstate="email"/>
          <a:srcRect/>
          <a:stretch>
            <a:fillRect/>
          </a:stretch>
        </p:blipFill>
        <p:spPr bwMode="auto">
          <a:xfrm>
            <a:off x="4419600" y="2590800"/>
            <a:ext cx="1042987" cy="2438400"/>
          </a:xfrm>
          <a:prstGeom prst="rect">
            <a:avLst/>
          </a:prstGeom>
          <a:noFill/>
          <a:ln w="12700">
            <a:noFill/>
            <a:miter lim="800000"/>
            <a:headEnd/>
            <a:tailEnd/>
          </a:ln>
        </p:spPr>
      </p:pic>
      <p:pic>
        <p:nvPicPr>
          <p:cNvPr id="496641" name="Picture 1"/>
          <p:cNvPicPr>
            <a:picLocks noChangeAspect="1" noChangeArrowheads="1"/>
          </p:cNvPicPr>
          <p:nvPr/>
        </p:nvPicPr>
        <p:blipFill>
          <a:blip r:embed="rId8" cstate="email"/>
          <a:srcRect/>
          <a:stretch>
            <a:fillRect/>
          </a:stretch>
        </p:blipFill>
        <p:spPr bwMode="auto">
          <a:xfrm rot="10800000">
            <a:off x="2362200" y="1676400"/>
            <a:ext cx="1905000" cy="2686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
          <p:cNvPicPr>
            <a:picLocks noChangeAspect="1" noChangeArrowheads="1"/>
          </p:cNvPicPr>
          <p:nvPr/>
        </p:nvPicPr>
        <p:blipFill>
          <a:blip r:embed="rId9" cstate="email"/>
          <a:srcRect/>
          <a:stretch>
            <a:fillRect/>
          </a:stretch>
        </p:blipFill>
        <p:spPr bwMode="auto">
          <a:xfrm>
            <a:off x="7077694" y="5181600"/>
            <a:ext cx="1913906" cy="1444812"/>
          </a:xfrm>
          <a:prstGeom prst="rect">
            <a:avLst/>
          </a:prstGeom>
          <a:noFill/>
          <a:ln w="9525">
            <a:noFill/>
            <a:miter lim="800000"/>
            <a:headEnd/>
            <a:tailEnd/>
          </a:ln>
        </p:spPr>
      </p:pic>
      <p:sp>
        <p:nvSpPr>
          <p:cNvPr id="20" name="Text Box 8"/>
          <p:cNvSpPr txBox="1">
            <a:spLocks noChangeArrowheads="1"/>
          </p:cNvSpPr>
          <p:nvPr/>
        </p:nvSpPr>
        <p:spPr bwMode="auto">
          <a:xfrm>
            <a:off x="381000" y="990600"/>
            <a:ext cx="4191000" cy="396875"/>
          </a:xfrm>
          <a:prstGeom prst="rect">
            <a:avLst/>
          </a:prstGeom>
          <a:noFill/>
          <a:ln w="12700">
            <a:noFill/>
            <a:miter lim="800000"/>
            <a:headEnd/>
            <a:tailEnd/>
          </a:ln>
        </p:spPr>
        <p:txBody>
          <a:bodyPr>
            <a:spAutoFit/>
          </a:bodyPr>
          <a:lstStyle/>
          <a:p>
            <a:pPr eaLnBrk="0" hangingPunct="0">
              <a:spcBef>
                <a:spcPct val="50000"/>
              </a:spcBef>
            </a:pPr>
            <a:r>
              <a:rPr lang="en-US" sz="2000" dirty="0">
                <a:solidFill>
                  <a:srgbClr val="FF0000"/>
                </a:solidFill>
                <a:latin typeface="Comic Sans MS" pitchFamily="66" charset="0"/>
              </a:rPr>
              <a:t>See Page </a:t>
            </a:r>
            <a:r>
              <a:rPr lang="en-US" sz="2000" dirty="0" smtClean="0">
                <a:solidFill>
                  <a:srgbClr val="FF0000"/>
                </a:solidFill>
                <a:latin typeface="Comic Sans MS" pitchFamily="66" charset="0"/>
              </a:rPr>
              <a:t>15, </a:t>
            </a:r>
            <a:r>
              <a:rPr lang="en-US" sz="2000" dirty="0">
                <a:solidFill>
                  <a:srgbClr val="FF0000"/>
                </a:solidFill>
                <a:latin typeface="Comic Sans MS" pitchFamily="66" charset="0"/>
              </a:rPr>
              <a:t>TeeJet Catalog 50A</a:t>
            </a:r>
          </a:p>
        </p:txBody>
      </p:sp>
    </p:spTree>
    <p:custDataLst>
      <p:tags r:id="rId1"/>
    </p:custData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152400"/>
            <a:ext cx="8229600" cy="685800"/>
          </a:xfrm>
        </p:spPr>
        <p:txBody>
          <a:bodyPr>
            <a:normAutofit fontScale="90000"/>
          </a:bodyPr>
          <a:lstStyle/>
          <a:p>
            <a:r>
              <a:rPr lang="en-US" sz="3600" dirty="0" smtClean="0"/>
              <a:t>Air Induction Nozzle</a:t>
            </a:r>
            <a:br>
              <a:rPr lang="en-US" sz="3600" dirty="0" smtClean="0"/>
            </a:br>
            <a:r>
              <a:rPr lang="en-US" sz="3600" dirty="0" smtClean="0"/>
              <a:t> for Maximum Drift Control:</a:t>
            </a:r>
          </a:p>
        </p:txBody>
      </p:sp>
      <p:sp>
        <p:nvSpPr>
          <p:cNvPr id="44035" name="Rectangle 3"/>
          <p:cNvSpPr>
            <a:spLocks noGrp="1" noChangeArrowheads="1"/>
          </p:cNvSpPr>
          <p:nvPr>
            <p:ph type="body" sz="half" idx="1"/>
          </p:nvPr>
        </p:nvSpPr>
        <p:spPr>
          <a:xfrm>
            <a:off x="152400" y="1782763"/>
            <a:ext cx="4724400" cy="2103437"/>
          </a:xfrm>
        </p:spPr>
        <p:txBody>
          <a:bodyPr/>
          <a:lstStyle/>
          <a:p>
            <a:pPr eaLnBrk="1" hangingPunct="1">
              <a:lnSpc>
                <a:spcPct val="90000"/>
              </a:lnSpc>
            </a:pPr>
            <a:r>
              <a:rPr lang="en-US" sz="2400" smtClean="0"/>
              <a:t>More compact</a:t>
            </a:r>
          </a:p>
          <a:p>
            <a:pPr eaLnBrk="1" hangingPunct="1">
              <a:lnSpc>
                <a:spcPct val="90000"/>
              </a:lnSpc>
            </a:pPr>
            <a:r>
              <a:rPr lang="en-US" sz="2400" smtClean="0"/>
              <a:t>Larger drops</a:t>
            </a:r>
          </a:p>
          <a:p>
            <a:pPr eaLnBrk="1" hangingPunct="1">
              <a:lnSpc>
                <a:spcPct val="90000"/>
              </a:lnSpc>
            </a:pPr>
            <a:r>
              <a:rPr lang="en-US" sz="2400" smtClean="0"/>
              <a:t>Operates at lower pressures</a:t>
            </a:r>
          </a:p>
          <a:p>
            <a:pPr eaLnBrk="1" hangingPunct="1">
              <a:lnSpc>
                <a:spcPct val="90000"/>
              </a:lnSpc>
            </a:pPr>
            <a:r>
              <a:rPr lang="en-US" sz="2400" smtClean="0"/>
              <a:t>Percentage of fines do not increase with pressure</a:t>
            </a:r>
          </a:p>
        </p:txBody>
      </p:sp>
      <p:sp>
        <p:nvSpPr>
          <p:cNvPr id="44036" name="Rectangle 4"/>
          <p:cNvSpPr>
            <a:spLocks noChangeArrowheads="1"/>
          </p:cNvSpPr>
          <p:nvPr/>
        </p:nvSpPr>
        <p:spPr bwMode="auto">
          <a:xfrm>
            <a:off x="5181600" y="3733800"/>
            <a:ext cx="3505200" cy="457200"/>
          </a:xfrm>
          <a:prstGeom prst="rect">
            <a:avLst/>
          </a:prstGeom>
          <a:noFill/>
          <a:ln w="9525">
            <a:solidFill>
              <a:schemeClr val="tx1"/>
            </a:solidFill>
            <a:miter lim="800000"/>
            <a:headEnd/>
            <a:tailEnd/>
          </a:ln>
        </p:spPr>
        <p:txBody>
          <a:bodyPr wrap="none" anchor="ctr"/>
          <a:lstStyle/>
          <a:p>
            <a:pPr algn="ctr"/>
            <a:r>
              <a:rPr lang="en-US" sz="2400">
                <a:latin typeface="Times New Roman" pitchFamily="18" charset="0"/>
              </a:rPr>
              <a:t>Turbo Injection - TTI</a:t>
            </a:r>
          </a:p>
        </p:txBody>
      </p:sp>
      <p:pic>
        <p:nvPicPr>
          <p:cNvPr id="44037" name="Picture 5"/>
          <p:cNvPicPr>
            <a:picLocks noChangeAspect="1" noChangeArrowheads="1"/>
          </p:cNvPicPr>
          <p:nvPr/>
        </p:nvPicPr>
        <p:blipFill>
          <a:blip r:embed="rId4" cstate="print"/>
          <a:srcRect/>
          <a:stretch>
            <a:fillRect/>
          </a:stretch>
        </p:blipFill>
        <p:spPr bwMode="auto">
          <a:xfrm>
            <a:off x="4953000" y="1143000"/>
            <a:ext cx="4038600" cy="2567644"/>
          </a:xfrm>
          <a:prstGeom prst="rect">
            <a:avLst/>
          </a:prstGeom>
          <a:noFill/>
          <a:ln w="12700">
            <a:noFill/>
            <a:miter lim="800000"/>
            <a:headEnd/>
            <a:tailEnd/>
          </a:ln>
        </p:spPr>
      </p:pic>
      <p:pic>
        <p:nvPicPr>
          <p:cNvPr id="44038" name="Picture 6"/>
          <p:cNvPicPr>
            <a:picLocks noChangeAspect="1" noChangeArrowheads="1"/>
          </p:cNvPicPr>
          <p:nvPr/>
        </p:nvPicPr>
        <p:blipFill>
          <a:blip r:embed="rId5" cstate="print"/>
          <a:srcRect/>
          <a:stretch>
            <a:fillRect/>
          </a:stretch>
        </p:blipFill>
        <p:spPr bwMode="auto">
          <a:xfrm>
            <a:off x="381000" y="3733800"/>
            <a:ext cx="3352800" cy="2989263"/>
          </a:xfrm>
          <a:prstGeom prst="rect">
            <a:avLst/>
          </a:prstGeom>
          <a:noFill/>
          <a:ln w="12700">
            <a:noFill/>
            <a:miter lim="800000"/>
            <a:headEnd/>
            <a:tailEnd/>
          </a:ln>
        </p:spPr>
      </p:pic>
      <p:sp>
        <p:nvSpPr>
          <p:cNvPr id="44039" name="Rectangle 7"/>
          <p:cNvSpPr>
            <a:spLocks noChangeArrowheads="1"/>
          </p:cNvSpPr>
          <p:nvPr/>
        </p:nvSpPr>
        <p:spPr bwMode="auto">
          <a:xfrm>
            <a:off x="152400" y="5257800"/>
            <a:ext cx="914400" cy="1524000"/>
          </a:xfrm>
          <a:prstGeom prst="rect">
            <a:avLst/>
          </a:prstGeom>
          <a:solidFill>
            <a:schemeClr val="bg1"/>
          </a:solidFill>
          <a:ln w="12700">
            <a:noFill/>
            <a:miter lim="800000"/>
            <a:headEnd/>
            <a:tailEnd/>
          </a:ln>
        </p:spPr>
        <p:txBody>
          <a:bodyPr wrap="none" anchor="ctr"/>
          <a:lstStyle/>
          <a:p>
            <a:endParaRPr lang="en-US"/>
          </a:p>
        </p:txBody>
      </p:sp>
      <p:sp>
        <p:nvSpPr>
          <p:cNvPr id="44040" name="Text Box 8"/>
          <p:cNvSpPr txBox="1">
            <a:spLocks noChangeArrowheads="1"/>
          </p:cNvSpPr>
          <p:nvPr/>
        </p:nvSpPr>
        <p:spPr bwMode="auto">
          <a:xfrm>
            <a:off x="381000" y="1355725"/>
            <a:ext cx="4191000" cy="396875"/>
          </a:xfrm>
          <a:prstGeom prst="rect">
            <a:avLst/>
          </a:prstGeom>
          <a:noFill/>
          <a:ln w="12700">
            <a:noFill/>
            <a:miter lim="800000"/>
            <a:headEnd/>
            <a:tailEnd/>
          </a:ln>
        </p:spPr>
        <p:txBody>
          <a:bodyPr>
            <a:spAutoFit/>
          </a:bodyPr>
          <a:lstStyle/>
          <a:p>
            <a:pPr eaLnBrk="0" hangingPunct="0">
              <a:spcBef>
                <a:spcPct val="50000"/>
              </a:spcBef>
            </a:pPr>
            <a:r>
              <a:rPr lang="en-US" sz="2000" dirty="0">
                <a:solidFill>
                  <a:srgbClr val="FF0000"/>
                </a:solidFill>
                <a:latin typeface="Comic Sans MS" pitchFamily="66" charset="0"/>
              </a:rPr>
              <a:t>See Page 11, TeeJet Catalog 50A</a:t>
            </a:r>
          </a:p>
        </p:txBody>
      </p:sp>
      <p:pic>
        <p:nvPicPr>
          <p:cNvPr id="9" name="Picture 8" descr="Duo TTI.jpg"/>
          <p:cNvPicPr>
            <a:picLocks noChangeAspect="1"/>
          </p:cNvPicPr>
          <p:nvPr/>
        </p:nvPicPr>
        <p:blipFill>
          <a:blip r:embed="rId6" cstate="print"/>
          <a:stretch>
            <a:fillRect/>
          </a:stretch>
        </p:blipFill>
        <p:spPr>
          <a:xfrm rot="10800000">
            <a:off x="6858000" y="4485955"/>
            <a:ext cx="1174750" cy="1686244"/>
          </a:xfrm>
          <a:prstGeom prst="rect">
            <a:avLst/>
          </a:prstGeom>
        </p:spPr>
      </p:pic>
      <p:sp>
        <p:nvSpPr>
          <p:cNvPr id="10" name="Rectangle 3"/>
          <p:cNvSpPr>
            <a:spLocks noChangeArrowheads="1"/>
          </p:cNvSpPr>
          <p:nvPr/>
        </p:nvSpPr>
        <p:spPr bwMode="auto">
          <a:xfrm>
            <a:off x="4800600" y="6096000"/>
            <a:ext cx="3429000" cy="457200"/>
          </a:xfrm>
          <a:prstGeom prst="rect">
            <a:avLst/>
          </a:prstGeom>
          <a:noFill/>
          <a:ln w="9525">
            <a:solidFill>
              <a:schemeClr val="tx1"/>
            </a:solidFill>
            <a:miter lim="800000"/>
            <a:headEnd/>
            <a:tailEnd/>
          </a:ln>
          <a:effectLst/>
        </p:spPr>
        <p:txBody>
          <a:bodyPr wrap="none" anchor="ctr"/>
          <a:lstStyle/>
          <a:p>
            <a:pPr algn="ctr"/>
            <a:r>
              <a:rPr lang="en-US" sz="2000" dirty="0">
                <a:latin typeface="Times New Roman" pitchFamily="18" charset="0"/>
              </a:rPr>
              <a:t>Turbo </a:t>
            </a:r>
            <a:r>
              <a:rPr lang="en-US" sz="2000" dirty="0" err="1" smtClean="0">
                <a:latin typeface="Times New Roman" pitchFamily="18" charset="0"/>
              </a:rPr>
              <a:t>TwinJet</a:t>
            </a:r>
            <a:r>
              <a:rPr lang="en-US" sz="2000" dirty="0" smtClean="0">
                <a:latin typeface="Times New Roman" pitchFamily="18" charset="0"/>
              </a:rPr>
              <a:t> Induction</a:t>
            </a:r>
            <a:endParaRPr lang="en-US" sz="2000" dirty="0">
              <a:latin typeface="Times New Roman" pitchFamily="18" charset="0"/>
            </a:endParaRPr>
          </a:p>
        </p:txBody>
      </p:sp>
      <p:sp>
        <p:nvSpPr>
          <p:cNvPr id="11" name="Rectangle 10"/>
          <p:cNvSpPr>
            <a:spLocks noChangeArrowheads="1"/>
          </p:cNvSpPr>
          <p:nvPr/>
        </p:nvSpPr>
        <p:spPr bwMode="auto">
          <a:xfrm>
            <a:off x="5105400" y="5029200"/>
            <a:ext cx="1752600" cy="457200"/>
          </a:xfrm>
          <a:prstGeom prst="rect">
            <a:avLst/>
          </a:prstGeom>
          <a:solidFill>
            <a:schemeClr val="bg1"/>
          </a:solidFill>
          <a:ln w="9525">
            <a:solidFill>
              <a:schemeClr val="tx1"/>
            </a:solidFill>
            <a:miter lim="800000"/>
            <a:headEnd/>
            <a:tailEnd/>
          </a:ln>
          <a:effectLst/>
        </p:spPr>
        <p:txBody>
          <a:bodyPr wrap="none" anchor="ctr"/>
          <a:lstStyle/>
          <a:p>
            <a:pPr algn="ctr"/>
            <a:r>
              <a:rPr lang="en-US" sz="2000" dirty="0" smtClean="0">
                <a:latin typeface="Times New Roman" pitchFamily="18" charset="0"/>
              </a:rPr>
              <a:t>AITTJ60</a:t>
            </a:r>
            <a:endParaRPr lang="en-US" sz="2000" dirty="0">
              <a:latin typeface="Times New Roman" pitchFamily="18" charset="0"/>
            </a:endParaRPr>
          </a:p>
        </p:txBody>
      </p:sp>
      <p:sp>
        <p:nvSpPr>
          <p:cNvPr id="13" name="Oval 12"/>
          <p:cNvSpPr/>
          <p:nvPr/>
        </p:nvSpPr>
        <p:spPr bwMode="auto">
          <a:xfrm>
            <a:off x="3962400" y="4267200"/>
            <a:ext cx="4953000" cy="2590800"/>
          </a:xfrm>
          <a:prstGeom prst="ellipse">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FF0000"/>
              </a:solidFill>
              <a:effectLst/>
              <a:latin typeface="Arial"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1170" name="Rectangle 2"/>
          <p:cNvSpPr>
            <a:spLocks noGrp="1" noChangeArrowheads="1"/>
          </p:cNvSpPr>
          <p:nvPr>
            <p:ph type="ctrTitle"/>
          </p:nvPr>
        </p:nvSpPr>
        <p:spPr>
          <a:xfrm>
            <a:off x="1066800" y="1981200"/>
            <a:ext cx="6935788" cy="1143000"/>
          </a:xfrm>
        </p:spPr>
        <p:txBody>
          <a:bodyPr/>
          <a:lstStyle/>
          <a:p>
            <a:r>
              <a:rPr lang="en-US">
                <a:solidFill>
                  <a:schemeClr val="bg1"/>
                </a:solidFill>
              </a:rPr>
              <a:t>Demo –venturi flat-fan</a:t>
            </a:r>
          </a:p>
        </p:txBody>
      </p:sp>
    </p:spTree>
    <p:custDataLst>
      <p:tags r:id="rId1"/>
    </p:custData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2418" name="Picture 2" descr="602-dry"/>
          <p:cNvPicPr>
            <a:picLocks noChangeAspect="1" noChangeArrowheads="1"/>
          </p:cNvPicPr>
          <p:nvPr/>
        </p:nvPicPr>
        <p:blipFill>
          <a:blip r:embed="rId4" cstate="print"/>
          <a:srcRect/>
          <a:stretch>
            <a:fillRect/>
          </a:stretch>
        </p:blipFill>
        <p:spPr bwMode="auto">
          <a:xfrm>
            <a:off x="4953000" y="76200"/>
            <a:ext cx="4114800" cy="2471738"/>
          </a:xfrm>
          <a:prstGeom prst="rect">
            <a:avLst/>
          </a:prstGeom>
          <a:noFill/>
        </p:spPr>
      </p:pic>
      <p:pic>
        <p:nvPicPr>
          <p:cNvPr id="1212419" name="Picture 3" descr="8"/>
          <p:cNvPicPr>
            <a:picLocks noChangeAspect="1" noChangeArrowheads="1"/>
          </p:cNvPicPr>
          <p:nvPr/>
        </p:nvPicPr>
        <p:blipFill>
          <a:blip r:embed="rId5" cstate="print"/>
          <a:srcRect l="15555" t="20833" b="9723"/>
          <a:stretch>
            <a:fillRect/>
          </a:stretch>
        </p:blipFill>
        <p:spPr bwMode="auto">
          <a:xfrm>
            <a:off x="152400" y="76200"/>
            <a:ext cx="3886200" cy="2555875"/>
          </a:xfrm>
          <a:prstGeom prst="rect">
            <a:avLst/>
          </a:prstGeom>
          <a:noFill/>
        </p:spPr>
      </p:pic>
      <p:pic>
        <p:nvPicPr>
          <p:cNvPr id="1212421" name="Picture 5" descr="4ECU7160"/>
          <p:cNvPicPr>
            <a:picLocks noGrp="1" noChangeAspect="1" noChangeArrowheads="1"/>
          </p:cNvPicPr>
          <p:nvPr>
            <p:ph idx="1"/>
          </p:nvPr>
        </p:nvPicPr>
        <p:blipFill>
          <a:blip r:embed="rId6" cstate="print">
            <a:lum bright="12000"/>
          </a:blip>
          <a:srcRect/>
          <a:stretch>
            <a:fillRect/>
          </a:stretch>
        </p:blipFill>
        <p:spPr>
          <a:xfrm>
            <a:off x="5562600" y="4114800"/>
            <a:ext cx="3505200" cy="2628900"/>
          </a:xfrm>
          <a:noFill/>
          <a:ln/>
        </p:spPr>
      </p:pic>
      <p:pic>
        <p:nvPicPr>
          <p:cNvPr id="1212422" name="Picture 6" descr="4ECU6872"/>
          <p:cNvPicPr>
            <a:picLocks noChangeAspect="1" noChangeArrowheads="1"/>
          </p:cNvPicPr>
          <p:nvPr/>
        </p:nvPicPr>
        <p:blipFill>
          <a:blip r:embed="rId7" cstate="print"/>
          <a:srcRect t="15820" r="12280" b="18265"/>
          <a:stretch>
            <a:fillRect/>
          </a:stretch>
        </p:blipFill>
        <p:spPr bwMode="auto">
          <a:xfrm>
            <a:off x="76200" y="4381500"/>
            <a:ext cx="4800600" cy="2400300"/>
          </a:xfrm>
          <a:prstGeom prst="rect">
            <a:avLst/>
          </a:prstGeom>
          <a:noFill/>
        </p:spPr>
      </p:pic>
      <p:pic>
        <p:nvPicPr>
          <p:cNvPr id="7" name="Picture 6" descr="IMG_0620.JPG"/>
          <p:cNvPicPr>
            <a:picLocks noChangeAspect="1"/>
          </p:cNvPicPr>
          <p:nvPr/>
        </p:nvPicPr>
        <p:blipFill>
          <a:blip r:embed="rId8" cstate="print"/>
          <a:stretch>
            <a:fillRect/>
          </a:stretch>
        </p:blipFill>
        <p:spPr>
          <a:xfrm>
            <a:off x="2768600" y="2286000"/>
            <a:ext cx="3556000" cy="2667000"/>
          </a:xfrm>
          <a:prstGeom prst="rect">
            <a:avLst/>
          </a:prstGeom>
        </p:spPr>
      </p:pic>
    </p:spTree>
    <p:custDataLst>
      <p:tags r:id="rId1"/>
    </p:custData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42786" name="Rectangle 2"/>
          <p:cNvSpPr>
            <a:spLocks noGrp="1" noChangeArrowheads="1"/>
          </p:cNvSpPr>
          <p:nvPr>
            <p:ph type="ctrTitle"/>
          </p:nvPr>
        </p:nvSpPr>
        <p:spPr>
          <a:xfrm>
            <a:off x="1066800" y="1981200"/>
            <a:ext cx="6935788" cy="1143000"/>
          </a:xfrm>
        </p:spPr>
        <p:txBody>
          <a:bodyPr/>
          <a:lstStyle/>
          <a:p>
            <a:r>
              <a:rPr lang="en-US" sz="4000">
                <a:solidFill>
                  <a:schemeClr val="bg1"/>
                </a:solidFill>
              </a:rPr>
              <a:t>Demo –turbo venturi flat-fan</a:t>
            </a:r>
          </a:p>
        </p:txBody>
      </p:sp>
    </p:spTree>
    <p:custDataLst>
      <p:tags r:id="rId1"/>
    </p:custData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7714" name="Rectangle 2"/>
          <p:cNvSpPr>
            <a:spLocks noGrp="1" noChangeArrowheads="1"/>
          </p:cNvSpPr>
          <p:nvPr>
            <p:ph type="title"/>
          </p:nvPr>
        </p:nvSpPr>
        <p:spPr>
          <a:xfrm>
            <a:off x="381000" y="457200"/>
            <a:ext cx="7772400" cy="762000"/>
          </a:xfrm>
        </p:spPr>
        <p:txBody>
          <a:bodyPr/>
          <a:lstStyle/>
          <a:p>
            <a:r>
              <a:rPr lang="en-US"/>
              <a:t>Wind Tunnel Drift Results:</a:t>
            </a:r>
          </a:p>
        </p:txBody>
      </p:sp>
      <p:sp>
        <p:nvSpPr>
          <p:cNvPr id="1267715" name="Rectangle 3"/>
          <p:cNvSpPr>
            <a:spLocks noGrp="1" noChangeArrowheads="1"/>
          </p:cNvSpPr>
          <p:nvPr>
            <p:ph idx="1"/>
          </p:nvPr>
        </p:nvSpPr>
        <p:spPr>
          <a:xfrm>
            <a:off x="457200" y="2114550"/>
            <a:ext cx="8178800" cy="4171950"/>
          </a:xfrm>
        </p:spPr>
        <p:txBody>
          <a:bodyPr/>
          <a:lstStyle/>
          <a:p>
            <a:endParaRPr lang="en-US"/>
          </a:p>
        </p:txBody>
      </p:sp>
      <p:graphicFrame>
        <p:nvGraphicFramePr>
          <p:cNvPr id="1267716" name="Object 4"/>
          <p:cNvGraphicFramePr>
            <a:graphicFrameLocks noChangeAspect="1"/>
          </p:cNvGraphicFramePr>
          <p:nvPr/>
        </p:nvGraphicFramePr>
        <p:xfrm>
          <a:off x="228600" y="1758950"/>
          <a:ext cx="8534400" cy="4946650"/>
        </p:xfrm>
        <a:graphic>
          <a:graphicData uri="http://schemas.openxmlformats.org/presentationml/2006/ole">
            <p:oleObj spid="_x0000_s2144258" name="Chart" r:id="rId4" imgW="4991100" imgH="2286000" progId="Excel.Sheet.8">
              <p:embed/>
            </p:oleObj>
          </a:graphicData>
        </a:graphic>
      </p:graphicFrame>
      <p:sp>
        <p:nvSpPr>
          <p:cNvPr id="1267717" name="Text Box 5"/>
          <p:cNvSpPr txBox="1">
            <a:spLocks noChangeArrowheads="1"/>
          </p:cNvSpPr>
          <p:nvPr/>
        </p:nvSpPr>
        <p:spPr bwMode="auto">
          <a:xfrm>
            <a:off x="609600" y="6248400"/>
            <a:ext cx="1600200" cy="396875"/>
          </a:xfrm>
          <a:prstGeom prst="rect">
            <a:avLst/>
          </a:prstGeom>
          <a:noFill/>
          <a:ln w="12700">
            <a:noFill/>
            <a:miter lim="800000"/>
            <a:headEnd/>
            <a:tailEnd/>
          </a:ln>
          <a:effectLst/>
        </p:spPr>
        <p:txBody>
          <a:bodyPr>
            <a:spAutoFit/>
          </a:bodyPr>
          <a:lstStyle/>
          <a:p>
            <a:pPr eaLnBrk="0" hangingPunct="0">
              <a:spcBef>
                <a:spcPct val="50000"/>
              </a:spcBef>
            </a:pPr>
            <a:r>
              <a:rPr lang="en-US" sz="2000">
                <a:latin typeface="Times New Roman" pitchFamily="18" charset="0"/>
              </a:rPr>
              <a:t>LSD = 12.7</a:t>
            </a:r>
          </a:p>
        </p:txBody>
      </p:sp>
      <p:sp>
        <p:nvSpPr>
          <p:cNvPr id="1267718" name="Oval 6"/>
          <p:cNvSpPr>
            <a:spLocks noChangeArrowheads="1"/>
          </p:cNvSpPr>
          <p:nvPr/>
        </p:nvSpPr>
        <p:spPr bwMode="auto">
          <a:xfrm>
            <a:off x="1447800" y="2667000"/>
            <a:ext cx="1752600" cy="762000"/>
          </a:xfrm>
          <a:prstGeom prst="ellipse">
            <a:avLst/>
          </a:prstGeom>
          <a:noFill/>
          <a:ln w="12700">
            <a:solidFill>
              <a:srgbClr val="FF0000"/>
            </a:solidFill>
            <a:round/>
            <a:headEnd/>
            <a:tailEnd/>
          </a:ln>
          <a:effectLst/>
        </p:spPr>
        <p:txBody>
          <a:bodyPr wrap="none" anchor="ctr"/>
          <a:lstStyle/>
          <a:p>
            <a:endParaRPr lang="en-US"/>
          </a:p>
        </p:txBody>
      </p:sp>
      <p:sp>
        <p:nvSpPr>
          <p:cNvPr id="1267719" name="Oval 7"/>
          <p:cNvSpPr>
            <a:spLocks noChangeArrowheads="1"/>
          </p:cNvSpPr>
          <p:nvPr/>
        </p:nvSpPr>
        <p:spPr bwMode="auto">
          <a:xfrm>
            <a:off x="6248400" y="4343400"/>
            <a:ext cx="2362200" cy="762000"/>
          </a:xfrm>
          <a:prstGeom prst="ellipse">
            <a:avLst/>
          </a:prstGeom>
          <a:noFill/>
          <a:ln w="12700">
            <a:solidFill>
              <a:srgbClr val="FF0000"/>
            </a:solidFill>
            <a:round/>
            <a:headEnd/>
            <a:tailEnd/>
          </a:ln>
          <a:effectLst/>
        </p:spPr>
        <p:txBody>
          <a:bodyPr wrap="none" anchor="ctr"/>
          <a:lstStyle/>
          <a:p>
            <a:endParaRPr lang="en-US"/>
          </a:p>
        </p:txBody>
      </p:sp>
      <p:sp>
        <p:nvSpPr>
          <p:cNvPr id="1267720" name="WordArt 8"/>
          <p:cNvSpPr>
            <a:spLocks noChangeArrowheads="1" noChangeShapeType="1" noTextEdit="1"/>
          </p:cNvSpPr>
          <p:nvPr/>
        </p:nvSpPr>
        <p:spPr bwMode="auto">
          <a:xfrm>
            <a:off x="6477000" y="2743200"/>
            <a:ext cx="1676400" cy="874713"/>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0">
                  <a:gsLst>
                    <a:gs pos="0">
                      <a:srgbClr val="FFE701"/>
                    </a:gs>
                    <a:gs pos="100000">
                      <a:srgbClr val="FE3E02"/>
                    </a:gs>
                  </a:gsLst>
                  <a:lin ang="5400000" scaled="1"/>
                </a:gradFill>
                <a:latin typeface="Impact"/>
              </a:rPr>
              <a:t>Venturi's</a:t>
            </a:r>
          </a:p>
        </p:txBody>
      </p:sp>
      <p:sp>
        <p:nvSpPr>
          <p:cNvPr id="1267721" name="WordArt 9"/>
          <p:cNvSpPr>
            <a:spLocks noChangeArrowheads="1" noChangeShapeType="1" noTextEdit="1"/>
          </p:cNvSpPr>
          <p:nvPr/>
        </p:nvSpPr>
        <p:spPr bwMode="auto">
          <a:xfrm>
            <a:off x="533400" y="1371600"/>
            <a:ext cx="1628775" cy="1285875"/>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Impact"/>
              </a:rPr>
              <a:t>Flat-fans</a:t>
            </a:r>
          </a:p>
        </p:txBody>
      </p:sp>
      <p:sp>
        <p:nvSpPr>
          <p:cNvPr id="1267722" name="Line 10"/>
          <p:cNvSpPr>
            <a:spLocks noChangeShapeType="1"/>
          </p:cNvSpPr>
          <p:nvPr/>
        </p:nvSpPr>
        <p:spPr bwMode="auto">
          <a:xfrm>
            <a:off x="6705600" y="3810000"/>
            <a:ext cx="76200" cy="457200"/>
          </a:xfrm>
          <a:prstGeom prst="line">
            <a:avLst/>
          </a:prstGeom>
          <a:noFill/>
          <a:ln w="57150">
            <a:solidFill>
              <a:srgbClr val="FF0000"/>
            </a:solidFill>
            <a:round/>
            <a:headEnd/>
            <a:tailEnd type="triangle" w="med" len="med"/>
          </a:ln>
          <a:effectLst/>
        </p:spPr>
        <p:txBody>
          <a:bodyPr/>
          <a:lstStyle/>
          <a:p>
            <a:endParaRPr lang="en-US"/>
          </a:p>
        </p:txBody>
      </p:sp>
      <p:sp>
        <p:nvSpPr>
          <p:cNvPr id="1267723" name="Line 11"/>
          <p:cNvSpPr>
            <a:spLocks noChangeShapeType="1"/>
          </p:cNvSpPr>
          <p:nvPr/>
        </p:nvSpPr>
        <p:spPr bwMode="auto">
          <a:xfrm>
            <a:off x="1981200" y="2362200"/>
            <a:ext cx="228600" cy="304800"/>
          </a:xfrm>
          <a:prstGeom prst="line">
            <a:avLst/>
          </a:prstGeom>
          <a:noFill/>
          <a:ln w="57150">
            <a:solidFill>
              <a:srgbClr val="FF0000"/>
            </a:solidFill>
            <a:round/>
            <a:headEnd/>
            <a:tailEnd type="triangle" w="med" len="med"/>
          </a:ln>
          <a:effectLst/>
        </p:spPr>
        <p:txBody>
          <a:bodyPr/>
          <a:lstStyle/>
          <a:p>
            <a:endParaRPr lang="en-US"/>
          </a:p>
        </p:txBody>
      </p:sp>
      <p:sp>
        <p:nvSpPr>
          <p:cNvPr id="1267724" name="Line 12"/>
          <p:cNvSpPr>
            <a:spLocks noChangeShapeType="1"/>
          </p:cNvSpPr>
          <p:nvPr/>
        </p:nvSpPr>
        <p:spPr bwMode="auto">
          <a:xfrm flipV="1">
            <a:off x="4800600" y="6096000"/>
            <a:ext cx="304800" cy="381000"/>
          </a:xfrm>
          <a:prstGeom prst="line">
            <a:avLst/>
          </a:prstGeom>
          <a:noFill/>
          <a:ln w="38100">
            <a:solidFill>
              <a:srgbClr val="FF0000"/>
            </a:solidFill>
            <a:round/>
            <a:headEnd/>
            <a:tailEnd type="triangle" w="med" len="med"/>
          </a:ln>
          <a:effectLst/>
        </p:spPr>
        <p:txBody>
          <a:bodyPr/>
          <a:lstStyle/>
          <a:p>
            <a:endParaRPr lang="en-US"/>
          </a:p>
        </p:txBody>
      </p:sp>
      <p:sp>
        <p:nvSpPr>
          <p:cNvPr id="1267725" name="Line 13"/>
          <p:cNvSpPr>
            <a:spLocks noChangeShapeType="1"/>
          </p:cNvSpPr>
          <p:nvPr/>
        </p:nvSpPr>
        <p:spPr bwMode="auto">
          <a:xfrm flipV="1">
            <a:off x="3048000" y="5867400"/>
            <a:ext cx="304800" cy="457200"/>
          </a:xfrm>
          <a:prstGeom prst="line">
            <a:avLst/>
          </a:prstGeom>
          <a:noFill/>
          <a:ln w="38100">
            <a:solidFill>
              <a:srgbClr val="FF0000"/>
            </a:solidFill>
            <a:round/>
            <a:headEnd/>
            <a:tailEnd type="triangle" w="med" len="med"/>
          </a:ln>
          <a:effectLst/>
        </p:spPr>
        <p:txBody>
          <a:bodyPr/>
          <a:lstStyle/>
          <a:p>
            <a:endParaRPr lang="en-US"/>
          </a:p>
        </p:txBody>
      </p:sp>
      <p:sp>
        <p:nvSpPr>
          <p:cNvPr id="1267726" name="Line 14"/>
          <p:cNvSpPr>
            <a:spLocks noChangeShapeType="1"/>
          </p:cNvSpPr>
          <p:nvPr/>
        </p:nvSpPr>
        <p:spPr bwMode="auto">
          <a:xfrm flipH="1" flipV="1">
            <a:off x="6477000" y="6172200"/>
            <a:ext cx="228600" cy="457200"/>
          </a:xfrm>
          <a:prstGeom prst="line">
            <a:avLst/>
          </a:prstGeom>
          <a:noFill/>
          <a:ln w="38100">
            <a:solidFill>
              <a:srgbClr val="FF0000"/>
            </a:solidFill>
            <a:round/>
            <a:headEnd/>
            <a:tailEnd type="triangle" w="med" len="med"/>
          </a:ln>
          <a:effectLst/>
        </p:spPr>
        <p:txBody>
          <a:bodyPr/>
          <a:lstStyle/>
          <a:p>
            <a:endParaRPr lang="en-US"/>
          </a:p>
        </p:txBody>
      </p:sp>
      <p:sp>
        <p:nvSpPr>
          <p:cNvPr id="1267727" name="Line 15"/>
          <p:cNvSpPr>
            <a:spLocks noChangeShapeType="1"/>
          </p:cNvSpPr>
          <p:nvPr/>
        </p:nvSpPr>
        <p:spPr bwMode="auto">
          <a:xfrm flipH="1" flipV="1">
            <a:off x="7086600" y="6248400"/>
            <a:ext cx="152400" cy="381000"/>
          </a:xfrm>
          <a:prstGeom prst="line">
            <a:avLst/>
          </a:prstGeom>
          <a:noFill/>
          <a:ln w="38100">
            <a:solidFill>
              <a:srgbClr val="FF0000"/>
            </a:solidFill>
            <a:round/>
            <a:headEnd/>
            <a:tailEnd type="triangle" w="med" len="med"/>
          </a:ln>
          <a:effectLst/>
        </p:spPr>
        <p:txBody>
          <a:bodyPr/>
          <a:lstStyle/>
          <a:p>
            <a:endParaRPr lang="en-US"/>
          </a:p>
        </p:txBody>
      </p:sp>
      <p:sp>
        <p:nvSpPr>
          <p:cNvPr id="1267728" name="WordArt 16"/>
          <p:cNvSpPr>
            <a:spLocks noChangeArrowheads="1" noChangeShapeType="1" noTextEdit="1"/>
          </p:cNvSpPr>
          <p:nvPr/>
        </p:nvSpPr>
        <p:spPr bwMode="auto">
          <a:xfrm>
            <a:off x="6553200" y="1905000"/>
            <a:ext cx="1152525" cy="5715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40 PSI</a:t>
            </a:r>
          </a:p>
        </p:txBody>
      </p:sp>
      <p:sp>
        <p:nvSpPr>
          <p:cNvPr id="1267729" name="Oval 17"/>
          <p:cNvSpPr>
            <a:spLocks noChangeArrowheads="1"/>
          </p:cNvSpPr>
          <p:nvPr/>
        </p:nvSpPr>
        <p:spPr bwMode="auto">
          <a:xfrm>
            <a:off x="3657600" y="3505200"/>
            <a:ext cx="381000" cy="304800"/>
          </a:xfrm>
          <a:prstGeom prst="ellipse">
            <a:avLst/>
          </a:prstGeom>
          <a:noFill/>
          <a:ln w="12700">
            <a:solidFill>
              <a:srgbClr val="FF0000"/>
            </a:solidFill>
            <a:round/>
            <a:headEnd/>
            <a:tailEnd/>
          </a:ln>
          <a:effectLst/>
        </p:spPr>
        <p:txBody>
          <a:bodyPr wrap="none" anchor="ctr"/>
          <a:lstStyle/>
          <a:p>
            <a:endParaRPr lang="en-US"/>
          </a:p>
        </p:txBody>
      </p:sp>
      <p:sp>
        <p:nvSpPr>
          <p:cNvPr id="1267730" name="Oval 18"/>
          <p:cNvSpPr>
            <a:spLocks noChangeArrowheads="1"/>
          </p:cNvSpPr>
          <p:nvPr/>
        </p:nvSpPr>
        <p:spPr bwMode="auto">
          <a:xfrm>
            <a:off x="5562600" y="4267200"/>
            <a:ext cx="381000" cy="304800"/>
          </a:xfrm>
          <a:prstGeom prst="ellipse">
            <a:avLst/>
          </a:prstGeom>
          <a:noFill/>
          <a:ln w="12700">
            <a:solidFill>
              <a:srgbClr val="FF0000"/>
            </a:solidFill>
            <a:round/>
            <a:headEnd/>
            <a:tailEnd/>
          </a:ln>
          <a:effectLst/>
        </p:spPr>
        <p:txBody>
          <a:bodyPr wrap="none" anchor="ctr"/>
          <a:lstStyle/>
          <a:p>
            <a:endParaRPr lang="en-US"/>
          </a:p>
        </p:txBody>
      </p:sp>
      <p:sp>
        <p:nvSpPr>
          <p:cNvPr id="1267731" name="Line 19"/>
          <p:cNvSpPr>
            <a:spLocks noChangeShapeType="1"/>
          </p:cNvSpPr>
          <p:nvPr/>
        </p:nvSpPr>
        <p:spPr bwMode="auto">
          <a:xfrm>
            <a:off x="1524000" y="3657600"/>
            <a:ext cx="1447800" cy="0"/>
          </a:xfrm>
          <a:prstGeom prst="line">
            <a:avLst/>
          </a:prstGeom>
          <a:noFill/>
          <a:ln w="38100">
            <a:solidFill>
              <a:srgbClr val="FF0000"/>
            </a:solidFill>
            <a:prstDash val="dash"/>
            <a:round/>
            <a:headEnd/>
            <a:tailEnd/>
          </a:ln>
          <a:effectLst/>
        </p:spPr>
        <p:txBody>
          <a:bodyPr/>
          <a:lstStyle/>
          <a:p>
            <a:endParaRPr lang="en-US"/>
          </a:p>
        </p:txBody>
      </p:sp>
      <p:sp>
        <p:nvSpPr>
          <p:cNvPr id="1267732" name="Line 20"/>
          <p:cNvSpPr>
            <a:spLocks noChangeShapeType="1"/>
          </p:cNvSpPr>
          <p:nvPr/>
        </p:nvSpPr>
        <p:spPr bwMode="auto">
          <a:xfrm>
            <a:off x="6934200" y="4114800"/>
            <a:ext cx="1447800" cy="0"/>
          </a:xfrm>
          <a:prstGeom prst="line">
            <a:avLst/>
          </a:prstGeom>
          <a:noFill/>
          <a:ln w="38100">
            <a:solidFill>
              <a:srgbClr val="FF0000"/>
            </a:solidFill>
            <a:prstDash val="dash"/>
            <a:round/>
            <a:headEnd/>
            <a:tailEnd/>
          </a:ln>
          <a:effectLst/>
        </p:spPr>
        <p:txBody>
          <a:bodyPr/>
          <a:lstStyle/>
          <a:p>
            <a:endParaRPr lang="en-US"/>
          </a:p>
        </p:txBody>
      </p:sp>
      <p:sp>
        <p:nvSpPr>
          <p:cNvPr id="1267733" name="WordArt 21"/>
          <p:cNvSpPr>
            <a:spLocks noChangeArrowheads="1" noChangeShapeType="1" noTextEdit="1"/>
          </p:cNvSpPr>
          <p:nvPr/>
        </p:nvSpPr>
        <p:spPr bwMode="auto">
          <a:xfrm>
            <a:off x="1981200" y="4038600"/>
            <a:ext cx="571500" cy="276225"/>
          </a:xfrm>
          <a:prstGeom prst="rect">
            <a:avLst/>
          </a:prstGeom>
        </p:spPr>
        <p:txBody>
          <a:bodyPr wrap="none" fromWordArt="1">
            <a:prstTxWarp prst="textPlain">
              <a:avLst>
                <a:gd name="adj" fmla="val 50000"/>
              </a:avLst>
            </a:prstTxWarp>
          </a:bodyPr>
          <a:lstStyle/>
          <a:p>
            <a:pPr algn="ctr"/>
            <a:r>
              <a:rPr lang="en-US" kern="10">
                <a:ln w="19050">
                  <a:solidFill>
                    <a:srgbClr val="99CCFF"/>
                  </a:solidFill>
                  <a:round/>
                  <a:headEnd/>
                  <a:tailEnd/>
                </a:ln>
                <a:solidFill>
                  <a:srgbClr val="0066CC"/>
                </a:solidFill>
                <a:effectLst>
                  <a:outerShdw dist="35921" dir="2700000" algn="ctr" rotWithShape="0">
                    <a:srgbClr val="990000"/>
                  </a:outerShdw>
                </a:effectLst>
                <a:latin typeface="Impact"/>
              </a:rPr>
              <a:t>20 PSI</a:t>
            </a:r>
          </a:p>
        </p:txBody>
      </p:sp>
      <p:sp>
        <p:nvSpPr>
          <p:cNvPr id="1267734" name="Line 22"/>
          <p:cNvSpPr>
            <a:spLocks noChangeShapeType="1"/>
          </p:cNvSpPr>
          <p:nvPr/>
        </p:nvSpPr>
        <p:spPr bwMode="auto">
          <a:xfrm flipH="1" flipV="1">
            <a:off x="2209800" y="3733800"/>
            <a:ext cx="76200" cy="304800"/>
          </a:xfrm>
          <a:prstGeom prst="line">
            <a:avLst/>
          </a:prstGeom>
          <a:noFill/>
          <a:ln w="57150">
            <a:solidFill>
              <a:srgbClr val="FF0000"/>
            </a:solidFill>
            <a:round/>
            <a:headEnd/>
            <a:tailEnd type="triangle" w="med" len="med"/>
          </a:ln>
          <a:effectLst/>
        </p:spPr>
        <p:txBody>
          <a:bodyPr/>
          <a:lstStyle/>
          <a:p>
            <a:endParaRPr lang="en-US"/>
          </a:p>
        </p:txBody>
      </p:sp>
      <p:sp>
        <p:nvSpPr>
          <p:cNvPr id="1267735" name="WordArt 23"/>
          <p:cNvSpPr>
            <a:spLocks noChangeArrowheads="1" noChangeShapeType="1" noTextEdit="1"/>
          </p:cNvSpPr>
          <p:nvPr/>
        </p:nvSpPr>
        <p:spPr bwMode="auto">
          <a:xfrm>
            <a:off x="8229600" y="3200400"/>
            <a:ext cx="571500" cy="276225"/>
          </a:xfrm>
          <a:prstGeom prst="rect">
            <a:avLst/>
          </a:prstGeom>
        </p:spPr>
        <p:txBody>
          <a:bodyPr wrap="none" fromWordArt="1">
            <a:prstTxWarp prst="textPlain">
              <a:avLst>
                <a:gd name="adj" fmla="val 50000"/>
              </a:avLst>
            </a:prstTxWarp>
          </a:bodyPr>
          <a:lstStyle/>
          <a:p>
            <a:pPr algn="ctr"/>
            <a:r>
              <a:rPr lang="en-US" kern="10">
                <a:ln w="19050">
                  <a:solidFill>
                    <a:srgbClr val="99CCFF"/>
                  </a:solidFill>
                  <a:round/>
                  <a:headEnd/>
                  <a:tailEnd/>
                </a:ln>
                <a:solidFill>
                  <a:srgbClr val="0066CC"/>
                </a:solidFill>
                <a:effectLst>
                  <a:outerShdw dist="35921" dir="2700000" algn="ctr" rotWithShape="0">
                    <a:srgbClr val="990000"/>
                  </a:outerShdw>
                </a:effectLst>
                <a:latin typeface="Impact"/>
              </a:rPr>
              <a:t>70 PSI</a:t>
            </a:r>
          </a:p>
        </p:txBody>
      </p:sp>
      <p:sp>
        <p:nvSpPr>
          <p:cNvPr id="1267736" name="Line 24"/>
          <p:cNvSpPr>
            <a:spLocks noChangeShapeType="1"/>
          </p:cNvSpPr>
          <p:nvPr/>
        </p:nvSpPr>
        <p:spPr bwMode="auto">
          <a:xfrm flipH="1">
            <a:off x="8305800" y="3505200"/>
            <a:ext cx="152400" cy="457200"/>
          </a:xfrm>
          <a:prstGeom prst="line">
            <a:avLst/>
          </a:prstGeom>
          <a:noFill/>
          <a:ln w="57150">
            <a:solidFill>
              <a:srgbClr val="FF0000"/>
            </a:solidFill>
            <a:round/>
            <a:headEnd/>
            <a:tailEnd type="triangle" w="med" len="med"/>
          </a:ln>
          <a:effectLst/>
        </p:spPr>
        <p:txBody>
          <a:bodyPr/>
          <a:lstStyle/>
          <a:p>
            <a:endParaRPr lang="en-US"/>
          </a:p>
        </p:txBody>
      </p:sp>
      <p:sp>
        <p:nvSpPr>
          <p:cNvPr id="1267737" name="WordArt 25"/>
          <p:cNvSpPr>
            <a:spLocks noChangeArrowheads="1" noChangeShapeType="1" noTextEdit="1"/>
          </p:cNvSpPr>
          <p:nvPr/>
        </p:nvSpPr>
        <p:spPr bwMode="auto">
          <a:xfrm>
            <a:off x="3962400" y="2819400"/>
            <a:ext cx="2047875" cy="495300"/>
          </a:xfrm>
          <a:prstGeom prst="rect">
            <a:avLst/>
          </a:prstGeom>
        </p:spPr>
        <p:txBody>
          <a:bodyPr wrap="none" fromWordArt="1">
            <a:prstTxWarp prst="textPlain">
              <a:avLst>
                <a:gd name="adj" fmla="val 50000"/>
              </a:avLst>
            </a:prstTxWarp>
          </a:bodyPr>
          <a:lstStyle/>
          <a:p>
            <a:pPr algn="ctr"/>
            <a:r>
              <a:rPr lang="en-US" sz="2800" kern="1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rPr>
              <a:t>Chamber's</a:t>
            </a:r>
          </a:p>
        </p:txBody>
      </p:sp>
      <p:sp>
        <p:nvSpPr>
          <p:cNvPr id="1267738" name="Line 26"/>
          <p:cNvSpPr>
            <a:spLocks noChangeShapeType="1"/>
          </p:cNvSpPr>
          <p:nvPr/>
        </p:nvSpPr>
        <p:spPr bwMode="auto">
          <a:xfrm>
            <a:off x="5029200" y="3429000"/>
            <a:ext cx="0" cy="457200"/>
          </a:xfrm>
          <a:prstGeom prst="line">
            <a:avLst/>
          </a:prstGeom>
          <a:noFill/>
          <a:ln w="57150">
            <a:solidFill>
              <a:srgbClr val="FF0000"/>
            </a:solidFill>
            <a:round/>
            <a:headEnd/>
            <a:tailEnd type="triangle" w="med" len="med"/>
          </a:ln>
          <a:effectLst/>
        </p:spPr>
        <p:txBody>
          <a:bodyPr/>
          <a:lstStyle/>
          <a:p>
            <a:endParaRPr lang="en-US"/>
          </a:p>
        </p:txBody>
      </p:sp>
      <p:sp>
        <p:nvSpPr>
          <p:cNvPr id="1267739" name="Line 27"/>
          <p:cNvSpPr>
            <a:spLocks noChangeShapeType="1"/>
          </p:cNvSpPr>
          <p:nvPr/>
        </p:nvSpPr>
        <p:spPr bwMode="auto">
          <a:xfrm>
            <a:off x="3048000" y="2895600"/>
            <a:ext cx="0" cy="2057400"/>
          </a:xfrm>
          <a:prstGeom prst="line">
            <a:avLst/>
          </a:prstGeom>
          <a:noFill/>
          <a:ln w="12700">
            <a:solidFill>
              <a:srgbClr val="3333FF"/>
            </a:solidFill>
            <a:round/>
            <a:headEnd/>
            <a:tailEnd/>
          </a:ln>
          <a:effectLst/>
        </p:spPr>
        <p:txBody>
          <a:bodyPr/>
          <a:lstStyle/>
          <a:p>
            <a:endParaRPr lang="en-US"/>
          </a:p>
        </p:txBody>
      </p:sp>
      <p:sp>
        <p:nvSpPr>
          <p:cNvPr id="1267740" name="Line 28"/>
          <p:cNvSpPr>
            <a:spLocks noChangeShapeType="1"/>
          </p:cNvSpPr>
          <p:nvPr/>
        </p:nvSpPr>
        <p:spPr bwMode="auto">
          <a:xfrm>
            <a:off x="6172200" y="2895600"/>
            <a:ext cx="0" cy="2057400"/>
          </a:xfrm>
          <a:prstGeom prst="line">
            <a:avLst/>
          </a:prstGeom>
          <a:noFill/>
          <a:ln w="12700">
            <a:solidFill>
              <a:srgbClr val="3333FF"/>
            </a:solidFill>
            <a:round/>
            <a:headEnd/>
            <a:tailEnd/>
          </a:ln>
          <a:effectLst/>
        </p:spPr>
        <p:txBody>
          <a:bodyPr/>
          <a:lstStyle/>
          <a:p>
            <a:endParaRPr lang="en-US"/>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0" fill="hold" grpId="0" nodeType="clickEffect">
                                  <p:stCondLst>
                                    <p:cond delay="0"/>
                                  </p:stCondLst>
                                  <p:childTnLst>
                                    <p:set>
                                      <p:cBhvr>
                                        <p:cTn id="6" dur="1" fill="hold">
                                          <p:stCondLst>
                                            <p:cond delay="0"/>
                                          </p:stCondLst>
                                        </p:cTn>
                                        <p:tgtEl>
                                          <p:spTgt spid="12677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0" fill="hold" grpId="0" nodeType="clickEffect">
                                  <p:stCondLst>
                                    <p:cond delay="0"/>
                                  </p:stCondLst>
                                  <p:childTnLst>
                                    <p:set>
                                      <p:cBhvr>
                                        <p:cTn id="10" dur="1" fill="hold">
                                          <p:stCondLst>
                                            <p:cond delay="0"/>
                                          </p:stCondLst>
                                        </p:cTn>
                                        <p:tgtEl>
                                          <p:spTgt spid="12677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0" fill="hold" grpId="0" nodeType="clickEffect">
                                  <p:stCondLst>
                                    <p:cond delay="0"/>
                                  </p:stCondLst>
                                  <p:childTnLst>
                                    <p:set>
                                      <p:cBhvr>
                                        <p:cTn id="14" dur="1" fill="hold">
                                          <p:stCondLst>
                                            <p:cond delay="0"/>
                                          </p:stCondLst>
                                        </p:cTn>
                                        <p:tgtEl>
                                          <p:spTgt spid="12677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ntr" presetSubtype="0" fill="hold" grpId="0" nodeType="clickEffect">
                                  <p:stCondLst>
                                    <p:cond delay="0"/>
                                  </p:stCondLst>
                                  <p:childTnLst>
                                    <p:set>
                                      <p:cBhvr>
                                        <p:cTn id="18" dur="1" fill="hold">
                                          <p:stCondLst>
                                            <p:cond delay="0"/>
                                          </p:stCondLst>
                                        </p:cTn>
                                        <p:tgtEl>
                                          <p:spTgt spid="12677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7720" grpId="0" animBg="1"/>
      <p:bldP spid="1267733" grpId="0" animBg="1"/>
      <p:bldP spid="1267735" grpId="0" animBg="1"/>
      <p:bldP spid="126773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Improving Potential</a:t>
            </a:r>
            <a:br>
              <a:rPr lang="en-US" b="1" dirty="0" smtClean="0"/>
            </a:br>
            <a:r>
              <a:rPr lang="en-US" b="1" dirty="0" smtClean="0"/>
              <a:t>For Efficacy</a:t>
            </a:r>
            <a:endParaRPr lang="en-US" b="1" dirty="0"/>
          </a:p>
        </p:txBody>
      </p:sp>
      <p:sp>
        <p:nvSpPr>
          <p:cNvPr id="3" name="Subtitle 2"/>
          <p:cNvSpPr>
            <a:spLocks noGrp="1"/>
          </p:cNvSpPr>
          <p:nvPr>
            <p:ph type="subTitle" idx="1"/>
          </p:nvPr>
        </p:nvSpPr>
        <p:spPr/>
        <p:txBody>
          <a:bodyPr/>
          <a:lstStyle/>
          <a:p>
            <a:endParaRPr lang="en-US"/>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p:cNvPicPr>
            <a:picLocks noGrp="1" noChangeAspect="1" noChangeArrowheads="1"/>
          </p:cNvPicPr>
          <p:nvPr>
            <p:ph idx="1"/>
          </p:nvPr>
        </p:nvPicPr>
        <p:blipFill>
          <a:blip r:embed="rId3" cstate="email"/>
          <a:srcRect/>
          <a:stretch>
            <a:fillRect/>
          </a:stretch>
        </p:blipFill>
        <p:spPr>
          <a:xfrm>
            <a:off x="304800" y="402668"/>
            <a:ext cx="8382000" cy="5921932"/>
          </a:xfrm>
        </p:spPr>
      </p:pic>
      <p:sp>
        <p:nvSpPr>
          <p:cNvPr id="5" name="Rectangle 4"/>
          <p:cNvSpPr/>
          <p:nvPr/>
        </p:nvSpPr>
        <p:spPr>
          <a:xfrm>
            <a:off x="4267200" y="2286000"/>
            <a:ext cx="42672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3"/>
          <p:cNvPicPr>
            <a:picLocks noChangeAspect="1" noChangeArrowheads="1"/>
          </p:cNvPicPr>
          <p:nvPr/>
        </p:nvPicPr>
        <p:blipFill>
          <a:blip r:embed="rId4" cstate="email"/>
          <a:srcRect l="9487"/>
          <a:stretch>
            <a:fillRect/>
          </a:stretch>
        </p:blipFill>
        <p:spPr bwMode="auto">
          <a:xfrm rot="6298083">
            <a:off x="5466610" y="1848180"/>
            <a:ext cx="1633483" cy="2833057"/>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2834" name="Rectangle 2"/>
          <p:cNvSpPr>
            <a:spLocks noGrp="1" noChangeArrowheads="1"/>
          </p:cNvSpPr>
          <p:nvPr>
            <p:ph type="title"/>
          </p:nvPr>
        </p:nvSpPr>
        <p:spPr>
          <a:xfrm>
            <a:off x="457200" y="152400"/>
            <a:ext cx="8229600" cy="685800"/>
          </a:xfrm>
        </p:spPr>
        <p:txBody>
          <a:bodyPr/>
          <a:lstStyle/>
          <a:p>
            <a:r>
              <a:rPr lang="en-US" sz="4000"/>
              <a:t>New release in 2007:</a:t>
            </a:r>
          </a:p>
        </p:txBody>
      </p:sp>
      <p:sp>
        <p:nvSpPr>
          <p:cNvPr id="1272835" name="Rectangle 3"/>
          <p:cNvSpPr>
            <a:spLocks noGrp="1" noChangeArrowheads="1"/>
          </p:cNvSpPr>
          <p:nvPr>
            <p:ph type="body" sz="half" idx="1"/>
          </p:nvPr>
        </p:nvSpPr>
        <p:spPr>
          <a:xfrm>
            <a:off x="152400" y="1600200"/>
            <a:ext cx="6096000" cy="1752600"/>
          </a:xfrm>
        </p:spPr>
        <p:txBody>
          <a:bodyPr/>
          <a:lstStyle/>
          <a:p>
            <a:r>
              <a:rPr lang="en-US" sz="2400"/>
              <a:t>XR outlet with venturi air aspirator design</a:t>
            </a:r>
          </a:p>
          <a:p>
            <a:r>
              <a:rPr lang="en-US" sz="2400"/>
              <a:t>More compact than AI style</a:t>
            </a:r>
          </a:p>
          <a:p>
            <a:r>
              <a:rPr lang="en-US" sz="2400"/>
              <a:t>2-piece with removable pre-orifice</a:t>
            </a:r>
          </a:p>
          <a:p>
            <a:pPr>
              <a:buFontTx/>
              <a:buNone/>
            </a:pPr>
            <a:endParaRPr lang="en-US" sz="2400"/>
          </a:p>
        </p:txBody>
      </p:sp>
      <p:sp>
        <p:nvSpPr>
          <p:cNvPr id="1272836" name="Rectangle 4"/>
          <p:cNvSpPr>
            <a:spLocks noChangeArrowheads="1"/>
          </p:cNvSpPr>
          <p:nvPr/>
        </p:nvSpPr>
        <p:spPr bwMode="auto">
          <a:xfrm>
            <a:off x="1066800" y="4191000"/>
            <a:ext cx="3505200" cy="457200"/>
          </a:xfrm>
          <a:prstGeom prst="rect">
            <a:avLst/>
          </a:prstGeom>
          <a:noFill/>
          <a:ln w="9525">
            <a:solidFill>
              <a:schemeClr val="tx1"/>
            </a:solidFill>
            <a:miter lim="800000"/>
            <a:headEnd/>
            <a:tailEnd/>
          </a:ln>
          <a:effectLst/>
        </p:spPr>
        <p:txBody>
          <a:bodyPr wrap="none" anchor="ctr"/>
          <a:lstStyle/>
          <a:p>
            <a:pPr algn="ctr"/>
            <a:r>
              <a:rPr lang="en-US" sz="2400">
                <a:latin typeface="Times New Roman" pitchFamily="18" charset="0"/>
              </a:rPr>
              <a:t>AI XR TeeJet</a:t>
            </a:r>
          </a:p>
        </p:txBody>
      </p:sp>
      <p:pic>
        <p:nvPicPr>
          <p:cNvPr id="1272837" name="Picture 5"/>
          <p:cNvPicPr>
            <a:picLocks noChangeAspect="1" noChangeArrowheads="1"/>
          </p:cNvPicPr>
          <p:nvPr/>
        </p:nvPicPr>
        <p:blipFill>
          <a:blip r:embed="rId4" cstate="print"/>
          <a:srcRect/>
          <a:stretch>
            <a:fillRect/>
          </a:stretch>
        </p:blipFill>
        <p:spPr bwMode="auto">
          <a:xfrm>
            <a:off x="990600" y="5181600"/>
            <a:ext cx="7010400" cy="1481138"/>
          </a:xfrm>
          <a:prstGeom prst="rect">
            <a:avLst/>
          </a:prstGeom>
          <a:noFill/>
          <a:ln w="12700">
            <a:noFill/>
            <a:miter lim="800000"/>
            <a:headEnd/>
            <a:tailEnd/>
          </a:ln>
          <a:effectLst/>
        </p:spPr>
      </p:pic>
      <p:pic>
        <p:nvPicPr>
          <p:cNvPr id="1272838" name="Picture 6"/>
          <p:cNvPicPr>
            <a:picLocks noChangeAspect="1" noChangeArrowheads="1"/>
          </p:cNvPicPr>
          <p:nvPr/>
        </p:nvPicPr>
        <p:blipFill>
          <a:blip r:embed="rId5" cstate="print"/>
          <a:srcRect/>
          <a:stretch>
            <a:fillRect/>
          </a:stretch>
        </p:blipFill>
        <p:spPr bwMode="auto">
          <a:xfrm>
            <a:off x="5486400" y="2024063"/>
            <a:ext cx="3276600" cy="3005137"/>
          </a:xfrm>
          <a:prstGeom prst="rect">
            <a:avLst/>
          </a:prstGeom>
          <a:noFill/>
          <a:ln w="12700">
            <a:noFill/>
            <a:miter lim="800000"/>
            <a:headEnd/>
            <a:tailEnd/>
          </a:ln>
          <a:effectLst/>
        </p:spPr>
      </p:pic>
      <p:sp>
        <p:nvSpPr>
          <p:cNvPr id="1272839" name="Text Box 7"/>
          <p:cNvSpPr txBox="1">
            <a:spLocks noChangeArrowheads="1"/>
          </p:cNvSpPr>
          <p:nvPr/>
        </p:nvSpPr>
        <p:spPr bwMode="auto">
          <a:xfrm>
            <a:off x="381000" y="1066800"/>
            <a:ext cx="4191000" cy="396875"/>
          </a:xfrm>
          <a:prstGeom prst="rect">
            <a:avLst/>
          </a:prstGeom>
          <a:noFill/>
          <a:ln w="12700">
            <a:noFill/>
            <a:miter lim="800000"/>
            <a:headEnd/>
            <a:tailEnd/>
          </a:ln>
          <a:effectLst/>
        </p:spPr>
        <p:txBody>
          <a:bodyPr>
            <a:spAutoFit/>
          </a:bodyPr>
          <a:lstStyle/>
          <a:p>
            <a:pPr eaLnBrk="0" hangingPunct="0">
              <a:spcBef>
                <a:spcPct val="50000"/>
              </a:spcBef>
            </a:pPr>
            <a:r>
              <a:rPr lang="en-US" sz="2000">
                <a:solidFill>
                  <a:srgbClr val="FF0000"/>
                </a:solidFill>
                <a:latin typeface="Comic Sans MS" pitchFamily="66" charset="0"/>
              </a:rPr>
              <a:t>See Page 14, TeeJet Catalog 50A</a:t>
            </a:r>
          </a:p>
        </p:txBody>
      </p:sp>
    </p:spTree>
    <p:custDataLst>
      <p:tags r:id="rId1"/>
    </p:custData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4882" name="Picture 2" descr="guardian_group"/>
          <p:cNvPicPr>
            <a:picLocks noChangeAspect="1" noChangeArrowheads="1"/>
          </p:cNvPicPr>
          <p:nvPr/>
        </p:nvPicPr>
        <p:blipFill>
          <a:blip r:embed="rId4" cstate="print"/>
          <a:srcRect b="9135"/>
          <a:stretch>
            <a:fillRect/>
          </a:stretch>
        </p:blipFill>
        <p:spPr bwMode="auto">
          <a:xfrm>
            <a:off x="6457950" y="2286000"/>
            <a:ext cx="2609850" cy="2133600"/>
          </a:xfrm>
          <a:prstGeom prst="rect">
            <a:avLst/>
          </a:prstGeom>
          <a:noFill/>
        </p:spPr>
      </p:pic>
      <p:sp>
        <p:nvSpPr>
          <p:cNvPr id="1274883" name="Rectangle 3"/>
          <p:cNvSpPr>
            <a:spLocks noGrp="1" noChangeArrowheads="1"/>
          </p:cNvSpPr>
          <p:nvPr>
            <p:ph type="title"/>
          </p:nvPr>
        </p:nvSpPr>
        <p:spPr>
          <a:xfrm>
            <a:off x="381000" y="533400"/>
            <a:ext cx="8229600" cy="685800"/>
          </a:xfrm>
        </p:spPr>
        <p:txBody>
          <a:bodyPr/>
          <a:lstStyle/>
          <a:p>
            <a:pPr algn="l"/>
            <a:r>
              <a:rPr lang="en-US" sz="3600"/>
              <a:t>GuardianAir Induction:</a:t>
            </a:r>
          </a:p>
        </p:txBody>
      </p:sp>
      <p:sp>
        <p:nvSpPr>
          <p:cNvPr id="1274884" name="Rectangle 4"/>
          <p:cNvSpPr>
            <a:spLocks noGrp="1" noChangeArrowheads="1"/>
          </p:cNvSpPr>
          <p:nvPr>
            <p:ph type="body" sz="half" idx="1"/>
          </p:nvPr>
        </p:nvSpPr>
        <p:spPr>
          <a:xfrm>
            <a:off x="228600" y="1600200"/>
            <a:ext cx="5029200" cy="2438400"/>
          </a:xfrm>
        </p:spPr>
        <p:txBody>
          <a:bodyPr/>
          <a:lstStyle/>
          <a:p>
            <a:pPr>
              <a:lnSpc>
                <a:spcPct val="90000"/>
              </a:lnSpc>
            </a:pPr>
            <a:r>
              <a:rPr lang="en-US" sz="2400"/>
              <a:t>More consistent droplet</a:t>
            </a:r>
          </a:p>
          <a:p>
            <a:pPr>
              <a:lnSpc>
                <a:spcPct val="90000"/>
              </a:lnSpc>
            </a:pPr>
            <a:r>
              <a:rPr lang="en-US" sz="2400"/>
              <a:t>All-in-one cap and screen</a:t>
            </a:r>
          </a:p>
          <a:p>
            <a:pPr>
              <a:lnSpc>
                <a:spcPct val="90000"/>
              </a:lnSpc>
            </a:pPr>
            <a:r>
              <a:rPr lang="en-US" sz="2400"/>
              <a:t>Wide angle with 15 degree incline toward the rear</a:t>
            </a:r>
          </a:p>
          <a:p>
            <a:pPr>
              <a:lnSpc>
                <a:spcPct val="90000"/>
              </a:lnSpc>
            </a:pPr>
            <a:r>
              <a:rPr lang="en-US" sz="2400"/>
              <a:t>Aim forward or rearword – alternate?</a:t>
            </a:r>
          </a:p>
        </p:txBody>
      </p:sp>
      <p:sp>
        <p:nvSpPr>
          <p:cNvPr id="1274885" name="Rectangle 5"/>
          <p:cNvSpPr>
            <a:spLocks noChangeArrowheads="1"/>
          </p:cNvSpPr>
          <p:nvPr/>
        </p:nvSpPr>
        <p:spPr bwMode="auto">
          <a:xfrm>
            <a:off x="5257800" y="4267200"/>
            <a:ext cx="3505200" cy="457200"/>
          </a:xfrm>
          <a:prstGeom prst="rect">
            <a:avLst/>
          </a:prstGeom>
          <a:noFill/>
          <a:ln w="9525">
            <a:solidFill>
              <a:schemeClr val="tx1"/>
            </a:solidFill>
            <a:miter lim="800000"/>
            <a:headEnd/>
            <a:tailEnd/>
          </a:ln>
          <a:effectLst/>
        </p:spPr>
        <p:txBody>
          <a:bodyPr wrap="none" anchor="ctr"/>
          <a:lstStyle/>
          <a:p>
            <a:pPr algn="ctr"/>
            <a:r>
              <a:rPr lang="en-US" sz="2400">
                <a:latin typeface="Times New Roman" pitchFamily="18" charset="0"/>
              </a:rPr>
              <a:t>GuardianAir</a:t>
            </a:r>
          </a:p>
        </p:txBody>
      </p:sp>
      <p:sp>
        <p:nvSpPr>
          <p:cNvPr id="1274886" name="Text Box 6"/>
          <p:cNvSpPr txBox="1">
            <a:spLocks noChangeArrowheads="1"/>
          </p:cNvSpPr>
          <p:nvPr/>
        </p:nvSpPr>
        <p:spPr bwMode="auto">
          <a:xfrm>
            <a:off x="609600" y="4267200"/>
            <a:ext cx="3657600" cy="336550"/>
          </a:xfrm>
          <a:prstGeom prst="rect">
            <a:avLst/>
          </a:prstGeom>
          <a:noFill/>
          <a:ln w="12700">
            <a:noFill/>
            <a:miter lim="800000"/>
            <a:headEnd/>
            <a:tailEnd/>
          </a:ln>
          <a:effectLst/>
        </p:spPr>
        <p:txBody>
          <a:bodyPr>
            <a:spAutoFit/>
          </a:bodyPr>
          <a:lstStyle/>
          <a:p>
            <a:pPr eaLnBrk="0" hangingPunct="0">
              <a:spcBef>
                <a:spcPct val="50000"/>
              </a:spcBef>
            </a:pPr>
            <a:r>
              <a:rPr lang="en-US" sz="1600">
                <a:solidFill>
                  <a:srgbClr val="FF0000"/>
                </a:solidFill>
                <a:latin typeface="Comic Sans MS" pitchFamily="66" charset="0"/>
              </a:rPr>
              <a:t>See Page 16, Hypro Spray Tip Guide</a:t>
            </a:r>
          </a:p>
        </p:txBody>
      </p:sp>
      <p:pic>
        <p:nvPicPr>
          <p:cNvPr id="1274887" name="Picture 7" descr="GuardianAirgroup1"/>
          <p:cNvPicPr>
            <a:picLocks noChangeAspect="1" noChangeArrowheads="1"/>
          </p:cNvPicPr>
          <p:nvPr/>
        </p:nvPicPr>
        <p:blipFill>
          <a:blip r:embed="rId5" cstate="print"/>
          <a:srcRect/>
          <a:stretch>
            <a:fillRect/>
          </a:stretch>
        </p:blipFill>
        <p:spPr bwMode="auto">
          <a:xfrm>
            <a:off x="6705600" y="228600"/>
            <a:ext cx="2133600" cy="1920875"/>
          </a:xfrm>
          <a:prstGeom prst="rect">
            <a:avLst/>
          </a:prstGeom>
          <a:noFill/>
        </p:spPr>
      </p:pic>
      <p:pic>
        <p:nvPicPr>
          <p:cNvPr id="1274888" name="Picture 8"/>
          <p:cNvPicPr>
            <a:picLocks noChangeAspect="1" noChangeArrowheads="1"/>
          </p:cNvPicPr>
          <p:nvPr/>
        </p:nvPicPr>
        <p:blipFill>
          <a:blip r:embed="rId6" cstate="print"/>
          <a:srcRect l="10715" r="32143"/>
          <a:stretch>
            <a:fillRect/>
          </a:stretch>
        </p:blipFill>
        <p:spPr bwMode="auto">
          <a:xfrm>
            <a:off x="5200650" y="2438400"/>
            <a:ext cx="1047750" cy="1752600"/>
          </a:xfrm>
          <a:prstGeom prst="rect">
            <a:avLst/>
          </a:prstGeom>
          <a:noFill/>
          <a:ln w="12700">
            <a:noFill/>
            <a:miter lim="800000"/>
            <a:headEnd/>
            <a:tailEnd/>
          </a:ln>
          <a:effectLst/>
        </p:spPr>
      </p:pic>
      <p:pic>
        <p:nvPicPr>
          <p:cNvPr id="1274889" name="Picture 9"/>
          <p:cNvPicPr>
            <a:picLocks noChangeAspect="1" noChangeArrowheads="1"/>
          </p:cNvPicPr>
          <p:nvPr/>
        </p:nvPicPr>
        <p:blipFill>
          <a:blip r:embed="rId7" cstate="print"/>
          <a:srcRect/>
          <a:stretch>
            <a:fillRect/>
          </a:stretch>
        </p:blipFill>
        <p:spPr bwMode="auto">
          <a:xfrm>
            <a:off x="228600" y="4960938"/>
            <a:ext cx="8610600" cy="1820862"/>
          </a:xfrm>
          <a:prstGeom prst="rect">
            <a:avLst/>
          </a:prstGeom>
          <a:noFill/>
          <a:ln w="12700">
            <a:noFill/>
            <a:miter lim="800000"/>
            <a:headEnd/>
            <a:tailEnd/>
          </a:ln>
          <a:effectLst/>
        </p:spPr>
      </p:pic>
      <p:pic>
        <p:nvPicPr>
          <p:cNvPr id="1274890" name="Picture 10" descr="Scan0003"/>
          <p:cNvPicPr>
            <a:picLocks noChangeAspect="1" noChangeArrowheads="1"/>
          </p:cNvPicPr>
          <p:nvPr/>
        </p:nvPicPr>
        <p:blipFill>
          <a:blip r:embed="rId8" cstate="print"/>
          <a:srcRect l="10637" r="66499" b="7895"/>
          <a:stretch>
            <a:fillRect/>
          </a:stretch>
        </p:blipFill>
        <p:spPr bwMode="auto">
          <a:xfrm>
            <a:off x="5092700" y="228600"/>
            <a:ext cx="1254125" cy="2133600"/>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42" name="Rectangle 2"/>
          <p:cNvSpPr>
            <a:spLocks noGrp="1" noChangeArrowheads="1"/>
          </p:cNvSpPr>
          <p:nvPr>
            <p:ph type="ctrTitle"/>
          </p:nvPr>
        </p:nvSpPr>
        <p:spPr>
          <a:xfrm>
            <a:off x="1066800" y="1981200"/>
            <a:ext cx="6935788" cy="1143000"/>
          </a:xfrm>
        </p:spPr>
        <p:txBody>
          <a:bodyPr/>
          <a:lstStyle/>
          <a:p>
            <a:r>
              <a:rPr lang="en-US" sz="4000">
                <a:solidFill>
                  <a:schemeClr val="bg1"/>
                </a:solidFill>
              </a:rPr>
              <a:t>Demo –AM, AIXR Guardian</a:t>
            </a:r>
          </a:p>
        </p:txBody>
      </p:sp>
    </p:spTree>
    <p:custDataLst>
      <p:tags r:id="rId1"/>
    </p:custData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6930" name="Picture 2" descr="Scan0002"/>
          <p:cNvPicPr>
            <a:picLocks noChangeAspect="1" noChangeArrowheads="1"/>
          </p:cNvPicPr>
          <p:nvPr/>
        </p:nvPicPr>
        <p:blipFill>
          <a:blip r:embed="rId3" cstate="print"/>
          <a:srcRect b="1970"/>
          <a:stretch>
            <a:fillRect/>
          </a:stretch>
        </p:blipFill>
        <p:spPr bwMode="auto">
          <a:xfrm>
            <a:off x="3200400" y="2971800"/>
            <a:ext cx="5867400" cy="3514725"/>
          </a:xfrm>
          <a:prstGeom prst="rect">
            <a:avLst/>
          </a:prstGeom>
          <a:noFill/>
        </p:spPr>
      </p:pic>
      <p:pic>
        <p:nvPicPr>
          <p:cNvPr id="1276931" name="Picture 3" descr="IMG_0020"/>
          <p:cNvPicPr>
            <a:picLocks noChangeAspect="1" noChangeArrowheads="1"/>
          </p:cNvPicPr>
          <p:nvPr/>
        </p:nvPicPr>
        <p:blipFill>
          <a:blip r:embed="rId4" cstate="print">
            <a:lum bright="-18000"/>
          </a:blip>
          <a:srcRect l="45313" t="46875" r="38281" b="15625"/>
          <a:stretch>
            <a:fillRect/>
          </a:stretch>
        </p:blipFill>
        <p:spPr bwMode="auto">
          <a:xfrm>
            <a:off x="304800" y="76200"/>
            <a:ext cx="1733550" cy="2971800"/>
          </a:xfrm>
          <a:prstGeom prst="rect">
            <a:avLst/>
          </a:prstGeom>
          <a:noFill/>
        </p:spPr>
      </p:pic>
      <p:pic>
        <p:nvPicPr>
          <p:cNvPr id="1276932" name="Picture 4" descr="IMG_0773"/>
          <p:cNvPicPr>
            <a:picLocks noChangeAspect="1" noChangeArrowheads="1"/>
          </p:cNvPicPr>
          <p:nvPr/>
        </p:nvPicPr>
        <p:blipFill>
          <a:blip r:embed="rId5" cstate="print">
            <a:lum bright="6000"/>
          </a:blip>
          <a:srcRect/>
          <a:stretch>
            <a:fillRect/>
          </a:stretch>
        </p:blipFill>
        <p:spPr bwMode="auto">
          <a:xfrm>
            <a:off x="5181600" y="304800"/>
            <a:ext cx="3733800" cy="2800350"/>
          </a:xfrm>
          <a:prstGeom prst="rect">
            <a:avLst/>
          </a:prstGeom>
          <a:noFill/>
        </p:spPr>
      </p:pic>
      <p:pic>
        <p:nvPicPr>
          <p:cNvPr id="1276933" name="Picture 5" descr="Scan0001"/>
          <p:cNvPicPr>
            <a:picLocks noChangeAspect="1" noChangeArrowheads="1"/>
          </p:cNvPicPr>
          <p:nvPr/>
        </p:nvPicPr>
        <p:blipFill>
          <a:blip r:embed="rId6" cstate="print"/>
          <a:srcRect r="5492" b="5676"/>
          <a:stretch>
            <a:fillRect/>
          </a:stretch>
        </p:blipFill>
        <p:spPr bwMode="auto">
          <a:xfrm>
            <a:off x="228600" y="3124200"/>
            <a:ext cx="2819400" cy="2671763"/>
          </a:xfrm>
          <a:prstGeom prst="rect">
            <a:avLst/>
          </a:prstGeom>
          <a:noFill/>
        </p:spPr>
      </p:pic>
      <p:pic>
        <p:nvPicPr>
          <p:cNvPr id="1276934" name="Picture 6" descr="IMG_0740"/>
          <p:cNvPicPr>
            <a:picLocks noChangeAspect="1" noChangeArrowheads="1"/>
          </p:cNvPicPr>
          <p:nvPr/>
        </p:nvPicPr>
        <p:blipFill>
          <a:blip r:embed="rId7" cstate="print">
            <a:lum bright="6000"/>
          </a:blip>
          <a:srcRect l="11562" t="16251" r="58438" b="30000"/>
          <a:stretch>
            <a:fillRect/>
          </a:stretch>
        </p:blipFill>
        <p:spPr bwMode="auto">
          <a:xfrm>
            <a:off x="2438400" y="76200"/>
            <a:ext cx="2211388" cy="2971800"/>
          </a:xfrm>
          <a:prstGeom prst="rect">
            <a:avLst/>
          </a:prstGeom>
          <a:noFill/>
        </p:spPr>
      </p:pic>
      <p:pic>
        <p:nvPicPr>
          <p:cNvPr id="1276935" name="Picture 7"/>
          <p:cNvPicPr>
            <a:picLocks noChangeAspect="1" noChangeArrowheads="1"/>
          </p:cNvPicPr>
          <p:nvPr/>
        </p:nvPicPr>
        <p:blipFill>
          <a:blip r:embed="rId8" cstate="print"/>
          <a:srcRect/>
          <a:stretch>
            <a:fillRect/>
          </a:stretch>
        </p:blipFill>
        <p:spPr bwMode="auto">
          <a:xfrm>
            <a:off x="304800" y="5867400"/>
            <a:ext cx="2514600" cy="801688"/>
          </a:xfrm>
          <a:prstGeom prst="rect">
            <a:avLst/>
          </a:prstGeom>
          <a:noFill/>
          <a:ln w="12700">
            <a:noFill/>
            <a:miter lim="800000"/>
            <a:headEnd/>
            <a:tailEnd/>
          </a:ln>
          <a:effectLst/>
        </p:spPr>
      </p:pic>
    </p:spTree>
    <p:custDataLst>
      <p:tags r:id="rId1"/>
    </p:custData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89218" name="Rectangle 2"/>
          <p:cNvSpPr>
            <a:spLocks noGrp="1" noChangeArrowheads="1"/>
          </p:cNvSpPr>
          <p:nvPr>
            <p:ph type="ctrTitle"/>
          </p:nvPr>
        </p:nvSpPr>
        <p:spPr>
          <a:xfrm>
            <a:off x="1066800" y="1981200"/>
            <a:ext cx="6935788" cy="1143000"/>
          </a:xfrm>
        </p:spPr>
        <p:txBody>
          <a:bodyPr/>
          <a:lstStyle/>
          <a:p>
            <a:r>
              <a:rPr lang="en-US">
                <a:solidFill>
                  <a:schemeClr val="bg1"/>
                </a:solidFill>
              </a:rPr>
              <a:t>Demo – TDHSTF</a:t>
            </a:r>
          </a:p>
        </p:txBody>
      </p:sp>
    </p:spTree>
    <p:custDataLst>
      <p:tags r:id="rId1"/>
    </p:custData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9394" name="Rectangle 2"/>
          <p:cNvSpPr>
            <a:spLocks noGrp="1" noChangeArrowheads="1"/>
          </p:cNvSpPr>
          <p:nvPr>
            <p:ph type="title"/>
          </p:nvPr>
        </p:nvSpPr>
        <p:spPr/>
        <p:txBody>
          <a:bodyPr/>
          <a:lstStyle/>
          <a:p>
            <a:pPr algn="l"/>
            <a:r>
              <a:rPr lang="en-US"/>
              <a:t>Off-Center Venturi Flat-fan</a:t>
            </a:r>
          </a:p>
        </p:txBody>
      </p:sp>
      <p:pic>
        <p:nvPicPr>
          <p:cNvPr id="1339395" name="Picture 3" descr="MVC-143F"/>
          <p:cNvPicPr>
            <a:picLocks noGrp="1" noChangeAspect="1" noChangeArrowheads="1"/>
          </p:cNvPicPr>
          <p:nvPr>
            <p:ph sz="half" idx="2"/>
          </p:nvPr>
        </p:nvPicPr>
        <p:blipFill>
          <a:blip r:embed="rId3" cstate="print"/>
          <a:srcRect/>
          <a:stretch>
            <a:fillRect/>
          </a:stretch>
        </p:blipFill>
        <p:spPr>
          <a:xfrm>
            <a:off x="2819400" y="1905000"/>
            <a:ext cx="6096000" cy="4572000"/>
          </a:xfrm>
          <a:noFill/>
          <a:ln/>
        </p:spPr>
      </p:pic>
      <p:pic>
        <p:nvPicPr>
          <p:cNvPr id="1339396" name="Picture 4" descr="MVC-042F"/>
          <p:cNvPicPr>
            <a:picLocks noGrp="1" noChangeAspect="1" noChangeArrowheads="1"/>
          </p:cNvPicPr>
          <p:nvPr>
            <p:ph sz="half" idx="1"/>
          </p:nvPr>
        </p:nvPicPr>
        <p:blipFill>
          <a:blip r:embed="rId4" cstate="print">
            <a:lum bright="18000" contrast="6000"/>
          </a:blip>
          <a:srcRect l="27083" t="30556" r="22917" b="22223"/>
          <a:stretch>
            <a:fillRect/>
          </a:stretch>
        </p:blipFill>
        <p:spPr>
          <a:xfrm>
            <a:off x="609600" y="1447800"/>
            <a:ext cx="3657600" cy="2743200"/>
          </a:xfrm>
          <a:noFill/>
          <a:ln/>
        </p:spPr>
      </p:pic>
    </p:spTree>
    <p:custDataLst>
      <p:tags r:id="rId1"/>
    </p:custData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62" name="Rectangle 2"/>
          <p:cNvSpPr>
            <a:spLocks noGrp="1" noChangeArrowheads="1"/>
          </p:cNvSpPr>
          <p:nvPr>
            <p:ph type="title"/>
          </p:nvPr>
        </p:nvSpPr>
        <p:spPr>
          <a:xfrm>
            <a:off x="457200" y="274638"/>
            <a:ext cx="8229600" cy="563562"/>
          </a:xfrm>
          <a:noFill/>
          <a:ln/>
        </p:spPr>
        <p:txBody>
          <a:bodyPr lIns="92075" tIns="46038" rIns="92075" bIns="46038"/>
          <a:lstStyle/>
          <a:p>
            <a:pPr algn="l"/>
            <a:r>
              <a:rPr lang="en-US" sz="4000"/>
              <a:t>Sprayer Components:</a:t>
            </a:r>
          </a:p>
        </p:txBody>
      </p:sp>
      <p:sp>
        <p:nvSpPr>
          <p:cNvPr id="1218563" name="Rectangle 3"/>
          <p:cNvSpPr>
            <a:spLocks noGrp="1" noChangeArrowheads="1"/>
          </p:cNvSpPr>
          <p:nvPr>
            <p:ph type="body" sz="half" idx="1"/>
          </p:nvPr>
        </p:nvSpPr>
        <p:spPr>
          <a:xfrm>
            <a:off x="228600" y="990600"/>
            <a:ext cx="6172200" cy="3581400"/>
          </a:xfrm>
          <a:solidFill>
            <a:srgbClr val="FFFFFF"/>
          </a:solidFill>
          <a:ln/>
        </p:spPr>
        <p:txBody>
          <a:bodyPr lIns="92075" tIns="46038" rIns="92075" bIns="46038"/>
          <a:lstStyle/>
          <a:p>
            <a:r>
              <a:rPr lang="en-US" sz="2400"/>
              <a:t>Tanks – poly, stainless </a:t>
            </a:r>
          </a:p>
          <a:p>
            <a:r>
              <a:rPr lang="en-US" sz="2400"/>
              <a:t>Pump, Strainers, Agitation</a:t>
            </a:r>
          </a:p>
          <a:p>
            <a:r>
              <a:rPr lang="en-US" sz="2400"/>
              <a:t>Pressure gauge</a:t>
            </a:r>
          </a:p>
          <a:p>
            <a:r>
              <a:rPr lang="en-US" sz="2400"/>
              <a:t>Hoses, Flow control assemblies</a:t>
            </a:r>
          </a:p>
          <a:p>
            <a:r>
              <a:rPr lang="en-US" sz="2400"/>
              <a:t>Electronics: monitors-computers- controllers </a:t>
            </a:r>
            <a:r>
              <a:rPr lang="en-US" sz="2400">
                <a:solidFill>
                  <a:srgbClr val="CC0000"/>
                </a:solidFill>
              </a:rPr>
              <a:t>(GPS/GIS)</a:t>
            </a:r>
          </a:p>
          <a:p>
            <a:r>
              <a:rPr lang="en-US" sz="2400"/>
              <a:t>Distribution system</a:t>
            </a:r>
          </a:p>
          <a:p>
            <a:r>
              <a:rPr lang="en-US" sz="2400">
                <a:solidFill>
                  <a:srgbClr val="CC0000"/>
                </a:solidFill>
              </a:rPr>
              <a:t>Nozzles – Not expensive but KEY!</a:t>
            </a:r>
          </a:p>
        </p:txBody>
      </p:sp>
      <p:pic>
        <p:nvPicPr>
          <p:cNvPr id="1218564" name="Picture 4"/>
          <p:cNvPicPr>
            <a:picLocks noChangeAspect="1" noChangeArrowheads="1"/>
          </p:cNvPicPr>
          <p:nvPr/>
        </p:nvPicPr>
        <p:blipFill>
          <a:blip r:embed="rId4" cstate="print"/>
          <a:srcRect/>
          <a:stretch>
            <a:fillRect/>
          </a:stretch>
        </p:blipFill>
        <p:spPr bwMode="auto">
          <a:xfrm>
            <a:off x="6934200" y="152400"/>
            <a:ext cx="2057400" cy="1928813"/>
          </a:xfrm>
          <a:prstGeom prst="rect">
            <a:avLst/>
          </a:prstGeom>
          <a:noFill/>
          <a:ln w="12700">
            <a:noFill/>
            <a:miter lim="800000"/>
            <a:headEnd/>
            <a:tailEnd/>
          </a:ln>
          <a:effectLst/>
        </p:spPr>
      </p:pic>
      <p:pic>
        <p:nvPicPr>
          <p:cNvPr id="1218565" name="Picture 5"/>
          <p:cNvPicPr>
            <a:picLocks noChangeAspect="1" noChangeArrowheads="1"/>
          </p:cNvPicPr>
          <p:nvPr/>
        </p:nvPicPr>
        <p:blipFill>
          <a:blip r:embed="rId5" cstate="print"/>
          <a:srcRect/>
          <a:stretch>
            <a:fillRect/>
          </a:stretch>
        </p:blipFill>
        <p:spPr bwMode="auto">
          <a:xfrm>
            <a:off x="4343400" y="762000"/>
            <a:ext cx="2133600" cy="1490663"/>
          </a:xfrm>
          <a:prstGeom prst="rect">
            <a:avLst/>
          </a:prstGeom>
          <a:noFill/>
          <a:ln w="12700">
            <a:noFill/>
            <a:miter lim="800000"/>
            <a:headEnd/>
            <a:tailEnd/>
          </a:ln>
          <a:effectLst/>
        </p:spPr>
      </p:pic>
      <p:pic>
        <p:nvPicPr>
          <p:cNvPr id="1218566" name="Picture 6"/>
          <p:cNvPicPr>
            <a:picLocks noChangeAspect="1" noChangeArrowheads="1"/>
          </p:cNvPicPr>
          <p:nvPr/>
        </p:nvPicPr>
        <p:blipFill>
          <a:blip r:embed="rId6" cstate="print"/>
          <a:srcRect/>
          <a:stretch>
            <a:fillRect/>
          </a:stretch>
        </p:blipFill>
        <p:spPr bwMode="auto">
          <a:xfrm>
            <a:off x="7772400" y="2667000"/>
            <a:ext cx="1371600" cy="2057400"/>
          </a:xfrm>
          <a:prstGeom prst="rect">
            <a:avLst/>
          </a:prstGeom>
          <a:noFill/>
          <a:ln w="12700">
            <a:noFill/>
            <a:miter lim="800000"/>
            <a:headEnd/>
            <a:tailEnd/>
          </a:ln>
          <a:effectLst/>
        </p:spPr>
      </p:pic>
      <p:pic>
        <p:nvPicPr>
          <p:cNvPr id="1218567" name="Picture 7"/>
          <p:cNvPicPr>
            <a:picLocks noChangeAspect="1" noChangeArrowheads="1"/>
          </p:cNvPicPr>
          <p:nvPr/>
        </p:nvPicPr>
        <p:blipFill>
          <a:blip r:embed="rId7" cstate="print"/>
          <a:srcRect/>
          <a:stretch>
            <a:fillRect/>
          </a:stretch>
        </p:blipFill>
        <p:spPr bwMode="auto">
          <a:xfrm>
            <a:off x="6629400" y="5105400"/>
            <a:ext cx="2209800" cy="1744663"/>
          </a:xfrm>
          <a:prstGeom prst="rect">
            <a:avLst/>
          </a:prstGeom>
          <a:noFill/>
          <a:ln w="12700">
            <a:noFill/>
            <a:miter lim="800000"/>
            <a:headEnd/>
            <a:tailEnd/>
          </a:ln>
          <a:effectLst/>
        </p:spPr>
      </p:pic>
      <p:pic>
        <p:nvPicPr>
          <p:cNvPr id="1218568" name="Picture 8"/>
          <p:cNvPicPr>
            <a:picLocks noChangeAspect="1" noChangeArrowheads="1"/>
          </p:cNvPicPr>
          <p:nvPr/>
        </p:nvPicPr>
        <p:blipFill>
          <a:blip r:embed="rId8" cstate="print"/>
          <a:srcRect/>
          <a:stretch>
            <a:fillRect/>
          </a:stretch>
        </p:blipFill>
        <p:spPr bwMode="auto">
          <a:xfrm>
            <a:off x="228600" y="4386263"/>
            <a:ext cx="6705600" cy="692150"/>
          </a:xfrm>
          <a:prstGeom prst="rect">
            <a:avLst/>
          </a:prstGeom>
          <a:noFill/>
          <a:ln w="12700">
            <a:noFill/>
            <a:miter lim="800000"/>
            <a:headEnd/>
            <a:tailEnd/>
          </a:ln>
          <a:effectLst/>
        </p:spPr>
      </p:pic>
      <p:pic>
        <p:nvPicPr>
          <p:cNvPr id="1218569" name="Picture 9" descr="CP-65T"/>
          <p:cNvPicPr>
            <a:picLocks noChangeAspect="1" noChangeArrowheads="1"/>
          </p:cNvPicPr>
          <p:nvPr/>
        </p:nvPicPr>
        <p:blipFill>
          <a:blip r:embed="rId9" cstate="print"/>
          <a:srcRect/>
          <a:stretch>
            <a:fillRect/>
          </a:stretch>
        </p:blipFill>
        <p:spPr bwMode="auto">
          <a:xfrm>
            <a:off x="76200" y="5257800"/>
            <a:ext cx="1676400" cy="1452563"/>
          </a:xfrm>
          <a:prstGeom prst="rect">
            <a:avLst/>
          </a:prstGeom>
          <a:noFill/>
        </p:spPr>
      </p:pic>
      <p:pic>
        <p:nvPicPr>
          <p:cNvPr id="1218570" name="Picture 10" descr="prod_nb_mn%20image"/>
          <p:cNvPicPr>
            <a:picLocks noChangeAspect="1" noChangeArrowheads="1"/>
          </p:cNvPicPr>
          <p:nvPr/>
        </p:nvPicPr>
        <p:blipFill>
          <a:blip r:embed="rId10" cstate="print"/>
          <a:srcRect b="54286"/>
          <a:stretch>
            <a:fillRect/>
          </a:stretch>
        </p:blipFill>
        <p:spPr bwMode="auto">
          <a:xfrm>
            <a:off x="1752600" y="5181600"/>
            <a:ext cx="1600200" cy="1481138"/>
          </a:xfrm>
          <a:prstGeom prst="rect">
            <a:avLst/>
          </a:prstGeom>
          <a:noFill/>
        </p:spPr>
      </p:pic>
      <p:pic>
        <p:nvPicPr>
          <p:cNvPr id="1218571" name="Picture 11"/>
          <p:cNvPicPr>
            <a:picLocks noChangeAspect="1" noChangeArrowheads="1"/>
          </p:cNvPicPr>
          <p:nvPr/>
        </p:nvPicPr>
        <p:blipFill>
          <a:blip r:embed="rId11" cstate="print"/>
          <a:srcRect l="66232"/>
          <a:stretch>
            <a:fillRect/>
          </a:stretch>
        </p:blipFill>
        <p:spPr bwMode="auto">
          <a:xfrm>
            <a:off x="3429000" y="5105400"/>
            <a:ext cx="1268413" cy="1676400"/>
          </a:xfrm>
          <a:prstGeom prst="rect">
            <a:avLst/>
          </a:prstGeom>
          <a:noFill/>
          <a:ln w="12700">
            <a:noFill/>
            <a:miter lim="800000"/>
            <a:headEnd/>
            <a:tailEnd/>
          </a:ln>
          <a:effectLst/>
        </p:spPr>
      </p:pic>
      <p:pic>
        <p:nvPicPr>
          <p:cNvPr id="1218572" name="Picture 12" descr="SG_TC_pic"/>
          <p:cNvPicPr>
            <a:picLocks noChangeAspect="1" noChangeArrowheads="1"/>
          </p:cNvPicPr>
          <p:nvPr/>
        </p:nvPicPr>
        <p:blipFill>
          <a:blip r:embed="rId12" cstate="print"/>
          <a:srcRect/>
          <a:stretch>
            <a:fillRect/>
          </a:stretch>
        </p:blipFill>
        <p:spPr bwMode="auto">
          <a:xfrm>
            <a:off x="5029200" y="5257800"/>
            <a:ext cx="1314450" cy="1182688"/>
          </a:xfrm>
          <a:prstGeom prst="rect">
            <a:avLst/>
          </a:prstGeom>
          <a:noFill/>
        </p:spPr>
      </p:pic>
      <p:pic>
        <p:nvPicPr>
          <p:cNvPr id="1218573" name="Picture 13"/>
          <p:cNvPicPr>
            <a:picLocks noChangeAspect="1" noChangeArrowheads="1"/>
          </p:cNvPicPr>
          <p:nvPr/>
        </p:nvPicPr>
        <p:blipFill>
          <a:blip r:embed="rId13" cstate="print"/>
          <a:srcRect/>
          <a:stretch>
            <a:fillRect/>
          </a:stretch>
        </p:blipFill>
        <p:spPr bwMode="auto">
          <a:xfrm>
            <a:off x="6172200" y="3200400"/>
            <a:ext cx="1676400" cy="1090613"/>
          </a:xfrm>
          <a:prstGeom prst="rect">
            <a:avLst/>
          </a:prstGeom>
          <a:noFill/>
          <a:ln w="12700">
            <a:noFill/>
            <a:miter lim="800000"/>
            <a:headEnd/>
            <a:tailEnd/>
          </a:ln>
          <a:effectLst/>
        </p:spPr>
      </p:pic>
      <p:pic>
        <p:nvPicPr>
          <p:cNvPr id="1218574" name="Picture 14"/>
          <p:cNvPicPr>
            <a:picLocks noChangeAspect="1" noChangeArrowheads="1"/>
          </p:cNvPicPr>
          <p:nvPr/>
        </p:nvPicPr>
        <p:blipFill>
          <a:blip r:embed="rId14" cstate="print"/>
          <a:srcRect/>
          <a:stretch>
            <a:fillRect/>
          </a:stretch>
        </p:blipFill>
        <p:spPr bwMode="auto">
          <a:xfrm>
            <a:off x="5181600" y="2286000"/>
            <a:ext cx="977900" cy="1676400"/>
          </a:xfrm>
          <a:prstGeom prst="rect">
            <a:avLst/>
          </a:prstGeom>
          <a:noFill/>
          <a:ln w="12700">
            <a:noFill/>
            <a:miter lim="800000"/>
            <a:headEnd/>
            <a:tailEnd/>
          </a:ln>
          <a:effectLst/>
        </p:spPr>
      </p:pic>
      <p:pic>
        <p:nvPicPr>
          <p:cNvPr id="1218575" name="Picture 15" descr="pressuregauge1"/>
          <p:cNvPicPr>
            <a:picLocks noChangeAspect="1" noChangeArrowheads="1"/>
          </p:cNvPicPr>
          <p:nvPr/>
        </p:nvPicPr>
        <p:blipFill>
          <a:blip r:embed="rId15" cstate="print">
            <a:lum bright="30000"/>
          </a:blip>
          <a:srcRect l="12500" t="8333" r="12500"/>
          <a:stretch>
            <a:fillRect/>
          </a:stretch>
        </p:blipFill>
        <p:spPr bwMode="auto">
          <a:xfrm>
            <a:off x="6324600" y="1905000"/>
            <a:ext cx="1219200" cy="1117600"/>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0418" name="Rectangle 2"/>
          <p:cNvSpPr>
            <a:spLocks noGrp="1" noChangeArrowheads="1"/>
          </p:cNvSpPr>
          <p:nvPr>
            <p:ph type="title"/>
          </p:nvPr>
        </p:nvSpPr>
        <p:spPr>
          <a:xfrm>
            <a:off x="779463" y="388938"/>
            <a:ext cx="3873500" cy="609600"/>
          </a:xfrm>
        </p:spPr>
        <p:txBody>
          <a:bodyPr/>
          <a:lstStyle/>
          <a:p>
            <a:r>
              <a:rPr lang="en-US"/>
              <a:t>Boom Buster</a:t>
            </a:r>
          </a:p>
        </p:txBody>
      </p:sp>
      <p:pic>
        <p:nvPicPr>
          <p:cNvPr id="1340419" name="Picture 3" descr="MVC-148F"/>
          <p:cNvPicPr>
            <a:picLocks noGrp="1" noChangeAspect="1" noChangeArrowheads="1"/>
          </p:cNvPicPr>
          <p:nvPr>
            <p:ph sz="half" idx="1"/>
          </p:nvPr>
        </p:nvPicPr>
        <p:blipFill>
          <a:blip r:embed="rId3" cstate="print">
            <a:lum bright="12000"/>
          </a:blip>
          <a:srcRect/>
          <a:stretch>
            <a:fillRect/>
          </a:stretch>
        </p:blipFill>
        <p:spPr>
          <a:xfrm>
            <a:off x="4038600" y="2438400"/>
            <a:ext cx="4800600" cy="3600450"/>
          </a:xfrm>
          <a:noFill/>
          <a:ln/>
        </p:spPr>
      </p:pic>
      <p:pic>
        <p:nvPicPr>
          <p:cNvPr id="1340420" name="Picture 4" descr="MVC-034F"/>
          <p:cNvPicPr>
            <a:picLocks noChangeAspect="1" noChangeArrowheads="1"/>
          </p:cNvPicPr>
          <p:nvPr/>
        </p:nvPicPr>
        <p:blipFill>
          <a:blip r:embed="rId4" cstate="print">
            <a:lum bright="12000"/>
          </a:blip>
          <a:srcRect l="16667" t="25000" r="17708" b="40277"/>
          <a:stretch>
            <a:fillRect/>
          </a:stretch>
        </p:blipFill>
        <p:spPr bwMode="auto">
          <a:xfrm>
            <a:off x="228600" y="4724400"/>
            <a:ext cx="4038600" cy="1603375"/>
          </a:xfrm>
          <a:prstGeom prst="rect">
            <a:avLst/>
          </a:prstGeom>
          <a:noFill/>
        </p:spPr>
      </p:pic>
      <p:pic>
        <p:nvPicPr>
          <p:cNvPr id="1340421" name="Picture 5" descr="MVC-033F"/>
          <p:cNvPicPr>
            <a:picLocks noChangeAspect="1" noChangeArrowheads="1"/>
          </p:cNvPicPr>
          <p:nvPr/>
        </p:nvPicPr>
        <p:blipFill>
          <a:blip r:embed="rId5" cstate="print">
            <a:lum bright="12000"/>
          </a:blip>
          <a:srcRect l="16667" t="26389" r="11458" b="34723"/>
          <a:stretch>
            <a:fillRect/>
          </a:stretch>
        </p:blipFill>
        <p:spPr bwMode="auto">
          <a:xfrm>
            <a:off x="228600" y="2209800"/>
            <a:ext cx="3886200" cy="1579563"/>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42" name="Picture 2" descr="XP_Group1_3x4_300dpi"/>
          <p:cNvPicPr>
            <a:picLocks noGrp="1" noChangeAspect="1" noChangeArrowheads="1"/>
          </p:cNvPicPr>
          <p:nvPr>
            <p:ph sz="half" idx="2"/>
          </p:nvPr>
        </p:nvPicPr>
        <p:blipFill>
          <a:blip r:embed="rId3" cstate="print"/>
          <a:srcRect l="14000" t="9274" r="8000" b="12344"/>
          <a:stretch>
            <a:fillRect/>
          </a:stretch>
        </p:blipFill>
        <p:spPr>
          <a:xfrm>
            <a:off x="685800" y="76200"/>
            <a:ext cx="7924800" cy="5080000"/>
          </a:xfrm>
          <a:ln/>
        </p:spPr>
      </p:pic>
      <p:sp>
        <p:nvSpPr>
          <p:cNvPr id="1341443" name="Rectangle 3"/>
          <p:cNvSpPr>
            <a:spLocks noGrp="1" noChangeArrowheads="1"/>
          </p:cNvSpPr>
          <p:nvPr>
            <p:ph type="title"/>
          </p:nvPr>
        </p:nvSpPr>
        <p:spPr>
          <a:xfrm>
            <a:off x="228600" y="152400"/>
            <a:ext cx="8229600" cy="838200"/>
          </a:xfrm>
        </p:spPr>
        <p:txBody>
          <a:bodyPr/>
          <a:lstStyle/>
          <a:p>
            <a:pPr algn="l"/>
            <a:r>
              <a:rPr lang="en-US"/>
              <a:t>XP BoomJet</a:t>
            </a:r>
            <a:endParaRPr lang="en-US">
              <a:sym typeface="CommercialPi BT" pitchFamily="18" charset="2"/>
            </a:endParaRPr>
          </a:p>
        </p:txBody>
      </p:sp>
      <p:pic>
        <p:nvPicPr>
          <p:cNvPr id="1341444" name="Picture 4" descr="XP tip"/>
          <p:cNvPicPr>
            <a:picLocks noGrp="1" noChangeAspect="1" noChangeArrowheads="1"/>
          </p:cNvPicPr>
          <p:nvPr>
            <p:ph sz="half" idx="1"/>
          </p:nvPr>
        </p:nvPicPr>
        <p:blipFill>
          <a:blip r:embed="rId4" cstate="print"/>
          <a:srcRect l="38269" t="9288" r="10118" b="73062"/>
          <a:stretch>
            <a:fillRect/>
          </a:stretch>
        </p:blipFill>
        <p:spPr>
          <a:xfrm>
            <a:off x="1138238" y="4867275"/>
            <a:ext cx="2747962" cy="1914525"/>
          </a:xfrm>
          <a:noFill/>
          <a:ln/>
        </p:spPr>
      </p:pic>
      <p:pic>
        <p:nvPicPr>
          <p:cNvPr id="1341445" name="Picture 5" descr="XP tip"/>
          <p:cNvPicPr>
            <a:picLocks noChangeAspect="1" noChangeArrowheads="1"/>
          </p:cNvPicPr>
          <p:nvPr/>
        </p:nvPicPr>
        <p:blipFill>
          <a:blip r:embed="rId4" cstate="print"/>
          <a:srcRect l="37149" t="43373" r="11290" b="47809"/>
          <a:stretch>
            <a:fillRect/>
          </a:stretch>
        </p:blipFill>
        <p:spPr bwMode="auto">
          <a:xfrm>
            <a:off x="5562600" y="4724400"/>
            <a:ext cx="2362200" cy="1887538"/>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2466" name="Rectangle 2"/>
          <p:cNvSpPr>
            <a:spLocks noGrp="1" noChangeArrowheads="1"/>
          </p:cNvSpPr>
          <p:nvPr>
            <p:ph type="title"/>
          </p:nvPr>
        </p:nvSpPr>
        <p:spPr>
          <a:xfrm>
            <a:off x="457200" y="0"/>
            <a:ext cx="8229600" cy="1143000"/>
          </a:xfrm>
        </p:spPr>
        <p:txBody>
          <a:bodyPr/>
          <a:lstStyle/>
          <a:p>
            <a:r>
              <a:rPr lang="en-US"/>
              <a:t>Boom Extender:</a:t>
            </a:r>
          </a:p>
        </p:txBody>
      </p:sp>
      <p:pic>
        <p:nvPicPr>
          <p:cNvPr id="1342467" name="Picture 3" descr="SG_FCxt_XTgroup_pic"/>
          <p:cNvPicPr>
            <a:picLocks noChangeAspect="1" noChangeArrowheads="1"/>
          </p:cNvPicPr>
          <p:nvPr/>
        </p:nvPicPr>
        <p:blipFill>
          <a:blip r:embed="rId3" cstate="print"/>
          <a:srcRect t="7753" b="21184"/>
          <a:stretch>
            <a:fillRect/>
          </a:stretch>
        </p:blipFill>
        <p:spPr bwMode="auto">
          <a:xfrm>
            <a:off x="685800" y="990600"/>
            <a:ext cx="8153400" cy="5214938"/>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43490" name="Rectangle 2"/>
          <p:cNvSpPr>
            <a:spLocks noGrp="1" noChangeArrowheads="1"/>
          </p:cNvSpPr>
          <p:nvPr>
            <p:ph type="ctrTitle"/>
          </p:nvPr>
        </p:nvSpPr>
        <p:spPr>
          <a:xfrm>
            <a:off x="1066800" y="1981200"/>
            <a:ext cx="6935788" cy="1143000"/>
          </a:xfrm>
        </p:spPr>
        <p:txBody>
          <a:bodyPr/>
          <a:lstStyle/>
          <a:p>
            <a:r>
              <a:rPr lang="en-US">
                <a:solidFill>
                  <a:schemeClr val="bg1"/>
                </a:solidFill>
              </a:rPr>
              <a:t>Demo – ROW Nozzles</a:t>
            </a:r>
          </a:p>
        </p:txBody>
      </p:sp>
    </p:spTree>
    <p:custDataLst>
      <p:tags r:id="rId1"/>
    </p:custData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87170" name="Rectangle 2"/>
          <p:cNvSpPr>
            <a:spLocks noChangeArrowheads="1"/>
          </p:cNvSpPr>
          <p:nvPr/>
        </p:nvSpPr>
        <p:spPr bwMode="auto">
          <a:xfrm>
            <a:off x="947738" y="228600"/>
            <a:ext cx="161925" cy="638175"/>
          </a:xfrm>
          <a:prstGeom prst="rect">
            <a:avLst/>
          </a:prstGeom>
          <a:noFill/>
          <a:ln w="12700">
            <a:noFill/>
            <a:miter lim="800000"/>
            <a:headEnd/>
            <a:tailEnd/>
          </a:ln>
          <a:effectLst/>
        </p:spPr>
        <p:txBody>
          <a:bodyPr wrap="none" lIns="90488" tIns="44450" rIns="90488" bIns="44450">
            <a:spAutoFit/>
          </a:bodyPr>
          <a:lstStyle/>
          <a:p>
            <a:pPr eaLnBrk="0" hangingPunct="0"/>
            <a:endParaRPr lang="en-US" sz="3600" b="1">
              <a:latin typeface="Univers (E1)" charset="0"/>
            </a:endParaRPr>
          </a:p>
        </p:txBody>
      </p:sp>
      <p:graphicFrame>
        <p:nvGraphicFramePr>
          <p:cNvPr id="1287171" name="Object 3"/>
          <p:cNvGraphicFramePr>
            <a:graphicFrameLocks/>
          </p:cNvGraphicFramePr>
          <p:nvPr/>
        </p:nvGraphicFramePr>
        <p:xfrm>
          <a:off x="304800" y="838200"/>
          <a:ext cx="1676400" cy="1447800"/>
        </p:xfrm>
        <a:graphic>
          <a:graphicData uri="http://schemas.openxmlformats.org/presentationml/2006/ole">
            <p:oleObj spid="_x0000_s1933314" name="Document" r:id="rId5" imgW="1873226" imgH="1732082" progId="Word.Document.8">
              <p:embed/>
            </p:oleObj>
          </a:graphicData>
        </a:graphic>
      </p:graphicFrame>
      <p:pic>
        <p:nvPicPr>
          <p:cNvPr id="1287172" name="Picture 4"/>
          <p:cNvPicPr>
            <a:picLocks noChangeArrowheads="1"/>
          </p:cNvPicPr>
          <p:nvPr/>
        </p:nvPicPr>
        <p:blipFill>
          <a:blip r:embed="rId6" cstate="print">
            <a:lum bright="42000" contrast="66000"/>
          </a:blip>
          <a:srcRect/>
          <a:stretch>
            <a:fillRect/>
          </a:stretch>
        </p:blipFill>
        <p:spPr bwMode="auto">
          <a:xfrm>
            <a:off x="457200" y="2362200"/>
            <a:ext cx="1371600" cy="1219200"/>
          </a:xfrm>
          <a:prstGeom prst="rect">
            <a:avLst/>
          </a:prstGeom>
          <a:noFill/>
          <a:ln w="9525">
            <a:noFill/>
            <a:miter lim="800000"/>
            <a:headEnd/>
            <a:tailEnd/>
          </a:ln>
          <a:effectLst/>
        </p:spPr>
      </p:pic>
      <p:sp>
        <p:nvSpPr>
          <p:cNvPr id="1287173" name="Rectangle 5"/>
          <p:cNvSpPr>
            <a:spLocks noGrp="1" noChangeArrowheads="1"/>
          </p:cNvSpPr>
          <p:nvPr>
            <p:ph type="title"/>
          </p:nvPr>
        </p:nvSpPr>
        <p:spPr>
          <a:xfrm>
            <a:off x="533400" y="0"/>
            <a:ext cx="8229600" cy="914400"/>
          </a:xfrm>
        </p:spPr>
        <p:txBody>
          <a:bodyPr/>
          <a:lstStyle/>
          <a:p>
            <a:r>
              <a:rPr lang="en-US"/>
              <a:t>Nozzles-Recommended Use</a:t>
            </a:r>
            <a:endParaRPr lang="en-US" sz="8000"/>
          </a:p>
        </p:txBody>
      </p:sp>
      <p:pic>
        <p:nvPicPr>
          <p:cNvPr id="1287174" name="Picture 6" descr="Hardi-injet"/>
          <p:cNvPicPr>
            <a:picLocks noGrp="1" noChangeAspect="1" noChangeArrowheads="1"/>
          </p:cNvPicPr>
          <p:nvPr>
            <p:ph sz="half" idx="1"/>
          </p:nvPr>
        </p:nvPicPr>
        <p:blipFill>
          <a:blip r:embed="rId7" cstate="print"/>
          <a:srcRect l="11864" r="13559"/>
          <a:stretch>
            <a:fillRect/>
          </a:stretch>
        </p:blipFill>
        <p:spPr>
          <a:xfrm>
            <a:off x="466725" y="5105400"/>
            <a:ext cx="1235075" cy="1752600"/>
          </a:xfrm>
          <a:noFill/>
          <a:ln/>
        </p:spPr>
      </p:pic>
      <p:sp>
        <p:nvSpPr>
          <p:cNvPr id="1287175" name="WordArt 7"/>
          <p:cNvSpPr>
            <a:spLocks noChangeArrowheads="1" noChangeShapeType="1" noTextEdit="1"/>
          </p:cNvSpPr>
          <p:nvPr/>
        </p:nvSpPr>
        <p:spPr bwMode="auto">
          <a:xfrm rot="1163374">
            <a:off x="2819400" y="1066800"/>
            <a:ext cx="1819275" cy="1114425"/>
          </a:xfrm>
          <a:prstGeom prst="rect">
            <a:avLst/>
          </a:prstGeom>
        </p:spPr>
        <p:txBody>
          <a:bodyPr wrap="none" fromWordArt="1">
            <a:prstTxWarp prst="textSlantUp">
              <a:avLst>
                <a:gd name="adj" fmla="val 55556"/>
              </a:avLst>
            </a:prstTxWarp>
          </a:bodyPr>
          <a:lstStyle/>
          <a:p>
            <a:pPr algn="ctr"/>
            <a:r>
              <a:rPr lang="en-US" sz="2800" kern="10">
                <a:ln w="9525">
                  <a:solidFill>
                    <a:srgbClr val="000000"/>
                  </a:solidFill>
                  <a:round/>
                  <a:headEnd type="none" w="sm" len="sm"/>
                  <a:tailEnd type="none" w="sm" len="sm"/>
                </a:ln>
                <a:solidFill>
                  <a:srgbClr val="0000FF"/>
                </a:solidFill>
                <a:latin typeface="Arial Black"/>
              </a:rPr>
              <a:t>flat spray</a:t>
            </a:r>
          </a:p>
        </p:txBody>
      </p:sp>
      <p:sp>
        <p:nvSpPr>
          <p:cNvPr id="1287176" name="WordArt 8"/>
          <p:cNvSpPr>
            <a:spLocks noChangeArrowheads="1" noChangeShapeType="1" noTextEdit="1"/>
          </p:cNvSpPr>
          <p:nvPr/>
        </p:nvSpPr>
        <p:spPr bwMode="auto">
          <a:xfrm rot="1174539">
            <a:off x="2743200" y="2514600"/>
            <a:ext cx="1695450" cy="1114425"/>
          </a:xfrm>
          <a:prstGeom prst="rect">
            <a:avLst/>
          </a:prstGeom>
        </p:spPr>
        <p:txBody>
          <a:bodyPr wrap="none" fromWordArt="1">
            <a:prstTxWarp prst="textSlantUp">
              <a:avLst>
                <a:gd name="adj" fmla="val 55556"/>
              </a:avLst>
            </a:prstTxWarp>
          </a:bodyPr>
          <a:lstStyle/>
          <a:p>
            <a:pPr algn="ctr"/>
            <a:r>
              <a:rPr lang="en-US" sz="2800" kern="10">
                <a:ln w="9525">
                  <a:solidFill>
                    <a:srgbClr val="000000"/>
                  </a:solidFill>
                  <a:round/>
                  <a:headEnd type="none" w="sm" len="sm"/>
                  <a:tailEnd type="none" w="sm" len="sm"/>
                </a:ln>
                <a:solidFill>
                  <a:srgbClr val="FF6600"/>
                </a:solidFill>
                <a:latin typeface="Arial Black"/>
              </a:rPr>
              <a:t>chamber</a:t>
            </a:r>
          </a:p>
        </p:txBody>
      </p:sp>
      <p:sp>
        <p:nvSpPr>
          <p:cNvPr id="1287177" name="WordArt 9"/>
          <p:cNvSpPr>
            <a:spLocks noChangeArrowheads="1" noChangeShapeType="1" noTextEdit="1"/>
          </p:cNvSpPr>
          <p:nvPr/>
        </p:nvSpPr>
        <p:spPr bwMode="auto">
          <a:xfrm rot="-20656348">
            <a:off x="2238375" y="5199063"/>
            <a:ext cx="2819400" cy="1419225"/>
          </a:xfrm>
          <a:prstGeom prst="rect">
            <a:avLst/>
          </a:prstGeom>
        </p:spPr>
        <p:txBody>
          <a:bodyPr wrap="none" fromWordArt="1">
            <a:prstTxWarp prst="textSlantUp">
              <a:avLst>
                <a:gd name="adj" fmla="val 55556"/>
              </a:avLst>
            </a:prstTxWarp>
          </a:bodyPr>
          <a:lstStyle/>
          <a:p>
            <a:pPr algn="ctr"/>
            <a:r>
              <a:rPr lang="en-US" sz="2800" kern="10">
                <a:ln w="9525">
                  <a:solidFill>
                    <a:srgbClr val="000000"/>
                  </a:solidFill>
                  <a:round/>
                  <a:headEnd type="none" w="sm" len="sm"/>
                  <a:tailEnd type="none" w="sm" len="sm"/>
                </a:ln>
                <a:solidFill>
                  <a:srgbClr val="FFFF00"/>
                </a:solidFill>
                <a:latin typeface="Arial Black"/>
              </a:rPr>
              <a:t>air induced/venturi</a:t>
            </a:r>
          </a:p>
        </p:txBody>
      </p:sp>
      <p:sp>
        <p:nvSpPr>
          <p:cNvPr id="1287178" name="WordArt 10"/>
          <p:cNvSpPr>
            <a:spLocks noChangeArrowheads="1" noChangeShapeType="1" noTextEdit="1"/>
          </p:cNvSpPr>
          <p:nvPr/>
        </p:nvSpPr>
        <p:spPr bwMode="auto">
          <a:xfrm rot="1124200">
            <a:off x="5791200" y="990600"/>
            <a:ext cx="1819275" cy="1114425"/>
          </a:xfrm>
          <a:prstGeom prst="rect">
            <a:avLst/>
          </a:prstGeom>
        </p:spPr>
        <p:txBody>
          <a:bodyPr wrap="none" fromWordArt="1">
            <a:prstTxWarp prst="textSlantUp">
              <a:avLst>
                <a:gd name="adj" fmla="val 55556"/>
              </a:avLst>
            </a:prstTxWarp>
          </a:bodyPr>
          <a:lstStyle/>
          <a:p>
            <a:pPr algn="ctr"/>
            <a:r>
              <a:rPr lang="en-US" sz="2800" kern="10">
                <a:ln w="9525">
                  <a:solidFill>
                    <a:srgbClr val="000000"/>
                  </a:solidFill>
                  <a:round/>
                  <a:headEnd type="none" w="sm" len="sm"/>
                  <a:tailEnd type="none" w="sm" len="sm"/>
                </a:ln>
                <a:solidFill>
                  <a:srgbClr val="0000FF"/>
                </a:solidFill>
                <a:latin typeface="Arial Black"/>
              </a:rPr>
              <a:t>20-25 PSI</a:t>
            </a:r>
          </a:p>
        </p:txBody>
      </p:sp>
      <p:sp>
        <p:nvSpPr>
          <p:cNvPr id="1287179" name="WordArt 11"/>
          <p:cNvSpPr>
            <a:spLocks noChangeArrowheads="1" noChangeShapeType="1" noTextEdit="1"/>
          </p:cNvSpPr>
          <p:nvPr/>
        </p:nvSpPr>
        <p:spPr bwMode="auto">
          <a:xfrm rot="1163374">
            <a:off x="5867400" y="2514600"/>
            <a:ext cx="1819275" cy="1114425"/>
          </a:xfrm>
          <a:prstGeom prst="rect">
            <a:avLst/>
          </a:prstGeom>
        </p:spPr>
        <p:txBody>
          <a:bodyPr wrap="none" fromWordArt="1">
            <a:prstTxWarp prst="textSlantUp">
              <a:avLst>
                <a:gd name="adj" fmla="val 55556"/>
              </a:avLst>
            </a:prstTxWarp>
          </a:bodyPr>
          <a:lstStyle/>
          <a:p>
            <a:pPr algn="ctr"/>
            <a:r>
              <a:rPr lang="en-US" sz="2800" kern="10">
                <a:ln w="9525">
                  <a:solidFill>
                    <a:srgbClr val="000000"/>
                  </a:solidFill>
                  <a:round/>
                  <a:headEnd type="none" w="sm" len="sm"/>
                  <a:tailEnd type="none" w="sm" len="sm"/>
                </a:ln>
                <a:solidFill>
                  <a:srgbClr val="FF6600"/>
                </a:solidFill>
                <a:latin typeface="Arial Black"/>
              </a:rPr>
              <a:t>30-40 PSI</a:t>
            </a:r>
          </a:p>
        </p:txBody>
      </p:sp>
      <p:sp>
        <p:nvSpPr>
          <p:cNvPr id="1287180" name="WordArt 12"/>
          <p:cNvSpPr>
            <a:spLocks noChangeArrowheads="1" noChangeShapeType="1" noTextEdit="1"/>
          </p:cNvSpPr>
          <p:nvPr/>
        </p:nvSpPr>
        <p:spPr bwMode="auto">
          <a:xfrm rot="1163374">
            <a:off x="5943600" y="5362575"/>
            <a:ext cx="1819275" cy="1114425"/>
          </a:xfrm>
          <a:prstGeom prst="rect">
            <a:avLst/>
          </a:prstGeom>
        </p:spPr>
        <p:txBody>
          <a:bodyPr wrap="none" fromWordArt="1">
            <a:prstTxWarp prst="textSlantUp">
              <a:avLst>
                <a:gd name="adj" fmla="val 55556"/>
              </a:avLst>
            </a:prstTxWarp>
          </a:bodyPr>
          <a:lstStyle/>
          <a:p>
            <a:pPr algn="ctr"/>
            <a:r>
              <a:rPr lang="en-US" sz="2800" kern="10">
                <a:ln w="9525">
                  <a:solidFill>
                    <a:srgbClr val="000000"/>
                  </a:solidFill>
                  <a:round/>
                  <a:headEnd type="none" w="sm" len="sm"/>
                  <a:tailEnd type="none" w="sm" len="sm"/>
                </a:ln>
                <a:solidFill>
                  <a:srgbClr val="FFFF00"/>
                </a:solidFill>
                <a:latin typeface="Arial Black"/>
              </a:rPr>
              <a:t>50-80 PSI</a:t>
            </a:r>
          </a:p>
        </p:txBody>
      </p:sp>
      <p:pic>
        <p:nvPicPr>
          <p:cNvPr id="1287181" name="Picture 13" descr="GuardianAirgroup1"/>
          <p:cNvPicPr>
            <a:picLocks noChangeAspect="1" noChangeArrowheads="1"/>
          </p:cNvPicPr>
          <p:nvPr/>
        </p:nvPicPr>
        <p:blipFill>
          <a:blip r:embed="rId8" cstate="print"/>
          <a:srcRect/>
          <a:stretch>
            <a:fillRect/>
          </a:stretch>
        </p:blipFill>
        <p:spPr bwMode="auto">
          <a:xfrm>
            <a:off x="381000" y="3603625"/>
            <a:ext cx="1600200" cy="1441450"/>
          </a:xfrm>
          <a:prstGeom prst="rect">
            <a:avLst/>
          </a:prstGeom>
          <a:noFill/>
        </p:spPr>
      </p:pic>
      <p:sp>
        <p:nvSpPr>
          <p:cNvPr id="1287182" name="WordArt 14"/>
          <p:cNvSpPr>
            <a:spLocks noChangeArrowheads="1" noChangeShapeType="1" noTextEdit="1"/>
          </p:cNvSpPr>
          <p:nvPr/>
        </p:nvSpPr>
        <p:spPr bwMode="auto">
          <a:xfrm rot="197525">
            <a:off x="2286000" y="4038600"/>
            <a:ext cx="3276600" cy="719138"/>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0">
                  <a:gsLst>
                    <a:gs pos="0">
                      <a:srgbClr val="6600CC"/>
                    </a:gs>
                    <a:gs pos="100000">
                      <a:srgbClr val="CC00CC"/>
                    </a:gs>
                  </a:gsLst>
                  <a:lin ang="5202475" scaled="1"/>
                </a:gradFill>
                <a:effectLst>
                  <a:outerShdw dist="53882" dir="2700000" algn="ctr" rotWithShape="0">
                    <a:srgbClr val="9999FF">
                      <a:alpha val="80000"/>
                    </a:srgbClr>
                  </a:outerShdw>
                </a:effectLst>
                <a:latin typeface="Impact"/>
              </a:rPr>
              <a:t>IN BETWEEN VENTURI</a:t>
            </a:r>
          </a:p>
        </p:txBody>
      </p:sp>
      <p:sp>
        <p:nvSpPr>
          <p:cNvPr id="1287183" name="WordArt 15"/>
          <p:cNvSpPr>
            <a:spLocks noChangeArrowheads="1" noChangeShapeType="1" noTextEdit="1"/>
          </p:cNvSpPr>
          <p:nvPr/>
        </p:nvSpPr>
        <p:spPr bwMode="auto">
          <a:xfrm rot="727519">
            <a:off x="6248400" y="3962400"/>
            <a:ext cx="1066800" cy="828675"/>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0">
                  <a:gsLst>
                    <a:gs pos="0">
                      <a:srgbClr val="6600CC"/>
                    </a:gs>
                    <a:gs pos="100000">
                      <a:srgbClr val="CC00CC"/>
                    </a:gs>
                  </a:gsLst>
                  <a:lin ang="4672481" scaled="1"/>
                </a:gradFill>
                <a:effectLst>
                  <a:outerShdw dist="53882" dir="2700000" algn="ctr" rotWithShape="0">
                    <a:srgbClr val="9999FF">
                      <a:alpha val="80000"/>
                    </a:srgbClr>
                  </a:outerShdw>
                </a:effectLst>
                <a:latin typeface="Impact"/>
              </a:rPr>
              <a:t>40 PSI</a:t>
            </a:r>
          </a:p>
        </p:txBody>
      </p:sp>
    </p:spTree>
    <p:custDataLst>
      <p:tags r:id="rId2"/>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871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0" fill="hold" grpId="0" nodeType="clickEffect">
                                  <p:stCondLst>
                                    <p:cond delay="0"/>
                                  </p:stCondLst>
                                  <p:childTnLst>
                                    <p:set>
                                      <p:cBhvr>
                                        <p:cTn id="10" dur="1" fill="hold">
                                          <p:stCondLst>
                                            <p:cond delay="0"/>
                                          </p:stCondLst>
                                        </p:cTn>
                                        <p:tgtEl>
                                          <p:spTgt spid="12871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0" fill="hold" grpId="0" nodeType="clickEffect">
                                  <p:stCondLst>
                                    <p:cond delay="0"/>
                                  </p:stCondLst>
                                  <p:childTnLst>
                                    <p:set>
                                      <p:cBhvr>
                                        <p:cTn id="14" dur="1" fill="hold">
                                          <p:stCondLst>
                                            <p:cond delay="0"/>
                                          </p:stCondLst>
                                        </p:cTn>
                                        <p:tgtEl>
                                          <p:spTgt spid="12871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7182" grpId="0" animBg="1"/>
      <p:bldP spid="128718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4034" name="Rectangle 2"/>
          <p:cNvSpPr>
            <a:spLocks noGrp="1" noChangeArrowheads="1"/>
          </p:cNvSpPr>
          <p:nvPr>
            <p:ph type="title"/>
          </p:nvPr>
        </p:nvSpPr>
        <p:spPr/>
        <p:txBody>
          <a:bodyPr/>
          <a:lstStyle/>
          <a:p>
            <a:endParaRPr lang="en-US"/>
          </a:p>
        </p:txBody>
      </p:sp>
      <p:pic>
        <p:nvPicPr>
          <p:cNvPr id="1324035" name="Picture 3"/>
          <p:cNvPicPr>
            <a:picLocks noGrp="1" noChangeAspect="1" noChangeArrowheads="1"/>
          </p:cNvPicPr>
          <p:nvPr>
            <p:ph idx="1"/>
          </p:nvPr>
        </p:nvPicPr>
        <p:blipFill>
          <a:blip r:embed="rId3" cstate="print"/>
          <a:srcRect t="33333"/>
          <a:stretch>
            <a:fillRect/>
          </a:stretch>
        </p:blipFill>
        <p:spPr>
          <a:xfrm>
            <a:off x="0" y="0"/>
            <a:ext cx="9144000" cy="6858000"/>
          </a:xfrm>
          <a:noFill/>
          <a:ln/>
        </p:spPr>
      </p:pic>
      <p:sp>
        <p:nvSpPr>
          <p:cNvPr id="4" name="Rectangle 3"/>
          <p:cNvSpPr/>
          <p:nvPr/>
        </p:nvSpPr>
        <p:spPr>
          <a:xfrm rot="19973721">
            <a:off x="2074644" y="2133600"/>
            <a:ext cx="4635536" cy="1862048"/>
          </a:xfrm>
          <a:prstGeom prst="rect">
            <a:avLst/>
          </a:prstGeom>
          <a:solidFill>
            <a:schemeClr val="bg1"/>
          </a:solidFill>
          <a:ln>
            <a:solidFill>
              <a:srgbClr val="FF0000"/>
            </a:solidFill>
          </a:ln>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15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Break</a:t>
            </a:r>
            <a:endParaRPr lang="en-US" sz="115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ustDataLst>
      <p:tags r:id="rId1"/>
    </p:custData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62" name="Rectangle 2"/>
          <p:cNvSpPr>
            <a:spLocks noGrp="1" noChangeArrowheads="1"/>
          </p:cNvSpPr>
          <p:nvPr>
            <p:ph type="title"/>
          </p:nvPr>
        </p:nvSpPr>
        <p:spPr/>
        <p:txBody>
          <a:bodyPr/>
          <a:lstStyle/>
          <a:p>
            <a:r>
              <a:rPr lang="en-US"/>
              <a:t>3. Spray Droplet Management!</a:t>
            </a:r>
          </a:p>
        </p:txBody>
      </p:sp>
      <p:sp>
        <p:nvSpPr>
          <p:cNvPr id="834563" name="Rectangle 3"/>
          <p:cNvSpPr>
            <a:spLocks noGrp="1" noChangeArrowheads="1"/>
          </p:cNvSpPr>
          <p:nvPr>
            <p:ph type="body" sz="half" idx="1"/>
          </p:nvPr>
        </p:nvSpPr>
        <p:spPr>
          <a:xfrm>
            <a:off x="76200" y="1524000"/>
            <a:ext cx="6400800" cy="4381500"/>
          </a:xfrm>
        </p:spPr>
        <p:txBody>
          <a:bodyPr/>
          <a:lstStyle/>
          <a:p>
            <a:pPr>
              <a:lnSpc>
                <a:spcPct val="90000"/>
              </a:lnSpc>
            </a:pPr>
            <a:r>
              <a:rPr lang="en-US" sz="2800"/>
              <a:t>Need knowledge of the product being used.</a:t>
            </a:r>
          </a:p>
          <a:p>
            <a:pPr>
              <a:lnSpc>
                <a:spcPct val="90000"/>
              </a:lnSpc>
            </a:pPr>
            <a:r>
              <a:rPr lang="en-US" sz="2800"/>
              <a:t>Herbicide, Fungicide, Insecticide</a:t>
            </a:r>
          </a:p>
          <a:p>
            <a:pPr lvl="1">
              <a:lnSpc>
                <a:spcPct val="90000"/>
              </a:lnSpc>
            </a:pPr>
            <a:r>
              <a:rPr lang="en-US" sz="2400"/>
              <a:t>Systemic</a:t>
            </a:r>
          </a:p>
          <a:p>
            <a:pPr lvl="1">
              <a:lnSpc>
                <a:spcPct val="90000"/>
              </a:lnSpc>
            </a:pPr>
            <a:r>
              <a:rPr lang="en-US" sz="2400"/>
              <a:t>Contact</a:t>
            </a:r>
          </a:p>
          <a:p>
            <a:pPr>
              <a:lnSpc>
                <a:spcPct val="160000"/>
              </a:lnSpc>
            </a:pPr>
            <a:r>
              <a:rPr lang="en-US" sz="2800"/>
              <a:t>What is the target?</a:t>
            </a:r>
          </a:p>
          <a:p>
            <a:pPr lvl="1">
              <a:lnSpc>
                <a:spcPct val="90000"/>
              </a:lnSpc>
            </a:pPr>
            <a:r>
              <a:rPr lang="en-US" sz="2400"/>
              <a:t>Soil</a:t>
            </a:r>
          </a:p>
          <a:p>
            <a:pPr lvl="1">
              <a:lnSpc>
                <a:spcPct val="90000"/>
              </a:lnSpc>
            </a:pPr>
            <a:r>
              <a:rPr lang="en-US" sz="2400"/>
              <a:t>Grass</a:t>
            </a:r>
          </a:p>
          <a:p>
            <a:pPr lvl="1">
              <a:lnSpc>
                <a:spcPct val="90000"/>
              </a:lnSpc>
            </a:pPr>
            <a:r>
              <a:rPr lang="en-US" sz="2400"/>
              <a:t>Broadleaf (smooth, hairy, waxy)</a:t>
            </a:r>
          </a:p>
          <a:p>
            <a:pPr lvl="1">
              <a:lnSpc>
                <a:spcPct val="90000"/>
              </a:lnSpc>
            </a:pPr>
            <a:r>
              <a:rPr lang="en-US" sz="2400"/>
              <a:t>Leaf orientation – time of day</a:t>
            </a:r>
          </a:p>
          <a:p>
            <a:pPr lvl="1">
              <a:lnSpc>
                <a:spcPct val="90000"/>
              </a:lnSpc>
            </a:pPr>
            <a:r>
              <a:rPr lang="en-US" sz="2400"/>
              <a:t>Penetration into canopy</a:t>
            </a:r>
          </a:p>
        </p:txBody>
      </p:sp>
      <p:pic>
        <p:nvPicPr>
          <p:cNvPr id="834564" name="Picture 4" descr="XR40"/>
          <p:cNvPicPr>
            <a:picLocks noChangeAspect="1" noChangeArrowheads="1"/>
          </p:cNvPicPr>
          <p:nvPr/>
        </p:nvPicPr>
        <p:blipFill>
          <a:blip r:embed="rId3" cstate="print"/>
          <a:srcRect b="51064"/>
          <a:stretch>
            <a:fillRect/>
          </a:stretch>
        </p:blipFill>
        <p:spPr bwMode="auto">
          <a:xfrm>
            <a:off x="3886200" y="2819400"/>
            <a:ext cx="1166813" cy="1676400"/>
          </a:xfrm>
          <a:prstGeom prst="rect">
            <a:avLst/>
          </a:prstGeom>
          <a:noFill/>
        </p:spPr>
      </p:pic>
      <p:pic>
        <p:nvPicPr>
          <p:cNvPr id="834565" name="Picture 5" descr="TD20"/>
          <p:cNvPicPr>
            <a:picLocks noChangeAspect="1" noChangeArrowheads="1"/>
          </p:cNvPicPr>
          <p:nvPr/>
        </p:nvPicPr>
        <p:blipFill>
          <a:blip r:embed="rId4" cstate="print"/>
          <a:srcRect t="51064"/>
          <a:stretch>
            <a:fillRect/>
          </a:stretch>
        </p:blipFill>
        <p:spPr bwMode="auto">
          <a:xfrm>
            <a:off x="5181600" y="2819400"/>
            <a:ext cx="1147763" cy="1676400"/>
          </a:xfrm>
          <a:prstGeom prst="rect">
            <a:avLst/>
          </a:prstGeom>
          <a:noFill/>
        </p:spPr>
      </p:pic>
      <p:pic>
        <p:nvPicPr>
          <p:cNvPr id="834566" name="Picture 6" descr="foxtail"/>
          <p:cNvPicPr>
            <a:picLocks noChangeAspect="1" noChangeArrowheads="1"/>
          </p:cNvPicPr>
          <p:nvPr/>
        </p:nvPicPr>
        <p:blipFill>
          <a:blip r:embed="rId5" cstate="print"/>
          <a:srcRect/>
          <a:stretch>
            <a:fillRect/>
          </a:stretch>
        </p:blipFill>
        <p:spPr bwMode="auto">
          <a:xfrm>
            <a:off x="6477000" y="1752600"/>
            <a:ext cx="1212850" cy="2043113"/>
          </a:xfrm>
          <a:prstGeom prst="rect">
            <a:avLst/>
          </a:prstGeom>
          <a:noFill/>
        </p:spPr>
      </p:pic>
      <p:pic>
        <p:nvPicPr>
          <p:cNvPr id="834567" name="Picture 7" descr="velvet leaf"/>
          <p:cNvPicPr>
            <a:picLocks noChangeAspect="1" noChangeArrowheads="1"/>
          </p:cNvPicPr>
          <p:nvPr/>
        </p:nvPicPr>
        <p:blipFill>
          <a:blip r:embed="rId6" cstate="print"/>
          <a:srcRect/>
          <a:stretch>
            <a:fillRect/>
          </a:stretch>
        </p:blipFill>
        <p:spPr bwMode="auto">
          <a:xfrm>
            <a:off x="7596188" y="2895600"/>
            <a:ext cx="1547812" cy="1576388"/>
          </a:xfrm>
          <a:prstGeom prst="rect">
            <a:avLst/>
          </a:prstGeom>
          <a:noFill/>
        </p:spPr>
      </p:pic>
      <p:pic>
        <p:nvPicPr>
          <p:cNvPr id="834568" name="Picture 8" descr="IMG_0192"/>
          <p:cNvPicPr>
            <a:picLocks noGrp="1" noChangeAspect="1" noChangeArrowheads="1"/>
          </p:cNvPicPr>
          <p:nvPr>
            <p:ph sz="half" idx="2"/>
          </p:nvPr>
        </p:nvPicPr>
        <p:blipFill>
          <a:blip r:embed="rId7" cstate="print">
            <a:lum bright="18000"/>
          </a:blip>
          <a:srcRect l="19240" t="12695" r="40479" b="17966"/>
          <a:stretch>
            <a:fillRect/>
          </a:stretch>
        </p:blipFill>
        <p:spPr>
          <a:xfrm>
            <a:off x="5867400" y="4514850"/>
            <a:ext cx="3124200" cy="2343150"/>
          </a:xfrm>
          <a:noFill/>
          <a:ln/>
        </p:spPr>
      </p:pic>
      <p:sp>
        <p:nvSpPr>
          <p:cNvPr id="834569" name="Line 9"/>
          <p:cNvSpPr>
            <a:spLocks noChangeShapeType="1"/>
          </p:cNvSpPr>
          <p:nvPr/>
        </p:nvSpPr>
        <p:spPr bwMode="auto">
          <a:xfrm>
            <a:off x="4267200" y="6248400"/>
            <a:ext cx="1371600" cy="0"/>
          </a:xfrm>
          <a:prstGeom prst="line">
            <a:avLst/>
          </a:prstGeom>
          <a:noFill/>
          <a:ln w="57150">
            <a:solidFill>
              <a:srgbClr val="FF0000"/>
            </a:solidFill>
            <a:round/>
            <a:headEnd/>
            <a:tailEnd type="triangle" w="med" len="med"/>
          </a:ln>
          <a:effectLst/>
        </p:spPr>
        <p:txBody>
          <a:bodyPr/>
          <a:lstStyle/>
          <a:p>
            <a:endParaRPr lang="en-US"/>
          </a:p>
        </p:txBody>
      </p:sp>
    </p:spTree>
    <p:custDataLst>
      <p:tags r:id="rId1"/>
    </p:custData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2978" name="Rectangle 2"/>
          <p:cNvSpPr>
            <a:spLocks noGrp="1" noChangeArrowheads="1"/>
          </p:cNvSpPr>
          <p:nvPr>
            <p:ph type="title"/>
          </p:nvPr>
        </p:nvSpPr>
        <p:spPr>
          <a:xfrm>
            <a:off x="152400" y="457200"/>
            <a:ext cx="7772400" cy="762000"/>
          </a:xfrm>
        </p:spPr>
        <p:txBody>
          <a:bodyPr/>
          <a:lstStyle/>
          <a:p>
            <a:r>
              <a:rPr lang="en-US"/>
              <a:t>4. Will affect drift:</a:t>
            </a:r>
          </a:p>
        </p:txBody>
      </p:sp>
      <p:sp>
        <p:nvSpPr>
          <p:cNvPr id="1022979" name="Rectangle 3"/>
          <p:cNvSpPr>
            <a:spLocks noGrp="1" noChangeArrowheads="1"/>
          </p:cNvSpPr>
          <p:nvPr>
            <p:ph type="body" sz="half" idx="1"/>
          </p:nvPr>
        </p:nvSpPr>
        <p:spPr>
          <a:xfrm>
            <a:off x="381000" y="1752600"/>
            <a:ext cx="4572000" cy="4648200"/>
          </a:xfrm>
        </p:spPr>
        <p:txBody>
          <a:bodyPr/>
          <a:lstStyle/>
          <a:p>
            <a:pPr>
              <a:lnSpc>
                <a:spcPct val="90000"/>
              </a:lnSpc>
            </a:pPr>
            <a:r>
              <a:rPr lang="en-US" sz="2800"/>
              <a:t>Movement of </a:t>
            </a:r>
            <a:r>
              <a:rPr lang="en-US" sz="2800" u="sng"/>
              <a:t>spray particles</a:t>
            </a:r>
            <a:r>
              <a:rPr lang="en-US" sz="2800"/>
              <a:t> off-target.</a:t>
            </a:r>
          </a:p>
          <a:p>
            <a:pPr>
              <a:lnSpc>
                <a:spcPct val="90000"/>
              </a:lnSpc>
            </a:pPr>
            <a:r>
              <a:rPr lang="en-US" sz="2800"/>
              <a:t>Creating smaller spray drops will result in increased drift.</a:t>
            </a:r>
            <a:endParaRPr lang="en-US" sz="2400"/>
          </a:p>
          <a:p>
            <a:pPr>
              <a:lnSpc>
                <a:spcPct val="90000"/>
              </a:lnSpc>
            </a:pPr>
            <a:r>
              <a:rPr lang="en-US" sz="2800"/>
              <a:t>Is it Coverage vs Drift?</a:t>
            </a:r>
          </a:p>
          <a:p>
            <a:pPr>
              <a:lnSpc>
                <a:spcPct val="90000"/>
              </a:lnSpc>
            </a:pPr>
            <a:endParaRPr lang="en-US" sz="2400"/>
          </a:p>
          <a:p>
            <a:pPr>
              <a:lnSpc>
                <a:spcPct val="90000"/>
              </a:lnSpc>
            </a:pPr>
            <a:endParaRPr lang="en-US" sz="2400"/>
          </a:p>
          <a:p>
            <a:pPr>
              <a:lnSpc>
                <a:spcPct val="90000"/>
              </a:lnSpc>
            </a:pPr>
            <a:endParaRPr lang="en-US" sz="2400"/>
          </a:p>
          <a:p>
            <a:pPr>
              <a:lnSpc>
                <a:spcPct val="90000"/>
              </a:lnSpc>
            </a:pPr>
            <a:r>
              <a:rPr lang="en-US" sz="2800"/>
              <a:t>What is the answer?</a:t>
            </a:r>
          </a:p>
        </p:txBody>
      </p:sp>
      <p:sp>
        <p:nvSpPr>
          <p:cNvPr id="1022980" name="Rectangle 4"/>
          <p:cNvSpPr>
            <a:spLocks noChangeArrowheads="1"/>
          </p:cNvSpPr>
          <p:nvPr/>
        </p:nvSpPr>
        <p:spPr bwMode="auto">
          <a:xfrm>
            <a:off x="701675" y="4556125"/>
            <a:ext cx="4022725" cy="701675"/>
          </a:xfrm>
          <a:prstGeom prst="rect">
            <a:avLst/>
          </a:prstGeom>
          <a:solidFill>
            <a:schemeClr val="bg1"/>
          </a:solidFill>
          <a:ln w="12700">
            <a:noFill/>
            <a:miter lim="800000"/>
            <a:headEnd type="none" w="sm" len="sm"/>
            <a:tailEnd type="none" w="sm" len="sm"/>
          </a:ln>
          <a:effectLst/>
        </p:spPr>
        <p:txBody>
          <a:bodyPr wrap="none">
            <a:spAutoFit/>
          </a:bodyPr>
          <a:lstStyle/>
          <a:p>
            <a:pPr eaLnBrk="0" hangingPunct="0"/>
            <a:r>
              <a:rPr lang="en-US" sz="4000">
                <a:solidFill>
                  <a:srgbClr val="3333FF"/>
                </a:solidFill>
                <a:latin typeface="Times New Roman" pitchFamily="18" charset="0"/>
              </a:rPr>
              <a:t>$64,000 Question?</a:t>
            </a:r>
            <a:endParaRPr lang="en-US" sz="1600">
              <a:solidFill>
                <a:srgbClr val="3333FF"/>
              </a:solidFill>
              <a:latin typeface="Times New Roman" pitchFamily="18" charset="0"/>
            </a:endParaRPr>
          </a:p>
        </p:txBody>
      </p:sp>
      <p:pic>
        <p:nvPicPr>
          <p:cNvPr id="1022981" name="Picture 5" descr="old JD Sprayer"/>
          <p:cNvPicPr>
            <a:picLocks noChangeAspect="1" noChangeArrowheads="1"/>
          </p:cNvPicPr>
          <p:nvPr/>
        </p:nvPicPr>
        <p:blipFill>
          <a:blip r:embed="rId4" cstate="print"/>
          <a:srcRect/>
          <a:stretch>
            <a:fillRect/>
          </a:stretch>
        </p:blipFill>
        <p:spPr bwMode="auto">
          <a:xfrm>
            <a:off x="5105400" y="4059238"/>
            <a:ext cx="3810000" cy="2722562"/>
          </a:xfrm>
          <a:prstGeom prst="rect">
            <a:avLst/>
          </a:prstGeom>
          <a:noFill/>
          <a:ln w="9525">
            <a:noFill/>
            <a:miter lim="800000"/>
            <a:headEnd/>
            <a:tailEnd/>
          </a:ln>
        </p:spPr>
      </p:pic>
      <p:pic>
        <p:nvPicPr>
          <p:cNvPr id="1022982" name="Picture 6" descr="Potato Sprayer"/>
          <p:cNvPicPr>
            <a:picLocks noGrp="1" noChangeAspect="1" noChangeArrowheads="1"/>
          </p:cNvPicPr>
          <p:nvPr>
            <p:ph sz="half" idx="2"/>
          </p:nvPr>
        </p:nvPicPr>
        <p:blipFill>
          <a:blip r:embed="rId5" cstate="print"/>
          <a:srcRect/>
          <a:stretch>
            <a:fillRect/>
          </a:stretch>
        </p:blipFill>
        <p:spPr>
          <a:xfrm>
            <a:off x="5029200" y="1338263"/>
            <a:ext cx="3900488" cy="2471737"/>
          </a:xfrm>
          <a:noFill/>
          <a:ln/>
        </p:spPr>
      </p:pic>
    </p:spTree>
    <p:custDataLst>
      <p:tags r:id="rId1"/>
    </p:custData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22" name="Rectangle 2"/>
          <p:cNvSpPr>
            <a:spLocks noGrp="1" noChangeArrowheads="1"/>
          </p:cNvSpPr>
          <p:nvPr>
            <p:ph type="ctrTitle"/>
          </p:nvPr>
        </p:nvSpPr>
        <p:spPr>
          <a:xfrm>
            <a:off x="685800" y="685800"/>
            <a:ext cx="7772400" cy="1143000"/>
          </a:xfrm>
        </p:spPr>
        <p:txBody>
          <a:bodyPr/>
          <a:lstStyle/>
          <a:p>
            <a:r>
              <a:rPr lang="en-US" sz="8800"/>
              <a:t>Calibration!!!!</a:t>
            </a:r>
            <a:br>
              <a:rPr lang="en-US" sz="8800"/>
            </a:br>
            <a:r>
              <a:rPr lang="en-US"/>
              <a:t>The next phase!</a:t>
            </a:r>
          </a:p>
        </p:txBody>
      </p:sp>
      <p:sp>
        <p:nvSpPr>
          <p:cNvPr id="1003523" name="Rectangle 3"/>
          <p:cNvSpPr>
            <a:spLocks noGrp="1" noChangeArrowheads="1"/>
          </p:cNvSpPr>
          <p:nvPr>
            <p:ph type="subTitle" idx="1"/>
          </p:nvPr>
        </p:nvSpPr>
        <p:spPr>
          <a:xfrm>
            <a:off x="1371600" y="4114800"/>
            <a:ext cx="6629400" cy="1752600"/>
          </a:xfrm>
        </p:spPr>
        <p:txBody>
          <a:bodyPr/>
          <a:lstStyle/>
          <a:p>
            <a:r>
              <a:rPr lang="en-US" sz="2800"/>
              <a:t>Ensuring that the spray droplet spectrum is what it is supposed to be to maximize efficacy while minimizing drift!</a:t>
            </a:r>
          </a:p>
        </p:txBody>
      </p:sp>
      <p:sp>
        <p:nvSpPr>
          <p:cNvPr id="1003524" name="WordArt 4"/>
          <p:cNvSpPr>
            <a:spLocks noChangeArrowheads="1" noChangeShapeType="1" noTextEdit="1"/>
          </p:cNvSpPr>
          <p:nvPr/>
        </p:nvSpPr>
        <p:spPr bwMode="auto">
          <a:xfrm>
            <a:off x="838200" y="2286000"/>
            <a:ext cx="7239000" cy="12954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A new concept for applicators!</a:t>
            </a:r>
          </a:p>
        </p:txBody>
      </p:sp>
      <p:sp>
        <p:nvSpPr>
          <p:cNvPr id="5" name="Text Box 5"/>
          <p:cNvSpPr txBox="1">
            <a:spLocks noChangeArrowheads="1"/>
          </p:cNvSpPr>
          <p:nvPr/>
        </p:nvSpPr>
        <p:spPr bwMode="auto">
          <a:xfrm>
            <a:off x="152400" y="6019800"/>
            <a:ext cx="8763000" cy="400110"/>
          </a:xfrm>
          <a:prstGeom prst="rect">
            <a:avLst/>
          </a:prstGeom>
          <a:solidFill>
            <a:srgbClr val="6600CC"/>
          </a:solidFill>
          <a:ln w="12700">
            <a:noFill/>
            <a:miter lim="800000"/>
            <a:headEnd/>
            <a:tailEnd/>
          </a:ln>
          <a:effectLst/>
        </p:spPr>
        <p:txBody>
          <a:bodyPr wrap="square">
            <a:spAutoFit/>
          </a:bodyPr>
          <a:lstStyle/>
          <a:p>
            <a:pPr algn="ctr">
              <a:spcBef>
                <a:spcPct val="50000"/>
              </a:spcBef>
            </a:pPr>
            <a:r>
              <a:rPr lang="en-US" sz="2000" dirty="0" smtClean="0">
                <a:solidFill>
                  <a:schemeClr val="bg1"/>
                </a:solidFill>
              </a:rPr>
              <a:t>Droplet Size Calibration: A New Approach to Effective Spraying – MF2869</a:t>
            </a:r>
            <a:endParaRPr lang="en-US" sz="2000" dirty="0">
              <a:solidFill>
                <a:schemeClr val="bg1"/>
              </a:solidFill>
            </a:endParaRPr>
          </a:p>
        </p:txBody>
      </p:sp>
    </p:spTree>
    <p:custDataLst>
      <p:tags r:id="rId1"/>
    </p:custData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9729" name="Picture 1"/>
          <p:cNvPicPr>
            <a:picLocks noChangeAspect="1" noChangeArrowheads="1"/>
          </p:cNvPicPr>
          <p:nvPr/>
        </p:nvPicPr>
        <p:blipFill>
          <a:blip r:embed="rId3" cstate="email"/>
          <a:srcRect/>
          <a:stretch>
            <a:fillRect/>
          </a:stretch>
        </p:blipFill>
        <p:spPr bwMode="auto">
          <a:xfrm>
            <a:off x="1524008" y="152404"/>
            <a:ext cx="5215509" cy="5913882"/>
          </a:xfrm>
          <a:prstGeom prst="rect">
            <a:avLst/>
          </a:prstGeom>
          <a:noFill/>
          <a:ln w="9525">
            <a:noFill/>
            <a:miter lim="800000"/>
            <a:headEnd/>
            <a:tailEnd/>
          </a:ln>
        </p:spPr>
      </p:pic>
      <p:sp>
        <p:nvSpPr>
          <p:cNvPr id="4" name="Rectangle 3"/>
          <p:cNvSpPr/>
          <p:nvPr/>
        </p:nvSpPr>
        <p:spPr>
          <a:xfrm rot="20525410">
            <a:off x="105036" y="3155585"/>
            <a:ext cx="8840634" cy="646331"/>
          </a:xfrm>
          <a:prstGeom prst="rect">
            <a:avLst/>
          </a:prstGeom>
          <a:solidFill>
            <a:schemeClr val="bg1"/>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kern="0" dirty="0" smtClean="0"/>
              <a:t>ASABE S-572.1 Droplet Size Standard</a:t>
            </a:r>
            <a:endParaRPr lang="en-US" sz="3600" b="1" cap="none" spc="50" dirty="0">
              <a:ln w="11430"/>
              <a:effectLst>
                <a:outerShdw blurRad="76200" dist="50800" dir="5400000" algn="tl" rotWithShape="0">
                  <a:srgbClr val="000000">
                    <a:alpha val="65000"/>
                  </a:srgbClr>
                </a:outerShdw>
              </a:effectLst>
            </a:endParaRPr>
          </a:p>
        </p:txBody>
      </p:sp>
      <p:sp>
        <p:nvSpPr>
          <p:cNvPr id="5" name="Rectangle 2"/>
          <p:cNvSpPr txBox="1">
            <a:spLocks noChangeArrowheads="1"/>
          </p:cNvSpPr>
          <p:nvPr/>
        </p:nvSpPr>
        <p:spPr bwMode="auto">
          <a:xfrm>
            <a:off x="457200" y="1066800"/>
            <a:ext cx="7772400"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rmAutofit fontScale="45000" lnSpcReduction="20000"/>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0" i="0" u="none" strike="noStrike" kern="0" cap="none" spc="0" normalizeH="0" baseline="0" noProof="0" dirty="0" smtClean="0">
                <a:ln>
                  <a:noFill/>
                </a:ln>
                <a:solidFill>
                  <a:schemeClr val="tx2"/>
                </a:solidFill>
                <a:effectLst/>
                <a:uLnTx/>
                <a:uFillTx/>
                <a:latin typeface="+mj-lt"/>
                <a:ea typeface="+mj-ea"/>
                <a:cs typeface="+mj-cs"/>
              </a:rPr>
              <a:t/>
            </a:r>
            <a:br>
              <a:rPr kumimoji="0" lang="en-US" sz="5400" b="0" i="0" u="none" strike="noStrike" kern="0" cap="none" spc="0" normalizeH="0" baseline="0" noProof="0" dirty="0" smtClean="0">
                <a:ln>
                  <a:noFill/>
                </a:ln>
                <a:solidFill>
                  <a:schemeClr val="tx2"/>
                </a:solidFill>
                <a:effectLst/>
                <a:uLnTx/>
                <a:uFillTx/>
                <a:latin typeface="+mj-lt"/>
                <a:ea typeface="+mj-ea"/>
                <a:cs typeface="+mj-cs"/>
              </a:rPr>
            </a:br>
            <a:endParaRPr kumimoji="0" lang="en-US" sz="5400" b="0" i="0" u="none" strike="noStrike" kern="0" cap="none" spc="0" normalizeH="0" baseline="0" noProof="0" dirty="0" smtClean="0">
              <a:ln>
                <a:noFill/>
              </a:ln>
              <a:solidFill>
                <a:schemeClr val="tx2"/>
              </a:solidFill>
              <a:effectLst/>
              <a:uLnTx/>
              <a:uFillTx/>
              <a:latin typeface="+mj-lt"/>
              <a:ea typeface="+mj-ea"/>
              <a:cs typeface="+mj-cs"/>
            </a:endParaRPr>
          </a:p>
        </p:txBody>
      </p:sp>
      <p:sp>
        <p:nvSpPr>
          <p:cNvPr id="6" name="Rectangle 5"/>
          <p:cNvSpPr/>
          <p:nvPr/>
        </p:nvSpPr>
        <p:spPr>
          <a:xfrm>
            <a:off x="5257800" y="228600"/>
            <a:ext cx="1351652" cy="707886"/>
          </a:xfrm>
          <a:prstGeom prst="rect">
            <a:avLst/>
          </a:prstGeom>
          <a:noFill/>
          <a:ln>
            <a:solidFill>
              <a:schemeClr val="accent1"/>
            </a:solid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2009</a:t>
            </a:r>
            <a:endParaRPr lang="en-US"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cxnSp>
        <p:nvCxnSpPr>
          <p:cNvPr id="8" name="Straight Arrow Connector 7"/>
          <p:cNvCxnSpPr>
            <a:stCxn id="6" idx="1"/>
          </p:cNvCxnSpPr>
          <p:nvPr/>
        </p:nvCxnSpPr>
        <p:spPr>
          <a:xfrm rot="10800000">
            <a:off x="3429000" y="381005"/>
            <a:ext cx="1828800" cy="2015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2514600" y="228600"/>
            <a:ext cx="12192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1986" name="Rectangle 2"/>
          <p:cNvSpPr>
            <a:spLocks noGrp="1" noChangeArrowheads="1"/>
          </p:cNvSpPr>
          <p:nvPr>
            <p:ph type="title"/>
          </p:nvPr>
        </p:nvSpPr>
        <p:spPr>
          <a:xfrm>
            <a:off x="152400" y="914400"/>
            <a:ext cx="8686800" cy="1276350"/>
          </a:xfrm>
        </p:spPr>
        <p:txBody>
          <a:bodyPr/>
          <a:lstStyle/>
          <a:p>
            <a:r>
              <a:rPr lang="en-US"/>
              <a:t>Nozzles are important because:</a:t>
            </a:r>
          </a:p>
        </p:txBody>
      </p:sp>
      <p:sp>
        <p:nvSpPr>
          <p:cNvPr id="1321987" name="Rectangle 3"/>
          <p:cNvSpPr>
            <a:spLocks noGrp="1" noChangeArrowheads="1"/>
          </p:cNvSpPr>
          <p:nvPr>
            <p:ph type="body" idx="1"/>
          </p:nvPr>
        </p:nvSpPr>
        <p:spPr>
          <a:xfrm>
            <a:off x="838200" y="2362200"/>
            <a:ext cx="7239000" cy="2947988"/>
          </a:xfrm>
        </p:spPr>
        <p:txBody>
          <a:bodyPr/>
          <a:lstStyle/>
          <a:p>
            <a:r>
              <a:rPr lang="en-US"/>
              <a:t>Control the </a:t>
            </a:r>
            <a:r>
              <a:rPr lang="en-US" u="sng">
                <a:solidFill>
                  <a:srgbClr val="CC0000"/>
                </a:solidFill>
              </a:rPr>
              <a:t>amount</a:t>
            </a:r>
            <a:r>
              <a:rPr lang="en-US"/>
              <a:t> – GPA.</a:t>
            </a:r>
          </a:p>
          <a:p>
            <a:r>
              <a:rPr lang="en-US"/>
              <a:t>Determine </a:t>
            </a:r>
            <a:r>
              <a:rPr lang="en-US" u="sng">
                <a:solidFill>
                  <a:srgbClr val="CC0000"/>
                </a:solidFill>
              </a:rPr>
              <a:t>uniformity</a:t>
            </a:r>
            <a:r>
              <a:rPr lang="en-US"/>
              <a:t> of application.</a:t>
            </a:r>
          </a:p>
          <a:p>
            <a:r>
              <a:rPr lang="en-US"/>
              <a:t>Affects the </a:t>
            </a:r>
            <a:r>
              <a:rPr lang="en-US" u="sng">
                <a:solidFill>
                  <a:srgbClr val="CC0000"/>
                </a:solidFill>
              </a:rPr>
              <a:t>coverage</a:t>
            </a:r>
            <a:r>
              <a:rPr lang="en-US"/>
              <a:t>.</a:t>
            </a:r>
          </a:p>
          <a:p>
            <a:r>
              <a:rPr lang="en-US"/>
              <a:t>Influences the </a:t>
            </a:r>
            <a:r>
              <a:rPr lang="en-US" u="sng">
                <a:solidFill>
                  <a:srgbClr val="CC0000"/>
                </a:solidFill>
              </a:rPr>
              <a:t>drift</a:t>
            </a:r>
            <a:r>
              <a:rPr lang="en-US"/>
              <a:t> potential.</a:t>
            </a:r>
          </a:p>
        </p:txBody>
      </p:sp>
    </p:spTree>
    <p:custDataLst>
      <p:tags r:id="rId1"/>
    </p:custData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cstate="print"/>
          <a:srcRect/>
          <a:stretch>
            <a:fillRect/>
          </a:stretch>
        </p:blipFill>
        <p:spPr bwMode="auto">
          <a:xfrm>
            <a:off x="381000" y="1143000"/>
            <a:ext cx="8382000" cy="5303802"/>
          </a:xfrm>
          <a:prstGeom prst="rect">
            <a:avLst/>
          </a:prstGeom>
          <a:noFill/>
          <a:ln w="9525">
            <a:noFill/>
            <a:miter lim="800000"/>
            <a:headEnd/>
            <a:tailEnd/>
          </a:ln>
        </p:spPr>
      </p:pic>
      <p:sp>
        <p:nvSpPr>
          <p:cNvPr id="3" name="Oval 2"/>
          <p:cNvSpPr/>
          <p:nvPr/>
        </p:nvSpPr>
        <p:spPr>
          <a:xfrm>
            <a:off x="533400" y="4876800"/>
            <a:ext cx="1066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180155" y="67270"/>
            <a:ext cx="4687245" cy="923330"/>
          </a:xfrm>
          <a:prstGeom prst="rect">
            <a:avLst/>
          </a:prstGeom>
          <a:noFill/>
        </p:spPr>
        <p:txBody>
          <a:bodyPr wrap="none" lIns="91440" tIns="45720" rIns="91440" bIns="45720">
            <a:spAutoFit/>
          </a:bodyPr>
          <a:lstStyle/>
          <a:p>
            <a:pPr algn="ctr"/>
            <a:r>
              <a:rPr lang="en-US" sz="5400" b="1" cap="none" spc="0"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www.asabe.org</a:t>
            </a:r>
            <a:endParaRPr lang="en-US" sz="5400" b="1"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76258" name="Group 2"/>
          <p:cNvGraphicFramePr>
            <a:graphicFrameLocks noGrp="1"/>
          </p:cNvGraphicFramePr>
          <p:nvPr/>
        </p:nvGraphicFramePr>
        <p:xfrm>
          <a:off x="1295400" y="304802"/>
          <a:ext cx="6172200" cy="5360035"/>
        </p:xfrm>
        <a:graphic>
          <a:graphicData uri="http://schemas.openxmlformats.org/drawingml/2006/table">
            <a:tbl>
              <a:tblPr/>
              <a:tblGrid>
                <a:gridCol w="3683000"/>
                <a:gridCol w="2489200"/>
              </a:tblGrid>
              <a:tr h="727075">
                <a:tc gridSpan="2">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smtClean="0">
                          <a:ln>
                            <a:noFill/>
                          </a:ln>
                          <a:solidFill>
                            <a:schemeClr val="tx1"/>
                          </a:solidFill>
                          <a:effectLst/>
                          <a:latin typeface="+mj-lt"/>
                          <a:cs typeface="Times New Roman" pitchFamily="18" charset="0"/>
                        </a:rPr>
                        <a:t>Spray Quality Categories</a:t>
                      </a:r>
                      <a:endParaRPr kumimoji="0" lang="en-US" sz="3200" b="1" i="0" u="none" strike="noStrike" cap="none" normalizeH="0" baseline="0" dirty="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r>
              <a:tr h="438150">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latin typeface="+mj-lt"/>
                          <a:cs typeface="Times New Roman" pitchFamily="18" charset="0"/>
                        </a:rPr>
                        <a:t>ASABE Standard S-572.1</a:t>
                      </a:r>
                      <a:endParaRPr kumimoji="0" lang="en-US" sz="2800" b="1" i="0" u="none" strike="noStrike" cap="none" normalizeH="0" baseline="0" dirty="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r>
              <a:tr h="4381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mj-lt"/>
                          <a:cs typeface="Times New Roman" pitchFamily="18" charset="0"/>
                        </a:rPr>
                        <a:t>Category (symbol)</a:t>
                      </a:r>
                      <a:endParaRPr kumimoji="0" lang="en-US" sz="2400" b="1" i="0" u="none" strike="noStrike" cap="none" normalizeH="0" baseline="0" dirty="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mj-lt"/>
                          <a:cs typeface="Times New Roman" pitchFamily="18" charset="0"/>
                        </a:rPr>
                        <a:t>Color Code</a:t>
                      </a:r>
                      <a:endParaRPr kumimoji="0" lang="en-US" sz="2400" b="1" i="0" u="none" strike="noStrike" cap="none" normalizeH="0" baseline="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381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mj-lt"/>
                          <a:cs typeface="Times New Roman" pitchFamily="18" charset="0"/>
                        </a:rPr>
                        <a:t>Extra Fine (XF)</a:t>
                      </a:r>
                      <a:endParaRPr kumimoji="0" lang="en-US" sz="2400" b="0" i="0" u="none" strike="noStrike" cap="none" normalizeH="0" baseline="0" dirty="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cap="none" normalizeH="0" baseline="0" dirty="0" smtClean="0">
                          <a:ln>
                            <a:noFill/>
                          </a:ln>
                          <a:solidFill>
                            <a:srgbClr val="FFFFFF"/>
                          </a:solidFill>
                          <a:effectLst/>
                          <a:latin typeface="+mj-lt"/>
                          <a:cs typeface="Times New Roman" pitchFamily="18" charset="0"/>
                        </a:rPr>
                        <a:t>Purple</a:t>
                      </a:r>
                      <a:endParaRPr kumimoji="0" lang="en-US" sz="4400" b="0" i="0" u="none" strike="noStrike" cap="none" normalizeH="0" baseline="0" dirty="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r>
              <a:tr h="4381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mj-lt"/>
                          <a:cs typeface="Times New Roman" pitchFamily="18" charset="0"/>
                        </a:rPr>
                        <a:t>Very Fine (VF)</a:t>
                      </a:r>
                      <a:endParaRPr kumimoji="0" lang="en-US" sz="2400" b="0" i="0" u="none" strike="noStrike" cap="none" normalizeH="0" baseline="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FFFFFF"/>
                          </a:solidFill>
                          <a:effectLst/>
                          <a:latin typeface="+mj-lt"/>
                          <a:cs typeface="Times New Roman" pitchFamily="18" charset="0"/>
                        </a:rPr>
                        <a:t>Red</a:t>
                      </a:r>
                      <a:endParaRPr kumimoji="0" lang="en-US" sz="2400" b="0" i="0" u="none" strike="noStrike" cap="none" normalizeH="0" baseline="0" dirty="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r>
              <a:tr h="43497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mj-lt"/>
                          <a:cs typeface="Times New Roman" pitchFamily="18" charset="0"/>
                        </a:rPr>
                        <a:t>Fine (F)</a:t>
                      </a:r>
                      <a:endParaRPr kumimoji="0" lang="en-US" sz="2400" b="0" i="0" u="none" strike="noStrike" cap="none" normalizeH="0" baseline="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FFFFFF"/>
                          </a:solidFill>
                          <a:effectLst/>
                          <a:latin typeface="+mj-lt"/>
                          <a:cs typeface="Times New Roman" pitchFamily="18" charset="0"/>
                        </a:rPr>
                        <a:t>Orange</a:t>
                      </a:r>
                      <a:endParaRPr kumimoji="0" lang="en-US" sz="2400" b="0" i="0" u="none" strike="noStrike" cap="none" normalizeH="0" baseline="0" dirty="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6600"/>
                    </a:solidFill>
                  </a:tcPr>
                </a:tc>
              </a:tr>
              <a:tr h="4381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mj-lt"/>
                          <a:cs typeface="Times New Roman" pitchFamily="18" charset="0"/>
                        </a:rPr>
                        <a:t>Medium (M)</a:t>
                      </a:r>
                      <a:endParaRPr kumimoji="0" lang="en-US" sz="2400" b="0" i="0" u="none" strike="noStrike" cap="none" normalizeH="0" baseline="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mj-lt"/>
                          <a:cs typeface="Times New Roman" pitchFamily="18" charset="0"/>
                        </a:rPr>
                        <a:t>Yellow</a:t>
                      </a:r>
                      <a:endParaRPr kumimoji="0" lang="en-US" sz="4400" b="0" i="0" u="none" strike="noStrike" cap="none" normalizeH="0" baseline="0" dirty="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4381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mj-lt"/>
                          <a:cs typeface="Times New Roman" pitchFamily="18" charset="0"/>
                        </a:rPr>
                        <a:t>Coarse (C)</a:t>
                      </a:r>
                      <a:endParaRPr kumimoji="0" lang="en-US" sz="2400" b="0" i="0" u="none" strike="noStrike" cap="none" normalizeH="0" baseline="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FFFFFF"/>
                          </a:solidFill>
                          <a:effectLst/>
                          <a:latin typeface="+mj-lt"/>
                          <a:cs typeface="Times New Roman" pitchFamily="18" charset="0"/>
                        </a:rPr>
                        <a:t>Blue</a:t>
                      </a:r>
                      <a:endParaRPr kumimoji="0" lang="en-US" sz="2400" b="0" i="0" u="none" strike="noStrike" cap="none" normalizeH="0" baseline="0" dirty="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70C0"/>
                    </a:solidFill>
                  </a:tcPr>
                </a:tc>
              </a:tr>
              <a:tr h="4381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mj-lt"/>
                          <a:cs typeface="Times New Roman" pitchFamily="18" charset="0"/>
                        </a:rPr>
                        <a:t>Very Coarse (VC)</a:t>
                      </a:r>
                      <a:endParaRPr kumimoji="0" lang="en-US" sz="2400" b="0" i="0" u="none" strike="noStrike" cap="none" normalizeH="0" baseline="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FFFFFF"/>
                          </a:solidFill>
                          <a:effectLst/>
                          <a:latin typeface="+mj-lt"/>
                          <a:cs typeface="Times New Roman" pitchFamily="18" charset="0"/>
                        </a:rPr>
                        <a:t>Green</a:t>
                      </a:r>
                      <a:endParaRPr kumimoji="0" lang="en-US" sz="2400" b="0" i="0" u="none" strike="noStrike" cap="none" normalizeH="0" baseline="0" dirty="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5426"/>
                    </a:solidFill>
                  </a:tcPr>
                </a:tc>
              </a:tr>
              <a:tr h="4381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mj-lt"/>
                          <a:cs typeface="Times New Roman" pitchFamily="18" charset="0"/>
                        </a:rPr>
                        <a:t>Extra Coarse (XC)</a:t>
                      </a:r>
                      <a:endParaRPr kumimoji="0" lang="en-US" sz="2400" b="0" i="0" u="none" strike="noStrike" cap="none" normalizeH="0" baseline="0" dirty="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cap="none" normalizeH="0" baseline="0" dirty="0" smtClean="0">
                          <a:ln>
                            <a:noFill/>
                          </a:ln>
                          <a:solidFill>
                            <a:schemeClr val="tx1"/>
                          </a:solidFill>
                          <a:effectLst/>
                          <a:latin typeface="+mj-lt"/>
                          <a:cs typeface="Times New Roman" pitchFamily="18" charset="0"/>
                        </a:rPr>
                        <a:t>White</a:t>
                      </a:r>
                      <a:endParaRPr kumimoji="0" lang="en-US" sz="2400" b="0" i="0" u="none" strike="noStrike" cap="none" normalizeH="0" baseline="0" dirty="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381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mj-lt"/>
                          <a:cs typeface="Times New Roman" pitchFamily="18" charset="0"/>
                        </a:rPr>
                        <a:t>Ultra Coarse (UC) </a:t>
                      </a:r>
                      <a:endParaRPr kumimoji="0" lang="en-US" sz="2400" b="0" i="0" u="none" strike="noStrike" cap="none" normalizeH="0" baseline="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FFFFFF"/>
                          </a:solidFill>
                          <a:effectLst/>
                          <a:latin typeface="+mj-lt"/>
                          <a:cs typeface="Times New Roman" pitchFamily="18" charset="0"/>
                        </a:rPr>
                        <a:t>Black</a:t>
                      </a:r>
                      <a:endParaRPr kumimoji="0" lang="en-US" sz="2400" b="0" i="0" u="none" strike="noStrike" cap="none" normalizeH="0" baseline="0" dirty="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bl>
          </a:graphicData>
        </a:graphic>
      </p:graphicFrame>
      <p:sp>
        <p:nvSpPr>
          <p:cNvPr id="1376294" name="AutoShape 38"/>
          <p:cNvSpPr>
            <a:spLocks noChangeArrowheads="1"/>
          </p:cNvSpPr>
          <p:nvPr/>
        </p:nvSpPr>
        <p:spPr bwMode="auto">
          <a:xfrm rot="19579768">
            <a:off x="6598442" y="401343"/>
            <a:ext cx="1755762" cy="1017755"/>
          </a:xfrm>
          <a:prstGeom prst="leftArrow">
            <a:avLst>
              <a:gd name="adj1" fmla="val 32769"/>
              <a:gd name="adj2" fmla="val 44118"/>
            </a:avLst>
          </a:prstGeom>
          <a:solidFill>
            <a:schemeClr val="accent1"/>
          </a:solidFill>
          <a:ln w="12700">
            <a:solidFill>
              <a:schemeClr val="tx1"/>
            </a:solidFill>
            <a:miter lim="800000"/>
            <a:headEnd/>
            <a:tailEnd/>
          </a:ln>
        </p:spPr>
        <p:txBody>
          <a:bodyPr wrap="none" anchor="ctr"/>
          <a:lstStyle/>
          <a:p>
            <a:endParaRPr lang="en-US"/>
          </a:p>
        </p:txBody>
      </p:sp>
      <p:sp>
        <p:nvSpPr>
          <p:cNvPr id="1376295" name="Text Box 39"/>
          <p:cNvSpPr txBox="1">
            <a:spLocks noChangeArrowheads="1"/>
          </p:cNvSpPr>
          <p:nvPr/>
        </p:nvSpPr>
        <p:spPr bwMode="auto">
          <a:xfrm rot="19627175">
            <a:off x="7315200" y="432846"/>
            <a:ext cx="1066800" cy="457200"/>
          </a:xfrm>
          <a:prstGeom prst="rect">
            <a:avLst/>
          </a:prstGeom>
          <a:noFill/>
          <a:ln w="12700">
            <a:noFill/>
            <a:miter lim="800000"/>
            <a:headEnd/>
            <a:tailEnd/>
          </a:ln>
        </p:spPr>
        <p:txBody>
          <a:bodyPr>
            <a:spAutoFit/>
          </a:bodyPr>
          <a:lstStyle/>
          <a:p>
            <a:pPr>
              <a:spcBef>
                <a:spcPct val="50000"/>
              </a:spcBef>
            </a:pPr>
            <a:r>
              <a:rPr lang="en-US" sz="2400" dirty="0"/>
              <a:t>2009</a:t>
            </a:r>
          </a:p>
        </p:txBody>
      </p:sp>
      <p:sp>
        <p:nvSpPr>
          <p:cNvPr id="5" name="Left Arrow 4"/>
          <p:cNvSpPr/>
          <p:nvPr/>
        </p:nvSpPr>
        <p:spPr>
          <a:xfrm>
            <a:off x="7543800" y="2133602"/>
            <a:ext cx="533400" cy="76200"/>
          </a:xfrm>
          <a:prstGeom prst="lef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eft Arrow 5"/>
          <p:cNvSpPr/>
          <p:nvPr/>
        </p:nvSpPr>
        <p:spPr>
          <a:xfrm>
            <a:off x="7543800" y="5410202"/>
            <a:ext cx="533400" cy="76200"/>
          </a:xfrm>
          <a:prstGeom prst="lef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Brace 6"/>
          <p:cNvSpPr/>
          <p:nvPr/>
        </p:nvSpPr>
        <p:spPr>
          <a:xfrm>
            <a:off x="7467600" y="2514602"/>
            <a:ext cx="609600" cy="26670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8077200" y="3657602"/>
            <a:ext cx="762000" cy="369332"/>
          </a:xfrm>
          <a:prstGeom prst="rect">
            <a:avLst/>
          </a:prstGeom>
          <a:solidFill>
            <a:schemeClr val="bg1"/>
          </a:solidFill>
          <a:ln>
            <a:solidFill>
              <a:schemeClr val="accent1"/>
            </a:solidFill>
          </a:ln>
        </p:spPr>
        <p:txBody>
          <a:bodyPr wrap="square" rtlCol="0">
            <a:spAutoFit/>
          </a:bodyPr>
          <a:lstStyle/>
          <a:p>
            <a:r>
              <a:rPr lang="en-US" dirty="0" smtClean="0"/>
              <a:t>S572</a:t>
            </a:r>
            <a:endParaRPr lang="en-US" dirty="0"/>
          </a:p>
        </p:txBody>
      </p:sp>
      <p:sp>
        <p:nvSpPr>
          <p:cNvPr id="9" name="TextBox 8"/>
          <p:cNvSpPr txBox="1"/>
          <p:nvPr/>
        </p:nvSpPr>
        <p:spPr>
          <a:xfrm>
            <a:off x="8077200" y="1981202"/>
            <a:ext cx="838200" cy="369332"/>
          </a:xfrm>
          <a:prstGeom prst="rect">
            <a:avLst/>
          </a:prstGeom>
          <a:solidFill>
            <a:schemeClr val="bg1"/>
          </a:solidFill>
          <a:ln>
            <a:solidFill>
              <a:schemeClr val="accent1"/>
            </a:solidFill>
          </a:ln>
        </p:spPr>
        <p:txBody>
          <a:bodyPr wrap="square" rtlCol="0">
            <a:spAutoFit/>
          </a:bodyPr>
          <a:lstStyle/>
          <a:p>
            <a:r>
              <a:rPr lang="en-US" dirty="0" smtClean="0"/>
              <a:t>NEW</a:t>
            </a:r>
            <a:endParaRPr lang="en-US" dirty="0"/>
          </a:p>
        </p:txBody>
      </p:sp>
      <p:sp>
        <p:nvSpPr>
          <p:cNvPr id="10" name="TextBox 9"/>
          <p:cNvSpPr txBox="1"/>
          <p:nvPr/>
        </p:nvSpPr>
        <p:spPr>
          <a:xfrm>
            <a:off x="8077200" y="5269470"/>
            <a:ext cx="838200" cy="369332"/>
          </a:xfrm>
          <a:prstGeom prst="rect">
            <a:avLst/>
          </a:prstGeom>
          <a:solidFill>
            <a:schemeClr val="bg1"/>
          </a:solidFill>
          <a:ln>
            <a:solidFill>
              <a:schemeClr val="accent1"/>
            </a:solidFill>
          </a:ln>
        </p:spPr>
        <p:txBody>
          <a:bodyPr wrap="square" rtlCol="0">
            <a:spAutoFit/>
          </a:bodyPr>
          <a:lstStyle/>
          <a:p>
            <a:r>
              <a:rPr lang="en-US" dirty="0" smtClean="0"/>
              <a:t>NEW</a:t>
            </a:r>
            <a:endParaRPr lang="en-US" dirty="0"/>
          </a:p>
        </p:txBody>
      </p:sp>
    </p:spTree>
    <p:custDataLst>
      <p:tags r:id="rId1"/>
    </p:custData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3" descr="s-572"/>
          <p:cNvPicPr>
            <a:picLocks noGrp="1" noChangeAspect="1" noChangeArrowheads="1"/>
          </p:cNvPicPr>
          <p:nvPr>
            <p:ph idx="1"/>
          </p:nvPr>
        </p:nvPicPr>
        <p:blipFill>
          <a:blip r:embed="rId4" cstate="print"/>
          <a:srcRect/>
          <a:stretch>
            <a:fillRect/>
          </a:stretch>
        </p:blipFill>
        <p:spPr>
          <a:xfrm>
            <a:off x="152400" y="220663"/>
            <a:ext cx="8839200" cy="6561137"/>
          </a:xfrm>
          <a:noFill/>
        </p:spPr>
      </p:pic>
      <p:sp>
        <p:nvSpPr>
          <p:cNvPr id="62467" name="Rectangle 4"/>
          <p:cNvSpPr>
            <a:spLocks noChangeArrowheads="1"/>
          </p:cNvSpPr>
          <p:nvPr/>
        </p:nvSpPr>
        <p:spPr bwMode="auto">
          <a:xfrm>
            <a:off x="228600" y="6477000"/>
            <a:ext cx="2438400" cy="304800"/>
          </a:xfrm>
          <a:prstGeom prst="rect">
            <a:avLst/>
          </a:prstGeom>
          <a:solidFill>
            <a:schemeClr val="accent1"/>
          </a:solidFill>
          <a:ln w="12700">
            <a:solidFill>
              <a:schemeClr val="tx1"/>
            </a:solidFill>
            <a:miter lim="800000"/>
            <a:headEnd type="none" w="sm" len="sm"/>
            <a:tailEnd type="none" w="sm" len="sm"/>
          </a:ln>
        </p:spPr>
        <p:txBody>
          <a:bodyPr wrap="none" anchor="ctr"/>
          <a:lstStyle/>
          <a:p>
            <a:pPr algn="ctr"/>
            <a:r>
              <a:rPr lang="en-US" sz="1400"/>
              <a:t>Source: Crop Life – July 2002</a:t>
            </a:r>
          </a:p>
        </p:txBody>
      </p:sp>
      <p:sp>
        <p:nvSpPr>
          <p:cNvPr id="62468" name="Text Box 5"/>
          <p:cNvSpPr txBox="1">
            <a:spLocks noChangeArrowheads="1"/>
          </p:cNvSpPr>
          <p:nvPr/>
        </p:nvSpPr>
        <p:spPr bwMode="auto">
          <a:xfrm>
            <a:off x="3048000" y="1066800"/>
            <a:ext cx="762000" cy="366713"/>
          </a:xfrm>
          <a:prstGeom prst="rect">
            <a:avLst/>
          </a:prstGeom>
          <a:solidFill>
            <a:schemeClr val="bg1"/>
          </a:solidFill>
          <a:ln w="12700">
            <a:noFill/>
            <a:miter lim="800000"/>
            <a:headEnd/>
            <a:tailEnd/>
          </a:ln>
        </p:spPr>
        <p:txBody>
          <a:bodyPr>
            <a:spAutoFit/>
          </a:bodyPr>
          <a:lstStyle/>
          <a:p>
            <a:pPr algn="ctr">
              <a:spcBef>
                <a:spcPct val="50000"/>
              </a:spcBef>
            </a:pPr>
            <a:r>
              <a:rPr lang="en-US"/>
              <a:t>&gt;150</a:t>
            </a:r>
          </a:p>
        </p:txBody>
      </p:sp>
      <p:sp>
        <p:nvSpPr>
          <p:cNvPr id="62469" name="Text Box 6"/>
          <p:cNvSpPr txBox="1">
            <a:spLocks noChangeArrowheads="1"/>
          </p:cNvSpPr>
          <p:nvPr/>
        </p:nvSpPr>
        <p:spPr bwMode="auto">
          <a:xfrm>
            <a:off x="3048000" y="1752600"/>
            <a:ext cx="838200" cy="581025"/>
          </a:xfrm>
          <a:prstGeom prst="rect">
            <a:avLst/>
          </a:prstGeom>
          <a:solidFill>
            <a:schemeClr val="bg1"/>
          </a:solidFill>
          <a:ln w="12700">
            <a:noFill/>
            <a:miter lim="800000"/>
            <a:headEnd/>
            <a:tailEnd/>
          </a:ln>
        </p:spPr>
        <p:txBody>
          <a:bodyPr>
            <a:spAutoFit/>
          </a:bodyPr>
          <a:lstStyle/>
          <a:p>
            <a:pPr algn="ctr">
              <a:spcBef>
                <a:spcPct val="50000"/>
              </a:spcBef>
            </a:pPr>
            <a:r>
              <a:rPr lang="en-US" sz="1600"/>
              <a:t>151-250</a:t>
            </a:r>
          </a:p>
        </p:txBody>
      </p:sp>
      <p:sp>
        <p:nvSpPr>
          <p:cNvPr id="62470" name="Text Box 7"/>
          <p:cNvSpPr txBox="1">
            <a:spLocks noChangeArrowheads="1"/>
          </p:cNvSpPr>
          <p:nvPr/>
        </p:nvSpPr>
        <p:spPr bwMode="auto">
          <a:xfrm>
            <a:off x="3048000" y="2514600"/>
            <a:ext cx="762000" cy="641350"/>
          </a:xfrm>
          <a:prstGeom prst="rect">
            <a:avLst/>
          </a:prstGeom>
          <a:solidFill>
            <a:schemeClr val="bg1"/>
          </a:solidFill>
          <a:ln w="12700">
            <a:noFill/>
            <a:miter lim="800000"/>
            <a:headEnd/>
            <a:tailEnd/>
          </a:ln>
        </p:spPr>
        <p:txBody>
          <a:bodyPr>
            <a:spAutoFit/>
          </a:bodyPr>
          <a:lstStyle/>
          <a:p>
            <a:pPr algn="ctr">
              <a:spcBef>
                <a:spcPct val="50000"/>
              </a:spcBef>
            </a:pPr>
            <a:r>
              <a:rPr lang="en-US"/>
              <a:t>251-350</a:t>
            </a:r>
          </a:p>
        </p:txBody>
      </p:sp>
      <p:sp>
        <p:nvSpPr>
          <p:cNvPr id="62471" name="Text Box 8"/>
          <p:cNvSpPr txBox="1">
            <a:spLocks noChangeArrowheads="1"/>
          </p:cNvSpPr>
          <p:nvPr/>
        </p:nvSpPr>
        <p:spPr bwMode="auto">
          <a:xfrm>
            <a:off x="3048000" y="3352800"/>
            <a:ext cx="762000" cy="641350"/>
          </a:xfrm>
          <a:prstGeom prst="rect">
            <a:avLst/>
          </a:prstGeom>
          <a:solidFill>
            <a:schemeClr val="bg1"/>
          </a:solidFill>
          <a:ln w="12700">
            <a:noFill/>
            <a:miter lim="800000"/>
            <a:headEnd/>
            <a:tailEnd/>
          </a:ln>
        </p:spPr>
        <p:txBody>
          <a:bodyPr>
            <a:spAutoFit/>
          </a:bodyPr>
          <a:lstStyle/>
          <a:p>
            <a:pPr algn="ctr">
              <a:spcBef>
                <a:spcPct val="50000"/>
              </a:spcBef>
            </a:pPr>
            <a:r>
              <a:rPr lang="en-US"/>
              <a:t>351-450</a:t>
            </a:r>
          </a:p>
        </p:txBody>
      </p:sp>
      <p:sp>
        <p:nvSpPr>
          <p:cNvPr id="62472" name="Text Box 9"/>
          <p:cNvSpPr txBox="1">
            <a:spLocks noChangeArrowheads="1"/>
          </p:cNvSpPr>
          <p:nvPr/>
        </p:nvSpPr>
        <p:spPr bwMode="auto">
          <a:xfrm>
            <a:off x="3048000" y="4114800"/>
            <a:ext cx="762000" cy="641350"/>
          </a:xfrm>
          <a:prstGeom prst="rect">
            <a:avLst/>
          </a:prstGeom>
          <a:solidFill>
            <a:schemeClr val="bg1"/>
          </a:solidFill>
          <a:ln w="12700">
            <a:noFill/>
            <a:miter lim="800000"/>
            <a:headEnd/>
            <a:tailEnd/>
          </a:ln>
        </p:spPr>
        <p:txBody>
          <a:bodyPr>
            <a:spAutoFit/>
          </a:bodyPr>
          <a:lstStyle/>
          <a:p>
            <a:pPr algn="ctr">
              <a:spcBef>
                <a:spcPct val="50000"/>
              </a:spcBef>
            </a:pPr>
            <a:r>
              <a:rPr lang="en-US"/>
              <a:t>451-550</a:t>
            </a:r>
          </a:p>
        </p:txBody>
      </p:sp>
      <p:sp>
        <p:nvSpPr>
          <p:cNvPr id="62473" name="Text Box 10"/>
          <p:cNvSpPr txBox="1">
            <a:spLocks noChangeArrowheads="1"/>
          </p:cNvSpPr>
          <p:nvPr/>
        </p:nvSpPr>
        <p:spPr bwMode="auto">
          <a:xfrm>
            <a:off x="3048000" y="5105400"/>
            <a:ext cx="762000" cy="366713"/>
          </a:xfrm>
          <a:prstGeom prst="rect">
            <a:avLst/>
          </a:prstGeom>
          <a:solidFill>
            <a:schemeClr val="bg1"/>
          </a:solidFill>
          <a:ln w="12700">
            <a:noFill/>
            <a:miter lim="800000"/>
            <a:headEnd/>
            <a:tailEnd/>
          </a:ln>
        </p:spPr>
        <p:txBody>
          <a:bodyPr>
            <a:spAutoFit/>
          </a:bodyPr>
          <a:lstStyle/>
          <a:p>
            <a:pPr algn="ctr">
              <a:spcBef>
                <a:spcPct val="50000"/>
              </a:spcBef>
            </a:pPr>
            <a:r>
              <a:rPr lang="en-US"/>
              <a:t>&gt;551</a:t>
            </a:r>
          </a:p>
        </p:txBody>
      </p:sp>
      <p:sp>
        <p:nvSpPr>
          <p:cNvPr id="62474" name="Rectangle 11"/>
          <p:cNvSpPr>
            <a:spLocks noChangeArrowheads="1"/>
          </p:cNvSpPr>
          <p:nvPr/>
        </p:nvSpPr>
        <p:spPr bwMode="auto">
          <a:xfrm>
            <a:off x="3048000" y="2057400"/>
            <a:ext cx="762000" cy="762000"/>
          </a:xfrm>
          <a:prstGeom prst="rect">
            <a:avLst/>
          </a:prstGeom>
          <a:noFill/>
          <a:ln w="12700">
            <a:solidFill>
              <a:srgbClr val="FF0000"/>
            </a:solidFill>
            <a:miter lim="800000"/>
            <a:headEnd/>
            <a:tailEnd/>
          </a:ln>
        </p:spPr>
        <p:txBody>
          <a:bodyPr wrap="none" anchor="ctr"/>
          <a:lstStyle/>
          <a:p>
            <a:pPr algn="ctr"/>
            <a:endParaRPr lang="en-US">
              <a:solidFill>
                <a:srgbClr val="FF0000"/>
              </a:solidFill>
            </a:endParaRPr>
          </a:p>
        </p:txBody>
      </p:sp>
      <p:sp>
        <p:nvSpPr>
          <p:cNvPr id="62475" name="Rectangle 12"/>
          <p:cNvSpPr>
            <a:spLocks noChangeArrowheads="1"/>
          </p:cNvSpPr>
          <p:nvPr/>
        </p:nvSpPr>
        <p:spPr bwMode="auto">
          <a:xfrm>
            <a:off x="3124200" y="2819400"/>
            <a:ext cx="762000" cy="1600200"/>
          </a:xfrm>
          <a:prstGeom prst="rect">
            <a:avLst/>
          </a:prstGeom>
          <a:noFill/>
          <a:ln w="12700">
            <a:solidFill>
              <a:srgbClr val="3333FF"/>
            </a:solidFill>
            <a:miter lim="800000"/>
            <a:headEnd/>
            <a:tailEnd/>
          </a:ln>
        </p:spPr>
        <p:txBody>
          <a:bodyPr wrap="none" anchor="ctr"/>
          <a:lstStyle/>
          <a:p>
            <a:pPr algn="ctr"/>
            <a:endParaRPr lang="en-US">
              <a:solidFill>
                <a:srgbClr val="FF0000"/>
              </a:solidFill>
            </a:endParaRPr>
          </a:p>
        </p:txBody>
      </p:sp>
      <p:sp>
        <p:nvSpPr>
          <p:cNvPr id="62476" name="Rectangle 13"/>
          <p:cNvSpPr>
            <a:spLocks noChangeArrowheads="1"/>
          </p:cNvSpPr>
          <p:nvPr/>
        </p:nvSpPr>
        <p:spPr bwMode="auto">
          <a:xfrm>
            <a:off x="2971800" y="685800"/>
            <a:ext cx="1066800" cy="5943600"/>
          </a:xfrm>
          <a:prstGeom prst="rect">
            <a:avLst/>
          </a:prstGeom>
          <a:solidFill>
            <a:schemeClr val="folHlink"/>
          </a:solidFill>
          <a:ln w="12700">
            <a:solidFill>
              <a:schemeClr val="tx1"/>
            </a:solidFill>
            <a:miter lim="800000"/>
            <a:headEnd/>
            <a:tailEnd/>
          </a:ln>
        </p:spPr>
        <p:txBody>
          <a:bodyPr wrap="none" anchor="ctr"/>
          <a:lstStyle/>
          <a:p>
            <a:endParaRPr lang="en-US"/>
          </a:p>
        </p:txBody>
      </p:sp>
      <p:sp>
        <p:nvSpPr>
          <p:cNvPr id="1373198" name="AutoShape 14"/>
          <p:cNvSpPr>
            <a:spLocks noChangeArrowheads="1"/>
          </p:cNvSpPr>
          <p:nvPr/>
        </p:nvSpPr>
        <p:spPr bwMode="auto">
          <a:xfrm rot="-957816">
            <a:off x="3124200" y="1143000"/>
            <a:ext cx="3657600" cy="1371600"/>
          </a:xfrm>
          <a:prstGeom prst="leftArrow">
            <a:avLst>
              <a:gd name="adj1" fmla="val 50000"/>
              <a:gd name="adj2" fmla="val 66667"/>
            </a:avLst>
          </a:prstGeom>
          <a:solidFill>
            <a:schemeClr val="accent1"/>
          </a:solidFill>
          <a:ln w="12700">
            <a:solidFill>
              <a:schemeClr val="tx1"/>
            </a:solidFill>
            <a:miter lim="800000"/>
            <a:headEnd/>
            <a:tailEnd/>
          </a:ln>
        </p:spPr>
        <p:txBody>
          <a:bodyPr wrap="none" anchor="ctr"/>
          <a:lstStyle/>
          <a:p>
            <a:endParaRPr lang="en-US"/>
          </a:p>
        </p:txBody>
      </p:sp>
      <p:sp>
        <p:nvSpPr>
          <p:cNvPr id="1373199" name="WordArt 15"/>
          <p:cNvSpPr>
            <a:spLocks noChangeArrowheads="1" noChangeShapeType="1" noTextEdit="1"/>
          </p:cNvSpPr>
          <p:nvPr/>
        </p:nvSpPr>
        <p:spPr bwMode="auto">
          <a:xfrm rot="-961940">
            <a:off x="3581400" y="1609725"/>
            <a:ext cx="3048000" cy="371475"/>
          </a:xfrm>
          <a:prstGeom prst="rect">
            <a:avLst/>
          </a:prstGeom>
        </p:spPr>
        <p:txBody>
          <a:bodyPr wrap="none" fromWordArt="1">
            <a:prstTxWarp prst="textPlain">
              <a:avLst>
                <a:gd name="adj" fmla="val 50000"/>
              </a:avLst>
            </a:prstTxWarp>
          </a:bodyPr>
          <a:lstStyle/>
          <a:p>
            <a:pPr algn="ctr"/>
            <a:r>
              <a:rPr lang="en-US" sz="2400" kern="10">
                <a:ln w="19050">
                  <a:solidFill>
                    <a:srgbClr val="99CCFF"/>
                  </a:solidFill>
                  <a:round/>
                  <a:headEnd/>
                  <a:tailEnd/>
                </a:ln>
                <a:solidFill>
                  <a:srgbClr val="0066CC"/>
                </a:solidFill>
                <a:effectLst>
                  <a:outerShdw dist="35921" dir="2700000" algn="ctr" rotWithShape="0">
                    <a:srgbClr val="990000"/>
                  </a:outerShdw>
                </a:effectLst>
                <a:latin typeface="Impact"/>
              </a:rPr>
              <a:t>Fungicides/Insecticides</a:t>
            </a:r>
          </a:p>
        </p:txBody>
      </p:sp>
      <p:sp>
        <p:nvSpPr>
          <p:cNvPr id="62479" name="AutoShape 16"/>
          <p:cNvSpPr>
            <a:spLocks/>
          </p:cNvSpPr>
          <p:nvPr/>
        </p:nvSpPr>
        <p:spPr bwMode="auto">
          <a:xfrm>
            <a:off x="2895600" y="1905000"/>
            <a:ext cx="304800" cy="914400"/>
          </a:xfrm>
          <a:prstGeom prst="rightBrace">
            <a:avLst>
              <a:gd name="adj1" fmla="val 25000"/>
              <a:gd name="adj2" fmla="val 50000"/>
            </a:avLst>
          </a:prstGeom>
          <a:noFill/>
          <a:ln w="57150">
            <a:solidFill>
              <a:srgbClr val="FF0000"/>
            </a:solidFill>
            <a:round/>
            <a:headEnd/>
            <a:tailEnd/>
          </a:ln>
        </p:spPr>
        <p:txBody>
          <a:bodyPr wrap="none" anchor="ctr"/>
          <a:lstStyle/>
          <a:p>
            <a:endParaRPr lang="en-US"/>
          </a:p>
        </p:txBody>
      </p:sp>
      <p:sp>
        <p:nvSpPr>
          <p:cNvPr id="62480" name="AutoShape 17"/>
          <p:cNvSpPr>
            <a:spLocks/>
          </p:cNvSpPr>
          <p:nvPr/>
        </p:nvSpPr>
        <p:spPr bwMode="auto">
          <a:xfrm>
            <a:off x="2895600" y="2819400"/>
            <a:ext cx="304800" cy="1828800"/>
          </a:xfrm>
          <a:prstGeom prst="rightBrace">
            <a:avLst>
              <a:gd name="adj1" fmla="val 50000"/>
              <a:gd name="adj2" fmla="val 50000"/>
            </a:avLst>
          </a:prstGeom>
          <a:noFill/>
          <a:ln w="57150">
            <a:solidFill>
              <a:srgbClr val="FF0000"/>
            </a:solidFill>
            <a:round/>
            <a:headEnd/>
            <a:tailEnd/>
          </a:ln>
        </p:spPr>
        <p:txBody>
          <a:bodyPr wrap="none" anchor="ctr"/>
          <a:lstStyle/>
          <a:p>
            <a:endParaRPr lang="en-US"/>
          </a:p>
        </p:txBody>
      </p:sp>
      <p:sp>
        <p:nvSpPr>
          <p:cNvPr id="1373202" name="AutoShape 18"/>
          <p:cNvSpPr>
            <a:spLocks noChangeArrowheads="1"/>
          </p:cNvSpPr>
          <p:nvPr/>
        </p:nvSpPr>
        <p:spPr bwMode="auto">
          <a:xfrm>
            <a:off x="3429000" y="3276600"/>
            <a:ext cx="3352800" cy="1143000"/>
          </a:xfrm>
          <a:prstGeom prst="leftArrow">
            <a:avLst>
              <a:gd name="adj1" fmla="val 50000"/>
              <a:gd name="adj2" fmla="val 73333"/>
            </a:avLst>
          </a:prstGeom>
          <a:solidFill>
            <a:schemeClr val="accent1"/>
          </a:solidFill>
          <a:ln w="12700">
            <a:solidFill>
              <a:schemeClr val="tx1"/>
            </a:solidFill>
            <a:miter lim="800000"/>
            <a:headEnd/>
            <a:tailEnd/>
          </a:ln>
        </p:spPr>
        <p:txBody>
          <a:bodyPr wrap="none" anchor="ctr"/>
          <a:lstStyle/>
          <a:p>
            <a:endParaRPr lang="en-US"/>
          </a:p>
        </p:txBody>
      </p:sp>
      <p:sp>
        <p:nvSpPr>
          <p:cNvPr id="1373203" name="WordArt 19"/>
          <p:cNvSpPr>
            <a:spLocks noChangeArrowheads="1" noChangeShapeType="1" noTextEdit="1"/>
          </p:cNvSpPr>
          <p:nvPr/>
        </p:nvSpPr>
        <p:spPr bwMode="auto">
          <a:xfrm>
            <a:off x="4362450" y="3667125"/>
            <a:ext cx="1352550" cy="371475"/>
          </a:xfrm>
          <a:prstGeom prst="rect">
            <a:avLst/>
          </a:prstGeom>
        </p:spPr>
        <p:txBody>
          <a:bodyPr wrap="none" fromWordArt="1">
            <a:prstTxWarp prst="textPlain">
              <a:avLst>
                <a:gd name="adj" fmla="val 50000"/>
              </a:avLst>
            </a:prstTxWarp>
          </a:bodyPr>
          <a:lstStyle/>
          <a:p>
            <a:pPr algn="ctr"/>
            <a:r>
              <a:rPr lang="en-US" sz="2400" kern="10">
                <a:ln w="19050">
                  <a:solidFill>
                    <a:srgbClr val="99CCFF"/>
                  </a:solidFill>
                  <a:round/>
                  <a:headEnd/>
                  <a:tailEnd/>
                </a:ln>
                <a:solidFill>
                  <a:srgbClr val="0066CC"/>
                </a:solidFill>
                <a:effectLst>
                  <a:outerShdw dist="35921" dir="2700000" algn="ctr" rotWithShape="0">
                    <a:srgbClr val="990000"/>
                  </a:outerShdw>
                </a:effectLst>
                <a:latin typeface="Impact"/>
              </a:rPr>
              <a:t>Herbicides</a:t>
            </a:r>
          </a:p>
        </p:txBody>
      </p:sp>
      <p:sp>
        <p:nvSpPr>
          <p:cNvPr id="62483" name="Text Box 21"/>
          <p:cNvSpPr txBox="1">
            <a:spLocks noChangeArrowheads="1"/>
          </p:cNvSpPr>
          <p:nvPr/>
        </p:nvSpPr>
        <p:spPr bwMode="auto">
          <a:xfrm>
            <a:off x="762000" y="152400"/>
            <a:ext cx="2819400" cy="457200"/>
          </a:xfrm>
          <a:prstGeom prst="rect">
            <a:avLst/>
          </a:prstGeom>
          <a:solidFill>
            <a:schemeClr val="bg1"/>
          </a:solidFill>
          <a:ln w="12700">
            <a:noFill/>
            <a:miter lim="800000"/>
            <a:headEnd/>
            <a:tailEnd/>
          </a:ln>
        </p:spPr>
        <p:txBody>
          <a:bodyPr>
            <a:spAutoFit/>
          </a:bodyPr>
          <a:lstStyle/>
          <a:p>
            <a:pPr>
              <a:spcBef>
                <a:spcPct val="50000"/>
              </a:spcBef>
            </a:pPr>
            <a:r>
              <a:rPr lang="en-US" sz="2400">
                <a:solidFill>
                  <a:schemeClr val="tx2"/>
                </a:solidFill>
              </a:rPr>
              <a:t>ASABE Standard</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73202"/>
                                        </p:tgtEl>
                                        <p:attrNameLst>
                                          <p:attrName>style.visibility</p:attrName>
                                        </p:attrNameLst>
                                      </p:cBhvr>
                                      <p:to>
                                        <p:strVal val="visible"/>
                                      </p:to>
                                    </p:set>
                                  </p:childTnLst>
                                </p:cTn>
                              </p:par>
                              <p:par>
                                <p:cTn id="7" presetID="3" presetClass="entr" presetSubtype="0" fill="hold" grpId="0" nodeType="withEffect">
                                  <p:stCondLst>
                                    <p:cond delay="0"/>
                                  </p:stCondLst>
                                  <p:childTnLst>
                                    <p:set>
                                      <p:cBhvr>
                                        <p:cTn id="8" dur="1" fill="hold">
                                          <p:stCondLst>
                                            <p:cond delay="0"/>
                                          </p:stCondLst>
                                        </p:cTn>
                                        <p:tgtEl>
                                          <p:spTgt spid="137320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73198"/>
                                        </p:tgtEl>
                                        <p:attrNameLst>
                                          <p:attrName>style.visibility</p:attrName>
                                        </p:attrNameLst>
                                      </p:cBhvr>
                                      <p:to>
                                        <p:strVal val="visible"/>
                                      </p:to>
                                    </p:set>
                                  </p:childTnLst>
                                </p:cTn>
                              </p:par>
                              <p:par>
                                <p:cTn id="13" presetID="3" presetClass="entr" presetSubtype="0" fill="hold" grpId="0" nodeType="withEffect">
                                  <p:stCondLst>
                                    <p:cond delay="0"/>
                                  </p:stCondLst>
                                  <p:childTnLst>
                                    <p:set>
                                      <p:cBhvr>
                                        <p:cTn id="14" dur="1" fill="hold">
                                          <p:stCondLst>
                                            <p:cond delay="0"/>
                                          </p:stCondLst>
                                        </p:cTn>
                                        <p:tgtEl>
                                          <p:spTgt spid="13731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3198" grpId="0" animBg="1"/>
      <p:bldP spid="1373199" grpId="0" animBg="1"/>
      <p:bldP spid="1373202" grpId="0" animBg="1"/>
      <p:bldP spid="1373203"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4" name="Line 2"/>
          <p:cNvSpPr>
            <a:spLocks noChangeShapeType="1"/>
          </p:cNvSpPr>
          <p:nvPr/>
        </p:nvSpPr>
        <p:spPr bwMode="auto">
          <a:xfrm>
            <a:off x="381000" y="4953000"/>
            <a:ext cx="8077200" cy="0"/>
          </a:xfrm>
          <a:prstGeom prst="line">
            <a:avLst/>
          </a:prstGeom>
          <a:noFill/>
          <a:ln w="38100">
            <a:solidFill>
              <a:schemeClr val="tx1"/>
            </a:solidFill>
            <a:round/>
            <a:headEnd/>
            <a:tailEnd/>
          </a:ln>
          <a:effectLst/>
        </p:spPr>
        <p:txBody>
          <a:bodyPr/>
          <a:lstStyle/>
          <a:p>
            <a:endParaRPr lang="en-US"/>
          </a:p>
        </p:txBody>
      </p:sp>
      <p:pic>
        <p:nvPicPr>
          <p:cNvPr id="1047556" name="Picture 4"/>
          <p:cNvPicPr>
            <a:picLocks noChangeAspect="1" noChangeArrowheads="1"/>
          </p:cNvPicPr>
          <p:nvPr/>
        </p:nvPicPr>
        <p:blipFill>
          <a:blip r:embed="rId3" cstate="print"/>
          <a:srcRect/>
          <a:stretch>
            <a:fillRect/>
          </a:stretch>
        </p:blipFill>
        <p:spPr bwMode="auto">
          <a:xfrm>
            <a:off x="152400" y="762000"/>
            <a:ext cx="8820150" cy="3552825"/>
          </a:xfrm>
          <a:prstGeom prst="rect">
            <a:avLst/>
          </a:prstGeom>
          <a:noFill/>
          <a:ln w="12700">
            <a:noFill/>
            <a:miter lim="800000"/>
            <a:headEnd/>
            <a:tailEnd/>
          </a:ln>
          <a:effectLst/>
        </p:spPr>
      </p:pic>
    </p:spTree>
    <p:custDataLst>
      <p:tags r:id="rId1"/>
    </p:custData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4276" name="Picture 4"/>
          <p:cNvPicPr>
            <a:picLocks noChangeAspect="1" noChangeArrowheads="1"/>
          </p:cNvPicPr>
          <p:nvPr/>
        </p:nvPicPr>
        <p:blipFill>
          <a:blip r:embed="rId3" cstate="print"/>
          <a:srcRect/>
          <a:stretch>
            <a:fillRect/>
          </a:stretch>
        </p:blipFill>
        <p:spPr bwMode="auto">
          <a:xfrm>
            <a:off x="152400" y="685800"/>
            <a:ext cx="8839200" cy="4191000"/>
          </a:xfrm>
          <a:prstGeom prst="rect">
            <a:avLst/>
          </a:prstGeom>
          <a:noFill/>
          <a:ln w="12700">
            <a:noFill/>
            <a:miter lim="800000"/>
            <a:headEnd/>
            <a:tailEnd/>
          </a:ln>
          <a:effectLst/>
        </p:spPr>
      </p:pic>
      <p:sp>
        <p:nvSpPr>
          <p:cNvPr id="1334278" name="Line 6"/>
          <p:cNvSpPr>
            <a:spLocks noChangeShapeType="1"/>
          </p:cNvSpPr>
          <p:nvPr/>
        </p:nvSpPr>
        <p:spPr bwMode="auto">
          <a:xfrm>
            <a:off x="4876800" y="1905000"/>
            <a:ext cx="1600200" cy="0"/>
          </a:xfrm>
          <a:prstGeom prst="line">
            <a:avLst/>
          </a:prstGeom>
          <a:noFill/>
          <a:ln w="28575">
            <a:solidFill>
              <a:srgbClr val="FF0000"/>
            </a:solidFill>
            <a:round/>
            <a:headEnd/>
            <a:tailEnd/>
          </a:ln>
          <a:effectLst/>
        </p:spPr>
        <p:txBody>
          <a:bodyPr/>
          <a:lstStyle/>
          <a:p>
            <a:endParaRPr lang="en-US"/>
          </a:p>
        </p:txBody>
      </p:sp>
      <p:sp>
        <p:nvSpPr>
          <p:cNvPr id="1334279" name="Line 7"/>
          <p:cNvSpPr>
            <a:spLocks noChangeShapeType="1"/>
          </p:cNvSpPr>
          <p:nvPr/>
        </p:nvSpPr>
        <p:spPr bwMode="auto">
          <a:xfrm>
            <a:off x="2209800" y="2133600"/>
            <a:ext cx="1600200" cy="0"/>
          </a:xfrm>
          <a:prstGeom prst="line">
            <a:avLst/>
          </a:prstGeom>
          <a:noFill/>
          <a:ln w="28575">
            <a:solidFill>
              <a:srgbClr val="FF0000"/>
            </a:solidFill>
            <a:round/>
            <a:headEnd/>
            <a:tailEnd/>
          </a:ln>
          <a:effectLst/>
        </p:spPr>
        <p:txBody>
          <a:bodyPr/>
          <a:lstStyle/>
          <a:p>
            <a:endParaRPr lang="en-US"/>
          </a:p>
        </p:txBody>
      </p:sp>
      <p:sp>
        <p:nvSpPr>
          <p:cNvPr id="1334280" name="Oval 8"/>
          <p:cNvSpPr>
            <a:spLocks noChangeArrowheads="1"/>
          </p:cNvSpPr>
          <p:nvPr/>
        </p:nvSpPr>
        <p:spPr bwMode="auto">
          <a:xfrm>
            <a:off x="3962400" y="762000"/>
            <a:ext cx="1600200" cy="685800"/>
          </a:xfrm>
          <a:prstGeom prst="ellipse">
            <a:avLst/>
          </a:prstGeom>
          <a:noFill/>
          <a:ln w="12700">
            <a:solidFill>
              <a:srgbClr val="FF0000"/>
            </a:solidFill>
            <a:round/>
            <a:headEnd/>
            <a:tailEnd/>
          </a:ln>
          <a:effectLst/>
        </p:spPr>
        <p:txBody>
          <a:bodyPr wrap="none" anchor="ctr"/>
          <a:lstStyle/>
          <a:p>
            <a:endParaRPr lang="en-US"/>
          </a:p>
        </p:txBody>
      </p:sp>
      <p:sp>
        <p:nvSpPr>
          <p:cNvPr id="1334281" name="Text Box 9"/>
          <p:cNvSpPr txBox="1">
            <a:spLocks noChangeArrowheads="1"/>
          </p:cNvSpPr>
          <p:nvPr/>
        </p:nvSpPr>
        <p:spPr bwMode="auto">
          <a:xfrm>
            <a:off x="3886200" y="5486400"/>
            <a:ext cx="990600" cy="366713"/>
          </a:xfrm>
          <a:prstGeom prst="rect">
            <a:avLst/>
          </a:prstGeom>
          <a:noFill/>
          <a:ln w="12700">
            <a:noFill/>
            <a:miter lim="800000"/>
            <a:headEnd/>
            <a:tailEnd/>
          </a:ln>
          <a:effectLst/>
        </p:spPr>
        <p:txBody>
          <a:bodyPr>
            <a:spAutoFit/>
          </a:bodyPr>
          <a:lstStyle/>
          <a:p>
            <a:pPr>
              <a:spcBef>
                <a:spcPct val="50000"/>
              </a:spcBef>
            </a:pPr>
            <a:r>
              <a:rPr lang="en-US"/>
              <a:t>Page 4</a:t>
            </a:r>
          </a:p>
        </p:txBody>
      </p:sp>
    </p:spTree>
    <p:custDataLst>
      <p:tags r:id="rId1"/>
    </p:custData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p:cNvPicPr>
            <a:picLocks noChangeAspect="1" noChangeArrowheads="1"/>
          </p:cNvPicPr>
          <p:nvPr/>
        </p:nvPicPr>
        <p:blipFill>
          <a:blip r:embed="rId3" cstate="print"/>
          <a:srcRect/>
          <a:stretch>
            <a:fillRect/>
          </a:stretch>
        </p:blipFill>
        <p:spPr bwMode="auto">
          <a:xfrm>
            <a:off x="228600" y="4343400"/>
            <a:ext cx="8629650" cy="2305050"/>
          </a:xfrm>
          <a:prstGeom prst="rect">
            <a:avLst/>
          </a:prstGeom>
          <a:noFill/>
          <a:ln w="12700">
            <a:solidFill>
              <a:schemeClr val="tx1"/>
            </a:solidFill>
            <a:prstDash val="dash"/>
            <a:miter lim="800000"/>
            <a:headEnd/>
            <a:tailEnd/>
          </a:ln>
        </p:spPr>
      </p:pic>
      <p:pic>
        <p:nvPicPr>
          <p:cNvPr id="65539" name="Picture 5"/>
          <p:cNvPicPr>
            <a:picLocks noChangeAspect="1" noChangeArrowheads="1"/>
          </p:cNvPicPr>
          <p:nvPr/>
        </p:nvPicPr>
        <p:blipFill>
          <a:blip r:embed="rId4" cstate="print"/>
          <a:srcRect t="3542"/>
          <a:stretch>
            <a:fillRect/>
          </a:stretch>
        </p:blipFill>
        <p:spPr bwMode="auto">
          <a:xfrm>
            <a:off x="533400" y="0"/>
            <a:ext cx="8229600" cy="4151313"/>
          </a:xfrm>
          <a:prstGeom prst="rect">
            <a:avLst/>
          </a:prstGeom>
          <a:noFill/>
          <a:ln w="12700">
            <a:noFill/>
            <a:miter lim="800000"/>
            <a:headEnd/>
            <a:tailEnd/>
          </a:ln>
        </p:spPr>
      </p:pic>
      <p:sp>
        <p:nvSpPr>
          <p:cNvPr id="65540" name="Line 6"/>
          <p:cNvSpPr>
            <a:spLocks noChangeShapeType="1"/>
          </p:cNvSpPr>
          <p:nvPr/>
        </p:nvSpPr>
        <p:spPr bwMode="auto">
          <a:xfrm>
            <a:off x="0" y="4191000"/>
            <a:ext cx="9144000" cy="0"/>
          </a:xfrm>
          <a:prstGeom prst="line">
            <a:avLst/>
          </a:prstGeom>
          <a:noFill/>
          <a:ln w="12700">
            <a:solidFill>
              <a:srgbClr val="FF0000"/>
            </a:solidFill>
            <a:prstDash val="dash"/>
            <a:round/>
            <a:headEnd/>
            <a:tailEnd/>
          </a:ln>
        </p:spPr>
        <p:txBody>
          <a:bodyPr/>
          <a:lstStyle/>
          <a:p>
            <a:endParaRPr lang="en-US"/>
          </a:p>
        </p:txBody>
      </p:sp>
      <p:sp>
        <p:nvSpPr>
          <p:cNvPr id="65541" name="Oval 7"/>
          <p:cNvSpPr>
            <a:spLocks noChangeArrowheads="1"/>
          </p:cNvSpPr>
          <p:nvPr/>
        </p:nvSpPr>
        <p:spPr bwMode="auto">
          <a:xfrm>
            <a:off x="3657600" y="4572000"/>
            <a:ext cx="1600200" cy="304800"/>
          </a:xfrm>
          <a:prstGeom prst="ellipse">
            <a:avLst/>
          </a:prstGeom>
          <a:noFill/>
          <a:ln w="12700">
            <a:solidFill>
              <a:srgbClr val="FF0000"/>
            </a:solidFill>
            <a:round/>
            <a:headEnd/>
            <a:tailEnd/>
          </a:ln>
        </p:spPr>
        <p:txBody>
          <a:bodyPr wrap="none" anchor="ctr"/>
          <a:lstStyle/>
          <a:p>
            <a:endParaRPr lang="en-US"/>
          </a:p>
        </p:txBody>
      </p:sp>
      <p:sp>
        <p:nvSpPr>
          <p:cNvPr id="65542" name="Line 8"/>
          <p:cNvSpPr>
            <a:spLocks noChangeShapeType="1"/>
          </p:cNvSpPr>
          <p:nvPr/>
        </p:nvSpPr>
        <p:spPr bwMode="auto">
          <a:xfrm>
            <a:off x="7010400" y="5029200"/>
            <a:ext cx="1219200" cy="0"/>
          </a:xfrm>
          <a:prstGeom prst="line">
            <a:avLst/>
          </a:prstGeom>
          <a:noFill/>
          <a:ln w="12700">
            <a:solidFill>
              <a:srgbClr val="FF0000"/>
            </a:solidFill>
            <a:round/>
            <a:headEnd/>
            <a:tailEnd/>
          </a:ln>
        </p:spPr>
        <p:txBody>
          <a:bodyPr/>
          <a:lstStyle/>
          <a:p>
            <a:endParaRPr lang="en-US"/>
          </a:p>
        </p:txBody>
      </p:sp>
      <p:sp>
        <p:nvSpPr>
          <p:cNvPr id="65543" name="Oval 9"/>
          <p:cNvSpPr>
            <a:spLocks noChangeArrowheads="1"/>
          </p:cNvSpPr>
          <p:nvPr/>
        </p:nvSpPr>
        <p:spPr bwMode="auto">
          <a:xfrm>
            <a:off x="5943600" y="4267200"/>
            <a:ext cx="990600" cy="304800"/>
          </a:xfrm>
          <a:prstGeom prst="ellipse">
            <a:avLst/>
          </a:prstGeom>
          <a:noFill/>
          <a:ln w="12700">
            <a:solidFill>
              <a:srgbClr val="FF0000"/>
            </a:solidFill>
            <a:round/>
            <a:headEnd/>
            <a:tailEnd/>
          </a:ln>
        </p:spPr>
        <p:txBody>
          <a:bodyPr wrap="none" anchor="ctr"/>
          <a:lstStyle/>
          <a:p>
            <a:endParaRPr lang="en-US"/>
          </a:p>
        </p:txBody>
      </p:sp>
    </p:spTree>
    <p:custDataLst>
      <p:tags r:id="rId1"/>
    </p:custData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p:cNvPicPr>
            <a:picLocks noChangeAspect="1" noChangeArrowheads="1"/>
          </p:cNvPicPr>
          <p:nvPr/>
        </p:nvPicPr>
        <p:blipFill>
          <a:blip r:embed="rId3" cstate="email"/>
          <a:srcRect/>
          <a:stretch>
            <a:fillRect/>
          </a:stretch>
        </p:blipFill>
        <p:spPr bwMode="auto">
          <a:xfrm>
            <a:off x="152400" y="4343400"/>
            <a:ext cx="8843608" cy="2362200"/>
          </a:xfrm>
          <a:prstGeom prst="rect">
            <a:avLst/>
          </a:prstGeom>
          <a:noFill/>
          <a:ln w="12700">
            <a:solidFill>
              <a:schemeClr val="tx1"/>
            </a:solidFill>
            <a:prstDash val="dash"/>
            <a:miter lim="800000"/>
            <a:headEnd/>
            <a:tailEnd/>
          </a:ln>
        </p:spPr>
      </p:pic>
      <p:pic>
        <p:nvPicPr>
          <p:cNvPr id="65539" name="Picture 5"/>
          <p:cNvPicPr>
            <a:picLocks noChangeAspect="1" noChangeArrowheads="1"/>
          </p:cNvPicPr>
          <p:nvPr/>
        </p:nvPicPr>
        <p:blipFill>
          <a:blip r:embed="rId4" cstate="email"/>
          <a:srcRect t="3542"/>
          <a:stretch>
            <a:fillRect/>
          </a:stretch>
        </p:blipFill>
        <p:spPr bwMode="auto">
          <a:xfrm>
            <a:off x="228600" y="153752"/>
            <a:ext cx="8686799" cy="4113448"/>
          </a:xfrm>
          <a:prstGeom prst="rect">
            <a:avLst/>
          </a:prstGeom>
          <a:noFill/>
          <a:ln w="12700">
            <a:noFill/>
            <a:miter lim="800000"/>
            <a:headEnd/>
            <a:tailEnd/>
          </a:ln>
        </p:spPr>
      </p:pic>
      <p:sp>
        <p:nvSpPr>
          <p:cNvPr id="65541" name="Oval 7"/>
          <p:cNvSpPr>
            <a:spLocks noChangeArrowheads="1"/>
          </p:cNvSpPr>
          <p:nvPr/>
        </p:nvSpPr>
        <p:spPr bwMode="auto">
          <a:xfrm>
            <a:off x="3657600" y="4572000"/>
            <a:ext cx="1600200" cy="304800"/>
          </a:xfrm>
          <a:prstGeom prst="ellipse">
            <a:avLst/>
          </a:prstGeom>
          <a:noFill/>
          <a:ln w="12700">
            <a:solidFill>
              <a:srgbClr val="FF0000"/>
            </a:solidFill>
            <a:round/>
            <a:headEnd/>
            <a:tailEnd/>
          </a:ln>
        </p:spPr>
        <p:txBody>
          <a:bodyPr wrap="none" anchor="ctr"/>
          <a:lstStyle/>
          <a:p>
            <a:endParaRPr lang="en-US"/>
          </a:p>
        </p:txBody>
      </p:sp>
      <p:sp>
        <p:nvSpPr>
          <p:cNvPr id="65542" name="Line 8"/>
          <p:cNvSpPr>
            <a:spLocks noChangeShapeType="1"/>
          </p:cNvSpPr>
          <p:nvPr/>
        </p:nvSpPr>
        <p:spPr bwMode="auto">
          <a:xfrm>
            <a:off x="7010400" y="5029200"/>
            <a:ext cx="1219200" cy="0"/>
          </a:xfrm>
          <a:prstGeom prst="line">
            <a:avLst/>
          </a:prstGeom>
          <a:noFill/>
          <a:ln w="12700">
            <a:solidFill>
              <a:srgbClr val="FF0000"/>
            </a:solidFill>
            <a:round/>
            <a:headEnd/>
            <a:tailEnd/>
          </a:ln>
        </p:spPr>
        <p:txBody>
          <a:bodyPr/>
          <a:lstStyle/>
          <a:p>
            <a:endParaRPr lang="en-US"/>
          </a:p>
        </p:txBody>
      </p:sp>
      <p:sp>
        <p:nvSpPr>
          <p:cNvPr id="65543" name="Oval 9"/>
          <p:cNvSpPr>
            <a:spLocks noChangeArrowheads="1"/>
          </p:cNvSpPr>
          <p:nvPr/>
        </p:nvSpPr>
        <p:spPr bwMode="auto">
          <a:xfrm>
            <a:off x="5943600" y="4267200"/>
            <a:ext cx="990600" cy="304800"/>
          </a:xfrm>
          <a:prstGeom prst="ellipse">
            <a:avLst/>
          </a:prstGeom>
          <a:noFill/>
          <a:ln w="12700">
            <a:solidFill>
              <a:srgbClr val="FF0000"/>
            </a:solidFill>
            <a:round/>
            <a:headEnd/>
            <a:tailEnd/>
          </a:ln>
        </p:spPr>
        <p:txBody>
          <a:bodyPr wrap="none" anchor="ctr"/>
          <a:lstStyle/>
          <a:p>
            <a:endParaRPr lang="en-US"/>
          </a:p>
        </p:txBody>
      </p:sp>
      <p:sp>
        <p:nvSpPr>
          <p:cNvPr id="8" name="TextBox 7"/>
          <p:cNvSpPr txBox="1"/>
          <p:nvPr/>
        </p:nvSpPr>
        <p:spPr>
          <a:xfrm rot="20663385">
            <a:off x="685857" y="2152907"/>
            <a:ext cx="7855608" cy="1077218"/>
          </a:xfrm>
          <a:prstGeom prst="rect">
            <a:avLst/>
          </a:prstGeom>
          <a:solidFill>
            <a:schemeClr val="accent4">
              <a:lumMod val="60000"/>
              <a:lumOff val="40000"/>
            </a:schemeClr>
          </a:solidFill>
          <a:ln w="19050">
            <a:solidFill>
              <a:schemeClr val="accent4">
                <a:lumMod val="75000"/>
              </a:schemeClr>
            </a:solidFill>
          </a:ln>
        </p:spPr>
        <p:txBody>
          <a:bodyPr wrap="square" rtlCol="0">
            <a:spAutoFit/>
          </a:bodyPr>
          <a:lstStyle/>
          <a:p>
            <a:r>
              <a:rPr lang="en-US" sz="2400" dirty="0" smtClean="0">
                <a:solidFill>
                  <a:schemeClr val="bg1"/>
                </a:solidFill>
              </a:rPr>
              <a:t>- </a:t>
            </a:r>
            <a:r>
              <a:rPr lang="en-US" sz="2000" dirty="0" smtClean="0">
                <a:solidFill>
                  <a:schemeClr val="bg1"/>
                </a:solidFill>
              </a:rPr>
              <a:t>15 GPA</a:t>
            </a:r>
          </a:p>
          <a:p>
            <a:r>
              <a:rPr lang="en-US" sz="2000" dirty="0" smtClean="0">
                <a:solidFill>
                  <a:schemeClr val="bg1"/>
                </a:solidFill>
              </a:rPr>
              <a:t>- Generate MEDIUM spray droplets (ASABE S-572)</a:t>
            </a:r>
          </a:p>
          <a:p>
            <a:r>
              <a:rPr lang="en-US" sz="2000" dirty="0" smtClean="0">
                <a:solidFill>
                  <a:schemeClr val="bg1"/>
                </a:solidFill>
              </a:rPr>
              <a:t> - Do not use nozzles and pressures that result in COARSE sprays</a:t>
            </a:r>
            <a:endParaRPr lang="en-US" sz="2000" dirty="0">
              <a:solidFill>
                <a:schemeClr val="bg1"/>
              </a:solidFill>
            </a:endParaRPr>
          </a:p>
        </p:txBody>
      </p:sp>
    </p:spTree>
    <p:custDataLst>
      <p:tags r:id="rId1"/>
    </p:custData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5058" name="Picture 2"/>
          <p:cNvPicPr>
            <a:picLocks noChangeAspect="1" noChangeArrowheads="1"/>
          </p:cNvPicPr>
          <p:nvPr/>
        </p:nvPicPr>
        <p:blipFill>
          <a:blip r:embed="rId3" cstate="print"/>
          <a:srcRect/>
          <a:stretch>
            <a:fillRect/>
          </a:stretch>
        </p:blipFill>
        <p:spPr bwMode="auto">
          <a:xfrm>
            <a:off x="4191000" y="152400"/>
            <a:ext cx="4862513" cy="6477000"/>
          </a:xfrm>
          <a:prstGeom prst="rect">
            <a:avLst/>
          </a:prstGeom>
          <a:noFill/>
          <a:ln w="12700">
            <a:noFill/>
            <a:miter lim="800000"/>
            <a:headEnd type="none" w="sm" len="sm"/>
            <a:tailEnd type="none" w="sm" len="sm"/>
          </a:ln>
          <a:effectLst/>
        </p:spPr>
      </p:pic>
      <p:pic>
        <p:nvPicPr>
          <p:cNvPr id="1325059" name="Picture 3"/>
          <p:cNvPicPr>
            <a:picLocks noChangeAspect="1" noChangeArrowheads="1"/>
          </p:cNvPicPr>
          <p:nvPr/>
        </p:nvPicPr>
        <p:blipFill>
          <a:blip r:embed="rId4" cstate="print"/>
          <a:srcRect/>
          <a:stretch>
            <a:fillRect/>
          </a:stretch>
        </p:blipFill>
        <p:spPr bwMode="auto">
          <a:xfrm>
            <a:off x="57150" y="381000"/>
            <a:ext cx="4057650" cy="5257800"/>
          </a:xfrm>
          <a:prstGeom prst="rect">
            <a:avLst/>
          </a:prstGeom>
          <a:noFill/>
          <a:ln w="12700">
            <a:noFill/>
            <a:miter lim="800000"/>
            <a:headEnd type="none" w="sm" len="sm"/>
            <a:tailEnd type="none" w="sm" len="sm"/>
          </a:ln>
          <a:effectLst/>
        </p:spPr>
      </p:pic>
      <p:sp>
        <p:nvSpPr>
          <p:cNvPr id="1325060" name="Line 4"/>
          <p:cNvSpPr>
            <a:spLocks noChangeShapeType="1"/>
          </p:cNvSpPr>
          <p:nvPr/>
        </p:nvSpPr>
        <p:spPr bwMode="auto">
          <a:xfrm flipH="1">
            <a:off x="6019800" y="1676400"/>
            <a:ext cx="1447800" cy="1981200"/>
          </a:xfrm>
          <a:prstGeom prst="line">
            <a:avLst/>
          </a:prstGeom>
          <a:noFill/>
          <a:ln w="28575">
            <a:solidFill>
              <a:srgbClr val="FF0000"/>
            </a:solidFill>
            <a:round/>
            <a:headEnd type="none" w="sm" len="sm"/>
            <a:tailEnd type="triangle" w="sm" len="sm"/>
          </a:ln>
          <a:effectLst/>
        </p:spPr>
        <p:txBody>
          <a:bodyPr/>
          <a:lstStyle/>
          <a:p>
            <a:endParaRPr lang="en-US"/>
          </a:p>
        </p:txBody>
      </p:sp>
      <p:sp>
        <p:nvSpPr>
          <p:cNvPr id="1325061" name="Oval 5"/>
          <p:cNvSpPr>
            <a:spLocks noChangeArrowheads="1"/>
          </p:cNvSpPr>
          <p:nvPr/>
        </p:nvSpPr>
        <p:spPr bwMode="auto">
          <a:xfrm>
            <a:off x="7315200" y="457200"/>
            <a:ext cx="1447800" cy="1524000"/>
          </a:xfrm>
          <a:prstGeom prst="ellipse">
            <a:avLst/>
          </a:prstGeom>
          <a:noFill/>
          <a:ln w="28575">
            <a:solidFill>
              <a:srgbClr val="FF0000"/>
            </a:solidFill>
            <a:round/>
            <a:headEnd/>
            <a:tailEnd/>
          </a:ln>
          <a:effectLst/>
        </p:spPr>
        <p:txBody>
          <a:bodyPr wrap="none" anchor="ctr"/>
          <a:lstStyle/>
          <a:p>
            <a:endParaRPr lang="en-US"/>
          </a:p>
        </p:txBody>
      </p:sp>
      <p:sp>
        <p:nvSpPr>
          <p:cNvPr id="1325062" name="Text Box 6"/>
          <p:cNvSpPr txBox="1">
            <a:spLocks noChangeArrowheads="1"/>
          </p:cNvSpPr>
          <p:nvPr/>
        </p:nvSpPr>
        <p:spPr bwMode="auto">
          <a:xfrm>
            <a:off x="152400" y="5943600"/>
            <a:ext cx="4419600" cy="396875"/>
          </a:xfrm>
          <a:prstGeom prst="rect">
            <a:avLst/>
          </a:prstGeom>
          <a:noFill/>
          <a:ln w="12700">
            <a:noFill/>
            <a:miter lim="800000"/>
            <a:headEnd/>
            <a:tailEnd/>
          </a:ln>
          <a:effectLst/>
        </p:spPr>
        <p:txBody>
          <a:bodyPr>
            <a:spAutoFit/>
          </a:bodyPr>
          <a:lstStyle/>
          <a:p>
            <a:pPr eaLnBrk="0" hangingPunct="0">
              <a:spcBef>
                <a:spcPct val="50000"/>
              </a:spcBef>
            </a:pPr>
            <a:r>
              <a:rPr lang="en-US" sz="2000">
                <a:solidFill>
                  <a:srgbClr val="FF0000"/>
                </a:solidFill>
                <a:latin typeface="Comic Sans MS" pitchFamily="66" charset="0"/>
              </a:rPr>
              <a:t>See Page 182, TeeJet Catalog 50A</a:t>
            </a:r>
          </a:p>
        </p:txBody>
      </p:sp>
    </p:spTree>
    <p:custDataLst>
      <p:tags r:id="rId1"/>
    </p:custData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6082" name="Rectangle 2"/>
          <p:cNvSpPr>
            <a:spLocks noGrp="1" noChangeArrowheads="1"/>
          </p:cNvSpPr>
          <p:nvPr>
            <p:ph type="title"/>
          </p:nvPr>
        </p:nvSpPr>
        <p:spPr>
          <a:xfrm>
            <a:off x="457200" y="228600"/>
            <a:ext cx="8229600" cy="579438"/>
          </a:xfrm>
        </p:spPr>
        <p:txBody>
          <a:bodyPr/>
          <a:lstStyle/>
          <a:p>
            <a:r>
              <a:rPr lang="en-US" sz="4000"/>
              <a:t>Droplet Selection/Calibration:</a:t>
            </a:r>
          </a:p>
        </p:txBody>
      </p:sp>
      <p:pic>
        <p:nvPicPr>
          <p:cNvPr id="1326083" name="Picture 3"/>
          <p:cNvPicPr>
            <a:picLocks noChangeAspect="1" noChangeArrowheads="1"/>
          </p:cNvPicPr>
          <p:nvPr/>
        </p:nvPicPr>
        <p:blipFill>
          <a:blip r:embed="rId3" cstate="print"/>
          <a:srcRect/>
          <a:stretch>
            <a:fillRect/>
          </a:stretch>
        </p:blipFill>
        <p:spPr bwMode="auto">
          <a:xfrm>
            <a:off x="1066800" y="838200"/>
            <a:ext cx="7086600" cy="5889625"/>
          </a:xfrm>
          <a:prstGeom prst="rect">
            <a:avLst/>
          </a:prstGeom>
          <a:noFill/>
          <a:ln w="12700">
            <a:noFill/>
            <a:miter lim="800000"/>
            <a:headEnd type="none" w="sm" len="sm"/>
            <a:tailEnd type="none" w="sm" len="sm"/>
          </a:ln>
          <a:effectLst/>
        </p:spPr>
      </p:pic>
      <p:sp>
        <p:nvSpPr>
          <p:cNvPr id="1326084" name="AutoShape 4"/>
          <p:cNvSpPr>
            <a:spLocks noChangeArrowheads="1"/>
          </p:cNvSpPr>
          <p:nvPr/>
        </p:nvSpPr>
        <p:spPr bwMode="auto">
          <a:xfrm>
            <a:off x="2362200" y="762000"/>
            <a:ext cx="152400" cy="381000"/>
          </a:xfrm>
          <a:prstGeom prst="downArrow">
            <a:avLst>
              <a:gd name="adj1" fmla="val 50000"/>
              <a:gd name="adj2" fmla="val 62500"/>
            </a:avLst>
          </a:prstGeom>
          <a:solidFill>
            <a:srgbClr val="FF0000"/>
          </a:solidFill>
          <a:ln w="12700">
            <a:solidFill>
              <a:schemeClr val="tx1"/>
            </a:solidFill>
            <a:miter lim="800000"/>
            <a:headEnd type="none" w="sm" len="sm"/>
            <a:tailEnd type="none" w="sm" len="sm"/>
          </a:ln>
          <a:effectLst/>
        </p:spPr>
        <p:txBody>
          <a:bodyPr vert="eaVert" wrap="none" anchor="ctr"/>
          <a:lstStyle/>
          <a:p>
            <a:endParaRPr lang="en-US"/>
          </a:p>
        </p:txBody>
      </p:sp>
      <p:sp>
        <p:nvSpPr>
          <p:cNvPr id="1326085" name="Oval 5"/>
          <p:cNvSpPr>
            <a:spLocks noChangeArrowheads="1"/>
          </p:cNvSpPr>
          <p:nvPr/>
        </p:nvSpPr>
        <p:spPr bwMode="auto">
          <a:xfrm>
            <a:off x="2057400" y="1447800"/>
            <a:ext cx="762000" cy="5257800"/>
          </a:xfrm>
          <a:prstGeom prst="ellipse">
            <a:avLst/>
          </a:prstGeom>
          <a:noFill/>
          <a:ln w="38100">
            <a:solidFill>
              <a:srgbClr val="FF0000"/>
            </a:solidFill>
            <a:round/>
            <a:headEnd type="none" w="sm" len="sm"/>
            <a:tailEnd type="none" w="sm" len="sm"/>
          </a:ln>
          <a:effectLst/>
        </p:spPr>
        <p:txBody>
          <a:bodyPr wrap="none" anchor="ctr"/>
          <a:lstStyle/>
          <a:p>
            <a:endParaRPr lang="en-US"/>
          </a:p>
        </p:txBody>
      </p:sp>
      <p:sp>
        <p:nvSpPr>
          <p:cNvPr id="1326086" name="Text Box 6"/>
          <p:cNvSpPr txBox="1">
            <a:spLocks noChangeArrowheads="1"/>
          </p:cNvSpPr>
          <p:nvPr/>
        </p:nvSpPr>
        <p:spPr bwMode="auto">
          <a:xfrm>
            <a:off x="152400" y="6172200"/>
            <a:ext cx="762000" cy="379413"/>
          </a:xfrm>
          <a:prstGeom prst="rect">
            <a:avLst/>
          </a:prstGeom>
          <a:noFill/>
          <a:ln w="12700">
            <a:solidFill>
              <a:schemeClr val="tx1"/>
            </a:solidFill>
            <a:miter lim="800000"/>
            <a:headEnd/>
            <a:tailEnd/>
          </a:ln>
          <a:effectLst/>
        </p:spPr>
        <p:txBody>
          <a:bodyPr>
            <a:spAutoFit/>
          </a:bodyPr>
          <a:lstStyle/>
          <a:p>
            <a:pPr>
              <a:spcBef>
                <a:spcPct val="50000"/>
              </a:spcBef>
            </a:pPr>
            <a:r>
              <a:rPr lang="en-US">
                <a:solidFill>
                  <a:srgbClr val="FF0000"/>
                </a:solidFill>
              </a:rPr>
              <a:t>p. 15</a:t>
            </a:r>
          </a:p>
        </p:txBody>
      </p:sp>
    </p:spTree>
    <p:custDataLst>
      <p:tags r:id="rId1"/>
    </p:custData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email"/>
          <a:srcRect/>
          <a:stretch>
            <a:fillRect/>
          </a:stretch>
        </p:blipFill>
        <p:spPr bwMode="auto">
          <a:xfrm>
            <a:off x="228599" y="3886200"/>
            <a:ext cx="4741081" cy="2819400"/>
          </a:xfrm>
          <a:prstGeom prst="rect">
            <a:avLst/>
          </a:prstGeom>
          <a:noFill/>
          <a:ln w="9525">
            <a:noFill/>
            <a:miter lim="800000"/>
            <a:headEnd/>
            <a:tailEnd/>
          </a:ln>
        </p:spPr>
      </p:pic>
      <p:pic>
        <p:nvPicPr>
          <p:cNvPr id="2051" name="Picture 3"/>
          <p:cNvPicPr>
            <a:picLocks noChangeAspect="1" noChangeArrowheads="1"/>
          </p:cNvPicPr>
          <p:nvPr/>
        </p:nvPicPr>
        <p:blipFill>
          <a:blip r:embed="rId3" cstate="email"/>
          <a:srcRect/>
          <a:stretch>
            <a:fillRect/>
          </a:stretch>
        </p:blipFill>
        <p:spPr bwMode="auto">
          <a:xfrm>
            <a:off x="4495800" y="152400"/>
            <a:ext cx="4285114" cy="3581400"/>
          </a:xfrm>
          <a:prstGeom prst="rect">
            <a:avLst/>
          </a:prstGeom>
          <a:noFill/>
          <a:ln w="9525">
            <a:noFill/>
            <a:miter lim="800000"/>
            <a:headEnd/>
            <a:tailEnd/>
          </a:ln>
        </p:spPr>
      </p:pic>
      <p:pic>
        <p:nvPicPr>
          <p:cNvPr id="2052" name="Picture 4"/>
          <p:cNvPicPr>
            <a:picLocks noChangeAspect="1" noChangeArrowheads="1"/>
          </p:cNvPicPr>
          <p:nvPr/>
        </p:nvPicPr>
        <p:blipFill>
          <a:blip r:embed="rId4" cstate="email"/>
          <a:srcRect/>
          <a:stretch>
            <a:fillRect/>
          </a:stretch>
        </p:blipFill>
        <p:spPr bwMode="auto">
          <a:xfrm>
            <a:off x="5105400" y="3733800"/>
            <a:ext cx="3733800" cy="3100771"/>
          </a:xfrm>
          <a:prstGeom prst="rect">
            <a:avLst/>
          </a:prstGeom>
          <a:noFill/>
          <a:ln w="9525">
            <a:noFill/>
            <a:miter lim="800000"/>
            <a:headEnd/>
            <a:tailEnd/>
          </a:ln>
        </p:spPr>
      </p:pic>
      <p:pic>
        <p:nvPicPr>
          <p:cNvPr id="2053" name="Picture 5"/>
          <p:cNvPicPr>
            <a:picLocks noChangeAspect="1" noChangeArrowheads="1"/>
          </p:cNvPicPr>
          <p:nvPr/>
        </p:nvPicPr>
        <p:blipFill>
          <a:blip r:embed="rId5" cstate="email"/>
          <a:srcRect/>
          <a:stretch>
            <a:fillRect/>
          </a:stretch>
        </p:blipFill>
        <p:spPr bwMode="auto">
          <a:xfrm>
            <a:off x="228600" y="76200"/>
            <a:ext cx="4114800" cy="3756991"/>
          </a:xfrm>
          <a:prstGeom prst="rect">
            <a:avLst/>
          </a:prstGeom>
          <a:noFill/>
          <a:ln w="9525">
            <a:noFill/>
            <a:miter lim="800000"/>
            <a:headEnd/>
            <a:tailEnd/>
          </a:ln>
        </p:spPr>
      </p:pic>
      <p:sp>
        <p:nvSpPr>
          <p:cNvPr id="6" name="Oval 5"/>
          <p:cNvSpPr>
            <a:spLocks noChangeArrowheads="1"/>
          </p:cNvSpPr>
          <p:nvPr/>
        </p:nvSpPr>
        <p:spPr bwMode="auto">
          <a:xfrm>
            <a:off x="2286000" y="1371600"/>
            <a:ext cx="762000" cy="228600"/>
          </a:xfrm>
          <a:prstGeom prst="ellipse">
            <a:avLst/>
          </a:prstGeom>
          <a:noFill/>
          <a:ln w="38100">
            <a:solidFill>
              <a:srgbClr val="FF0000"/>
            </a:solidFill>
            <a:round/>
            <a:headEnd/>
            <a:tailEnd/>
          </a:ln>
        </p:spPr>
        <p:txBody>
          <a:bodyPr wrap="none" anchor="ctr"/>
          <a:lstStyle/>
          <a:p>
            <a:endParaRPr lang="en-US"/>
          </a:p>
        </p:txBody>
      </p:sp>
      <p:sp>
        <p:nvSpPr>
          <p:cNvPr id="7" name="Line 12"/>
          <p:cNvSpPr>
            <a:spLocks noChangeShapeType="1"/>
          </p:cNvSpPr>
          <p:nvPr/>
        </p:nvSpPr>
        <p:spPr bwMode="auto">
          <a:xfrm flipH="1">
            <a:off x="2743200" y="228600"/>
            <a:ext cx="304800" cy="457200"/>
          </a:xfrm>
          <a:prstGeom prst="line">
            <a:avLst/>
          </a:prstGeom>
          <a:noFill/>
          <a:ln w="38100">
            <a:solidFill>
              <a:srgbClr val="FF0000"/>
            </a:solidFill>
            <a:round/>
            <a:headEnd/>
            <a:tailEnd type="triangle" w="med" len="med"/>
          </a:ln>
        </p:spPr>
        <p:txBody>
          <a:bodyPr/>
          <a:lstStyle/>
          <a:p>
            <a:endParaRPr lang="en-US"/>
          </a:p>
        </p:txBody>
      </p:sp>
      <p:sp>
        <p:nvSpPr>
          <p:cNvPr id="8" name="Oval 7"/>
          <p:cNvSpPr>
            <a:spLocks noChangeArrowheads="1"/>
          </p:cNvSpPr>
          <p:nvPr/>
        </p:nvSpPr>
        <p:spPr bwMode="auto">
          <a:xfrm>
            <a:off x="2286000" y="2895600"/>
            <a:ext cx="762000" cy="228600"/>
          </a:xfrm>
          <a:prstGeom prst="ellipse">
            <a:avLst/>
          </a:prstGeom>
          <a:noFill/>
          <a:ln w="38100">
            <a:solidFill>
              <a:srgbClr val="FF0000"/>
            </a:solidFill>
            <a:round/>
            <a:headEnd/>
            <a:tailEnd/>
          </a:ln>
        </p:spPr>
        <p:txBody>
          <a:bodyPr wrap="none" anchor="ctr"/>
          <a:lstStyle/>
          <a:p>
            <a:endParaRPr lang="en-US"/>
          </a:p>
        </p:txBody>
      </p:sp>
      <p:sp>
        <p:nvSpPr>
          <p:cNvPr id="9" name="Oval 8"/>
          <p:cNvSpPr>
            <a:spLocks noChangeArrowheads="1"/>
          </p:cNvSpPr>
          <p:nvPr/>
        </p:nvSpPr>
        <p:spPr bwMode="auto">
          <a:xfrm>
            <a:off x="6248400" y="2209800"/>
            <a:ext cx="457200" cy="228600"/>
          </a:xfrm>
          <a:prstGeom prst="ellipse">
            <a:avLst/>
          </a:prstGeom>
          <a:noFill/>
          <a:ln w="38100">
            <a:solidFill>
              <a:srgbClr val="FF0000"/>
            </a:solidFill>
            <a:round/>
            <a:headEnd/>
            <a:tailEnd/>
          </a:ln>
        </p:spPr>
        <p:txBody>
          <a:bodyPr wrap="none" anchor="ctr"/>
          <a:lstStyle/>
          <a:p>
            <a:endParaRPr lang="en-US"/>
          </a:p>
        </p:txBody>
      </p:sp>
      <p:sp>
        <p:nvSpPr>
          <p:cNvPr id="10" name="Oval 9"/>
          <p:cNvSpPr>
            <a:spLocks noChangeArrowheads="1"/>
          </p:cNvSpPr>
          <p:nvPr/>
        </p:nvSpPr>
        <p:spPr bwMode="auto">
          <a:xfrm>
            <a:off x="2133600" y="5562600"/>
            <a:ext cx="533400" cy="304800"/>
          </a:xfrm>
          <a:prstGeom prst="ellipse">
            <a:avLst/>
          </a:prstGeom>
          <a:noFill/>
          <a:ln w="38100">
            <a:solidFill>
              <a:srgbClr val="FF0000"/>
            </a:solidFill>
            <a:round/>
            <a:headEnd/>
            <a:tailEnd/>
          </a:ln>
        </p:spPr>
        <p:txBody>
          <a:bodyPr wrap="none" anchor="ctr"/>
          <a:lstStyle/>
          <a:p>
            <a:endParaRPr lang="en-US"/>
          </a:p>
        </p:txBody>
      </p:sp>
      <p:sp>
        <p:nvSpPr>
          <p:cNvPr id="11" name="Oval 10"/>
          <p:cNvSpPr>
            <a:spLocks noChangeArrowheads="1"/>
          </p:cNvSpPr>
          <p:nvPr/>
        </p:nvSpPr>
        <p:spPr bwMode="auto">
          <a:xfrm>
            <a:off x="5791200" y="5181600"/>
            <a:ext cx="457200" cy="304800"/>
          </a:xfrm>
          <a:prstGeom prst="ellipse">
            <a:avLst/>
          </a:prstGeom>
          <a:noFill/>
          <a:ln w="38100">
            <a:solidFill>
              <a:srgbClr val="FF0000"/>
            </a:solidFill>
            <a:round/>
            <a:headEnd/>
            <a:tailEnd/>
          </a:ln>
        </p:spPr>
        <p:txBody>
          <a:bodyPr wrap="none" anchor="ctr"/>
          <a:lstStyle/>
          <a:p>
            <a:endParaRPr lang="en-US"/>
          </a:p>
        </p:txBody>
      </p:sp>
      <p:sp>
        <p:nvSpPr>
          <p:cNvPr id="12" name="Line 12"/>
          <p:cNvSpPr>
            <a:spLocks noChangeShapeType="1"/>
          </p:cNvSpPr>
          <p:nvPr/>
        </p:nvSpPr>
        <p:spPr bwMode="auto">
          <a:xfrm flipH="1">
            <a:off x="6096000" y="3962400"/>
            <a:ext cx="152400" cy="304800"/>
          </a:xfrm>
          <a:prstGeom prst="line">
            <a:avLst/>
          </a:prstGeom>
          <a:noFill/>
          <a:ln w="38100">
            <a:solidFill>
              <a:srgbClr val="FF0000"/>
            </a:solidFill>
            <a:round/>
            <a:headEnd/>
            <a:tailEnd type="triangle" w="med" len="med"/>
          </a:ln>
        </p:spPr>
        <p:txBody>
          <a:bodyPr/>
          <a:lstStyle/>
          <a:p>
            <a:endParaRPr lang="en-US"/>
          </a:p>
        </p:txBody>
      </p:sp>
      <p:sp>
        <p:nvSpPr>
          <p:cNvPr id="13" name="Line 12"/>
          <p:cNvSpPr>
            <a:spLocks noChangeShapeType="1"/>
          </p:cNvSpPr>
          <p:nvPr/>
        </p:nvSpPr>
        <p:spPr bwMode="auto">
          <a:xfrm flipH="1">
            <a:off x="6477000" y="457200"/>
            <a:ext cx="152400" cy="304800"/>
          </a:xfrm>
          <a:prstGeom prst="line">
            <a:avLst/>
          </a:prstGeom>
          <a:noFill/>
          <a:ln w="38100">
            <a:solidFill>
              <a:srgbClr val="FF0000"/>
            </a:solidFill>
            <a:round/>
            <a:headEnd/>
            <a:tailEnd type="triangle" w="med" len="med"/>
          </a:ln>
        </p:spPr>
        <p:txBody>
          <a:bodyPr/>
          <a:lstStyle/>
          <a:p>
            <a:endParaRPr lang="en-US"/>
          </a:p>
        </p:txBody>
      </p:sp>
      <p:sp>
        <p:nvSpPr>
          <p:cNvPr id="14" name="Line 12"/>
          <p:cNvSpPr>
            <a:spLocks noChangeShapeType="1"/>
          </p:cNvSpPr>
          <p:nvPr/>
        </p:nvSpPr>
        <p:spPr bwMode="auto">
          <a:xfrm flipH="1">
            <a:off x="2438400" y="4114800"/>
            <a:ext cx="304800" cy="457200"/>
          </a:xfrm>
          <a:prstGeom prst="line">
            <a:avLst/>
          </a:prstGeom>
          <a:noFill/>
          <a:ln w="38100">
            <a:solidFill>
              <a:srgbClr val="FF0000"/>
            </a:solidFill>
            <a:round/>
            <a:headEnd/>
            <a:tailEnd type="triangle" w="med" len="med"/>
          </a:ln>
        </p:spPr>
        <p:txBody>
          <a:bodyPr/>
          <a:lstStyle/>
          <a:p>
            <a:endParaRPr lang="en-US"/>
          </a:p>
        </p:txBody>
      </p:sp>
      <p:sp>
        <p:nvSpPr>
          <p:cNvPr id="15" name="Line 12"/>
          <p:cNvSpPr>
            <a:spLocks noChangeShapeType="1"/>
          </p:cNvSpPr>
          <p:nvPr/>
        </p:nvSpPr>
        <p:spPr bwMode="auto">
          <a:xfrm>
            <a:off x="0" y="1524000"/>
            <a:ext cx="228600" cy="0"/>
          </a:xfrm>
          <a:prstGeom prst="line">
            <a:avLst/>
          </a:prstGeom>
          <a:noFill/>
          <a:ln w="38100">
            <a:solidFill>
              <a:srgbClr val="FF0000"/>
            </a:solidFill>
            <a:round/>
            <a:headEnd/>
            <a:tailEnd type="triangle" w="med" len="med"/>
          </a:ln>
        </p:spPr>
        <p:txBody>
          <a:bodyPr/>
          <a:lstStyle/>
          <a:p>
            <a:endParaRPr lang="en-US"/>
          </a:p>
        </p:txBody>
      </p:sp>
      <p:sp>
        <p:nvSpPr>
          <p:cNvPr id="16" name="Line 12"/>
          <p:cNvSpPr>
            <a:spLocks noChangeShapeType="1"/>
          </p:cNvSpPr>
          <p:nvPr/>
        </p:nvSpPr>
        <p:spPr bwMode="auto">
          <a:xfrm>
            <a:off x="76200" y="5715000"/>
            <a:ext cx="228600" cy="0"/>
          </a:xfrm>
          <a:prstGeom prst="line">
            <a:avLst/>
          </a:prstGeom>
          <a:noFill/>
          <a:ln w="38100">
            <a:solidFill>
              <a:srgbClr val="FF0000"/>
            </a:solidFill>
            <a:round/>
            <a:headEnd/>
            <a:tailEnd type="triangle" w="med" len="med"/>
          </a:ln>
        </p:spPr>
        <p:txBody>
          <a:bodyPr/>
          <a:lstStyle/>
          <a:p>
            <a:endParaRPr lang="en-US"/>
          </a:p>
        </p:txBody>
      </p:sp>
      <p:sp>
        <p:nvSpPr>
          <p:cNvPr id="17" name="Line 12"/>
          <p:cNvSpPr>
            <a:spLocks noChangeShapeType="1"/>
          </p:cNvSpPr>
          <p:nvPr/>
        </p:nvSpPr>
        <p:spPr bwMode="auto">
          <a:xfrm>
            <a:off x="4343400" y="2362200"/>
            <a:ext cx="228600" cy="0"/>
          </a:xfrm>
          <a:prstGeom prst="line">
            <a:avLst/>
          </a:prstGeom>
          <a:noFill/>
          <a:ln w="38100">
            <a:solidFill>
              <a:srgbClr val="FF0000"/>
            </a:solidFill>
            <a:round/>
            <a:headEnd/>
            <a:tailEnd type="triangle" w="med" len="med"/>
          </a:ln>
        </p:spPr>
        <p:txBody>
          <a:bodyPr/>
          <a:lstStyle/>
          <a:p>
            <a:endParaRPr lang="en-US"/>
          </a:p>
        </p:txBody>
      </p:sp>
      <p:sp>
        <p:nvSpPr>
          <p:cNvPr id="18" name="Line 12"/>
          <p:cNvSpPr>
            <a:spLocks noChangeShapeType="1"/>
          </p:cNvSpPr>
          <p:nvPr/>
        </p:nvSpPr>
        <p:spPr bwMode="auto">
          <a:xfrm>
            <a:off x="4953000" y="5334000"/>
            <a:ext cx="228600" cy="0"/>
          </a:xfrm>
          <a:prstGeom prst="line">
            <a:avLst/>
          </a:prstGeom>
          <a:noFill/>
          <a:ln w="38100">
            <a:solidFill>
              <a:srgbClr val="FF0000"/>
            </a:solidFill>
            <a:round/>
            <a:headEnd/>
            <a:tailEnd type="triangle" w="med" len="med"/>
          </a:ln>
        </p:spPr>
        <p:txBody>
          <a:bodyPr/>
          <a:lstStyle/>
          <a:p>
            <a:endParaRPr lang="en-US"/>
          </a:p>
        </p:txBody>
      </p:sp>
      <p:sp>
        <p:nvSpPr>
          <p:cNvPr id="19" name="Line 12"/>
          <p:cNvSpPr>
            <a:spLocks noChangeShapeType="1"/>
          </p:cNvSpPr>
          <p:nvPr/>
        </p:nvSpPr>
        <p:spPr bwMode="auto">
          <a:xfrm>
            <a:off x="0" y="2971800"/>
            <a:ext cx="228600" cy="0"/>
          </a:xfrm>
          <a:prstGeom prst="line">
            <a:avLst/>
          </a:prstGeom>
          <a:noFill/>
          <a:ln w="38100">
            <a:solidFill>
              <a:srgbClr val="FF0000"/>
            </a:solidFill>
            <a:round/>
            <a:headEnd/>
            <a:tailEnd type="triangle" w="med" len="med"/>
          </a:ln>
        </p:spPr>
        <p:txBody>
          <a:bodyPr/>
          <a:lstStyle/>
          <a:p>
            <a:endParaRPr lang="en-US"/>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4162" name="Picture 2"/>
          <p:cNvPicPr>
            <a:picLocks noChangeAspect="1" noChangeArrowheads="1"/>
          </p:cNvPicPr>
          <p:nvPr/>
        </p:nvPicPr>
        <p:blipFill>
          <a:blip r:embed="rId3" cstate="print"/>
          <a:srcRect/>
          <a:stretch>
            <a:fillRect/>
          </a:stretch>
        </p:blipFill>
        <p:spPr bwMode="auto">
          <a:xfrm>
            <a:off x="3333750" y="304800"/>
            <a:ext cx="5657850" cy="6248400"/>
          </a:xfrm>
          <a:prstGeom prst="rect">
            <a:avLst/>
          </a:prstGeom>
          <a:noFill/>
          <a:ln w="12700">
            <a:noFill/>
            <a:miter lim="800000"/>
            <a:headEnd/>
            <a:tailEnd/>
          </a:ln>
          <a:effectLst/>
        </p:spPr>
      </p:pic>
      <p:sp>
        <p:nvSpPr>
          <p:cNvPr id="1244163" name="Rectangle 3"/>
          <p:cNvSpPr>
            <a:spLocks noGrp="1" noChangeArrowheads="1"/>
          </p:cNvSpPr>
          <p:nvPr>
            <p:ph type="title" idx="4294967295"/>
          </p:nvPr>
        </p:nvSpPr>
        <p:spPr>
          <a:xfrm>
            <a:off x="152400" y="304800"/>
            <a:ext cx="3276600" cy="990600"/>
          </a:xfrm>
        </p:spPr>
        <p:txBody>
          <a:bodyPr/>
          <a:lstStyle/>
          <a:p>
            <a:r>
              <a:rPr lang="en-US" sz="2800"/>
              <a:t>Nozzle Controls </a:t>
            </a:r>
            <a:r>
              <a:rPr lang="en-US" sz="2800" u="sng"/>
              <a:t>amount</a:t>
            </a:r>
            <a:r>
              <a:rPr lang="en-US" sz="2800"/>
              <a:t> applied:</a:t>
            </a:r>
          </a:p>
        </p:txBody>
      </p:sp>
      <p:sp>
        <p:nvSpPr>
          <p:cNvPr id="1244164" name="Rectangle 4"/>
          <p:cNvSpPr>
            <a:spLocks noGrp="1" noChangeArrowheads="1"/>
          </p:cNvSpPr>
          <p:nvPr>
            <p:ph type="body" idx="4294967295"/>
          </p:nvPr>
        </p:nvSpPr>
        <p:spPr>
          <a:xfrm>
            <a:off x="228600" y="2057400"/>
            <a:ext cx="2667000" cy="2057400"/>
          </a:xfrm>
        </p:spPr>
        <p:txBody>
          <a:bodyPr/>
          <a:lstStyle/>
          <a:p>
            <a:pPr>
              <a:buFontTx/>
              <a:buNone/>
            </a:pPr>
            <a:r>
              <a:rPr lang="en-US" sz="2000" b="1">
                <a:latin typeface="Univers (E1)" charset="0"/>
              </a:rPr>
              <a:t>Nozzle Flow Rate is affected by:</a:t>
            </a:r>
            <a:endParaRPr lang="en-US" sz="2400" b="1">
              <a:latin typeface="Univers (E1)" charset="0"/>
            </a:endParaRPr>
          </a:p>
          <a:p>
            <a:r>
              <a:rPr lang="en-US" sz="1800" b="1">
                <a:solidFill>
                  <a:srgbClr val="FC0106"/>
                </a:solidFill>
                <a:latin typeface="Univers (E1)" charset="0"/>
              </a:rPr>
              <a:t>Orifice size</a:t>
            </a:r>
            <a:endParaRPr lang="en-US" sz="1800" b="1">
              <a:latin typeface="Univers (E1)" charset="0"/>
            </a:endParaRPr>
          </a:p>
          <a:p>
            <a:r>
              <a:rPr lang="en-US" sz="1800" b="1">
                <a:solidFill>
                  <a:srgbClr val="FC0106"/>
                </a:solidFill>
                <a:latin typeface="Univers (E1)" charset="0"/>
              </a:rPr>
              <a:t>Pressure</a:t>
            </a:r>
          </a:p>
          <a:p>
            <a:r>
              <a:rPr lang="en-US" sz="1800" b="1">
                <a:solidFill>
                  <a:srgbClr val="FC0106"/>
                </a:solidFill>
                <a:latin typeface="Univers (E1)" charset="0"/>
              </a:rPr>
              <a:t>Solution characteristics</a:t>
            </a:r>
            <a:endParaRPr lang="en-US" sz="2400" b="1">
              <a:latin typeface="Univers (E1)" charset="0"/>
            </a:endParaRPr>
          </a:p>
          <a:p>
            <a:pPr>
              <a:buFontTx/>
              <a:buNone/>
            </a:pPr>
            <a:endParaRPr lang="en-US" sz="2000"/>
          </a:p>
        </p:txBody>
      </p:sp>
      <p:sp>
        <p:nvSpPr>
          <p:cNvPr id="1244165" name="Oval 5"/>
          <p:cNvSpPr>
            <a:spLocks noChangeArrowheads="1"/>
          </p:cNvSpPr>
          <p:nvPr/>
        </p:nvSpPr>
        <p:spPr bwMode="auto">
          <a:xfrm>
            <a:off x="4343400" y="0"/>
            <a:ext cx="762000" cy="6629400"/>
          </a:xfrm>
          <a:prstGeom prst="ellipse">
            <a:avLst/>
          </a:prstGeom>
          <a:noFill/>
          <a:ln w="28575">
            <a:solidFill>
              <a:srgbClr val="CC0000"/>
            </a:solidFill>
            <a:round/>
            <a:headEnd type="none" w="sm" len="sm"/>
            <a:tailEnd type="none" w="sm" len="sm"/>
          </a:ln>
          <a:effectLst/>
        </p:spPr>
        <p:txBody>
          <a:bodyPr wrap="none" anchor="ctr"/>
          <a:lstStyle/>
          <a:p>
            <a:endParaRPr lang="en-US"/>
          </a:p>
        </p:txBody>
      </p:sp>
      <p:sp>
        <p:nvSpPr>
          <p:cNvPr id="1244166" name="Line 6"/>
          <p:cNvSpPr>
            <a:spLocks noChangeShapeType="1"/>
          </p:cNvSpPr>
          <p:nvPr/>
        </p:nvSpPr>
        <p:spPr bwMode="auto">
          <a:xfrm>
            <a:off x="1905000" y="2895600"/>
            <a:ext cx="914400" cy="304800"/>
          </a:xfrm>
          <a:prstGeom prst="line">
            <a:avLst/>
          </a:prstGeom>
          <a:noFill/>
          <a:ln w="38100">
            <a:solidFill>
              <a:srgbClr val="CC0000"/>
            </a:solidFill>
            <a:round/>
            <a:headEnd type="none" w="sm" len="sm"/>
            <a:tailEnd type="triangle" w="sm" len="sm"/>
          </a:ln>
          <a:effectLst/>
        </p:spPr>
        <p:txBody>
          <a:bodyPr/>
          <a:lstStyle/>
          <a:p>
            <a:endParaRPr lang="en-US"/>
          </a:p>
        </p:txBody>
      </p:sp>
      <p:sp>
        <p:nvSpPr>
          <p:cNvPr id="1244167" name="Line 7"/>
          <p:cNvSpPr>
            <a:spLocks noChangeShapeType="1"/>
          </p:cNvSpPr>
          <p:nvPr/>
        </p:nvSpPr>
        <p:spPr bwMode="auto">
          <a:xfrm>
            <a:off x="1752600" y="3276600"/>
            <a:ext cx="2133600" cy="914400"/>
          </a:xfrm>
          <a:prstGeom prst="line">
            <a:avLst/>
          </a:prstGeom>
          <a:noFill/>
          <a:ln w="38100">
            <a:solidFill>
              <a:srgbClr val="CC0000"/>
            </a:solidFill>
            <a:round/>
            <a:headEnd type="none" w="sm" len="sm"/>
            <a:tailEnd type="triangle" w="sm" len="sm"/>
          </a:ln>
          <a:effectLst/>
        </p:spPr>
        <p:txBody>
          <a:bodyPr/>
          <a:lstStyle/>
          <a:p>
            <a:endParaRPr lang="en-US"/>
          </a:p>
        </p:txBody>
      </p:sp>
      <p:sp>
        <p:nvSpPr>
          <p:cNvPr id="1244168" name="Rectangle 8"/>
          <p:cNvSpPr>
            <a:spLocks noChangeArrowheads="1"/>
          </p:cNvSpPr>
          <p:nvPr/>
        </p:nvSpPr>
        <p:spPr bwMode="auto">
          <a:xfrm>
            <a:off x="4495800" y="3886200"/>
            <a:ext cx="304800" cy="914400"/>
          </a:xfrm>
          <a:prstGeom prst="rect">
            <a:avLst/>
          </a:prstGeom>
          <a:noFill/>
          <a:ln w="28575">
            <a:solidFill>
              <a:srgbClr val="FF3300"/>
            </a:solidFill>
            <a:miter lim="800000"/>
            <a:headEnd type="none" w="sm" len="sm"/>
            <a:tailEnd type="none" w="sm" len="sm"/>
          </a:ln>
          <a:effectLst/>
        </p:spPr>
        <p:txBody>
          <a:bodyPr wrap="none" anchor="ctr"/>
          <a:lstStyle/>
          <a:p>
            <a:endParaRPr lang="en-US"/>
          </a:p>
        </p:txBody>
      </p:sp>
      <p:pic>
        <p:nvPicPr>
          <p:cNvPr id="1244169" name="Picture 9"/>
          <p:cNvPicPr>
            <a:picLocks noChangeAspect="1" noChangeArrowheads="1"/>
          </p:cNvPicPr>
          <p:nvPr/>
        </p:nvPicPr>
        <p:blipFill>
          <a:blip r:embed="rId4" cstate="print"/>
          <a:srcRect/>
          <a:stretch>
            <a:fillRect/>
          </a:stretch>
        </p:blipFill>
        <p:spPr bwMode="auto">
          <a:xfrm>
            <a:off x="228600" y="4191000"/>
            <a:ext cx="2514600" cy="1935163"/>
          </a:xfrm>
          <a:prstGeom prst="rect">
            <a:avLst/>
          </a:prstGeom>
          <a:noFill/>
          <a:ln w="12700">
            <a:noFill/>
            <a:miter lim="800000"/>
            <a:headEnd type="none" w="sm" len="sm"/>
            <a:tailEnd type="none" w="sm" len="sm"/>
          </a:ln>
          <a:effectLst/>
        </p:spPr>
      </p:pic>
      <p:sp>
        <p:nvSpPr>
          <p:cNvPr id="1244170" name="Line 10"/>
          <p:cNvSpPr>
            <a:spLocks noChangeShapeType="1"/>
          </p:cNvSpPr>
          <p:nvPr/>
        </p:nvSpPr>
        <p:spPr bwMode="auto">
          <a:xfrm flipH="1">
            <a:off x="1295400" y="3962400"/>
            <a:ext cx="76200" cy="304800"/>
          </a:xfrm>
          <a:prstGeom prst="line">
            <a:avLst/>
          </a:prstGeom>
          <a:noFill/>
          <a:ln w="38100">
            <a:solidFill>
              <a:srgbClr val="CC0000"/>
            </a:solidFill>
            <a:round/>
            <a:headEnd type="none" w="sm" len="sm"/>
            <a:tailEnd type="triangle" w="sm" len="sm"/>
          </a:ln>
          <a:effectLst/>
        </p:spPr>
        <p:txBody>
          <a:bodyPr/>
          <a:lstStyle/>
          <a:p>
            <a:endParaRPr lang="en-US"/>
          </a:p>
        </p:txBody>
      </p:sp>
      <p:sp>
        <p:nvSpPr>
          <p:cNvPr id="1244171" name="AutoShape 11"/>
          <p:cNvSpPr>
            <a:spLocks/>
          </p:cNvSpPr>
          <p:nvPr/>
        </p:nvSpPr>
        <p:spPr bwMode="auto">
          <a:xfrm>
            <a:off x="2667000" y="1143000"/>
            <a:ext cx="762000" cy="5410200"/>
          </a:xfrm>
          <a:prstGeom prst="leftBrace">
            <a:avLst>
              <a:gd name="adj1" fmla="val 59167"/>
              <a:gd name="adj2" fmla="val 50000"/>
            </a:avLst>
          </a:prstGeom>
          <a:noFill/>
          <a:ln w="28575">
            <a:solidFill>
              <a:srgbClr val="FF0000"/>
            </a:solidFill>
            <a:round/>
            <a:headEnd/>
            <a:tailEnd/>
          </a:ln>
          <a:effectLst/>
        </p:spPr>
        <p:txBody>
          <a:bodyPr wrap="none" anchor="ctr"/>
          <a:lstStyle/>
          <a:p>
            <a:endParaRPr lang="en-US"/>
          </a:p>
        </p:txBody>
      </p:sp>
      <p:sp>
        <p:nvSpPr>
          <p:cNvPr id="1244172" name="Text Box 12"/>
          <p:cNvSpPr txBox="1">
            <a:spLocks noChangeArrowheads="1"/>
          </p:cNvSpPr>
          <p:nvPr/>
        </p:nvSpPr>
        <p:spPr bwMode="auto">
          <a:xfrm>
            <a:off x="609600" y="6400800"/>
            <a:ext cx="914400" cy="287338"/>
          </a:xfrm>
          <a:prstGeom prst="rect">
            <a:avLst/>
          </a:prstGeom>
          <a:noFill/>
          <a:ln w="12700">
            <a:solidFill>
              <a:schemeClr val="tx1"/>
            </a:solidFill>
            <a:miter lim="800000"/>
            <a:headEnd/>
            <a:tailEnd/>
          </a:ln>
          <a:effectLst/>
        </p:spPr>
        <p:txBody>
          <a:bodyPr>
            <a:spAutoFit/>
          </a:bodyPr>
          <a:lstStyle/>
          <a:p>
            <a:pPr eaLnBrk="0" hangingPunct="0"/>
            <a:r>
              <a:rPr lang="en-US" sz="1200">
                <a:latin typeface="Comic Sans MS" pitchFamily="66" charset="0"/>
              </a:rPr>
              <a:t>Page 174</a:t>
            </a:r>
          </a:p>
        </p:txBody>
      </p:sp>
      <p:sp>
        <p:nvSpPr>
          <p:cNvPr id="1244173" name="Line 13"/>
          <p:cNvSpPr>
            <a:spLocks noChangeShapeType="1"/>
          </p:cNvSpPr>
          <p:nvPr/>
        </p:nvSpPr>
        <p:spPr bwMode="auto">
          <a:xfrm flipV="1">
            <a:off x="1066800" y="6172200"/>
            <a:ext cx="152400" cy="228600"/>
          </a:xfrm>
          <a:prstGeom prst="line">
            <a:avLst/>
          </a:prstGeom>
          <a:noFill/>
          <a:ln w="38100">
            <a:solidFill>
              <a:srgbClr val="CC0000"/>
            </a:solidFill>
            <a:round/>
            <a:headEnd type="none" w="sm" len="sm"/>
            <a:tailEnd type="triangle" w="sm" len="sm"/>
          </a:ln>
          <a:effectLst/>
        </p:spPr>
        <p:txBody>
          <a:bodyPr/>
          <a:lstStyle/>
          <a:p>
            <a:endParaRPr lang="en-US"/>
          </a:p>
        </p:txBody>
      </p:sp>
      <p:sp>
        <p:nvSpPr>
          <p:cNvPr id="1244174" name="Text Box 14"/>
          <p:cNvSpPr txBox="1">
            <a:spLocks noChangeArrowheads="1"/>
          </p:cNvSpPr>
          <p:nvPr/>
        </p:nvSpPr>
        <p:spPr bwMode="auto">
          <a:xfrm>
            <a:off x="1981200" y="6342063"/>
            <a:ext cx="777875" cy="287337"/>
          </a:xfrm>
          <a:prstGeom prst="rect">
            <a:avLst/>
          </a:prstGeom>
          <a:noFill/>
          <a:ln w="12700">
            <a:solidFill>
              <a:schemeClr val="tx1"/>
            </a:solidFill>
            <a:miter lim="800000"/>
            <a:headEnd/>
            <a:tailEnd/>
          </a:ln>
          <a:effectLst/>
        </p:spPr>
        <p:txBody>
          <a:bodyPr>
            <a:spAutoFit/>
          </a:bodyPr>
          <a:lstStyle/>
          <a:p>
            <a:pPr eaLnBrk="0" hangingPunct="0"/>
            <a:r>
              <a:rPr lang="en-US" sz="1200">
                <a:latin typeface="Comic Sans MS" pitchFamily="66" charset="0"/>
              </a:rPr>
              <a:t>Page 9</a:t>
            </a:r>
          </a:p>
        </p:txBody>
      </p:sp>
      <p:sp>
        <p:nvSpPr>
          <p:cNvPr id="1244175" name="Line 15"/>
          <p:cNvSpPr>
            <a:spLocks noChangeShapeType="1"/>
          </p:cNvSpPr>
          <p:nvPr/>
        </p:nvSpPr>
        <p:spPr bwMode="auto">
          <a:xfrm flipV="1">
            <a:off x="2743200" y="6096000"/>
            <a:ext cx="152400" cy="228600"/>
          </a:xfrm>
          <a:prstGeom prst="line">
            <a:avLst/>
          </a:prstGeom>
          <a:noFill/>
          <a:ln w="38100">
            <a:solidFill>
              <a:srgbClr val="CC0000"/>
            </a:solidFill>
            <a:round/>
            <a:headEnd type="none" w="sm" len="sm"/>
            <a:tailEnd type="triangle" w="sm" len="sm"/>
          </a:ln>
          <a:effectLst/>
        </p:spPr>
        <p:txBody>
          <a:bodyPr/>
          <a:lstStyle/>
          <a:p>
            <a:endParaRPr lang="en-US"/>
          </a:p>
        </p:txBody>
      </p:sp>
      <p:sp>
        <p:nvSpPr>
          <p:cNvPr id="1244176" name="AutoShape 16"/>
          <p:cNvSpPr>
            <a:spLocks/>
          </p:cNvSpPr>
          <p:nvPr/>
        </p:nvSpPr>
        <p:spPr bwMode="auto">
          <a:xfrm>
            <a:off x="3810000" y="3886200"/>
            <a:ext cx="152400" cy="914400"/>
          </a:xfrm>
          <a:prstGeom prst="leftBrace">
            <a:avLst>
              <a:gd name="adj1" fmla="val 50000"/>
              <a:gd name="adj2" fmla="val 50000"/>
            </a:avLst>
          </a:prstGeom>
          <a:noFill/>
          <a:ln w="28575">
            <a:solidFill>
              <a:srgbClr val="FF0000"/>
            </a:solidFill>
            <a:round/>
            <a:headEnd/>
            <a:tailEnd/>
          </a:ln>
          <a:effectLst/>
        </p:spPr>
        <p:txBody>
          <a:bodyPr wrap="none" anchor="ctr"/>
          <a:lstStyle/>
          <a:p>
            <a:endParaRPr lang="en-US"/>
          </a:p>
        </p:txBody>
      </p:sp>
    </p:spTree>
    <p:custDataLst>
      <p:tags r:id="rId1"/>
    </p:custDataLst>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3378" name="Rectangle 2"/>
          <p:cNvSpPr>
            <a:spLocks noGrp="1" noChangeArrowheads="1"/>
          </p:cNvSpPr>
          <p:nvPr>
            <p:ph type="title"/>
          </p:nvPr>
        </p:nvSpPr>
        <p:spPr>
          <a:xfrm>
            <a:off x="1143000" y="152400"/>
            <a:ext cx="6629400" cy="762000"/>
          </a:xfrm>
          <a:noFill/>
          <a:ln/>
        </p:spPr>
        <p:txBody>
          <a:bodyPr lIns="92075" tIns="46038" rIns="92075" bIns="46038">
            <a:normAutofit/>
          </a:bodyPr>
          <a:lstStyle/>
          <a:p>
            <a:r>
              <a:rPr lang="en-US" sz="3600" b="1" dirty="0"/>
              <a:t>Selecting </a:t>
            </a:r>
            <a:r>
              <a:rPr lang="en-US" sz="3600" b="1" dirty="0" smtClean="0"/>
              <a:t>The Proper Nozzle</a:t>
            </a:r>
            <a:endParaRPr lang="en-US" sz="3600" b="1" dirty="0"/>
          </a:p>
        </p:txBody>
      </p:sp>
      <p:sp>
        <p:nvSpPr>
          <p:cNvPr id="1253379" name="Rectangle 3"/>
          <p:cNvSpPr>
            <a:spLocks noGrp="1" noChangeArrowheads="1"/>
          </p:cNvSpPr>
          <p:nvPr>
            <p:ph type="body" sz="half" idx="1"/>
          </p:nvPr>
        </p:nvSpPr>
        <p:spPr>
          <a:xfrm>
            <a:off x="0" y="1981200"/>
            <a:ext cx="3810000" cy="3562350"/>
          </a:xfrm>
        </p:spPr>
        <p:txBody>
          <a:bodyPr/>
          <a:lstStyle/>
          <a:p>
            <a:pPr>
              <a:lnSpc>
                <a:spcPct val="90000"/>
              </a:lnSpc>
            </a:pPr>
            <a:r>
              <a:rPr lang="en-US" sz="2000" dirty="0">
                <a:latin typeface="+mj-lt"/>
              </a:rPr>
              <a:t>Calculate GPM (formula)</a:t>
            </a:r>
          </a:p>
          <a:p>
            <a:pPr>
              <a:lnSpc>
                <a:spcPct val="90000"/>
              </a:lnSpc>
            </a:pPr>
            <a:r>
              <a:rPr lang="en-US" sz="2000" dirty="0">
                <a:latin typeface="+mj-lt"/>
              </a:rPr>
              <a:t>Look under GPM </a:t>
            </a:r>
            <a:r>
              <a:rPr lang="en-US" sz="2000" dirty="0" smtClean="0">
                <a:latin typeface="+mj-lt"/>
              </a:rPr>
              <a:t>column</a:t>
            </a:r>
          </a:p>
          <a:p>
            <a:pPr>
              <a:lnSpc>
                <a:spcPct val="90000"/>
              </a:lnSpc>
            </a:pPr>
            <a:r>
              <a:rPr lang="en-US" sz="2000" dirty="0" smtClean="0">
                <a:latin typeface="+mj-lt"/>
              </a:rPr>
              <a:t>Choose the size needed</a:t>
            </a:r>
          </a:p>
          <a:p>
            <a:pPr>
              <a:lnSpc>
                <a:spcPct val="90000"/>
              </a:lnSpc>
            </a:pPr>
            <a:r>
              <a:rPr lang="en-US" sz="2000" dirty="0" smtClean="0">
                <a:latin typeface="+mj-lt"/>
              </a:rPr>
              <a:t>Match pressure(psi) and Droplet Classification</a:t>
            </a:r>
            <a:endParaRPr lang="en-US" sz="2000" dirty="0">
              <a:latin typeface="+mj-lt"/>
            </a:endParaRPr>
          </a:p>
          <a:p>
            <a:pPr>
              <a:lnSpc>
                <a:spcPct val="90000"/>
              </a:lnSpc>
            </a:pPr>
            <a:r>
              <a:rPr lang="en-US" sz="2000" dirty="0" smtClean="0">
                <a:latin typeface="+mj-lt"/>
              </a:rPr>
              <a:t>Operate </a:t>
            </a:r>
            <a:r>
              <a:rPr lang="en-US" sz="2000" dirty="0">
                <a:latin typeface="+mj-lt"/>
              </a:rPr>
              <a:t>at given pressure and speed used in formula to achieve </a:t>
            </a:r>
            <a:r>
              <a:rPr lang="en-US" sz="2000" dirty="0" smtClean="0">
                <a:latin typeface="+mj-lt"/>
              </a:rPr>
              <a:t>GPA and the desired droplet size</a:t>
            </a:r>
            <a:endParaRPr lang="en-US" sz="2000" dirty="0">
              <a:latin typeface="+mj-lt"/>
            </a:endParaRPr>
          </a:p>
        </p:txBody>
      </p:sp>
      <p:sp>
        <p:nvSpPr>
          <p:cNvPr id="1253380" name="AutoShape 4"/>
          <p:cNvSpPr>
            <a:spLocks noChangeArrowheads="1"/>
          </p:cNvSpPr>
          <p:nvPr/>
        </p:nvSpPr>
        <p:spPr bwMode="auto">
          <a:xfrm>
            <a:off x="5715000" y="838200"/>
            <a:ext cx="304800" cy="381000"/>
          </a:xfrm>
          <a:prstGeom prst="downArrow">
            <a:avLst>
              <a:gd name="adj1" fmla="val 50000"/>
              <a:gd name="adj2" fmla="val 31250"/>
            </a:avLst>
          </a:prstGeom>
          <a:solidFill>
            <a:srgbClr val="FC0128"/>
          </a:solidFill>
          <a:ln w="12700">
            <a:solidFill>
              <a:schemeClr val="tx1"/>
            </a:solidFill>
            <a:miter lim="800000"/>
            <a:headEnd type="none" w="sm" len="sm"/>
            <a:tailEnd type="none" w="sm" len="sm"/>
          </a:ln>
          <a:effectLst/>
        </p:spPr>
        <p:txBody>
          <a:bodyPr wrap="none" anchor="ctr"/>
          <a:lstStyle/>
          <a:p>
            <a:endParaRPr lang="en-US"/>
          </a:p>
        </p:txBody>
      </p:sp>
      <p:sp>
        <p:nvSpPr>
          <p:cNvPr id="1253382" name="Text Box 6"/>
          <p:cNvSpPr txBox="1">
            <a:spLocks noChangeArrowheads="1"/>
          </p:cNvSpPr>
          <p:nvPr/>
        </p:nvSpPr>
        <p:spPr bwMode="auto">
          <a:xfrm>
            <a:off x="76200" y="1143000"/>
            <a:ext cx="3657600" cy="584775"/>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en-US" sz="3200" dirty="0">
                <a:latin typeface="+mj-lt"/>
              </a:rPr>
              <a:t>Page 9, 12, 14, 15</a:t>
            </a:r>
          </a:p>
        </p:txBody>
      </p:sp>
      <p:sp>
        <p:nvSpPr>
          <p:cNvPr id="1253383" name="Oval 7"/>
          <p:cNvSpPr>
            <a:spLocks noChangeArrowheads="1"/>
          </p:cNvSpPr>
          <p:nvPr/>
        </p:nvSpPr>
        <p:spPr bwMode="auto">
          <a:xfrm>
            <a:off x="5638800" y="5029200"/>
            <a:ext cx="457200" cy="304800"/>
          </a:xfrm>
          <a:prstGeom prst="ellipse">
            <a:avLst/>
          </a:prstGeom>
          <a:noFill/>
          <a:ln w="12700">
            <a:solidFill>
              <a:srgbClr val="FF0000"/>
            </a:solidFill>
            <a:round/>
            <a:headEnd/>
            <a:tailEnd/>
          </a:ln>
          <a:effectLst/>
        </p:spPr>
        <p:txBody>
          <a:bodyPr wrap="none" anchor="ctr"/>
          <a:lstStyle/>
          <a:p>
            <a:endParaRPr lang="en-US"/>
          </a:p>
        </p:txBody>
      </p:sp>
      <p:pic>
        <p:nvPicPr>
          <p:cNvPr id="1253384" name="Picture 8"/>
          <p:cNvPicPr>
            <a:picLocks noChangeAspect="1" noChangeArrowheads="1"/>
          </p:cNvPicPr>
          <p:nvPr/>
        </p:nvPicPr>
        <p:blipFill>
          <a:blip r:embed="rId4" cstate="email"/>
          <a:srcRect/>
          <a:stretch>
            <a:fillRect/>
          </a:stretch>
        </p:blipFill>
        <p:spPr bwMode="auto">
          <a:xfrm>
            <a:off x="3810000" y="1219200"/>
            <a:ext cx="5105400" cy="5486400"/>
          </a:xfrm>
          <a:prstGeom prst="rect">
            <a:avLst/>
          </a:prstGeom>
          <a:noFill/>
          <a:ln w="12700">
            <a:noFill/>
            <a:miter lim="800000"/>
            <a:headEnd/>
            <a:tailEnd/>
          </a:ln>
          <a:effectLst/>
        </p:spPr>
      </p:pic>
      <p:pic>
        <p:nvPicPr>
          <p:cNvPr id="1253385" name="Picture 9" descr="pressuregauge1"/>
          <p:cNvPicPr>
            <a:picLocks noChangeAspect="1" noChangeArrowheads="1"/>
          </p:cNvPicPr>
          <p:nvPr/>
        </p:nvPicPr>
        <p:blipFill>
          <a:blip r:embed="rId5" cstate="email">
            <a:lum bright="30000"/>
          </a:blip>
          <a:srcRect/>
          <a:stretch>
            <a:fillRect/>
          </a:stretch>
        </p:blipFill>
        <p:spPr bwMode="auto">
          <a:xfrm>
            <a:off x="6629400" y="3473450"/>
            <a:ext cx="2362200" cy="2165350"/>
          </a:xfrm>
          <a:prstGeom prst="rect">
            <a:avLst/>
          </a:prstGeom>
          <a:noFill/>
          <a:ln w="76200">
            <a:solidFill>
              <a:srgbClr val="CC0000"/>
            </a:solidFill>
            <a:miter lim="800000"/>
            <a:headEnd/>
            <a:tailEnd/>
          </a:ln>
        </p:spPr>
      </p:pic>
      <p:sp>
        <p:nvSpPr>
          <p:cNvPr id="1253386" name="Oval 10"/>
          <p:cNvSpPr>
            <a:spLocks noChangeArrowheads="1"/>
          </p:cNvSpPr>
          <p:nvPr/>
        </p:nvSpPr>
        <p:spPr bwMode="auto">
          <a:xfrm>
            <a:off x="5562600" y="3429000"/>
            <a:ext cx="533400" cy="304800"/>
          </a:xfrm>
          <a:prstGeom prst="ellipse">
            <a:avLst/>
          </a:prstGeom>
          <a:noFill/>
          <a:ln w="12700">
            <a:solidFill>
              <a:srgbClr val="FF0000"/>
            </a:solidFill>
            <a:round/>
            <a:headEnd/>
            <a:tailEnd/>
          </a:ln>
          <a:effectLst/>
        </p:spPr>
        <p:txBody>
          <a:bodyPr wrap="none" anchor="ctr"/>
          <a:lstStyle/>
          <a:p>
            <a:endParaRPr lang="en-US"/>
          </a:p>
        </p:txBody>
      </p:sp>
      <p:sp>
        <p:nvSpPr>
          <p:cNvPr id="1253387" name="Oval 11"/>
          <p:cNvSpPr>
            <a:spLocks noChangeArrowheads="1"/>
          </p:cNvSpPr>
          <p:nvPr/>
        </p:nvSpPr>
        <p:spPr bwMode="auto">
          <a:xfrm>
            <a:off x="5562600" y="4191000"/>
            <a:ext cx="533400" cy="304800"/>
          </a:xfrm>
          <a:prstGeom prst="ellipse">
            <a:avLst/>
          </a:prstGeom>
          <a:noFill/>
          <a:ln w="12700">
            <a:solidFill>
              <a:srgbClr val="FF0000"/>
            </a:solidFill>
            <a:round/>
            <a:headEnd/>
            <a:tailEnd/>
          </a:ln>
          <a:effectLst/>
        </p:spPr>
        <p:txBody>
          <a:bodyPr wrap="none" anchor="ctr"/>
          <a:lstStyle/>
          <a:p>
            <a:endParaRPr lang="en-US"/>
          </a:p>
        </p:txBody>
      </p:sp>
      <p:sp>
        <p:nvSpPr>
          <p:cNvPr id="1253388" name="Oval 12"/>
          <p:cNvSpPr>
            <a:spLocks noChangeArrowheads="1"/>
          </p:cNvSpPr>
          <p:nvPr/>
        </p:nvSpPr>
        <p:spPr bwMode="auto">
          <a:xfrm>
            <a:off x="5562600" y="4953000"/>
            <a:ext cx="533400" cy="304800"/>
          </a:xfrm>
          <a:prstGeom prst="ellipse">
            <a:avLst/>
          </a:prstGeom>
          <a:noFill/>
          <a:ln w="12700">
            <a:solidFill>
              <a:srgbClr val="FF0000"/>
            </a:solidFill>
            <a:round/>
            <a:headEnd/>
            <a:tailEnd/>
          </a:ln>
          <a:effectLst/>
        </p:spPr>
        <p:txBody>
          <a:bodyPr wrap="none" anchor="ctr"/>
          <a:lstStyle/>
          <a:p>
            <a:endParaRPr lang="en-US"/>
          </a:p>
        </p:txBody>
      </p:sp>
      <p:sp>
        <p:nvSpPr>
          <p:cNvPr id="1253389" name="Oval 13"/>
          <p:cNvSpPr>
            <a:spLocks noChangeArrowheads="1"/>
          </p:cNvSpPr>
          <p:nvPr/>
        </p:nvSpPr>
        <p:spPr bwMode="auto">
          <a:xfrm>
            <a:off x="5562600" y="5867400"/>
            <a:ext cx="533400" cy="304800"/>
          </a:xfrm>
          <a:prstGeom prst="ellipse">
            <a:avLst/>
          </a:prstGeom>
          <a:noFill/>
          <a:ln w="12700">
            <a:solidFill>
              <a:srgbClr val="FF0000"/>
            </a:solidFill>
            <a:round/>
            <a:headEnd/>
            <a:tailEnd/>
          </a:ln>
          <a:effectLst/>
        </p:spPr>
        <p:txBody>
          <a:bodyPr wrap="none" anchor="ctr"/>
          <a:lstStyle/>
          <a:p>
            <a:endParaRPr lang="en-US"/>
          </a:p>
        </p:txBody>
      </p:sp>
      <p:sp>
        <p:nvSpPr>
          <p:cNvPr id="1253390" name="Oval 14"/>
          <p:cNvSpPr>
            <a:spLocks noChangeArrowheads="1"/>
          </p:cNvSpPr>
          <p:nvPr/>
        </p:nvSpPr>
        <p:spPr bwMode="auto">
          <a:xfrm>
            <a:off x="2057400" y="990600"/>
            <a:ext cx="1066800" cy="914400"/>
          </a:xfrm>
          <a:prstGeom prst="ellipse">
            <a:avLst/>
          </a:prstGeom>
          <a:noFill/>
          <a:ln w="12700">
            <a:solidFill>
              <a:srgbClr val="FF0000"/>
            </a:solidFill>
            <a:round/>
            <a:headEnd/>
            <a:tailEnd/>
          </a:ln>
          <a:effectLst/>
        </p:spPr>
        <p:txBody>
          <a:bodyPr wrap="none" anchor="ctr"/>
          <a:lstStyle/>
          <a:p>
            <a:endParaRPr lang="en-US"/>
          </a:p>
        </p:txBody>
      </p:sp>
      <p:sp>
        <p:nvSpPr>
          <p:cNvPr id="15" name="Bent Arrow 14"/>
          <p:cNvSpPr/>
          <p:nvPr/>
        </p:nvSpPr>
        <p:spPr>
          <a:xfrm rot="3258800">
            <a:off x="4767452" y="849838"/>
            <a:ext cx="504692" cy="404309"/>
          </a:xfrm>
          <a:prstGeom prst="ben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Rectangle 15"/>
          <p:cNvSpPr/>
          <p:nvPr/>
        </p:nvSpPr>
        <p:spPr>
          <a:xfrm rot="857561">
            <a:off x="6003432" y="2080659"/>
            <a:ext cx="2761885" cy="830997"/>
          </a:xfrm>
          <a:prstGeom prst="rect">
            <a:avLst/>
          </a:prstGeom>
          <a:solidFill>
            <a:srgbClr val="FFC000"/>
          </a:solidFill>
          <a:ln>
            <a:solidFill>
              <a:schemeClr val="accent1"/>
            </a:solidFill>
          </a:ln>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MEDIUM</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7" name="Flowchart: Alternate Process 16"/>
          <p:cNvSpPr/>
          <p:nvPr/>
        </p:nvSpPr>
        <p:spPr>
          <a:xfrm>
            <a:off x="990600" y="4953000"/>
            <a:ext cx="2209800" cy="99060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0.30 </a:t>
            </a:r>
            <a:r>
              <a:rPr lang="en-US" sz="3600" dirty="0" err="1" smtClean="0">
                <a:solidFill>
                  <a:schemeClr val="tx1"/>
                </a:solidFill>
              </a:rPr>
              <a:t>gpm</a:t>
            </a:r>
            <a:endParaRPr lang="en-US" sz="3600" dirty="0">
              <a:solidFill>
                <a:schemeClr val="tx1"/>
              </a:solidFill>
            </a:endParaRPr>
          </a:p>
        </p:txBody>
      </p:sp>
    </p:spTree>
    <p:custDataLst>
      <p:tags r:id="rId1"/>
    </p:custData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6114" name="Picture 2"/>
          <p:cNvPicPr>
            <a:picLocks noChangeAspect="1" noChangeArrowheads="1"/>
          </p:cNvPicPr>
          <p:nvPr/>
        </p:nvPicPr>
        <p:blipFill>
          <a:blip r:embed="rId2" cstate="email"/>
          <a:srcRect/>
          <a:stretch>
            <a:fillRect/>
          </a:stretch>
        </p:blipFill>
        <p:spPr bwMode="auto">
          <a:xfrm>
            <a:off x="76200" y="76200"/>
            <a:ext cx="2936321" cy="4038600"/>
          </a:xfrm>
          <a:prstGeom prst="rect">
            <a:avLst/>
          </a:prstGeom>
          <a:noFill/>
          <a:ln w="9525">
            <a:solidFill>
              <a:srgbClr val="7030A0"/>
            </a:solidFill>
            <a:miter lim="800000"/>
            <a:headEnd/>
            <a:tailEnd/>
          </a:ln>
        </p:spPr>
      </p:pic>
      <p:sp>
        <p:nvSpPr>
          <p:cNvPr id="3" name="Rectangle 2"/>
          <p:cNvSpPr/>
          <p:nvPr/>
        </p:nvSpPr>
        <p:spPr>
          <a:xfrm rot="829385">
            <a:off x="3360864" y="730554"/>
            <a:ext cx="5570757"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Fact Sheet: MF2869</a:t>
            </a:r>
            <a:endParaRPr lang="en-US" sz="4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626115" name="Picture 3"/>
          <p:cNvPicPr>
            <a:picLocks noChangeAspect="1" noChangeArrowheads="1"/>
          </p:cNvPicPr>
          <p:nvPr/>
        </p:nvPicPr>
        <p:blipFill>
          <a:blip r:embed="rId3" cstate="email"/>
          <a:srcRect/>
          <a:stretch>
            <a:fillRect/>
          </a:stretch>
        </p:blipFill>
        <p:spPr bwMode="auto">
          <a:xfrm>
            <a:off x="6248400" y="2057400"/>
            <a:ext cx="2819400" cy="3880385"/>
          </a:xfrm>
          <a:prstGeom prst="rect">
            <a:avLst/>
          </a:prstGeom>
          <a:noFill/>
          <a:ln w="9525">
            <a:solidFill>
              <a:srgbClr val="7030A0"/>
            </a:solidFill>
            <a:miter lim="800000"/>
            <a:headEnd/>
            <a:tailEnd/>
          </a:ln>
        </p:spPr>
      </p:pic>
      <p:pic>
        <p:nvPicPr>
          <p:cNvPr id="1626116" name="Picture 4"/>
          <p:cNvPicPr>
            <a:picLocks noChangeAspect="1" noChangeArrowheads="1"/>
          </p:cNvPicPr>
          <p:nvPr/>
        </p:nvPicPr>
        <p:blipFill>
          <a:blip r:embed="rId4" cstate="email"/>
          <a:srcRect/>
          <a:stretch>
            <a:fillRect/>
          </a:stretch>
        </p:blipFill>
        <p:spPr bwMode="auto">
          <a:xfrm>
            <a:off x="3124200" y="1371600"/>
            <a:ext cx="2963875" cy="3962400"/>
          </a:xfrm>
          <a:prstGeom prst="rect">
            <a:avLst/>
          </a:prstGeom>
          <a:noFill/>
          <a:ln w="9525">
            <a:solidFill>
              <a:srgbClr val="7030A0"/>
            </a:solidFill>
            <a:miter lim="800000"/>
            <a:headEnd/>
            <a:tailEnd/>
          </a:ln>
        </p:spPr>
      </p:pic>
      <p:sp>
        <p:nvSpPr>
          <p:cNvPr id="6" name="Rectangle 4"/>
          <p:cNvSpPr>
            <a:spLocks noChangeArrowheads="1"/>
          </p:cNvSpPr>
          <p:nvPr/>
        </p:nvSpPr>
        <p:spPr bwMode="auto">
          <a:xfrm>
            <a:off x="138883" y="5410200"/>
            <a:ext cx="5652317" cy="584775"/>
          </a:xfrm>
          <a:prstGeom prst="rect">
            <a:avLst/>
          </a:prstGeom>
          <a:noFill/>
          <a:ln w="12700">
            <a:noFill/>
            <a:miter lim="800000"/>
            <a:headEnd/>
            <a:tailEnd/>
          </a:ln>
        </p:spPr>
        <p:txBody>
          <a:bodyPr wrap="none">
            <a:spAutoFit/>
          </a:bodyPr>
          <a:lstStyle/>
          <a:p>
            <a:r>
              <a:rPr lang="en-US" sz="3200" dirty="0" smtClean="0">
                <a:latin typeface="+mj-lt"/>
              </a:rPr>
              <a:t>www.bae.ksu.edu/faculty/wolf</a:t>
            </a:r>
            <a:endParaRPr lang="en-US" sz="3200" dirty="0">
              <a:latin typeface="+mj-lt"/>
            </a:endParaRPr>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5" name="Picture 3" descr="hypro cat"/>
          <p:cNvPicPr>
            <a:picLocks noGrp="1" noChangeAspect="1" noChangeArrowheads="1"/>
          </p:cNvPicPr>
          <p:nvPr>
            <p:ph sz="half" idx="1"/>
          </p:nvPr>
        </p:nvPicPr>
        <p:blipFill>
          <a:blip r:embed="rId3" cstate="email"/>
          <a:srcRect/>
          <a:stretch>
            <a:fillRect/>
          </a:stretch>
        </p:blipFill>
        <p:spPr>
          <a:xfrm>
            <a:off x="76200" y="76200"/>
            <a:ext cx="4114800" cy="6705600"/>
          </a:xfrm>
          <a:noFill/>
        </p:spPr>
      </p:pic>
      <p:sp>
        <p:nvSpPr>
          <p:cNvPr id="69637" name="Rectangle 5"/>
          <p:cNvSpPr>
            <a:spLocks noChangeArrowheads="1"/>
          </p:cNvSpPr>
          <p:nvPr/>
        </p:nvSpPr>
        <p:spPr bwMode="auto">
          <a:xfrm>
            <a:off x="76200" y="1295400"/>
            <a:ext cx="4038600" cy="914400"/>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a:p>
        </p:txBody>
      </p:sp>
      <p:sp>
        <p:nvSpPr>
          <p:cNvPr id="69638" name="WordArt 6"/>
          <p:cNvSpPr>
            <a:spLocks noChangeArrowheads="1" noChangeShapeType="1" noTextEdit="1"/>
          </p:cNvSpPr>
          <p:nvPr/>
        </p:nvSpPr>
        <p:spPr bwMode="auto">
          <a:xfrm>
            <a:off x="152400" y="1295400"/>
            <a:ext cx="3810000" cy="76200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type="none" w="sm" len="sm"/>
                  <a:tailEnd type="none" w="sm" len="sm"/>
                </a:ln>
                <a:solidFill>
                  <a:srgbClr val="0066CC"/>
                </a:solidFill>
                <a:effectLst>
                  <a:outerShdw dist="35921" dir="2700000" algn="ctr" rotWithShape="0">
                    <a:srgbClr val="990000"/>
                  </a:outerShdw>
                </a:effectLst>
                <a:latin typeface="Impact"/>
              </a:rPr>
              <a:t>www.hypropumps.com</a:t>
            </a:r>
          </a:p>
        </p:txBody>
      </p:sp>
      <p:pic>
        <p:nvPicPr>
          <p:cNvPr id="502786" name="Picture 2"/>
          <p:cNvPicPr>
            <a:picLocks noChangeAspect="1" noChangeArrowheads="1"/>
          </p:cNvPicPr>
          <p:nvPr/>
        </p:nvPicPr>
        <p:blipFill>
          <a:blip r:embed="rId4" cstate="email"/>
          <a:srcRect/>
          <a:stretch>
            <a:fillRect/>
          </a:stretch>
        </p:blipFill>
        <p:spPr bwMode="auto">
          <a:xfrm>
            <a:off x="4267200" y="76200"/>
            <a:ext cx="4876800" cy="6719455"/>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7458" name="Picture 2"/>
          <p:cNvPicPr>
            <a:picLocks noChangeAspect="1" noChangeArrowheads="1"/>
          </p:cNvPicPr>
          <p:nvPr/>
        </p:nvPicPr>
        <p:blipFill>
          <a:blip r:embed="rId2" cstate="email"/>
          <a:srcRect/>
          <a:stretch>
            <a:fillRect/>
          </a:stretch>
        </p:blipFill>
        <p:spPr bwMode="auto">
          <a:xfrm>
            <a:off x="0" y="0"/>
            <a:ext cx="9147454"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7538" name="Picture 2"/>
          <p:cNvPicPr>
            <a:picLocks noChangeAspect="1" noChangeArrowheads="1"/>
          </p:cNvPicPr>
          <p:nvPr/>
        </p:nvPicPr>
        <p:blipFill>
          <a:blip r:embed="rId2" cstate="email"/>
          <a:srcRect/>
          <a:stretch>
            <a:fillRect/>
          </a:stretch>
        </p:blipFill>
        <p:spPr bwMode="auto">
          <a:xfrm>
            <a:off x="76200" y="76200"/>
            <a:ext cx="8969339" cy="5486400"/>
          </a:xfrm>
          <a:prstGeom prst="rect">
            <a:avLst/>
          </a:prstGeom>
          <a:noFill/>
          <a:ln w="9525">
            <a:noFill/>
            <a:miter lim="800000"/>
            <a:headEnd/>
            <a:tailEnd/>
          </a:ln>
        </p:spPr>
      </p:pic>
      <p:sp>
        <p:nvSpPr>
          <p:cNvPr id="5" name="TextBox 4"/>
          <p:cNvSpPr txBox="1"/>
          <p:nvPr/>
        </p:nvSpPr>
        <p:spPr>
          <a:xfrm>
            <a:off x="2743200" y="5562600"/>
            <a:ext cx="3886200" cy="523220"/>
          </a:xfrm>
          <a:prstGeom prst="rect">
            <a:avLst/>
          </a:prstGeom>
          <a:noFill/>
        </p:spPr>
        <p:txBody>
          <a:bodyPr wrap="square" rtlCol="0">
            <a:spAutoFit/>
          </a:bodyPr>
          <a:lstStyle/>
          <a:p>
            <a:pPr algn="ctr"/>
            <a:r>
              <a:rPr lang="en-US" sz="2800" b="1" dirty="0" smtClean="0"/>
              <a:t>www.turbodrop.com</a:t>
            </a:r>
            <a:endParaRPr lang="en-US" sz="2800" b="1" dirty="0"/>
          </a:p>
        </p:txBody>
      </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495800" y="0"/>
            <a:ext cx="44196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p:cNvPicPr>
            <a:picLocks noChangeAspect="1" noChangeArrowheads="1"/>
          </p:cNvPicPr>
          <p:nvPr/>
        </p:nvPicPr>
        <p:blipFill>
          <a:blip r:embed="rId2" cstate="email"/>
          <a:srcRect/>
          <a:stretch>
            <a:fillRect/>
          </a:stretch>
        </p:blipFill>
        <p:spPr bwMode="auto">
          <a:xfrm>
            <a:off x="152400" y="134681"/>
            <a:ext cx="4190999" cy="5732719"/>
          </a:xfrm>
          <a:prstGeom prst="rect">
            <a:avLst/>
          </a:prstGeom>
          <a:noFill/>
          <a:ln w="9525">
            <a:noFill/>
            <a:miter lim="800000"/>
            <a:headEnd/>
            <a:tailEnd/>
          </a:ln>
        </p:spPr>
      </p:pic>
      <p:pic>
        <p:nvPicPr>
          <p:cNvPr id="578563" name="Picture 3"/>
          <p:cNvPicPr>
            <a:picLocks noChangeAspect="1" noChangeArrowheads="1"/>
          </p:cNvPicPr>
          <p:nvPr/>
        </p:nvPicPr>
        <p:blipFill>
          <a:blip r:embed="rId3" cstate="email"/>
          <a:srcRect/>
          <a:stretch>
            <a:fillRect/>
          </a:stretch>
        </p:blipFill>
        <p:spPr bwMode="auto">
          <a:xfrm>
            <a:off x="4648200" y="1981200"/>
            <a:ext cx="4114800" cy="2241339"/>
          </a:xfrm>
          <a:prstGeom prst="rect">
            <a:avLst/>
          </a:prstGeom>
          <a:noFill/>
          <a:ln w="9525">
            <a:noFill/>
            <a:miter lim="800000"/>
            <a:headEnd/>
            <a:tailEnd/>
          </a:ln>
        </p:spPr>
      </p:pic>
      <p:pic>
        <p:nvPicPr>
          <p:cNvPr id="578564" name="Picture 4"/>
          <p:cNvPicPr>
            <a:picLocks noChangeAspect="1" noChangeArrowheads="1"/>
          </p:cNvPicPr>
          <p:nvPr/>
        </p:nvPicPr>
        <p:blipFill>
          <a:blip r:embed="rId4" cstate="email"/>
          <a:srcRect/>
          <a:stretch>
            <a:fillRect/>
          </a:stretch>
        </p:blipFill>
        <p:spPr bwMode="auto">
          <a:xfrm>
            <a:off x="5029200" y="85280"/>
            <a:ext cx="3581400" cy="2004099"/>
          </a:xfrm>
          <a:prstGeom prst="rect">
            <a:avLst/>
          </a:prstGeom>
          <a:noFill/>
          <a:ln w="9525">
            <a:noFill/>
            <a:miter lim="800000"/>
            <a:headEnd/>
            <a:tailEnd/>
          </a:ln>
        </p:spPr>
      </p:pic>
      <p:pic>
        <p:nvPicPr>
          <p:cNvPr id="578565" name="Picture 5"/>
          <p:cNvPicPr>
            <a:picLocks noChangeAspect="1" noChangeArrowheads="1"/>
          </p:cNvPicPr>
          <p:nvPr/>
        </p:nvPicPr>
        <p:blipFill>
          <a:blip r:embed="rId5" cstate="email"/>
          <a:srcRect/>
          <a:stretch>
            <a:fillRect/>
          </a:stretch>
        </p:blipFill>
        <p:spPr bwMode="auto">
          <a:xfrm>
            <a:off x="4648200" y="4267200"/>
            <a:ext cx="4165600" cy="2438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0" y="373063"/>
            <a:ext cx="9144000" cy="2376487"/>
          </a:xfrm>
          <a:prstGeom prst="rect">
            <a:avLst/>
          </a:prstGeom>
          <a:noFill/>
          <a:ln w="9525">
            <a:noFill/>
            <a:miter lim="800000"/>
            <a:headEnd/>
            <a:tailEnd/>
          </a:ln>
        </p:spPr>
        <p:txBody>
          <a:bodyPr lIns="914112" tIns="914112" rIns="914112" bIns="914112">
            <a:spAutoFit/>
          </a:bodyPr>
          <a:lstStyle/>
          <a:p>
            <a:r>
              <a:rPr lang="en-US" sz="1200">
                <a:cs typeface="Arial" pitchFamily="34" charset="0"/>
              </a:rPr>
              <a:t> </a:t>
            </a:r>
            <a:endParaRPr lang="en-US" sz="1200">
              <a:latin typeface="Times New Roman" pitchFamily="18" charset="0"/>
              <a:cs typeface="Times New Roman" pitchFamily="18" charset="0"/>
            </a:endParaRPr>
          </a:p>
          <a:p>
            <a:pPr eaLnBrk="0" hangingPunct="0"/>
            <a:endParaRPr lang="en-US" sz="2400">
              <a:latin typeface="Times New Roman" pitchFamily="18" charset="0"/>
            </a:endParaRPr>
          </a:p>
        </p:txBody>
      </p:sp>
      <p:sp>
        <p:nvSpPr>
          <p:cNvPr id="71683" name="Rectangle 3"/>
          <p:cNvSpPr>
            <a:spLocks noChangeArrowheads="1"/>
          </p:cNvSpPr>
          <p:nvPr/>
        </p:nvSpPr>
        <p:spPr bwMode="auto">
          <a:xfrm>
            <a:off x="0" y="2749550"/>
            <a:ext cx="9144000" cy="639763"/>
          </a:xfrm>
          <a:prstGeom prst="rect">
            <a:avLst/>
          </a:prstGeom>
          <a:noFill/>
          <a:ln w="9525">
            <a:noFill/>
            <a:miter lim="800000"/>
            <a:headEnd/>
            <a:tailEnd/>
          </a:ln>
        </p:spPr>
        <p:txBody>
          <a:bodyPr>
            <a:spAutoFit/>
          </a:bodyPr>
          <a:lstStyle/>
          <a:p>
            <a:pPr algn="ctr"/>
            <a:r>
              <a:rPr lang="en-US" sz="1200">
                <a:cs typeface="Arial" pitchFamily="34" charset="0"/>
              </a:rPr>
              <a:t/>
            </a:r>
            <a:br>
              <a:rPr lang="en-US" sz="1200">
                <a:cs typeface="Arial" pitchFamily="34" charset="0"/>
              </a:rPr>
            </a:br>
            <a:endParaRPr lang="en-US" sz="2400">
              <a:latin typeface="Times New Roman" pitchFamily="18" charset="0"/>
            </a:endParaRPr>
          </a:p>
        </p:txBody>
      </p:sp>
      <p:sp>
        <p:nvSpPr>
          <p:cNvPr id="71684" name="Rectangle 4"/>
          <p:cNvSpPr>
            <a:spLocks noChangeArrowheads="1"/>
          </p:cNvSpPr>
          <p:nvPr/>
        </p:nvSpPr>
        <p:spPr bwMode="auto">
          <a:xfrm>
            <a:off x="0" y="5591175"/>
            <a:ext cx="9144000" cy="639763"/>
          </a:xfrm>
          <a:prstGeom prst="rect">
            <a:avLst/>
          </a:prstGeom>
          <a:noFill/>
          <a:ln w="9525">
            <a:noFill/>
            <a:miter lim="800000"/>
            <a:headEnd/>
            <a:tailEnd/>
          </a:ln>
        </p:spPr>
        <p:txBody>
          <a:bodyPr>
            <a:spAutoFit/>
          </a:bodyPr>
          <a:lstStyle/>
          <a:p>
            <a:r>
              <a:rPr lang="en-US" sz="1200">
                <a:cs typeface="Arial" pitchFamily="34" charset="0"/>
              </a:rPr>
              <a:t/>
            </a:r>
            <a:br>
              <a:rPr lang="en-US" sz="1200">
                <a:cs typeface="Arial" pitchFamily="34" charset="0"/>
              </a:rPr>
            </a:br>
            <a:endParaRPr lang="en-US" sz="2400">
              <a:latin typeface="Times New Roman" pitchFamily="18" charset="0"/>
            </a:endParaRPr>
          </a:p>
        </p:txBody>
      </p:sp>
      <p:pic>
        <p:nvPicPr>
          <p:cNvPr id="71685" name="Picture 5" descr="logo"/>
          <p:cNvPicPr>
            <a:picLocks noChangeAspect="1" noChangeArrowheads="1"/>
          </p:cNvPicPr>
          <p:nvPr/>
        </p:nvPicPr>
        <p:blipFill>
          <a:blip r:embed="rId3" cstate="email"/>
          <a:srcRect/>
          <a:stretch>
            <a:fillRect/>
          </a:stretch>
        </p:blipFill>
        <p:spPr bwMode="auto">
          <a:xfrm>
            <a:off x="76200" y="381000"/>
            <a:ext cx="5410200" cy="1617663"/>
          </a:xfrm>
          <a:prstGeom prst="rect">
            <a:avLst/>
          </a:prstGeom>
          <a:noFill/>
          <a:ln w="9525">
            <a:noFill/>
            <a:miter lim="800000"/>
            <a:headEnd/>
            <a:tailEnd/>
          </a:ln>
        </p:spPr>
      </p:pic>
      <p:pic>
        <p:nvPicPr>
          <p:cNvPr id="71686" name="Picture 6" descr="1b"/>
          <p:cNvPicPr>
            <a:picLocks noChangeAspect="1" noChangeArrowheads="1"/>
          </p:cNvPicPr>
          <p:nvPr/>
        </p:nvPicPr>
        <p:blipFill>
          <a:blip r:embed="rId4" cstate="email"/>
          <a:srcRect/>
          <a:stretch>
            <a:fillRect/>
          </a:stretch>
        </p:blipFill>
        <p:spPr bwMode="auto">
          <a:xfrm>
            <a:off x="2819400" y="2362200"/>
            <a:ext cx="2590800" cy="2051050"/>
          </a:xfrm>
          <a:prstGeom prst="rect">
            <a:avLst/>
          </a:prstGeom>
          <a:noFill/>
          <a:ln w="9525">
            <a:noFill/>
            <a:miter lim="800000"/>
            <a:headEnd/>
            <a:tailEnd/>
          </a:ln>
        </p:spPr>
      </p:pic>
      <p:pic>
        <p:nvPicPr>
          <p:cNvPr id="71687" name="Picture 7" descr="CP-65T"/>
          <p:cNvPicPr>
            <a:picLocks noChangeAspect="1" noChangeArrowheads="1"/>
          </p:cNvPicPr>
          <p:nvPr/>
        </p:nvPicPr>
        <p:blipFill>
          <a:blip r:embed="rId5" cstate="email"/>
          <a:srcRect/>
          <a:stretch>
            <a:fillRect/>
          </a:stretch>
        </p:blipFill>
        <p:spPr bwMode="auto">
          <a:xfrm>
            <a:off x="228600" y="2362200"/>
            <a:ext cx="2438400" cy="2112963"/>
          </a:xfrm>
          <a:prstGeom prst="rect">
            <a:avLst/>
          </a:prstGeom>
          <a:noFill/>
          <a:ln w="9525">
            <a:noFill/>
            <a:miter lim="800000"/>
            <a:headEnd/>
            <a:tailEnd/>
          </a:ln>
        </p:spPr>
      </p:pic>
      <p:pic>
        <p:nvPicPr>
          <p:cNvPr id="71688" name="Picture 8"/>
          <p:cNvPicPr>
            <a:picLocks noChangeAspect="1" noChangeArrowheads="1"/>
          </p:cNvPicPr>
          <p:nvPr/>
        </p:nvPicPr>
        <p:blipFill>
          <a:blip r:embed="rId6" cstate="email"/>
          <a:srcRect/>
          <a:stretch>
            <a:fillRect/>
          </a:stretch>
        </p:blipFill>
        <p:spPr bwMode="auto">
          <a:xfrm>
            <a:off x="152400" y="5257800"/>
            <a:ext cx="8839200" cy="533400"/>
          </a:xfrm>
          <a:prstGeom prst="rect">
            <a:avLst/>
          </a:prstGeom>
          <a:noFill/>
          <a:ln w="12700">
            <a:noFill/>
            <a:miter lim="800000"/>
            <a:headEnd/>
            <a:tailEnd/>
          </a:ln>
        </p:spPr>
      </p:pic>
      <p:pic>
        <p:nvPicPr>
          <p:cNvPr id="71689" name="Picture 9"/>
          <p:cNvPicPr>
            <a:picLocks noChangeAspect="1" noChangeArrowheads="1"/>
          </p:cNvPicPr>
          <p:nvPr/>
        </p:nvPicPr>
        <p:blipFill>
          <a:blip r:embed="rId7" cstate="email"/>
          <a:srcRect/>
          <a:stretch>
            <a:fillRect/>
          </a:stretch>
        </p:blipFill>
        <p:spPr bwMode="auto">
          <a:xfrm>
            <a:off x="152400" y="4648200"/>
            <a:ext cx="8991600" cy="457200"/>
          </a:xfrm>
          <a:prstGeom prst="rect">
            <a:avLst/>
          </a:prstGeom>
          <a:noFill/>
          <a:ln w="12700">
            <a:noFill/>
            <a:miter lim="800000"/>
            <a:headEnd/>
            <a:tailEnd/>
          </a:ln>
        </p:spPr>
      </p:pic>
      <p:pic>
        <p:nvPicPr>
          <p:cNvPr id="71690" name="Picture 9" descr="IMG_3905.JPG"/>
          <p:cNvPicPr>
            <a:picLocks noChangeAspect="1"/>
          </p:cNvPicPr>
          <p:nvPr/>
        </p:nvPicPr>
        <p:blipFill>
          <a:blip r:embed="rId8" cstate="email"/>
          <a:srcRect/>
          <a:stretch>
            <a:fillRect/>
          </a:stretch>
        </p:blipFill>
        <p:spPr bwMode="auto">
          <a:xfrm>
            <a:off x="5638800" y="1371600"/>
            <a:ext cx="3225800" cy="2419350"/>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3" cstate="email"/>
          <a:srcRect/>
          <a:stretch>
            <a:fillRect/>
          </a:stretch>
        </p:blipFill>
        <p:spPr bwMode="auto">
          <a:xfrm>
            <a:off x="4114800" y="152400"/>
            <a:ext cx="4953000" cy="3354387"/>
          </a:xfrm>
          <a:prstGeom prst="rect">
            <a:avLst/>
          </a:prstGeom>
          <a:noFill/>
          <a:ln w="12700">
            <a:noFill/>
            <a:miter lim="800000"/>
            <a:headEnd/>
            <a:tailEnd/>
          </a:ln>
        </p:spPr>
      </p:pic>
      <p:pic>
        <p:nvPicPr>
          <p:cNvPr id="72707" name="Picture 3"/>
          <p:cNvPicPr>
            <a:picLocks noChangeAspect="1" noChangeArrowheads="1"/>
          </p:cNvPicPr>
          <p:nvPr/>
        </p:nvPicPr>
        <p:blipFill>
          <a:blip r:embed="rId4" cstate="email"/>
          <a:srcRect/>
          <a:stretch>
            <a:fillRect/>
          </a:stretch>
        </p:blipFill>
        <p:spPr bwMode="auto">
          <a:xfrm>
            <a:off x="152400" y="228600"/>
            <a:ext cx="3581400" cy="1884363"/>
          </a:xfrm>
          <a:prstGeom prst="rect">
            <a:avLst/>
          </a:prstGeom>
          <a:noFill/>
          <a:ln w="12700">
            <a:noFill/>
            <a:miter lim="800000"/>
            <a:headEnd/>
            <a:tailEnd/>
          </a:ln>
        </p:spPr>
      </p:pic>
      <p:pic>
        <p:nvPicPr>
          <p:cNvPr id="72708" name="Picture 4"/>
          <p:cNvPicPr>
            <a:picLocks noChangeAspect="1" noChangeArrowheads="1"/>
          </p:cNvPicPr>
          <p:nvPr/>
        </p:nvPicPr>
        <p:blipFill>
          <a:blip r:embed="rId5" cstate="email"/>
          <a:srcRect/>
          <a:stretch>
            <a:fillRect/>
          </a:stretch>
        </p:blipFill>
        <p:spPr bwMode="auto">
          <a:xfrm>
            <a:off x="1371600" y="4191000"/>
            <a:ext cx="6648450" cy="1752600"/>
          </a:xfrm>
          <a:prstGeom prst="rect">
            <a:avLst/>
          </a:prstGeom>
          <a:noFill/>
          <a:ln w="12700">
            <a:noFill/>
            <a:miter lim="800000"/>
            <a:headEnd/>
            <a:tailEnd/>
          </a:ln>
        </p:spPr>
      </p:pic>
      <p:pic>
        <p:nvPicPr>
          <p:cNvPr id="72709" name="Picture 5"/>
          <p:cNvPicPr>
            <a:picLocks noChangeAspect="1" noChangeArrowheads="1"/>
          </p:cNvPicPr>
          <p:nvPr/>
        </p:nvPicPr>
        <p:blipFill>
          <a:blip r:embed="rId6" cstate="email"/>
          <a:srcRect/>
          <a:stretch>
            <a:fillRect/>
          </a:stretch>
        </p:blipFill>
        <p:spPr bwMode="auto">
          <a:xfrm>
            <a:off x="76199" y="2438400"/>
            <a:ext cx="3962401" cy="1552249"/>
          </a:xfrm>
          <a:prstGeom prst="rect">
            <a:avLst/>
          </a:prstGeom>
          <a:noFill/>
          <a:ln w="12700">
            <a:noFill/>
            <a:miter lim="800000"/>
            <a:headEnd/>
            <a:tailEnd/>
          </a:ln>
        </p:spPr>
      </p:pic>
    </p:spTree>
    <p:custDataLst>
      <p:tags r:id="rId1"/>
    </p:custData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0739" name="Picture 3"/>
          <p:cNvPicPr>
            <a:picLocks noChangeAspect="1" noChangeArrowheads="1"/>
          </p:cNvPicPr>
          <p:nvPr/>
        </p:nvPicPr>
        <p:blipFill>
          <a:blip r:embed="rId2" cstate="email"/>
          <a:srcRect/>
          <a:stretch>
            <a:fillRect/>
          </a:stretch>
        </p:blipFill>
        <p:spPr bwMode="auto">
          <a:xfrm>
            <a:off x="228599" y="124691"/>
            <a:ext cx="5056442" cy="5879021"/>
          </a:xfrm>
          <a:prstGeom prst="rect">
            <a:avLst/>
          </a:prstGeom>
          <a:noFill/>
          <a:ln w="9525">
            <a:noFill/>
            <a:miter lim="800000"/>
            <a:headEnd/>
            <a:tailEnd/>
          </a:ln>
        </p:spPr>
      </p:pic>
      <p:pic>
        <p:nvPicPr>
          <p:cNvPr id="501762" name="Picture 2"/>
          <p:cNvPicPr>
            <a:picLocks noChangeAspect="1" noChangeArrowheads="1"/>
          </p:cNvPicPr>
          <p:nvPr/>
        </p:nvPicPr>
        <p:blipFill>
          <a:blip r:embed="rId3" cstate="email"/>
          <a:srcRect/>
          <a:stretch>
            <a:fillRect/>
          </a:stretch>
        </p:blipFill>
        <p:spPr bwMode="auto">
          <a:xfrm>
            <a:off x="4038600" y="152400"/>
            <a:ext cx="5029200" cy="1288344"/>
          </a:xfrm>
          <a:prstGeom prst="rect">
            <a:avLst/>
          </a:prstGeom>
          <a:noFill/>
          <a:ln w="9525">
            <a:noFill/>
            <a:miter lim="800000"/>
            <a:headEnd/>
            <a:tailEnd/>
          </a:ln>
        </p:spPr>
      </p:pic>
      <p:pic>
        <p:nvPicPr>
          <p:cNvPr id="501763" name="Picture 3"/>
          <p:cNvPicPr>
            <a:picLocks noChangeAspect="1" noChangeArrowheads="1"/>
          </p:cNvPicPr>
          <p:nvPr/>
        </p:nvPicPr>
        <p:blipFill>
          <a:blip r:embed="rId4" cstate="email"/>
          <a:srcRect/>
          <a:stretch>
            <a:fillRect/>
          </a:stretch>
        </p:blipFill>
        <p:spPr bwMode="auto">
          <a:xfrm>
            <a:off x="5943600" y="3429000"/>
            <a:ext cx="3129149" cy="2362200"/>
          </a:xfrm>
          <a:prstGeom prst="rect">
            <a:avLst/>
          </a:prstGeom>
          <a:noFill/>
          <a:ln w="9525">
            <a:noFill/>
            <a:miter lim="800000"/>
            <a:headEnd/>
            <a:tailEnd/>
          </a:ln>
        </p:spPr>
      </p:pic>
      <p:pic>
        <p:nvPicPr>
          <p:cNvPr id="501764" name="Picture 4"/>
          <p:cNvPicPr>
            <a:picLocks noChangeAspect="1" noChangeArrowheads="1"/>
          </p:cNvPicPr>
          <p:nvPr/>
        </p:nvPicPr>
        <p:blipFill>
          <a:blip r:embed="rId5" cstate="email"/>
          <a:srcRect/>
          <a:stretch>
            <a:fillRect/>
          </a:stretch>
        </p:blipFill>
        <p:spPr bwMode="auto">
          <a:xfrm>
            <a:off x="5943600" y="1600200"/>
            <a:ext cx="1568513" cy="1600200"/>
          </a:xfrm>
          <a:prstGeom prst="rect">
            <a:avLst/>
          </a:prstGeom>
          <a:noFill/>
          <a:ln w="9525">
            <a:noFill/>
            <a:miter lim="800000"/>
            <a:headEnd/>
            <a:tailEnd/>
          </a:ln>
        </p:spPr>
      </p:pic>
      <p:pic>
        <p:nvPicPr>
          <p:cNvPr id="501765" name="Picture 5"/>
          <p:cNvPicPr>
            <a:picLocks noChangeAspect="1" noChangeArrowheads="1"/>
          </p:cNvPicPr>
          <p:nvPr/>
        </p:nvPicPr>
        <p:blipFill>
          <a:blip r:embed="rId6" cstate="email"/>
          <a:srcRect/>
          <a:stretch>
            <a:fillRect/>
          </a:stretch>
        </p:blipFill>
        <p:spPr bwMode="auto">
          <a:xfrm>
            <a:off x="7620000" y="1853725"/>
            <a:ext cx="1371600" cy="14228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3" cstate="email"/>
          <a:srcRect/>
          <a:stretch>
            <a:fillRect/>
          </a:stretch>
        </p:blipFill>
        <p:spPr bwMode="auto">
          <a:xfrm>
            <a:off x="152400" y="228600"/>
            <a:ext cx="8686800" cy="5638800"/>
          </a:xfrm>
          <a:prstGeom prst="rect">
            <a:avLst/>
          </a:prstGeom>
          <a:noFill/>
          <a:ln w="12700">
            <a:noFill/>
            <a:miter lim="800000"/>
            <a:headEnd/>
            <a:tailEnd/>
          </a:ln>
        </p:spPr>
      </p:pic>
      <p:pic>
        <p:nvPicPr>
          <p:cNvPr id="73731" name="Picture 3" descr="img_03"/>
          <p:cNvPicPr>
            <a:picLocks noChangeAspect="1" noChangeArrowheads="1"/>
          </p:cNvPicPr>
          <p:nvPr/>
        </p:nvPicPr>
        <p:blipFill>
          <a:blip r:embed="rId4" cstate="email"/>
          <a:srcRect/>
          <a:stretch>
            <a:fillRect/>
          </a:stretch>
        </p:blipFill>
        <p:spPr bwMode="auto">
          <a:xfrm>
            <a:off x="5791200" y="2057400"/>
            <a:ext cx="3048000" cy="2843213"/>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ANSWERNOWTEXT" val="Answer Now"/>
  <p:tag name="RESPTABLESTYLE" val="-1"/>
  <p:tag name="ALLOWDUPLICATES" val="False"/>
  <p:tag name="AUTOADVANCE" val="False"/>
  <p:tag name="STDCHART" val="1"/>
  <p:tag name="SKIPREMAININGRACESLIDES" val="True"/>
  <p:tag name="BUBBLENAMEVISIBLE" val="True"/>
  <p:tag name="DEFAULTNUMTEAMS" val="5"/>
  <p:tag name="CUSTOMCELLBACKCOLOR2" val="-8388480"/>
  <p:tag name="DISPLAYNAME" val="True"/>
  <p:tag name="GRIDROTATIONINTERVAL" val="2"/>
  <p:tag name="POLLINGCYCLE" val="2"/>
  <p:tag name="INCLUDENONRESPONDERS" val="False"/>
  <p:tag name="ALLOWUSERFEEDBACK" val="True"/>
  <p:tag name="REALTIMEBACKUPPATH" val="(None)"/>
  <p:tag name="FIBDISPLAYKEYWORDS" val="True"/>
  <p:tag name="PRRESPONSE4" val="7"/>
  <p:tag name="PRRESPONSE8" val="3"/>
  <p:tag name="TPVERSION" val="2008"/>
  <p:tag name="BULLETTYPE" val="3"/>
  <p:tag name="RESPCOUNTERFORMAT" val="0"/>
  <p:tag name="BACKUPSESSIONS" val="True"/>
  <p:tag name="ROTATIONINTERVAL" val="2"/>
  <p:tag name="RACEANIMATIONSPEED" val="3"/>
  <p:tag name="BUBBLESIZEVISIBLE" val="True"/>
  <p:tag name="CUSTOMCELLFORECOLOR" val="-65536"/>
  <p:tag name="USESCHEMECOLORS" val="True"/>
  <p:tag name="AUTOSIZEGRID" val="True"/>
  <p:tag name="CHARTLABELS" val="1"/>
  <p:tag name="INCLUDEPPT" val="True"/>
  <p:tag name="ZEROBASED" val="False"/>
  <p:tag name="FIBNUMRESULTS" val="5"/>
  <p:tag name="PRRESPONSE3" val="8"/>
  <p:tag name="PRRESPONSE9" val="2"/>
  <p:tag name="SHOWBARVISIBLE" val="True"/>
  <p:tag name="RESPCOUNTERSTYLE" val="-1"/>
  <p:tag name="BACKUPMAINTENANCE" val="7"/>
  <p:tag name="RACEENDPOINTS" val="100"/>
  <p:tag name="MAXRESPONDERS" val="5"/>
  <p:tag name="CUSTOMCELLBACKCOLOR1" val="-16777056"/>
  <p:tag name="DISPLAYDEVICEID" val="True"/>
  <p:tag name="CHARTCOLORS" val="0"/>
  <p:tag name="CORRECTPOINTVALUE" val="100"/>
  <p:tag name="CHARTSCALE" val="True"/>
  <p:tag name="PRRESPONSE2" val="9"/>
  <p:tag name="PRRESPONSE10" val="1"/>
  <p:tag name="ANSWERNOWSTYLE" val="-1"/>
  <p:tag name="NUMRESPONSES" val="1"/>
  <p:tag name="RACERSMAXDISPLAYED" val="5"/>
  <p:tag name="BUBBLEGROUPING" val="3"/>
  <p:tag name="DISPLAYDEVICENUMBER" val="True"/>
  <p:tag name="RESETCHARTS" val="True"/>
  <p:tag name="REALTIMEBACKUP" val="False"/>
  <p:tag name="PRRESPONSE1" val="10"/>
  <p:tag name="SHOWFLASHWARNING" val="True"/>
  <p:tag name="COUNTDOWNSECONDS" val="10"/>
  <p:tag name="AUTOUPDATEALIASES" val="True"/>
  <p:tag name="CUSTOMGRIDBACKCOLOR" val="-2830136"/>
  <p:tag name="GRIDSIZE" val="{Width=800, Height=600}"/>
  <p:tag name="INCORRECTPOINTVALUE" val="0"/>
  <p:tag name="PRRESPONSE5" val="6"/>
  <p:tag name="USESECONDARYMONITOR" val="True"/>
  <p:tag name="REVIEWONLY" val="False"/>
  <p:tag name="CUSTOMCELLBACKCOLOR3" val="-16744384"/>
  <p:tag name="MULTIRESPDIVISOR" val="1"/>
  <p:tag name="FIBINCLUDEOTHER" val="True"/>
  <p:tag name="COUNTDOWNSTYLE" val="-1"/>
  <p:tag name="TEAMSINLEADERBOARD" val="5"/>
  <p:tag name="GRIDPOSITION" val="1"/>
  <p:tag name="PRRESPONSE6" val="5"/>
  <p:tag name="CHARTVALUEFORMAT" val="0%"/>
  <p:tag name="GRIDOPACITY" val="90"/>
  <p:tag name="PRRESPONSE7" val="4"/>
  <p:tag name="BUBBLEVALUEFORMAT" val="0.0"/>
  <p:tag name="FIBDISPLAYRESULTS" val="True"/>
  <p:tag name="CUSTOMCELLBACKCOLOR4" val="-8355712"/>
  <p:tag name="INPUTSOURCE" val="1"/>
  <p:tag name="POWERPOINTVERSION" val="12.0"/>
  <p:tag name="PARTICIPANTSINLEADERBOARD" val="5"/>
  <p:tag name="AUTOADJUSTPARTRANGE" val="True"/>
  <p:tag name="PARTLISTDEFAULT" val="1"/>
  <p:tag name="DELIMITERS" val="3.1"/>
  <p:tag name="LUIDIAENABLED" val="False"/>
  <p:tag name="ADVANCEDSETTINGSVIEW" val="False"/>
</p:tagLst>
</file>

<file path=ppt/tags/tag10.xml><?xml version="1.0" encoding="utf-8"?>
<p:tagLst xmlns:a="http://schemas.openxmlformats.org/drawingml/2006/main" xmlns:r="http://schemas.openxmlformats.org/officeDocument/2006/relationships" xmlns:p="http://schemas.openxmlformats.org/presentationml/2006/main">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DELIMITERS" val="3.1"/>
</p:tagLst>
</file>

<file path=ppt/tags/tag13.xml><?xml version="1.0" encoding="utf-8"?>
<p:tagLst xmlns:a="http://schemas.openxmlformats.org/drawingml/2006/main" xmlns:r="http://schemas.openxmlformats.org/officeDocument/2006/relationships" xmlns:p="http://schemas.openxmlformats.org/presentationml/2006/main">
  <p:tag name="DELIMITERS" val="3.1"/>
</p:tagLst>
</file>

<file path=ppt/tags/tag14.xml><?xml version="1.0" encoding="utf-8"?>
<p:tagLst xmlns:a="http://schemas.openxmlformats.org/drawingml/2006/main" xmlns:r="http://schemas.openxmlformats.org/officeDocument/2006/relationships" xmlns:p="http://schemas.openxmlformats.org/presentationml/2006/main">
  <p:tag name="DELIMITERS" val="3.1"/>
</p:tagLst>
</file>

<file path=ppt/tags/tag15.xml><?xml version="1.0" encoding="utf-8"?>
<p:tagLst xmlns:a="http://schemas.openxmlformats.org/drawingml/2006/main" xmlns:r="http://schemas.openxmlformats.org/officeDocument/2006/relationships" xmlns:p="http://schemas.openxmlformats.org/presentationml/2006/main">
  <p:tag name="DELIMITERS" val="3.1"/>
</p:tagLst>
</file>

<file path=ppt/tags/tag16.xml><?xml version="1.0" encoding="utf-8"?>
<p:tagLst xmlns:a="http://schemas.openxmlformats.org/drawingml/2006/main" xmlns:r="http://schemas.openxmlformats.org/officeDocument/2006/relationships" xmlns:p="http://schemas.openxmlformats.org/presentationml/2006/main">
  <p:tag name="DELIMITERS" val="3.1"/>
</p:tagLst>
</file>

<file path=ppt/tags/tag17.xml><?xml version="1.0" encoding="utf-8"?>
<p:tagLst xmlns:a="http://schemas.openxmlformats.org/drawingml/2006/main" xmlns:r="http://schemas.openxmlformats.org/officeDocument/2006/relationships" xmlns:p="http://schemas.openxmlformats.org/presentationml/2006/main">
  <p:tag name="DELIMITERS" val="3.1"/>
</p:tagLst>
</file>

<file path=ppt/tags/tag18.xml><?xml version="1.0" encoding="utf-8"?>
<p:tagLst xmlns:a="http://schemas.openxmlformats.org/drawingml/2006/main" xmlns:r="http://schemas.openxmlformats.org/officeDocument/2006/relationships" xmlns:p="http://schemas.openxmlformats.org/presentationml/2006/main">
  <p:tag name="DELIMITERS" val="3.1"/>
</p:tagLst>
</file>

<file path=ppt/tags/tag19.xml><?xml version="1.0" encoding="utf-8"?>
<p:tagLst xmlns:a="http://schemas.openxmlformats.org/drawingml/2006/main" xmlns:r="http://schemas.openxmlformats.org/officeDocument/2006/relationships" xmlns:p="http://schemas.openxmlformats.org/presentationml/2006/main">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DELIMITERS" val="3.1"/>
</p:tagLst>
</file>

<file path=ppt/tags/tag20.xml><?xml version="1.0" encoding="utf-8"?>
<p:tagLst xmlns:a="http://schemas.openxmlformats.org/drawingml/2006/main" xmlns:r="http://schemas.openxmlformats.org/officeDocument/2006/relationships" xmlns:p="http://schemas.openxmlformats.org/presentationml/2006/main">
  <p:tag name="DELIMITERS" val="3.1"/>
</p:tagLst>
</file>

<file path=ppt/tags/tag21.xml><?xml version="1.0" encoding="utf-8"?>
<p:tagLst xmlns:a="http://schemas.openxmlformats.org/drawingml/2006/main" xmlns:r="http://schemas.openxmlformats.org/officeDocument/2006/relationships" xmlns:p="http://schemas.openxmlformats.org/presentationml/2006/main">
  <p:tag name="DELIMITERS" val="3.1"/>
</p:tagLst>
</file>

<file path=ppt/tags/tag22.xml><?xml version="1.0" encoding="utf-8"?>
<p:tagLst xmlns:a="http://schemas.openxmlformats.org/drawingml/2006/main" xmlns:r="http://schemas.openxmlformats.org/officeDocument/2006/relationships" xmlns:p="http://schemas.openxmlformats.org/presentationml/2006/main">
  <p:tag name="DELIMITERS" val="3.1"/>
</p:tagLst>
</file>

<file path=ppt/tags/tag23.xml><?xml version="1.0" encoding="utf-8"?>
<p:tagLst xmlns:a="http://schemas.openxmlformats.org/drawingml/2006/main" xmlns:r="http://schemas.openxmlformats.org/officeDocument/2006/relationships" xmlns:p="http://schemas.openxmlformats.org/presentationml/2006/main">
  <p:tag name="DELIMITERS" val="3.1"/>
</p:tagLst>
</file>

<file path=ppt/tags/tag24.xml><?xml version="1.0" encoding="utf-8"?>
<p:tagLst xmlns:a="http://schemas.openxmlformats.org/drawingml/2006/main" xmlns:r="http://schemas.openxmlformats.org/officeDocument/2006/relationships" xmlns:p="http://schemas.openxmlformats.org/presentationml/2006/main">
  <p:tag name="DELIMITERS" val="3.1"/>
</p:tagLst>
</file>

<file path=ppt/tags/tag25.xml><?xml version="1.0" encoding="utf-8"?>
<p:tagLst xmlns:a="http://schemas.openxmlformats.org/drawingml/2006/main" xmlns:r="http://schemas.openxmlformats.org/officeDocument/2006/relationships" xmlns:p="http://schemas.openxmlformats.org/presentationml/2006/main">
  <p:tag name="DELIMITERS" val="3.1"/>
</p:tagLst>
</file>

<file path=ppt/tags/tag26.xml><?xml version="1.0" encoding="utf-8"?>
<p:tagLst xmlns:a="http://schemas.openxmlformats.org/drawingml/2006/main" xmlns:r="http://schemas.openxmlformats.org/officeDocument/2006/relationships" xmlns:p="http://schemas.openxmlformats.org/presentationml/2006/main">
  <p:tag name="DELIMITERS" val="3.1"/>
</p:tagLst>
</file>

<file path=ppt/tags/tag27.xml><?xml version="1.0" encoding="utf-8"?>
<p:tagLst xmlns:a="http://schemas.openxmlformats.org/drawingml/2006/main" xmlns:r="http://schemas.openxmlformats.org/officeDocument/2006/relationships" xmlns:p="http://schemas.openxmlformats.org/presentationml/2006/main">
  <p:tag name="DELIMITERS" val="3.1"/>
</p:tagLst>
</file>

<file path=ppt/tags/tag28.xml><?xml version="1.0" encoding="utf-8"?>
<p:tagLst xmlns:a="http://schemas.openxmlformats.org/drawingml/2006/main" xmlns:r="http://schemas.openxmlformats.org/officeDocument/2006/relationships" xmlns:p="http://schemas.openxmlformats.org/presentationml/2006/main">
  <p:tag name="DELIMITERS" val="3.1"/>
</p:tagLst>
</file>

<file path=ppt/tags/tag29.xml><?xml version="1.0" encoding="utf-8"?>
<p:tagLst xmlns:a="http://schemas.openxmlformats.org/drawingml/2006/main" xmlns:r="http://schemas.openxmlformats.org/officeDocument/2006/relationships" xmlns:p="http://schemas.openxmlformats.org/presentationml/2006/main">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DELIMITERS" val="3.1"/>
</p:tagLst>
</file>

<file path=ppt/tags/tag3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2.xml><?xml version="1.0" encoding="utf-8"?>
<p:tagLst xmlns:a="http://schemas.openxmlformats.org/drawingml/2006/main" xmlns:r="http://schemas.openxmlformats.org/officeDocument/2006/relationships" xmlns:p="http://schemas.openxmlformats.org/presentationml/2006/main">
  <p:tag name="DELIMITERS" val="3.1"/>
</p:tagLst>
</file>

<file path=ppt/tags/tag33.xml><?xml version="1.0" encoding="utf-8"?>
<p:tagLst xmlns:a="http://schemas.openxmlformats.org/drawingml/2006/main" xmlns:r="http://schemas.openxmlformats.org/officeDocument/2006/relationships" xmlns:p="http://schemas.openxmlformats.org/presentationml/2006/main">
  <p:tag name="DELIMITERS" val="3.1"/>
</p:tagLst>
</file>

<file path=ppt/tags/tag34.xml><?xml version="1.0" encoding="utf-8"?>
<p:tagLst xmlns:a="http://schemas.openxmlformats.org/drawingml/2006/main" xmlns:r="http://schemas.openxmlformats.org/officeDocument/2006/relationships" xmlns:p="http://schemas.openxmlformats.org/presentationml/2006/main">
  <p:tag name="DELIMITERS" val="3.1"/>
</p:tagLst>
</file>

<file path=ppt/tags/tag3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6.xml><?xml version="1.0" encoding="utf-8"?>
<p:tagLst xmlns:a="http://schemas.openxmlformats.org/drawingml/2006/main" xmlns:r="http://schemas.openxmlformats.org/officeDocument/2006/relationships" xmlns:p="http://schemas.openxmlformats.org/presentationml/2006/main">
  <p:tag name="DELIMITERS" val="3.1"/>
</p:tagLst>
</file>

<file path=ppt/tags/tag37.xml><?xml version="1.0" encoding="utf-8"?>
<p:tagLst xmlns:a="http://schemas.openxmlformats.org/drawingml/2006/main" xmlns:r="http://schemas.openxmlformats.org/officeDocument/2006/relationships" xmlns:p="http://schemas.openxmlformats.org/presentationml/2006/main">
  <p:tag name="DELIMITERS" val="3.1"/>
</p:tagLst>
</file>

<file path=ppt/tags/tag38.xml><?xml version="1.0" encoding="utf-8"?>
<p:tagLst xmlns:a="http://schemas.openxmlformats.org/drawingml/2006/main" xmlns:r="http://schemas.openxmlformats.org/officeDocument/2006/relationships" xmlns:p="http://schemas.openxmlformats.org/presentationml/2006/main">
  <p:tag name="DELIMITERS" val="3.1"/>
</p:tagLst>
</file>

<file path=ppt/tags/tag3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DELIMITERS" val="3.1"/>
</p:tagLst>
</file>

<file path=ppt/tags/tag4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DELIMITERS" val="3.1"/>
</p:tagLst>
</file>

<file path=ppt/tags/tag5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DELIMITERS" val="3.1"/>
</p:tagLst>
</file>

<file path=ppt/tags/tag6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DELIMITERS" val="3.1"/>
</p:tagLst>
</file>

<file path=ppt/tags/tag7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DELIMITERS" val="3.1"/>
</p:tagLst>
</file>

<file path=ppt/tags/tag80.xml><?xml version="1.0" encoding="utf-8"?>
<p:tagLst xmlns:a="http://schemas.openxmlformats.org/drawingml/2006/main" xmlns:r="http://schemas.openxmlformats.org/officeDocument/2006/relationships" xmlns:p="http://schemas.openxmlformats.org/presentationml/2006/main">
  <p:tag name="DELIMITERS" val="3.1"/>
</p:tagLst>
</file>

<file path=ppt/tags/tag8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DELIMITERS" val="3.1"/>
</p:tagLst>
</file>

<file path=ppt/tags/tag9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6875</TotalTime>
  <Pages>29</Pages>
  <Words>3063</Words>
  <Application>Microsoft Office PowerPoint</Application>
  <PresentationFormat>Overhead</PresentationFormat>
  <Paragraphs>687</Paragraphs>
  <Slides>113</Slides>
  <Notes>38</Notes>
  <HiddenSlides>0</HiddenSlides>
  <MMClips>4</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113</vt:i4>
      </vt:variant>
    </vt:vector>
  </HeadingPairs>
  <TitlesOfParts>
    <vt:vector size="117" baseType="lpstr">
      <vt:lpstr>Default Design</vt:lpstr>
      <vt:lpstr>Equation</vt:lpstr>
      <vt:lpstr>Document</vt:lpstr>
      <vt:lpstr>Chart</vt:lpstr>
      <vt:lpstr> Train-the-Trainer Crop Production PFT</vt:lpstr>
      <vt:lpstr>Train-the-Trainer Outline:</vt:lpstr>
      <vt:lpstr> Accurate And Efficient Applications </vt:lpstr>
      <vt:lpstr>Slide 4</vt:lpstr>
      <vt:lpstr>Slide 5</vt:lpstr>
      <vt:lpstr>Slide 6</vt:lpstr>
      <vt:lpstr>Sprayer Components:</vt:lpstr>
      <vt:lpstr>Nozzles are important because:</vt:lpstr>
      <vt:lpstr>Nozzle Controls amount applied:</vt:lpstr>
      <vt:lpstr>Calibration!!!!</vt:lpstr>
      <vt:lpstr>Slide 11</vt:lpstr>
      <vt:lpstr>Calibration/Nozzle Selection:</vt:lpstr>
      <vt:lpstr>Flow Rate Equation:</vt:lpstr>
      <vt:lpstr>Slide 14</vt:lpstr>
      <vt:lpstr>Selecting the proper nozzle….</vt:lpstr>
      <vt:lpstr>Selecting the proper nozzle….</vt:lpstr>
      <vt:lpstr>Slide 17</vt:lpstr>
      <vt:lpstr>Slide 18</vt:lpstr>
      <vt:lpstr>Convert to OPM:</vt:lpstr>
      <vt:lpstr>MPH Example:</vt:lpstr>
      <vt:lpstr>Slide 21</vt:lpstr>
      <vt:lpstr>Slide 22</vt:lpstr>
      <vt:lpstr>Slide 23</vt:lpstr>
      <vt:lpstr>Determining MPH Example:</vt:lpstr>
      <vt:lpstr>Spray Solution Characteristics:</vt:lpstr>
      <vt:lpstr>Conversion for a 28% solution:</vt:lpstr>
      <vt:lpstr>Slide 27</vt:lpstr>
      <vt:lpstr>Slide 28</vt:lpstr>
      <vt:lpstr>Slide 29</vt:lpstr>
      <vt:lpstr>Calibration Steps – a review:</vt:lpstr>
      <vt:lpstr>Nomenclature:</vt:lpstr>
      <vt:lpstr>Slide 32</vt:lpstr>
      <vt:lpstr>Slide 33</vt:lpstr>
      <vt:lpstr>Nozzle Replacement:</vt:lpstr>
      <vt:lpstr>Nozzle Replacement:</vt:lpstr>
      <vt:lpstr>Slide 36</vt:lpstr>
      <vt:lpstr>SpotOn Electronic Calibration Tool</vt:lpstr>
      <vt:lpstr>Checking for accuracy</vt:lpstr>
      <vt:lpstr>2.  Set up for Uniformity:</vt:lpstr>
      <vt:lpstr>Replacement decision:</vt:lpstr>
      <vt:lpstr>Slide 41</vt:lpstr>
      <vt:lpstr>Nozzle Technology</vt:lpstr>
      <vt:lpstr>Spray Characteristics are Important</vt:lpstr>
      <vt:lpstr>Nozzle Efficacy/Drift Slope</vt:lpstr>
      <vt:lpstr>Is this tip good or bad?</vt:lpstr>
      <vt:lpstr>Demo – Pattern check</vt:lpstr>
      <vt:lpstr>Nozzles Types?</vt:lpstr>
      <vt:lpstr>Nozzles Types?</vt:lpstr>
      <vt:lpstr>Demo – extended range flat-fan</vt:lpstr>
      <vt:lpstr>Extended Range Flat-Fan</vt:lpstr>
      <vt:lpstr>Nozzles Types?</vt:lpstr>
      <vt:lpstr>Turbo Flat-fan:</vt:lpstr>
      <vt:lpstr>New Release In 2006</vt:lpstr>
      <vt:lpstr>Demo – turbo flat-fan</vt:lpstr>
      <vt:lpstr>Nozzles Types?</vt:lpstr>
      <vt:lpstr>Slide 56</vt:lpstr>
      <vt:lpstr>Pre-Orifice VENTURI Nozzles</vt:lpstr>
      <vt:lpstr>Air Induction Nozzle  for Maximum Drift Control:</vt:lpstr>
      <vt:lpstr>Demo –venturi flat-fan</vt:lpstr>
      <vt:lpstr>Demo –turbo venturi flat-fan</vt:lpstr>
      <vt:lpstr>Wind Tunnel Drift Results:</vt:lpstr>
      <vt:lpstr>Improving Potential For Efficacy</vt:lpstr>
      <vt:lpstr>Slide 63</vt:lpstr>
      <vt:lpstr>New release in 2007:</vt:lpstr>
      <vt:lpstr>GuardianAir Induction:</vt:lpstr>
      <vt:lpstr>Demo –AM, AIXR Guardian</vt:lpstr>
      <vt:lpstr>Slide 67</vt:lpstr>
      <vt:lpstr>Demo – TDHSTF</vt:lpstr>
      <vt:lpstr>Off-Center Venturi Flat-fan</vt:lpstr>
      <vt:lpstr>Boom Buster</vt:lpstr>
      <vt:lpstr>XP BoomJet</vt:lpstr>
      <vt:lpstr>Boom Extender:</vt:lpstr>
      <vt:lpstr>Demo – ROW Nozzles</vt:lpstr>
      <vt:lpstr>Nozzles-Recommended Use</vt:lpstr>
      <vt:lpstr>Slide 75</vt:lpstr>
      <vt:lpstr>3. Spray Droplet Management!</vt:lpstr>
      <vt:lpstr>4. Will affect drift:</vt:lpstr>
      <vt:lpstr>Calibration!!!! The next phase!</vt:lpstr>
      <vt:lpstr>Slide 79</vt:lpstr>
      <vt:lpstr>Slide 80</vt:lpstr>
      <vt:lpstr>Slide 81</vt:lpstr>
      <vt:lpstr>Slide 82</vt:lpstr>
      <vt:lpstr>Slide 83</vt:lpstr>
      <vt:lpstr>Slide 84</vt:lpstr>
      <vt:lpstr>Slide 85</vt:lpstr>
      <vt:lpstr>Slide 86</vt:lpstr>
      <vt:lpstr>Slide 87</vt:lpstr>
      <vt:lpstr>Droplet Selection/Calibration:</vt:lpstr>
      <vt:lpstr>Slide 89</vt:lpstr>
      <vt:lpstr>Selecting The Proper Nozzle</vt:lpstr>
      <vt:lpstr>Slide 91</vt:lpstr>
      <vt:lpstr>Slide 92</vt:lpstr>
      <vt:lpstr>Slide 93</vt:lpstr>
      <vt:lpstr>Slide 94</vt:lpstr>
      <vt:lpstr>Slide 95</vt:lpstr>
      <vt:lpstr>Slide 96</vt:lpstr>
      <vt:lpstr>Slide 97</vt:lpstr>
      <vt:lpstr>Slide 98</vt:lpstr>
      <vt:lpstr>Slide 99</vt:lpstr>
      <vt:lpstr>Slide 100</vt:lpstr>
      <vt:lpstr>Comparing Droplet Spectra – Example</vt:lpstr>
      <vt:lpstr>Slide 102</vt:lpstr>
      <vt:lpstr>Strategies to Reduce Drift:</vt:lpstr>
      <vt:lpstr>Drift Reduction Additives:</vt:lpstr>
      <vt:lpstr>Slide 105</vt:lpstr>
      <vt:lpstr>Total Drift Ranked:</vt:lpstr>
      <vt:lpstr>Slide 107</vt:lpstr>
      <vt:lpstr>Slide 108</vt:lpstr>
      <vt:lpstr>Need to evaluate droplets of solutions:</vt:lpstr>
      <vt:lpstr>Slide 110</vt:lpstr>
      <vt:lpstr>Disclaimer</vt:lpstr>
      <vt:lpstr>Thank You</vt:lpstr>
      <vt:lpstr>Slide 113</vt:lpstr>
    </vt:vector>
  </TitlesOfParts>
  <Company>AgEng</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Coalition on Drift Minimization</dc:title>
  <dc:subject/>
  <dc:creator>Robert E. Wolf</dc:creator>
  <cp:keywords/>
  <dc:description/>
  <cp:lastModifiedBy>Bob Wolf</cp:lastModifiedBy>
  <cp:revision>369</cp:revision>
  <cp:lastPrinted>1999-07-01T14:34:41Z</cp:lastPrinted>
  <dcterms:created xsi:type="dcterms:W3CDTF">1998-05-05T03:49:06Z</dcterms:created>
  <dcterms:modified xsi:type="dcterms:W3CDTF">2010-10-20T13:44:33Z</dcterms:modified>
</cp:coreProperties>
</file>