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88" r:id="rId1"/>
  </p:sldMasterIdLst>
  <p:notesMasterIdLst>
    <p:notesMasterId r:id="rId21"/>
  </p:notesMasterIdLst>
  <p:handoutMasterIdLst>
    <p:handoutMasterId r:id="rId22"/>
  </p:handoutMasterIdLst>
  <p:sldIdLst>
    <p:sldId id="792" r:id="rId2"/>
    <p:sldId id="815" r:id="rId3"/>
    <p:sldId id="816" r:id="rId4"/>
    <p:sldId id="813" r:id="rId5"/>
    <p:sldId id="752" r:id="rId6"/>
    <p:sldId id="822" r:id="rId7"/>
    <p:sldId id="751" r:id="rId8"/>
    <p:sldId id="817" r:id="rId9"/>
    <p:sldId id="807" r:id="rId10"/>
    <p:sldId id="826" r:id="rId11"/>
    <p:sldId id="829" r:id="rId12"/>
    <p:sldId id="824" r:id="rId13"/>
    <p:sldId id="823" r:id="rId14"/>
    <p:sldId id="827" r:id="rId15"/>
    <p:sldId id="819" r:id="rId16"/>
    <p:sldId id="820" r:id="rId17"/>
    <p:sldId id="825" r:id="rId18"/>
    <p:sldId id="828" r:id="rId19"/>
    <p:sldId id="812" r:id="rId20"/>
  </p:sldIdLst>
  <p:sldSz cx="9144000" cy="6858000" type="overhead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00"/>
    <a:srgbClr val="6600CC"/>
    <a:srgbClr val="3333FF"/>
    <a:srgbClr val="96969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64" autoAdjust="0"/>
    <p:restoredTop sz="94595" autoAdjust="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notesViewPr>
    <p:cSldViewPr>
      <p:cViewPr varScale="1">
        <p:scale>
          <a:sx n="56" d="100"/>
          <a:sy n="56" d="100"/>
        </p:scale>
        <p:origin x="-1722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ewolf\My%20Documents\Research\Burdett%20Drift-08\Normalized%20Drift%20Data-Vertical-final%20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Treatment VMD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VMD</c:v>
                </c:pt>
              </c:strCache>
            </c:strRef>
          </c:tx>
          <c:dPt>
            <c:idx val="0"/>
            <c:spPr>
              <a:solidFill>
                <a:schemeClr val="accent5"/>
              </a:solidFill>
            </c:spPr>
          </c:dPt>
          <c:dPt>
            <c:idx val="1"/>
            <c:spPr>
              <a:solidFill>
                <a:schemeClr val="tx1"/>
              </a:solidFill>
            </c:spPr>
          </c:dPt>
          <c:dPt>
            <c:idx val="2"/>
            <c:spPr>
              <a:solidFill>
                <a:schemeClr val="accent1"/>
              </a:solidFill>
            </c:spPr>
          </c:dPt>
          <c:dPt>
            <c:idx val="3"/>
            <c:spPr>
              <a:solidFill>
                <a:schemeClr val="bg2"/>
              </a:solidFill>
            </c:spPr>
          </c:dPt>
          <c:dPt>
            <c:idx val="4"/>
            <c:spPr>
              <a:solidFill>
                <a:schemeClr val="accent5"/>
              </a:solidFill>
            </c:spPr>
          </c:dPt>
          <c:dPt>
            <c:idx val="5"/>
            <c:spPr>
              <a:solidFill>
                <a:srgbClr val="92D050"/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dPt>
            <c:idx val="7"/>
            <c:spPr>
              <a:solidFill>
                <a:schemeClr val="accent3"/>
              </a:solidFill>
            </c:spPr>
          </c:dPt>
          <c:dPt>
            <c:idx val="8"/>
            <c:spPr>
              <a:solidFill>
                <a:srgbClr val="FF0000"/>
              </a:solidFill>
            </c:spPr>
          </c:dPt>
          <c:dLbls>
            <c:showVal val="1"/>
          </c:dLbls>
          <c:cat>
            <c:strRef>
              <c:f>Sheet1!$A$2:$A$14</c:f>
              <c:strCache>
                <c:ptCount val="13"/>
                <c:pt idx="0">
                  <c:v>Tap Water 1</c:v>
                </c:pt>
                <c:pt idx="1">
                  <c:v>Superb HC + Interlock</c:v>
                </c:pt>
                <c:pt idx="2">
                  <c:v>Formula 1</c:v>
                </c:pt>
                <c:pt idx="3">
                  <c:v>#PX056-Z</c:v>
                </c:pt>
                <c:pt idx="4">
                  <c:v>Tap Water 2</c:v>
                </c:pt>
                <c:pt idx="5">
                  <c:v>AG 06037</c:v>
                </c:pt>
                <c:pt idx="6">
                  <c:v>AG 08050</c:v>
                </c:pt>
                <c:pt idx="7">
                  <c:v>Interlock 1.25</c:v>
                </c:pt>
                <c:pt idx="8">
                  <c:v>Control</c:v>
                </c:pt>
                <c:pt idx="9">
                  <c:v>Tap Water 3</c:v>
                </c:pt>
                <c:pt idx="10">
                  <c:v>INT 908</c:v>
                </c:pt>
                <c:pt idx="11">
                  <c:v>Tap Water + oil</c:v>
                </c:pt>
                <c:pt idx="12">
                  <c:v>Interlock 0.8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374</c:v>
                </c:pt>
                <c:pt idx="1">
                  <c:v>380</c:v>
                </c:pt>
                <c:pt idx="2">
                  <c:v>398</c:v>
                </c:pt>
                <c:pt idx="3">
                  <c:v>393</c:v>
                </c:pt>
                <c:pt idx="4">
                  <c:v>345</c:v>
                </c:pt>
                <c:pt idx="5">
                  <c:v>331</c:v>
                </c:pt>
                <c:pt idx="6">
                  <c:v>333</c:v>
                </c:pt>
                <c:pt idx="7">
                  <c:v>348</c:v>
                </c:pt>
                <c:pt idx="8">
                  <c:v>336</c:v>
                </c:pt>
                <c:pt idx="9">
                  <c:v>368</c:v>
                </c:pt>
                <c:pt idx="10">
                  <c:v>356</c:v>
                </c:pt>
                <c:pt idx="11">
                  <c:v>347</c:v>
                </c:pt>
                <c:pt idx="12">
                  <c:v>379</c:v>
                </c:pt>
              </c:numCache>
            </c:numRef>
          </c:val>
        </c:ser>
        <c:gapWidth val="25"/>
        <c:axId val="91315584"/>
        <c:axId val="91317376"/>
      </c:barChart>
      <c:catAx>
        <c:axId val="91315584"/>
        <c:scaling>
          <c:orientation val="minMax"/>
        </c:scaling>
        <c:axPos val="b"/>
        <c:numFmt formatCode="General" sourceLinked="1"/>
        <c:tickLblPos val="nextTo"/>
        <c:crossAx val="91317376"/>
        <c:crosses val="autoZero"/>
        <c:auto val="1"/>
        <c:lblAlgn val="ctr"/>
        <c:lblOffset val="100"/>
      </c:catAx>
      <c:valAx>
        <c:axId val="913173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Micron Size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913155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spPr>
              <a:solidFill>
                <a:srgbClr val="3333FF"/>
              </a:solidFill>
            </c:spPr>
          </c:dPt>
          <c:dPt>
            <c:idx val="1"/>
            <c:spPr>
              <a:solidFill>
                <a:schemeClr val="tx1"/>
              </a:solidFill>
            </c:spPr>
          </c:dPt>
          <c:dPt>
            <c:idx val="2"/>
            <c:spPr>
              <a:solidFill>
                <a:schemeClr val="accent1"/>
              </a:solidFill>
            </c:spPr>
          </c:dPt>
          <c:dPt>
            <c:idx val="3"/>
            <c:spPr>
              <a:solidFill>
                <a:schemeClr val="bg2">
                  <a:lumMod val="75000"/>
                </a:schemeClr>
              </a:solidFill>
            </c:spPr>
          </c:dPt>
          <c:dPt>
            <c:idx val="4"/>
            <c:spPr>
              <a:solidFill>
                <a:srgbClr val="3333FF"/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dPt>
            <c:idx val="7"/>
            <c:spPr>
              <a:solidFill>
                <a:srgbClr val="7030A0"/>
              </a:solidFill>
            </c:spPr>
          </c:dPt>
          <c:dPt>
            <c:idx val="8"/>
            <c:spPr>
              <a:solidFill>
                <a:srgbClr val="FF0000"/>
              </a:solidFill>
            </c:spPr>
          </c:dPt>
          <c:dPt>
            <c:idx val="9"/>
            <c:spPr>
              <a:solidFill>
                <a:srgbClr val="3333FF"/>
              </a:solidFill>
            </c:spPr>
          </c:dPt>
          <c:dPt>
            <c:idx val="1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11"/>
            <c:spPr>
              <a:solidFill>
                <a:srgbClr val="FFFF00"/>
              </a:solidFill>
            </c:spPr>
          </c:dPt>
          <c:dPt>
            <c:idx val="12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Pos val="ctr"/>
            <c:showVal val="1"/>
          </c:dLbls>
          <c:cat>
            <c:strRef>
              <c:f>Sheet1!$A$2:$A$14</c:f>
              <c:strCache>
                <c:ptCount val="13"/>
                <c:pt idx="0">
                  <c:v>Tap Water 1</c:v>
                </c:pt>
                <c:pt idx="1">
                  <c:v>Superb HC + Interlock</c:v>
                </c:pt>
                <c:pt idx="2">
                  <c:v>Formula 1</c:v>
                </c:pt>
                <c:pt idx="3">
                  <c:v>#PX056-Z</c:v>
                </c:pt>
                <c:pt idx="4">
                  <c:v>Tap Water 2</c:v>
                </c:pt>
                <c:pt idx="5">
                  <c:v>AG 06037</c:v>
                </c:pt>
                <c:pt idx="6">
                  <c:v>AG 08050</c:v>
                </c:pt>
                <c:pt idx="7">
                  <c:v>Interlock 1.25</c:v>
                </c:pt>
                <c:pt idx="8">
                  <c:v>Control</c:v>
                </c:pt>
                <c:pt idx="9">
                  <c:v>Tap Water 3</c:v>
                </c:pt>
                <c:pt idx="10">
                  <c:v>INT 908</c:v>
                </c:pt>
                <c:pt idx="11">
                  <c:v>Tap Water + oil</c:v>
                </c:pt>
                <c:pt idx="12">
                  <c:v>Interlock 0.8</c:v>
                </c:pt>
              </c:strCache>
            </c:strRef>
          </c:cat>
          <c:val>
            <c:numRef>
              <c:f>Sheet1!$B$2:$B$14</c:f>
              <c:numCache>
                <c:formatCode>0.0</c:formatCode>
                <c:ptCount val="13"/>
                <c:pt idx="0">
                  <c:v>44.160373111111163</c:v>
                </c:pt>
                <c:pt idx="1">
                  <c:v>50.158600133333294</c:v>
                </c:pt>
                <c:pt idx="2">
                  <c:v>42.867041359999995</c:v>
                </c:pt>
                <c:pt idx="3">
                  <c:v>47.744783272727254</c:v>
                </c:pt>
                <c:pt idx="4">
                  <c:v>42.68439893939393</c:v>
                </c:pt>
                <c:pt idx="5">
                  <c:v>54.047506444444444</c:v>
                </c:pt>
                <c:pt idx="6">
                  <c:v>55.79552143379</c:v>
                </c:pt>
                <c:pt idx="7">
                  <c:v>41.091632128514135</c:v>
                </c:pt>
                <c:pt idx="8">
                  <c:v>33.919509052208824</c:v>
                </c:pt>
                <c:pt idx="9">
                  <c:v>39.819572433333235</c:v>
                </c:pt>
                <c:pt idx="10">
                  <c:v>32.862260888888883</c:v>
                </c:pt>
                <c:pt idx="11">
                  <c:v>35.693984376470588</c:v>
                </c:pt>
                <c:pt idx="12">
                  <c:v>35.05744590833325</c:v>
                </c:pt>
              </c:numCache>
            </c:numRef>
          </c:val>
        </c:ser>
        <c:gapWidth val="6"/>
        <c:axId val="91581056"/>
        <c:axId val="91582848"/>
      </c:barChart>
      <c:catAx>
        <c:axId val="91581056"/>
        <c:scaling>
          <c:orientation val="minMax"/>
        </c:scaling>
        <c:axPos val="b"/>
        <c:tickLblPos val="nextTo"/>
        <c:crossAx val="91582848"/>
        <c:crosses val="autoZero"/>
        <c:auto val="1"/>
        <c:lblAlgn val="ctr"/>
        <c:lblOffset val="100"/>
      </c:catAx>
      <c:valAx>
        <c:axId val="91582848"/>
        <c:scaling>
          <c:orientation val="minMax"/>
        </c:scaling>
        <c:axPos val="l"/>
        <c:majorGridlines/>
        <c:numFmt formatCode="0.0" sourceLinked="1"/>
        <c:tickLblPos val="nextTo"/>
        <c:crossAx val="91581056"/>
        <c:crosses val="autoZero"/>
        <c:crossBetween val="between"/>
      </c:valAx>
      <c:spPr>
        <a:solidFill>
          <a:schemeClr val="bg1"/>
        </a:solidFill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spPr>
              <a:solidFill>
                <a:srgbClr val="3333FF"/>
              </a:solidFill>
            </c:spPr>
          </c:dPt>
          <c:dPt>
            <c:idx val="1"/>
            <c:spPr>
              <a:solidFill>
                <a:schemeClr val="tx1"/>
              </a:solidFill>
            </c:spPr>
          </c:dPt>
          <c:dPt>
            <c:idx val="2"/>
            <c:spPr>
              <a:solidFill>
                <a:schemeClr val="accent1"/>
              </a:solidFill>
            </c:spPr>
          </c:dPt>
          <c:dPt>
            <c:idx val="3"/>
            <c:spPr>
              <a:solidFill>
                <a:schemeClr val="bg2"/>
              </a:solidFill>
            </c:spPr>
          </c:dPt>
          <c:dPt>
            <c:idx val="4"/>
            <c:spPr>
              <a:solidFill>
                <a:srgbClr val="3333FF"/>
              </a:solidFill>
            </c:spPr>
          </c:dPt>
          <c:dPt>
            <c:idx val="5"/>
            <c:spPr>
              <a:solidFill>
                <a:schemeClr val="accent2"/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dPt>
            <c:idx val="7"/>
            <c:spPr>
              <a:solidFill>
                <a:srgbClr val="7030A0"/>
              </a:solidFill>
            </c:spPr>
          </c:dPt>
          <c:dPt>
            <c:idx val="8"/>
            <c:spPr>
              <a:solidFill>
                <a:srgbClr val="FF0000"/>
              </a:solidFill>
            </c:spPr>
          </c:dPt>
          <c:dPt>
            <c:idx val="9"/>
            <c:spPr>
              <a:solidFill>
                <a:srgbClr val="3333FF"/>
              </a:solidFill>
            </c:spPr>
          </c:dPt>
          <c:dPt>
            <c:idx val="11"/>
            <c:spPr>
              <a:solidFill>
                <a:srgbClr val="FFFF00"/>
              </a:solidFill>
            </c:spPr>
          </c:dPt>
          <c:dPt>
            <c:idx val="12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Pos val="ctr"/>
            <c:showVal val="1"/>
          </c:dLbls>
          <c:cat>
            <c:strRef>
              <c:f>Sheet1!$A$2:$A$14</c:f>
              <c:strCache>
                <c:ptCount val="13"/>
                <c:pt idx="0">
                  <c:v>Tap Water 1</c:v>
                </c:pt>
                <c:pt idx="1">
                  <c:v>Superb HC + Interlock</c:v>
                </c:pt>
                <c:pt idx="2">
                  <c:v>Formula 1</c:v>
                </c:pt>
                <c:pt idx="3">
                  <c:v>#PX056-Z</c:v>
                </c:pt>
                <c:pt idx="4">
                  <c:v>Tap Water 2</c:v>
                </c:pt>
                <c:pt idx="5">
                  <c:v>AG 06037</c:v>
                </c:pt>
                <c:pt idx="6">
                  <c:v>AG 08050</c:v>
                </c:pt>
                <c:pt idx="7">
                  <c:v>Interlock 1.25</c:v>
                </c:pt>
                <c:pt idx="8">
                  <c:v>Control</c:v>
                </c:pt>
                <c:pt idx="9">
                  <c:v>Tap Water 3</c:v>
                </c:pt>
                <c:pt idx="10">
                  <c:v>INT 908</c:v>
                </c:pt>
                <c:pt idx="11">
                  <c:v>Tap Water + oil</c:v>
                </c:pt>
                <c:pt idx="12">
                  <c:v>Interlock 0.8</c:v>
                </c:pt>
              </c:strCache>
            </c:strRef>
          </c:cat>
          <c:val>
            <c:numRef>
              <c:f>Sheet1!$B$2:$B$14</c:f>
              <c:numCache>
                <c:formatCode>0.0</c:formatCode>
                <c:ptCount val="13"/>
                <c:pt idx="0">
                  <c:v>5.9095238095238134</c:v>
                </c:pt>
                <c:pt idx="1">
                  <c:v>11.330666666666676</c:v>
                </c:pt>
                <c:pt idx="2">
                  <c:v>10.46826666666667</c:v>
                </c:pt>
                <c:pt idx="3">
                  <c:v>15.74189393939394</c:v>
                </c:pt>
                <c:pt idx="4">
                  <c:v>14.98295454545455</c:v>
                </c:pt>
                <c:pt idx="5">
                  <c:v>17.373333333333257</c:v>
                </c:pt>
                <c:pt idx="6">
                  <c:v>18.822191780821889</c:v>
                </c:pt>
                <c:pt idx="7">
                  <c:v>12.812851405622489</c:v>
                </c:pt>
                <c:pt idx="8">
                  <c:v>3.8191967871485946</c:v>
                </c:pt>
                <c:pt idx="9">
                  <c:v>4.2331666666666674</c:v>
                </c:pt>
                <c:pt idx="10">
                  <c:v>3.6584000000000003</c:v>
                </c:pt>
                <c:pt idx="11">
                  <c:v>5.9100392156862744</c:v>
                </c:pt>
                <c:pt idx="12">
                  <c:v>2.7118333333333333</c:v>
                </c:pt>
              </c:numCache>
            </c:numRef>
          </c:val>
        </c:ser>
        <c:gapWidth val="6"/>
        <c:axId val="153318528"/>
        <c:axId val="153320064"/>
      </c:barChart>
      <c:catAx>
        <c:axId val="153318528"/>
        <c:scaling>
          <c:orientation val="minMax"/>
        </c:scaling>
        <c:axPos val="b"/>
        <c:tickLblPos val="nextTo"/>
        <c:crossAx val="153320064"/>
        <c:crosses val="autoZero"/>
        <c:auto val="1"/>
        <c:lblAlgn val="ctr"/>
        <c:lblOffset val="100"/>
      </c:catAx>
      <c:valAx>
        <c:axId val="153320064"/>
        <c:scaling>
          <c:orientation val="minMax"/>
        </c:scaling>
        <c:axPos val="l"/>
        <c:majorGridlines/>
        <c:numFmt formatCode="0.0" sourceLinked="1"/>
        <c:tickLblPos val="nextTo"/>
        <c:crossAx val="153318528"/>
        <c:crosses val="autoZero"/>
        <c:crossBetween val="between"/>
      </c:valAx>
      <c:spPr>
        <a:solidFill>
          <a:schemeClr val="bg1"/>
        </a:solidFill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Vertical Coverage at Altitude</a:t>
            </a:r>
          </a:p>
        </c:rich>
      </c:tx>
      <c:layout/>
    </c:title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Sheet1!$E$21</c:f>
              <c:strCache>
                <c:ptCount val="1"/>
                <c:pt idx="0">
                  <c:v>Coverage</c:v>
                </c:pt>
              </c:strCache>
            </c:strRef>
          </c:tx>
          <c:cat>
            <c:strRef>
              <c:f>Sheet1!$F$20:$N$20</c:f>
              <c:strCache>
                <c:ptCount val="9"/>
                <c:pt idx="0">
                  <c:v>VO</c:v>
                </c:pt>
                <c:pt idx="1">
                  <c:v>V5</c:v>
                </c:pt>
                <c:pt idx="2">
                  <c:v>V10</c:v>
                </c:pt>
                <c:pt idx="3">
                  <c:v>V15</c:v>
                </c:pt>
                <c:pt idx="4">
                  <c:v>V20</c:v>
                </c:pt>
                <c:pt idx="5">
                  <c:v>V25</c:v>
                </c:pt>
                <c:pt idx="6">
                  <c:v>V30</c:v>
                </c:pt>
                <c:pt idx="7">
                  <c:v>V35</c:v>
                </c:pt>
                <c:pt idx="8">
                  <c:v>V40</c:v>
                </c:pt>
              </c:strCache>
            </c:strRef>
          </c:cat>
          <c:val>
            <c:numRef>
              <c:f>Sheet1!$F$21:$N$21</c:f>
              <c:numCache>
                <c:formatCode>0.0</c:formatCode>
                <c:ptCount val="9"/>
                <c:pt idx="0">
                  <c:v>10.473836279304955</c:v>
                </c:pt>
                <c:pt idx="1">
                  <c:v>17.910927259412396</c:v>
                </c:pt>
                <c:pt idx="2">
                  <c:v>20.214321679072121</c:v>
                </c:pt>
                <c:pt idx="3">
                  <c:v>20.081816547719122</c:v>
                </c:pt>
                <c:pt idx="4">
                  <c:v>17.506398074193196</c:v>
                </c:pt>
                <c:pt idx="5">
                  <c:v>14.787973870017318</c:v>
                </c:pt>
                <c:pt idx="6">
                  <c:v>11.464309078937983</c:v>
                </c:pt>
                <c:pt idx="7">
                  <c:v>8.4706989035716447</c:v>
                </c:pt>
                <c:pt idx="8">
                  <c:v>6.8525328979941262</c:v>
                </c:pt>
              </c:numCache>
            </c:numRef>
          </c:val>
        </c:ser>
        <c:axId val="80020608"/>
        <c:axId val="82966784"/>
      </c:barChart>
      <c:catAx>
        <c:axId val="80020608"/>
        <c:scaling>
          <c:orientation val="minMax"/>
        </c:scaling>
        <c:axPos val="l"/>
        <c:tickLblPos val="nextTo"/>
        <c:crossAx val="82966784"/>
        <c:crosses val="autoZero"/>
        <c:auto val="1"/>
        <c:lblAlgn val="ctr"/>
        <c:lblOffset val="100"/>
      </c:catAx>
      <c:valAx>
        <c:axId val="82966784"/>
        <c:scaling>
          <c:orientation val="minMax"/>
        </c:scaling>
        <c:axPos val="b"/>
        <c:majorGridlines/>
        <c:numFmt formatCode="0.0" sourceLinked="1"/>
        <c:tickLblPos val="nextTo"/>
        <c:crossAx val="80020608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spPr>
              <a:solidFill>
                <a:srgbClr val="3333FF"/>
              </a:solidFill>
            </c:spPr>
          </c:dPt>
          <c:dPt>
            <c:idx val="1"/>
            <c:spPr>
              <a:solidFill>
                <a:schemeClr val="tx1"/>
              </a:solidFill>
            </c:spPr>
          </c:dPt>
          <c:dPt>
            <c:idx val="2"/>
            <c:spPr>
              <a:solidFill>
                <a:schemeClr val="accent1"/>
              </a:solidFill>
            </c:spPr>
          </c:dPt>
          <c:dPt>
            <c:idx val="3"/>
            <c:spPr>
              <a:solidFill>
                <a:schemeClr val="tx2">
                  <a:lumMod val="65000"/>
                  <a:lumOff val="35000"/>
                </a:schemeClr>
              </a:solidFill>
            </c:spPr>
          </c:dPt>
          <c:dPt>
            <c:idx val="4"/>
            <c:spPr>
              <a:solidFill>
                <a:srgbClr val="3333FF"/>
              </a:solidFill>
            </c:spPr>
          </c:dPt>
          <c:dPt>
            <c:idx val="5"/>
            <c:spPr>
              <a:solidFill>
                <a:schemeClr val="accent6"/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dPt>
            <c:idx val="7"/>
            <c:spPr>
              <a:solidFill>
                <a:srgbClr val="7030A0"/>
              </a:solidFill>
            </c:spPr>
          </c:dPt>
          <c:dPt>
            <c:idx val="8"/>
            <c:spPr>
              <a:solidFill>
                <a:srgbClr val="FF0000"/>
              </a:solidFill>
            </c:spPr>
          </c:dPt>
          <c:dPt>
            <c:idx val="9"/>
            <c:spPr>
              <a:solidFill>
                <a:srgbClr val="3333FF"/>
              </a:solidFill>
            </c:spPr>
          </c:dPt>
          <c:dPt>
            <c:idx val="11"/>
            <c:spPr>
              <a:solidFill>
                <a:srgbClr val="FFFF00"/>
              </a:solidFill>
            </c:spPr>
          </c:dPt>
          <c:dPt>
            <c:idx val="12"/>
            <c:spPr>
              <a:solidFill>
                <a:srgbClr val="969696"/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Pos val="ctr"/>
            <c:showVal val="1"/>
          </c:dLbls>
          <c:cat>
            <c:strRef>
              <c:f>Sheet1!$A$2:$A$14</c:f>
              <c:strCache>
                <c:ptCount val="13"/>
                <c:pt idx="0">
                  <c:v>Tap Water 1</c:v>
                </c:pt>
                <c:pt idx="1">
                  <c:v>Superb HC + Interlock</c:v>
                </c:pt>
                <c:pt idx="2">
                  <c:v>Formula 1</c:v>
                </c:pt>
                <c:pt idx="3">
                  <c:v>#PX056-Z</c:v>
                </c:pt>
                <c:pt idx="4">
                  <c:v>Tap Water 2</c:v>
                </c:pt>
                <c:pt idx="5">
                  <c:v>AG 06037</c:v>
                </c:pt>
                <c:pt idx="6">
                  <c:v>AG 08050</c:v>
                </c:pt>
                <c:pt idx="7">
                  <c:v>Interlock 1.25</c:v>
                </c:pt>
                <c:pt idx="8">
                  <c:v>Control</c:v>
                </c:pt>
                <c:pt idx="9">
                  <c:v>Tap Water 3</c:v>
                </c:pt>
                <c:pt idx="10">
                  <c:v>INT 908</c:v>
                </c:pt>
                <c:pt idx="11">
                  <c:v>Tap Water + oil</c:v>
                </c:pt>
                <c:pt idx="12">
                  <c:v>Interlock 0.8</c:v>
                </c:pt>
              </c:strCache>
            </c:strRef>
          </c:cat>
          <c:val>
            <c:numRef>
              <c:f>Sheet1!$B$2:$B$14</c:f>
              <c:numCache>
                <c:formatCode>0.0</c:formatCode>
                <c:ptCount val="13"/>
                <c:pt idx="0">
                  <c:v>50.069896920634932</c:v>
                </c:pt>
                <c:pt idx="1">
                  <c:v>61.489266799999996</c:v>
                </c:pt>
                <c:pt idx="2">
                  <c:v>53.335308026666645</c:v>
                </c:pt>
                <c:pt idx="3">
                  <c:v>63.486677212121208</c:v>
                </c:pt>
                <c:pt idx="4">
                  <c:v>57.667353484848455</c:v>
                </c:pt>
                <c:pt idx="5">
                  <c:v>71.420839777777772</c:v>
                </c:pt>
                <c:pt idx="6">
                  <c:v>74.617713214611868</c:v>
                </c:pt>
                <c:pt idx="7">
                  <c:v>53.904483534136439</c:v>
                </c:pt>
                <c:pt idx="8">
                  <c:v>37.738705839357493</c:v>
                </c:pt>
                <c:pt idx="9">
                  <c:v>44.052739100000011</c:v>
                </c:pt>
                <c:pt idx="10">
                  <c:v>36.520660888888912</c:v>
                </c:pt>
                <c:pt idx="11">
                  <c:v>41.604023592156857</c:v>
                </c:pt>
                <c:pt idx="12">
                  <c:v>37.769279241666645</c:v>
                </c:pt>
              </c:numCache>
            </c:numRef>
          </c:val>
        </c:ser>
        <c:gapWidth val="6"/>
        <c:axId val="91798912"/>
        <c:axId val="91804800"/>
      </c:barChart>
      <c:catAx>
        <c:axId val="91798912"/>
        <c:scaling>
          <c:orientation val="minMax"/>
        </c:scaling>
        <c:axPos val="b"/>
        <c:tickLblPos val="nextTo"/>
        <c:crossAx val="91804800"/>
        <c:crosses val="autoZero"/>
        <c:auto val="1"/>
        <c:lblAlgn val="ctr"/>
        <c:lblOffset val="100"/>
      </c:catAx>
      <c:valAx>
        <c:axId val="91804800"/>
        <c:scaling>
          <c:orientation val="minMax"/>
        </c:scaling>
        <c:axPos val="l"/>
        <c:majorGridlines/>
        <c:numFmt formatCode="0.0" sourceLinked="1"/>
        <c:tickLblPos val="nextTo"/>
        <c:crossAx val="91798912"/>
        <c:crosses val="autoZero"/>
        <c:crossBetween val="between"/>
      </c:valAx>
      <c:spPr>
        <a:solidFill>
          <a:schemeClr val="bg1"/>
        </a:solidFill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spPr>
              <a:solidFill>
                <a:schemeClr val="accent5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3333FF"/>
              </a:solidFill>
            </c:spPr>
          </c:dPt>
          <c:dPt>
            <c:idx val="5"/>
            <c:spPr>
              <a:solidFill>
                <a:srgbClr val="3333FF"/>
              </a:solidFill>
            </c:spPr>
          </c:dPt>
          <c:dPt>
            <c:idx val="7"/>
            <c:spPr>
              <a:solidFill>
                <a:srgbClr val="7030A0"/>
              </a:solidFill>
            </c:spPr>
          </c:dPt>
          <c:dPt>
            <c:idx val="8"/>
            <c:spPr>
              <a:solidFill>
                <a:srgbClr val="3333FF"/>
              </a:solidFill>
            </c:spPr>
          </c:dPt>
          <c:dPt>
            <c:idx val="10"/>
            <c:spPr>
              <a:solidFill>
                <a:schemeClr val="tx2">
                  <a:lumMod val="50000"/>
                  <a:lumOff val="50000"/>
                </a:schemeClr>
              </a:solidFill>
            </c:spPr>
          </c:dPt>
          <c:dPt>
            <c:idx val="12"/>
            <c:spPr>
              <a:solidFill>
                <a:srgbClr val="00B050"/>
              </a:solidFill>
            </c:spPr>
          </c:dPt>
          <c:dLbls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61.5</a:t>
                    </a:r>
                  </a:p>
                </c:rich>
              </c:tx>
              <c:dLblPos val="ctr"/>
              <c:showVal val="1"/>
            </c:dLbl>
            <c:dLblPos val="ctr"/>
            <c:showVal val="1"/>
          </c:dLbls>
          <c:cat>
            <c:strRef>
              <c:f>Sheet1!$A$2:$A$14</c:f>
              <c:strCache>
                <c:ptCount val="13"/>
                <c:pt idx="0">
                  <c:v>INT 908</c:v>
                </c:pt>
                <c:pt idx="1">
                  <c:v>Control</c:v>
                </c:pt>
                <c:pt idx="2">
                  <c:v>Interlock 0.8</c:v>
                </c:pt>
                <c:pt idx="3">
                  <c:v>Tap Water + oil</c:v>
                </c:pt>
                <c:pt idx="4">
                  <c:v>Tap Water 3</c:v>
                </c:pt>
                <c:pt idx="5">
                  <c:v>Tap Water 1</c:v>
                </c:pt>
                <c:pt idx="6">
                  <c:v>Formula 1</c:v>
                </c:pt>
                <c:pt idx="7">
                  <c:v>Interlock 1.25</c:v>
                </c:pt>
                <c:pt idx="8">
                  <c:v>Tap Water 2</c:v>
                </c:pt>
                <c:pt idx="9">
                  <c:v>Superb HC + Interlock</c:v>
                </c:pt>
                <c:pt idx="10">
                  <c:v>#PX056-Z</c:v>
                </c:pt>
                <c:pt idx="11">
                  <c:v>AG 06037</c:v>
                </c:pt>
                <c:pt idx="12">
                  <c:v>AG 08050</c:v>
                </c:pt>
              </c:strCache>
            </c:strRef>
          </c:cat>
          <c:val>
            <c:numRef>
              <c:f>Sheet1!$B$2:$B$14</c:f>
              <c:numCache>
                <c:formatCode>0.0</c:formatCode>
                <c:ptCount val="13"/>
                <c:pt idx="0">
                  <c:v>36.520660888888912</c:v>
                </c:pt>
                <c:pt idx="1">
                  <c:v>37.738705839357493</c:v>
                </c:pt>
                <c:pt idx="2">
                  <c:v>37.769279241666645</c:v>
                </c:pt>
                <c:pt idx="3">
                  <c:v>41.604023592156857</c:v>
                </c:pt>
                <c:pt idx="4">
                  <c:v>44.052739100000011</c:v>
                </c:pt>
                <c:pt idx="5">
                  <c:v>50.069896920634932</c:v>
                </c:pt>
                <c:pt idx="6">
                  <c:v>53.335308026666645</c:v>
                </c:pt>
                <c:pt idx="7">
                  <c:v>53.904483534136439</c:v>
                </c:pt>
                <c:pt idx="8">
                  <c:v>57.667353484848455</c:v>
                </c:pt>
                <c:pt idx="9">
                  <c:v>61.489266799999996</c:v>
                </c:pt>
                <c:pt idx="10">
                  <c:v>63.486677212121208</c:v>
                </c:pt>
                <c:pt idx="11">
                  <c:v>71.420839777777772</c:v>
                </c:pt>
                <c:pt idx="12">
                  <c:v>74.617713214611868</c:v>
                </c:pt>
              </c:numCache>
            </c:numRef>
          </c:val>
        </c:ser>
        <c:dLbls>
          <c:showVal val="1"/>
        </c:dLbls>
        <c:gapWidth val="10"/>
        <c:axId val="91066752"/>
        <c:axId val="91068288"/>
      </c:barChart>
      <c:catAx>
        <c:axId val="91066752"/>
        <c:scaling>
          <c:orientation val="minMax"/>
        </c:scaling>
        <c:axPos val="b"/>
        <c:tickLblPos val="nextTo"/>
        <c:crossAx val="91068288"/>
        <c:crosses val="autoZero"/>
        <c:auto val="1"/>
        <c:lblAlgn val="ctr"/>
        <c:lblOffset val="100"/>
      </c:catAx>
      <c:valAx>
        <c:axId val="91068288"/>
        <c:scaling>
          <c:orientation val="minMax"/>
        </c:scaling>
        <c:axPos val="l"/>
        <c:majorGridlines/>
        <c:numFmt formatCode="0.0" sourceLinked="1"/>
        <c:tickLblPos val="nextTo"/>
        <c:crossAx val="91066752"/>
        <c:crosses val="autoZero"/>
        <c:crossBetween val="between"/>
      </c:valAx>
      <c:spPr>
        <a:solidFill>
          <a:schemeClr val="bg1"/>
        </a:solidFill>
      </c:spPr>
    </c:plotArea>
    <c:plotVisOnly val="1"/>
  </c:chart>
  <c:txPr>
    <a:bodyPr/>
    <a:lstStyle/>
    <a:p>
      <a:pPr>
        <a:defRPr sz="16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0.09322</cdr:x>
      <cdr:y>0.18565</cdr:y>
    </cdr:from>
    <cdr:to>
      <cdr:x>0.15254</cdr:x>
      <cdr:y>0.26064</cdr:y>
    </cdr:to>
    <cdr:sp macro="" textlink="">
      <cdr:nvSpPr>
        <cdr:cNvPr id="2" name="TextBox 13"/>
        <cdr:cNvSpPr txBox="1"/>
      </cdr:nvSpPr>
      <cdr:spPr>
        <a:xfrm xmlns:a="http://schemas.openxmlformats.org/drawingml/2006/main">
          <a:off x="838200" y="838200"/>
          <a:ext cx="53340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</a:defRPr>
          </a:lvl9pPr>
        </a:lstStyle>
        <a:p xmlns:a="http://schemas.openxmlformats.org/drawingml/2006/main">
          <a:r>
            <a:rPr lang="en-US" sz="1600" dirty="0" err="1" smtClean="0"/>
            <a:t>cde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0.16667</cdr:x>
      <cdr:y>0.13278</cdr:y>
    </cdr:from>
    <cdr:to>
      <cdr:x>0.20833</cdr:x>
      <cdr:y>0.20652</cdr:y>
    </cdr:to>
    <cdr:sp macro="" textlink="">
      <cdr:nvSpPr>
        <cdr:cNvPr id="3" name="TextBox 13"/>
        <cdr:cNvSpPr txBox="1"/>
      </cdr:nvSpPr>
      <cdr:spPr>
        <a:xfrm xmlns:a="http://schemas.openxmlformats.org/drawingml/2006/main">
          <a:off x="1524000" y="609600"/>
          <a:ext cx="38100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Trebuchet MS"/>
            </a:defRPr>
          </a:lvl1pPr>
          <a:lvl2pPr marL="457200" indent="0">
            <a:defRPr sz="1100">
              <a:latin typeface="Trebuchet MS"/>
            </a:defRPr>
          </a:lvl2pPr>
          <a:lvl3pPr marL="914400" indent="0">
            <a:defRPr sz="1100">
              <a:latin typeface="Trebuchet MS"/>
            </a:defRPr>
          </a:lvl3pPr>
          <a:lvl4pPr marL="1371600" indent="0">
            <a:defRPr sz="1100">
              <a:latin typeface="Trebuchet MS"/>
            </a:defRPr>
          </a:lvl4pPr>
          <a:lvl5pPr marL="1828800" indent="0">
            <a:defRPr sz="1100">
              <a:latin typeface="Trebuchet MS"/>
            </a:defRPr>
          </a:lvl5pPr>
          <a:lvl6pPr marL="2286000" indent="0">
            <a:defRPr sz="1100">
              <a:latin typeface="Trebuchet MS"/>
            </a:defRPr>
          </a:lvl6pPr>
          <a:lvl7pPr marL="2743200" indent="0">
            <a:defRPr sz="1100">
              <a:latin typeface="Trebuchet MS"/>
            </a:defRPr>
          </a:lvl7pPr>
          <a:lvl8pPr marL="3200400" indent="0">
            <a:defRPr sz="1100">
              <a:latin typeface="Trebuchet MS"/>
            </a:defRPr>
          </a:lvl8pPr>
          <a:lvl9pPr marL="3657600" indent="0">
            <a:defRPr sz="1100">
              <a:latin typeface="Trebuchet MS"/>
            </a:defRPr>
          </a:lvl9pPr>
        </a:lstStyle>
        <a:p xmlns:a="http://schemas.openxmlformats.org/drawingml/2006/main">
          <a:r>
            <a:rPr lang="en-US" sz="1600" dirty="0" err="1" smtClean="0">
              <a:solidFill>
                <a:schemeClr val="bg1"/>
              </a:solidFill>
            </a:rPr>
            <a:t>ef</a:t>
          </a:r>
          <a:endParaRPr lang="en-US" sz="16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0.225</cdr:x>
      <cdr:y>0.19917</cdr:y>
    </cdr:from>
    <cdr:to>
      <cdr:x>0.3</cdr:x>
      <cdr:y>0.27291</cdr:y>
    </cdr:to>
    <cdr:sp macro="" textlink="">
      <cdr:nvSpPr>
        <cdr:cNvPr id="4" name="TextBox 13"/>
        <cdr:cNvSpPr txBox="1"/>
      </cdr:nvSpPr>
      <cdr:spPr>
        <a:xfrm xmlns:a="http://schemas.openxmlformats.org/drawingml/2006/main">
          <a:off x="2057400" y="914400"/>
          <a:ext cx="68580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Trebuchet MS"/>
            </a:defRPr>
          </a:lvl1pPr>
          <a:lvl2pPr marL="457200" indent="0">
            <a:defRPr sz="1100">
              <a:latin typeface="Trebuchet MS"/>
            </a:defRPr>
          </a:lvl2pPr>
          <a:lvl3pPr marL="914400" indent="0">
            <a:defRPr sz="1100">
              <a:latin typeface="Trebuchet MS"/>
            </a:defRPr>
          </a:lvl3pPr>
          <a:lvl4pPr marL="1371600" indent="0">
            <a:defRPr sz="1100">
              <a:latin typeface="Trebuchet MS"/>
            </a:defRPr>
          </a:lvl4pPr>
          <a:lvl5pPr marL="1828800" indent="0">
            <a:defRPr sz="1100">
              <a:latin typeface="Trebuchet MS"/>
            </a:defRPr>
          </a:lvl5pPr>
          <a:lvl6pPr marL="2286000" indent="0">
            <a:defRPr sz="1100">
              <a:latin typeface="Trebuchet MS"/>
            </a:defRPr>
          </a:lvl6pPr>
          <a:lvl7pPr marL="2743200" indent="0">
            <a:defRPr sz="1100">
              <a:latin typeface="Trebuchet MS"/>
            </a:defRPr>
          </a:lvl7pPr>
          <a:lvl8pPr marL="3200400" indent="0">
            <a:defRPr sz="1100">
              <a:latin typeface="Trebuchet MS"/>
            </a:defRPr>
          </a:lvl8pPr>
          <a:lvl9pPr marL="3657600" indent="0">
            <a:defRPr sz="1100">
              <a:latin typeface="Trebuchet MS"/>
            </a:defRPr>
          </a:lvl9pPr>
        </a:lstStyle>
        <a:p xmlns:a="http://schemas.openxmlformats.org/drawingml/2006/main">
          <a:r>
            <a:rPr lang="en-US" sz="1600" dirty="0" err="1" smtClean="0"/>
            <a:t>bcde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0.3</cdr:x>
      <cdr:y>0.16598</cdr:y>
    </cdr:from>
    <cdr:to>
      <cdr:x>0.35784</cdr:x>
      <cdr:y>0.23972</cdr:y>
    </cdr:to>
    <cdr:sp macro="" textlink="">
      <cdr:nvSpPr>
        <cdr:cNvPr id="5" name="TextBox 13"/>
        <cdr:cNvSpPr txBox="1"/>
      </cdr:nvSpPr>
      <cdr:spPr>
        <a:xfrm xmlns:a="http://schemas.openxmlformats.org/drawingml/2006/main">
          <a:off x="2743200" y="762000"/>
          <a:ext cx="52887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Trebuchet MS"/>
            </a:defRPr>
          </a:lvl1pPr>
          <a:lvl2pPr marL="457200" indent="0">
            <a:defRPr sz="1100">
              <a:latin typeface="Trebuchet MS"/>
            </a:defRPr>
          </a:lvl2pPr>
          <a:lvl3pPr marL="914400" indent="0">
            <a:defRPr sz="1100">
              <a:latin typeface="Trebuchet MS"/>
            </a:defRPr>
          </a:lvl3pPr>
          <a:lvl4pPr marL="1371600" indent="0">
            <a:defRPr sz="1100">
              <a:latin typeface="Trebuchet MS"/>
            </a:defRPr>
          </a:lvl4pPr>
          <a:lvl5pPr marL="1828800" indent="0">
            <a:defRPr sz="1100">
              <a:latin typeface="Trebuchet MS"/>
            </a:defRPr>
          </a:lvl5pPr>
          <a:lvl6pPr marL="2286000" indent="0">
            <a:defRPr sz="1100">
              <a:latin typeface="Trebuchet MS"/>
            </a:defRPr>
          </a:lvl6pPr>
          <a:lvl7pPr marL="2743200" indent="0">
            <a:defRPr sz="1100">
              <a:latin typeface="Trebuchet MS"/>
            </a:defRPr>
          </a:lvl7pPr>
          <a:lvl8pPr marL="3200400" indent="0">
            <a:defRPr sz="1100">
              <a:latin typeface="Trebuchet MS"/>
            </a:defRPr>
          </a:lvl8pPr>
          <a:lvl9pPr marL="3657600" indent="0">
            <a:defRPr sz="1100">
              <a:latin typeface="Trebuchet MS"/>
            </a:defRPr>
          </a:lvl9pPr>
        </a:lstStyle>
        <a:p xmlns:a="http://schemas.openxmlformats.org/drawingml/2006/main">
          <a:r>
            <a:rPr lang="en-US" sz="1600" dirty="0" smtClean="0"/>
            <a:t>def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0.36667</cdr:x>
      <cdr:y>0.19917</cdr:y>
    </cdr:from>
    <cdr:to>
      <cdr:x>0.44167</cdr:x>
      <cdr:y>0.27291</cdr:y>
    </cdr:to>
    <cdr:sp macro="" textlink="">
      <cdr:nvSpPr>
        <cdr:cNvPr id="6" name="TextBox 13"/>
        <cdr:cNvSpPr txBox="1"/>
      </cdr:nvSpPr>
      <cdr:spPr>
        <a:xfrm xmlns:a="http://schemas.openxmlformats.org/drawingml/2006/main">
          <a:off x="3352800" y="914400"/>
          <a:ext cx="68580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Trebuchet MS"/>
            </a:defRPr>
          </a:lvl1pPr>
          <a:lvl2pPr marL="457200" indent="0">
            <a:defRPr sz="1100">
              <a:latin typeface="Trebuchet MS"/>
            </a:defRPr>
          </a:lvl2pPr>
          <a:lvl3pPr marL="914400" indent="0">
            <a:defRPr sz="1100">
              <a:latin typeface="Trebuchet MS"/>
            </a:defRPr>
          </a:lvl3pPr>
          <a:lvl4pPr marL="1371600" indent="0">
            <a:defRPr sz="1100">
              <a:latin typeface="Trebuchet MS"/>
            </a:defRPr>
          </a:lvl4pPr>
          <a:lvl5pPr marL="1828800" indent="0">
            <a:defRPr sz="1100">
              <a:latin typeface="Trebuchet MS"/>
            </a:defRPr>
          </a:lvl5pPr>
          <a:lvl6pPr marL="2286000" indent="0">
            <a:defRPr sz="1100">
              <a:latin typeface="Trebuchet MS"/>
            </a:defRPr>
          </a:lvl6pPr>
          <a:lvl7pPr marL="2743200" indent="0">
            <a:defRPr sz="1100">
              <a:latin typeface="Trebuchet MS"/>
            </a:defRPr>
          </a:lvl7pPr>
          <a:lvl8pPr marL="3200400" indent="0">
            <a:defRPr sz="1100">
              <a:latin typeface="Trebuchet MS"/>
            </a:defRPr>
          </a:lvl8pPr>
          <a:lvl9pPr marL="3657600" indent="0">
            <a:defRPr sz="1100">
              <a:latin typeface="Trebuchet MS"/>
            </a:defRPr>
          </a:lvl9pPr>
        </a:lstStyle>
        <a:p xmlns:a="http://schemas.openxmlformats.org/drawingml/2006/main">
          <a:r>
            <a:rPr lang="en-US" sz="1600" dirty="0" err="1" smtClean="0"/>
            <a:t>bcde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0.45</cdr:x>
      <cdr:y>0.11618</cdr:y>
    </cdr:from>
    <cdr:to>
      <cdr:x>0.48333</cdr:x>
      <cdr:y>0.18992</cdr:y>
    </cdr:to>
    <cdr:sp macro="" textlink="">
      <cdr:nvSpPr>
        <cdr:cNvPr id="7" name="TextBox 13"/>
        <cdr:cNvSpPr txBox="1"/>
      </cdr:nvSpPr>
      <cdr:spPr>
        <a:xfrm xmlns:a="http://schemas.openxmlformats.org/drawingml/2006/main">
          <a:off x="4114800" y="533400"/>
          <a:ext cx="30480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Trebuchet MS"/>
            </a:defRPr>
          </a:lvl1pPr>
          <a:lvl2pPr marL="457200" indent="0">
            <a:defRPr sz="1100">
              <a:latin typeface="Trebuchet MS"/>
            </a:defRPr>
          </a:lvl2pPr>
          <a:lvl3pPr marL="914400" indent="0">
            <a:defRPr sz="1100">
              <a:latin typeface="Trebuchet MS"/>
            </a:defRPr>
          </a:lvl3pPr>
          <a:lvl4pPr marL="1371600" indent="0">
            <a:defRPr sz="1100">
              <a:latin typeface="Trebuchet MS"/>
            </a:defRPr>
          </a:lvl4pPr>
          <a:lvl5pPr marL="1828800" indent="0">
            <a:defRPr sz="1100">
              <a:latin typeface="Trebuchet MS"/>
            </a:defRPr>
          </a:lvl5pPr>
          <a:lvl6pPr marL="2286000" indent="0">
            <a:defRPr sz="1100">
              <a:latin typeface="Trebuchet MS"/>
            </a:defRPr>
          </a:lvl6pPr>
          <a:lvl7pPr marL="2743200" indent="0">
            <a:defRPr sz="1100">
              <a:latin typeface="Trebuchet MS"/>
            </a:defRPr>
          </a:lvl7pPr>
          <a:lvl8pPr marL="3200400" indent="0">
            <a:defRPr sz="1100">
              <a:latin typeface="Trebuchet MS"/>
            </a:defRPr>
          </a:lvl8pPr>
          <a:lvl9pPr marL="3657600" indent="0">
            <a:defRPr sz="1100">
              <a:latin typeface="Trebuchet MS"/>
            </a:defRPr>
          </a:lvl9pPr>
        </a:lstStyle>
        <a:p xmlns:a="http://schemas.openxmlformats.org/drawingml/2006/main">
          <a:r>
            <a:rPr lang="en-US" sz="1600" dirty="0" smtClean="0"/>
            <a:t>f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0.51667</cdr:x>
      <cdr:y>0.09959</cdr:y>
    </cdr:from>
    <cdr:to>
      <cdr:x>0.54167</cdr:x>
      <cdr:y>0.17333</cdr:y>
    </cdr:to>
    <cdr:sp macro="" textlink="">
      <cdr:nvSpPr>
        <cdr:cNvPr id="8" name="TextBox 13"/>
        <cdr:cNvSpPr txBox="1"/>
      </cdr:nvSpPr>
      <cdr:spPr>
        <a:xfrm xmlns:a="http://schemas.openxmlformats.org/drawingml/2006/main">
          <a:off x="4724400" y="457200"/>
          <a:ext cx="22860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Trebuchet MS"/>
            </a:defRPr>
          </a:lvl1pPr>
          <a:lvl2pPr marL="457200" indent="0">
            <a:defRPr sz="1100">
              <a:latin typeface="Trebuchet MS"/>
            </a:defRPr>
          </a:lvl2pPr>
          <a:lvl3pPr marL="914400" indent="0">
            <a:defRPr sz="1100">
              <a:latin typeface="Trebuchet MS"/>
            </a:defRPr>
          </a:lvl3pPr>
          <a:lvl4pPr marL="1371600" indent="0">
            <a:defRPr sz="1100">
              <a:latin typeface="Trebuchet MS"/>
            </a:defRPr>
          </a:lvl4pPr>
          <a:lvl5pPr marL="1828800" indent="0">
            <a:defRPr sz="1100">
              <a:latin typeface="Trebuchet MS"/>
            </a:defRPr>
          </a:lvl5pPr>
          <a:lvl6pPr marL="2286000" indent="0">
            <a:defRPr sz="1100">
              <a:latin typeface="Trebuchet MS"/>
            </a:defRPr>
          </a:lvl6pPr>
          <a:lvl7pPr marL="2743200" indent="0">
            <a:defRPr sz="1100">
              <a:latin typeface="Trebuchet MS"/>
            </a:defRPr>
          </a:lvl7pPr>
          <a:lvl8pPr marL="3200400" indent="0">
            <a:defRPr sz="1100">
              <a:latin typeface="Trebuchet MS"/>
            </a:defRPr>
          </a:lvl8pPr>
          <a:lvl9pPr marL="3657600" indent="0">
            <a:defRPr sz="1100">
              <a:latin typeface="Trebuchet MS"/>
            </a:defRPr>
          </a:lvl9pPr>
        </a:lstStyle>
        <a:p xmlns:a="http://schemas.openxmlformats.org/drawingml/2006/main">
          <a:r>
            <a:rPr lang="en-US" sz="1600" dirty="0" smtClean="0"/>
            <a:t>f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0.56667</cdr:x>
      <cdr:y>0.23237</cdr:y>
    </cdr:from>
    <cdr:to>
      <cdr:x>0.65</cdr:x>
      <cdr:y>0.30611</cdr:y>
    </cdr:to>
    <cdr:sp macro="" textlink="">
      <cdr:nvSpPr>
        <cdr:cNvPr id="9" name="TextBox 13"/>
        <cdr:cNvSpPr txBox="1"/>
      </cdr:nvSpPr>
      <cdr:spPr>
        <a:xfrm xmlns:a="http://schemas.openxmlformats.org/drawingml/2006/main">
          <a:off x="5181600" y="1066800"/>
          <a:ext cx="76200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Trebuchet MS"/>
            </a:defRPr>
          </a:lvl1pPr>
          <a:lvl2pPr marL="457200" indent="0">
            <a:defRPr sz="1100">
              <a:latin typeface="Trebuchet MS"/>
            </a:defRPr>
          </a:lvl2pPr>
          <a:lvl3pPr marL="914400" indent="0">
            <a:defRPr sz="1100">
              <a:latin typeface="Trebuchet MS"/>
            </a:defRPr>
          </a:lvl3pPr>
          <a:lvl4pPr marL="1371600" indent="0">
            <a:defRPr sz="1100">
              <a:latin typeface="Trebuchet MS"/>
            </a:defRPr>
          </a:lvl4pPr>
          <a:lvl5pPr marL="1828800" indent="0">
            <a:defRPr sz="1100">
              <a:latin typeface="Trebuchet MS"/>
            </a:defRPr>
          </a:lvl5pPr>
          <a:lvl6pPr marL="2286000" indent="0">
            <a:defRPr sz="1100">
              <a:latin typeface="Trebuchet MS"/>
            </a:defRPr>
          </a:lvl6pPr>
          <a:lvl7pPr marL="2743200" indent="0">
            <a:defRPr sz="1100">
              <a:latin typeface="Trebuchet MS"/>
            </a:defRPr>
          </a:lvl7pPr>
          <a:lvl8pPr marL="3200400" indent="0">
            <a:defRPr sz="1100">
              <a:latin typeface="Trebuchet MS"/>
            </a:defRPr>
          </a:lvl8pPr>
          <a:lvl9pPr marL="3657600" indent="0">
            <a:defRPr sz="1100">
              <a:latin typeface="Trebuchet MS"/>
            </a:defRPr>
          </a:lvl9pPr>
        </a:lstStyle>
        <a:p xmlns:a="http://schemas.openxmlformats.org/drawingml/2006/main">
          <a:r>
            <a:rPr lang="en-US" sz="1600" dirty="0" err="1" smtClean="0"/>
            <a:t>abcde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0.65</cdr:x>
      <cdr:y>0.26556</cdr:y>
    </cdr:from>
    <cdr:to>
      <cdr:x>0.7</cdr:x>
      <cdr:y>0.3393</cdr:y>
    </cdr:to>
    <cdr:sp macro="" textlink="">
      <cdr:nvSpPr>
        <cdr:cNvPr id="10" name="TextBox 13"/>
        <cdr:cNvSpPr txBox="1"/>
      </cdr:nvSpPr>
      <cdr:spPr>
        <a:xfrm xmlns:a="http://schemas.openxmlformats.org/drawingml/2006/main">
          <a:off x="5943600" y="1219200"/>
          <a:ext cx="45720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Trebuchet MS"/>
            </a:defRPr>
          </a:lvl1pPr>
          <a:lvl2pPr marL="457200" indent="0">
            <a:defRPr sz="1100">
              <a:latin typeface="Trebuchet MS"/>
            </a:defRPr>
          </a:lvl2pPr>
          <a:lvl3pPr marL="914400" indent="0">
            <a:defRPr sz="1100">
              <a:latin typeface="Trebuchet MS"/>
            </a:defRPr>
          </a:lvl3pPr>
          <a:lvl4pPr marL="1371600" indent="0">
            <a:defRPr sz="1100">
              <a:latin typeface="Trebuchet MS"/>
            </a:defRPr>
          </a:lvl4pPr>
          <a:lvl5pPr marL="1828800" indent="0">
            <a:defRPr sz="1100">
              <a:latin typeface="Trebuchet MS"/>
            </a:defRPr>
          </a:lvl5pPr>
          <a:lvl6pPr marL="2286000" indent="0">
            <a:defRPr sz="1100">
              <a:latin typeface="Trebuchet MS"/>
            </a:defRPr>
          </a:lvl6pPr>
          <a:lvl7pPr marL="2743200" indent="0">
            <a:defRPr sz="1100">
              <a:latin typeface="Trebuchet MS"/>
            </a:defRPr>
          </a:lvl7pPr>
          <a:lvl8pPr marL="3200400" indent="0">
            <a:defRPr sz="1100">
              <a:latin typeface="Trebuchet MS"/>
            </a:defRPr>
          </a:lvl8pPr>
          <a:lvl9pPr marL="3657600" indent="0">
            <a:defRPr sz="1100">
              <a:latin typeface="Trebuchet MS"/>
            </a:defRPr>
          </a:lvl9pPr>
        </a:lstStyle>
        <a:p xmlns:a="http://schemas.openxmlformats.org/drawingml/2006/main">
          <a:r>
            <a:rPr lang="en-US" sz="1600" dirty="0" err="1" smtClean="0">
              <a:solidFill>
                <a:schemeClr val="tx1"/>
              </a:solidFill>
            </a:rPr>
            <a:t>ab</a:t>
          </a:r>
          <a:endParaRPr lang="en-US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0.79167</cdr:x>
      <cdr:y>0.28216</cdr:y>
    </cdr:from>
    <cdr:to>
      <cdr:x>0.825</cdr:x>
      <cdr:y>0.3559</cdr:y>
    </cdr:to>
    <cdr:sp macro="" textlink="">
      <cdr:nvSpPr>
        <cdr:cNvPr id="11" name="TextBox 13"/>
        <cdr:cNvSpPr txBox="1"/>
      </cdr:nvSpPr>
      <cdr:spPr>
        <a:xfrm xmlns:a="http://schemas.openxmlformats.org/drawingml/2006/main">
          <a:off x="7239000" y="1295400"/>
          <a:ext cx="30480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Trebuchet MS"/>
            </a:defRPr>
          </a:lvl1pPr>
          <a:lvl2pPr marL="457200" indent="0">
            <a:defRPr sz="1100">
              <a:latin typeface="Trebuchet MS"/>
            </a:defRPr>
          </a:lvl2pPr>
          <a:lvl3pPr marL="914400" indent="0">
            <a:defRPr sz="1100">
              <a:latin typeface="Trebuchet MS"/>
            </a:defRPr>
          </a:lvl3pPr>
          <a:lvl4pPr marL="1371600" indent="0">
            <a:defRPr sz="1100">
              <a:latin typeface="Trebuchet MS"/>
            </a:defRPr>
          </a:lvl4pPr>
          <a:lvl5pPr marL="1828800" indent="0">
            <a:defRPr sz="1100">
              <a:latin typeface="Trebuchet MS"/>
            </a:defRPr>
          </a:lvl5pPr>
          <a:lvl6pPr marL="2286000" indent="0">
            <a:defRPr sz="1100">
              <a:latin typeface="Trebuchet MS"/>
            </a:defRPr>
          </a:lvl6pPr>
          <a:lvl7pPr marL="2743200" indent="0">
            <a:defRPr sz="1100">
              <a:latin typeface="Trebuchet MS"/>
            </a:defRPr>
          </a:lvl7pPr>
          <a:lvl8pPr marL="3200400" indent="0">
            <a:defRPr sz="1100">
              <a:latin typeface="Trebuchet MS"/>
            </a:defRPr>
          </a:lvl8pPr>
          <a:lvl9pPr marL="3657600" indent="0">
            <a:defRPr sz="1100">
              <a:latin typeface="Trebuchet MS"/>
            </a:defRPr>
          </a:lvl9pPr>
        </a:lstStyle>
        <a:p xmlns:a="http://schemas.openxmlformats.org/drawingml/2006/main">
          <a:r>
            <a:rPr lang="en-US" sz="1600" dirty="0" smtClean="0">
              <a:solidFill>
                <a:schemeClr val="tx1"/>
              </a:solidFill>
            </a:rPr>
            <a:t>a</a:t>
          </a:r>
          <a:endParaRPr lang="en-US" sz="16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0.07826</cdr:x>
      <cdr:y>0.25</cdr:y>
    </cdr:from>
    <cdr:to>
      <cdr:x>0.97391</cdr:x>
      <cdr:y>0.25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685800" y="1219200"/>
          <a:ext cx="7848600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1402" y="8896006"/>
            <a:ext cx="913978" cy="3069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207" tIns="45295" rIns="92207" bIns="45295" anchor="ctr">
            <a:spAutoFit/>
          </a:bodyPr>
          <a:lstStyle/>
          <a:p>
            <a:pPr>
              <a:defRPr/>
            </a:pPr>
            <a:fld id="{272BE2AE-AA6A-47A2-9F77-8FAE7F07665A}" type="datetime1">
              <a:rPr lang="en-US" sz="1400"/>
              <a:pPr>
                <a:defRPr/>
              </a:pPr>
              <a:t>12/7/2009</a:t>
            </a:fld>
            <a:endParaRPr lang="en-US" sz="1400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543040" y="8896139"/>
            <a:ext cx="395958" cy="3066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207" tIns="45295" rIns="92207" bIns="45295" anchor="ctr">
            <a:spAutoFit/>
          </a:bodyPr>
          <a:lstStyle/>
          <a:p>
            <a:pPr algn="r">
              <a:defRPr/>
            </a:pPr>
            <a:fld id="{E20D2C79-8DD9-4755-84C0-16BA6959BCBE}" type="slidenum">
              <a:rPr lang="en-US" sz="1400"/>
              <a:pPr algn="r">
                <a:defRPr/>
              </a:pPr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2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07" tIns="45295" rIns="92207" bIns="452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3429F92-0F7D-4B20-88B9-A65A2A7CAE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E7B26C-A83B-46A8-A38D-90F94889D5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F0B1D87-A06D-43DB-9DBB-61146297A3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76AEE0-BE13-4DFA-87DD-F4F82B647F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4A4AE795-8DC9-4750-B575-6544AA594F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C78A0AF-121D-408C-A534-5DA0E16748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47C1821-BFDD-4BE7-9A0D-1B79F38A89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2DE3F0-79FC-4D5A-A718-0EE544F70D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F8BF05C-0078-40EB-9A82-6C84F54DD0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BFF2D9-D6AF-40EC-AF47-E8F1B52C26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A50DE8-EE5C-4AEC-97CA-04D2009BB5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8DC8250-A852-45C7-9633-896F409BDF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oznet.ksu.edu/edtech/TeamServices/Images/LOGOS/72dpi/Pcat.gi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3476" name="Rectangle 4"/>
          <p:cNvSpPr>
            <a:spLocks noChangeArrowheads="1"/>
          </p:cNvSpPr>
          <p:nvPr/>
        </p:nvSpPr>
        <p:spPr bwMode="auto">
          <a:xfrm>
            <a:off x="381000" y="4572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6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NAAA/ASABE</a:t>
            </a:r>
          </a:p>
          <a:p>
            <a:pPr algn="ctr">
              <a:defRPr/>
            </a:pPr>
            <a:r>
              <a:rPr lang="en-US" sz="4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Technical Session </a:t>
            </a:r>
            <a:endParaRPr lang="en-US" sz="4000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457200" y="34290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5750" indent="-285750"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100000"/>
              <a:buFont typeface="Monotype Sorts" pitchFamily="2" charset="2"/>
              <a:buNone/>
            </a:pPr>
            <a:r>
              <a:rPr lang="en-US" sz="2000" b="1">
                <a:latin typeface="Comic Sans MS" pitchFamily="66" charset="0"/>
              </a:rPr>
              <a:t>Robert E. Wolf</a:t>
            </a:r>
          </a:p>
          <a:p>
            <a:pPr marL="285750" indent="-285750"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100000"/>
              <a:buFont typeface="Monotype Sorts" pitchFamily="2" charset="2"/>
              <a:buNone/>
            </a:pPr>
            <a:r>
              <a:rPr lang="en-US" sz="2000">
                <a:latin typeface="Comic Sans MS" pitchFamily="66" charset="0"/>
              </a:rPr>
              <a:t>Associate Professor - Extension Specialist Application Technology</a:t>
            </a:r>
          </a:p>
        </p:txBody>
      </p:sp>
      <p:sp>
        <p:nvSpPr>
          <p:cNvPr id="12294" name="Text Box 3"/>
          <p:cNvSpPr txBox="1">
            <a:spLocks noChangeArrowheads="1"/>
          </p:cNvSpPr>
          <p:nvPr/>
        </p:nvSpPr>
        <p:spPr bwMode="auto">
          <a:xfrm>
            <a:off x="2362200" y="4267200"/>
            <a:ext cx="434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6600CC"/>
                </a:solidFill>
              </a:rPr>
              <a:t>Biological and Agricultural Engineering</a:t>
            </a:r>
          </a:p>
        </p:txBody>
      </p:sp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2" cstate="print"/>
          <a:srcRect r="-7359"/>
          <a:stretch>
            <a:fillRect/>
          </a:stretch>
        </p:blipFill>
        <p:spPr bwMode="auto">
          <a:xfrm>
            <a:off x="2733675" y="4800600"/>
            <a:ext cx="6334125" cy="191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296" name="Picture 7" descr="http://www.oznet.ksu.edu/edtech/TeamServices/Images/LOGOS/72dpi/Pcat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81000" y="4789488"/>
            <a:ext cx="236220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Rectangle 8"/>
          <p:cNvSpPr>
            <a:spLocks noChangeArrowheads="1"/>
          </p:cNvSpPr>
          <p:nvPr/>
        </p:nvSpPr>
        <p:spPr bwMode="auto">
          <a:xfrm>
            <a:off x="1752600" y="21336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3200" dirty="0"/>
              <a:t>Utilization of Additives to help Reduce Drift Potential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Data: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7239000" cy="3038784"/>
          </a:xfrm>
        </p:spPr>
        <p:txBody>
          <a:bodyPr/>
          <a:lstStyle/>
          <a:p>
            <a:r>
              <a:rPr lang="en-US" dirty="0" smtClean="0"/>
              <a:t>Sept. 4, 2008 from 10:00am – 1:45pm</a:t>
            </a:r>
          </a:p>
          <a:p>
            <a:r>
              <a:rPr lang="en-US" dirty="0" smtClean="0"/>
              <a:t>Wind speed range: 6.3 – 8.8 MPH</a:t>
            </a:r>
          </a:p>
          <a:p>
            <a:r>
              <a:rPr lang="en-US" dirty="0" smtClean="0"/>
              <a:t>Average wind speed: 7.8 MPH</a:t>
            </a:r>
          </a:p>
          <a:p>
            <a:r>
              <a:rPr lang="en-US" dirty="0" smtClean="0"/>
              <a:t>Temperature: 67.2 F</a:t>
            </a:r>
          </a:p>
          <a:p>
            <a:r>
              <a:rPr lang="en-US" dirty="0" smtClean="0"/>
              <a:t>Humidity:  44.9%</a:t>
            </a:r>
          </a:p>
          <a:p>
            <a:endParaRPr lang="en-US" b="1" dirty="0"/>
          </a:p>
        </p:txBody>
      </p:sp>
      <p:pic>
        <p:nvPicPr>
          <p:cNvPr id="4" name="Picture 3" descr="IMG_0142.JPG"/>
          <p:cNvPicPr>
            <a:picLocks noChangeAspect="1"/>
          </p:cNvPicPr>
          <p:nvPr/>
        </p:nvPicPr>
        <p:blipFill>
          <a:blip r:embed="rId2" cstate="print"/>
          <a:srcRect t="24444" r="31667" b="6667"/>
          <a:stretch>
            <a:fillRect/>
          </a:stretch>
        </p:blipFill>
        <p:spPr>
          <a:xfrm>
            <a:off x="838200" y="4419600"/>
            <a:ext cx="2821858" cy="2133600"/>
          </a:xfrm>
          <a:prstGeom prst="rect">
            <a:avLst/>
          </a:prstGeom>
        </p:spPr>
      </p:pic>
      <p:pic>
        <p:nvPicPr>
          <p:cNvPr id="5" name="Picture 4" descr="IMG_0134.JPG"/>
          <p:cNvPicPr>
            <a:picLocks noChangeAspect="1"/>
          </p:cNvPicPr>
          <p:nvPr/>
        </p:nvPicPr>
        <p:blipFill>
          <a:blip r:embed="rId3" cstate="print"/>
          <a:srcRect r="25000"/>
          <a:stretch>
            <a:fillRect/>
          </a:stretch>
        </p:blipFill>
        <p:spPr>
          <a:xfrm>
            <a:off x="4572000" y="3276600"/>
            <a:ext cx="35052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VMD’s: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23702" y="1543223"/>
          <a:ext cx="7477298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533400" y="304800"/>
            <a:ext cx="7239000" cy="1143000"/>
          </a:xfrm>
        </p:spPr>
        <p:txBody>
          <a:bodyPr/>
          <a:lstStyle/>
          <a:p>
            <a:r>
              <a:rPr lang="en-US" dirty="0" smtClean="0"/>
              <a:t>Horizontal Drift Summary: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9144000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3"/>
          <p:cNvSpPr txBox="1"/>
          <p:nvPr/>
        </p:nvSpPr>
        <p:spPr>
          <a:xfrm>
            <a:off x="7848600" y="26670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abc</a:t>
            </a:r>
            <a:endParaRPr lang="en-US" sz="1600" dirty="0"/>
          </a:p>
        </p:txBody>
      </p:sp>
      <p:sp>
        <p:nvSpPr>
          <p:cNvPr id="11" name="TextBox 13"/>
          <p:cNvSpPr txBox="1"/>
          <p:nvPr/>
        </p:nvSpPr>
        <p:spPr>
          <a:xfrm>
            <a:off x="8458200" y="27432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abc</a:t>
            </a:r>
            <a:endParaRPr lang="en-US" sz="1600" dirty="0"/>
          </a:p>
        </p:txBody>
      </p:sp>
      <p:sp>
        <p:nvSpPr>
          <p:cNvPr id="12" name="TextBox 13"/>
          <p:cNvSpPr txBox="1"/>
          <p:nvPr/>
        </p:nvSpPr>
        <p:spPr>
          <a:xfrm>
            <a:off x="6477000" y="25146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abcd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239000" cy="701040"/>
          </a:xfrm>
        </p:spPr>
        <p:txBody>
          <a:bodyPr>
            <a:normAutofit/>
          </a:bodyPr>
          <a:lstStyle/>
          <a:p>
            <a:r>
              <a:rPr lang="en-US" dirty="0" smtClean="0"/>
              <a:t>Vertical Drift Summary: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143000"/>
          <a:ext cx="8686800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3"/>
          <p:cNvSpPr txBox="1"/>
          <p:nvPr/>
        </p:nvSpPr>
        <p:spPr>
          <a:xfrm>
            <a:off x="1066800" y="36576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ab</a:t>
            </a:r>
            <a:endParaRPr lang="en-US" sz="1600" dirty="0"/>
          </a:p>
        </p:txBody>
      </p:sp>
      <p:sp>
        <p:nvSpPr>
          <p:cNvPr id="6" name="TextBox 13"/>
          <p:cNvSpPr txBox="1"/>
          <p:nvPr/>
        </p:nvSpPr>
        <p:spPr>
          <a:xfrm>
            <a:off x="1676400" y="28956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solidFill>
                  <a:schemeClr val="bg1"/>
                </a:solidFill>
              </a:rPr>
              <a:t>bc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2286000" y="31242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bc</a:t>
            </a:r>
            <a:endParaRPr lang="en-US" sz="1600" dirty="0"/>
          </a:p>
        </p:txBody>
      </p:sp>
      <p:sp>
        <p:nvSpPr>
          <p:cNvPr id="8" name="TextBox 13"/>
          <p:cNvSpPr txBox="1"/>
          <p:nvPr/>
        </p:nvSpPr>
        <p:spPr>
          <a:xfrm>
            <a:off x="2895600" y="22098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cde</a:t>
            </a:r>
            <a:endParaRPr lang="en-US" sz="1600" dirty="0"/>
          </a:p>
        </p:txBody>
      </p:sp>
      <p:sp>
        <p:nvSpPr>
          <p:cNvPr id="9" name="TextBox 13"/>
          <p:cNvSpPr txBox="1"/>
          <p:nvPr/>
        </p:nvSpPr>
        <p:spPr>
          <a:xfrm>
            <a:off x="3429000" y="22860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cde</a:t>
            </a:r>
            <a:endParaRPr lang="en-US" sz="1600" dirty="0"/>
          </a:p>
        </p:txBody>
      </p:sp>
      <p:sp>
        <p:nvSpPr>
          <p:cNvPr id="10" name="TextBox 13"/>
          <p:cNvSpPr txBox="1"/>
          <p:nvPr/>
        </p:nvSpPr>
        <p:spPr>
          <a:xfrm>
            <a:off x="4038600" y="17950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de</a:t>
            </a:r>
            <a:endParaRPr lang="en-US" sz="1600" dirty="0"/>
          </a:p>
        </p:txBody>
      </p:sp>
      <p:sp>
        <p:nvSpPr>
          <p:cNvPr id="11" name="TextBox 13"/>
          <p:cNvSpPr txBox="1"/>
          <p:nvPr/>
        </p:nvSpPr>
        <p:spPr>
          <a:xfrm>
            <a:off x="4724400" y="16764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e</a:t>
            </a:r>
          </a:p>
        </p:txBody>
      </p:sp>
      <p:sp>
        <p:nvSpPr>
          <p:cNvPr id="12" name="TextBox 13"/>
          <p:cNvSpPr txBox="1"/>
          <p:nvPr/>
        </p:nvSpPr>
        <p:spPr>
          <a:xfrm>
            <a:off x="5334000" y="25908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cd</a:t>
            </a:r>
            <a:endParaRPr lang="en-US" sz="1600" dirty="0"/>
          </a:p>
        </p:txBody>
      </p:sp>
      <p:sp>
        <p:nvSpPr>
          <p:cNvPr id="13" name="TextBox 13"/>
          <p:cNvSpPr txBox="1"/>
          <p:nvPr/>
        </p:nvSpPr>
        <p:spPr>
          <a:xfrm>
            <a:off x="5943600" y="3928646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553200" y="38862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5" name="TextBox 13"/>
          <p:cNvSpPr txBox="1"/>
          <p:nvPr/>
        </p:nvSpPr>
        <p:spPr>
          <a:xfrm>
            <a:off x="7162800" y="39624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6" name="TextBox 13"/>
          <p:cNvSpPr txBox="1"/>
          <p:nvPr/>
        </p:nvSpPr>
        <p:spPr>
          <a:xfrm>
            <a:off x="7620000" y="36576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ab</a:t>
            </a:r>
            <a:endParaRPr lang="en-US" sz="1600" dirty="0"/>
          </a:p>
        </p:txBody>
      </p:sp>
      <p:sp>
        <p:nvSpPr>
          <p:cNvPr id="17" name="TextBox 13"/>
          <p:cNvSpPr txBox="1"/>
          <p:nvPr/>
        </p:nvSpPr>
        <p:spPr>
          <a:xfrm>
            <a:off x="8305800" y="40048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a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239000" cy="701040"/>
          </a:xfrm>
        </p:spPr>
        <p:txBody>
          <a:bodyPr>
            <a:normAutofit/>
          </a:bodyPr>
          <a:lstStyle/>
          <a:p>
            <a:r>
              <a:rPr lang="en-US" dirty="0" smtClean="0"/>
              <a:t>Vertical Drift Profile: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/>
          <p:cNvSpPr/>
          <p:nvPr/>
        </p:nvSpPr>
        <p:spPr>
          <a:xfrm>
            <a:off x="5867400" y="3886200"/>
            <a:ext cx="6096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Drift Summary: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712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3"/>
          <p:cNvSpPr txBox="1"/>
          <p:nvPr/>
        </p:nvSpPr>
        <p:spPr>
          <a:xfrm>
            <a:off x="990600" y="28956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bcd</a:t>
            </a:r>
            <a:endParaRPr lang="en-US" sz="1600" dirty="0"/>
          </a:p>
        </p:txBody>
      </p:sp>
      <p:sp>
        <p:nvSpPr>
          <p:cNvPr id="6" name="TextBox 13"/>
          <p:cNvSpPr txBox="1"/>
          <p:nvPr/>
        </p:nvSpPr>
        <p:spPr>
          <a:xfrm>
            <a:off x="2209800" y="27432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cde</a:t>
            </a:r>
            <a:endParaRPr lang="en-US" sz="1600" dirty="0"/>
          </a:p>
        </p:txBody>
      </p:sp>
      <p:sp>
        <p:nvSpPr>
          <p:cNvPr id="7" name="TextBox 13"/>
          <p:cNvSpPr txBox="1"/>
          <p:nvPr/>
        </p:nvSpPr>
        <p:spPr>
          <a:xfrm>
            <a:off x="1676400" y="25146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solidFill>
                  <a:schemeClr val="bg1"/>
                </a:solidFill>
              </a:rPr>
              <a:t>ef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2819400" y="24384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ef</a:t>
            </a:r>
            <a:endParaRPr lang="en-US" sz="1600" dirty="0"/>
          </a:p>
        </p:txBody>
      </p:sp>
      <p:sp>
        <p:nvSpPr>
          <p:cNvPr id="9" name="TextBox 13"/>
          <p:cNvSpPr txBox="1"/>
          <p:nvPr/>
        </p:nvSpPr>
        <p:spPr>
          <a:xfrm>
            <a:off x="3429000" y="25908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de</a:t>
            </a:r>
            <a:endParaRPr lang="en-US" sz="1600" dirty="0"/>
          </a:p>
        </p:txBody>
      </p:sp>
      <p:sp>
        <p:nvSpPr>
          <p:cNvPr id="10" name="TextBox 13"/>
          <p:cNvSpPr txBox="1"/>
          <p:nvPr/>
        </p:nvSpPr>
        <p:spPr>
          <a:xfrm>
            <a:off x="4038600" y="21336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fg</a:t>
            </a:r>
            <a:endParaRPr lang="en-US" sz="1600" dirty="0"/>
          </a:p>
        </p:txBody>
      </p:sp>
      <p:sp>
        <p:nvSpPr>
          <p:cNvPr id="11" name="TextBox 13"/>
          <p:cNvSpPr txBox="1"/>
          <p:nvPr/>
        </p:nvSpPr>
        <p:spPr>
          <a:xfrm>
            <a:off x="4648200" y="20574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 g</a:t>
            </a:r>
            <a:endParaRPr lang="en-US" sz="1600" dirty="0"/>
          </a:p>
        </p:txBody>
      </p:sp>
      <p:sp>
        <p:nvSpPr>
          <p:cNvPr id="12" name="TextBox 13"/>
          <p:cNvSpPr txBox="1"/>
          <p:nvPr/>
        </p:nvSpPr>
        <p:spPr>
          <a:xfrm>
            <a:off x="5181600" y="27432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cde</a:t>
            </a:r>
            <a:endParaRPr lang="en-US" sz="1600" dirty="0"/>
          </a:p>
        </p:txBody>
      </p:sp>
      <p:sp>
        <p:nvSpPr>
          <p:cNvPr id="13" name="TextBox 13"/>
          <p:cNvSpPr txBox="1"/>
          <p:nvPr/>
        </p:nvSpPr>
        <p:spPr>
          <a:xfrm>
            <a:off x="5867400" y="32004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400800" y="30480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abc</a:t>
            </a:r>
            <a:endParaRPr lang="en-US" sz="1600" dirty="0"/>
          </a:p>
        </p:txBody>
      </p:sp>
      <p:sp>
        <p:nvSpPr>
          <p:cNvPr id="15" name="TextBox 13"/>
          <p:cNvSpPr txBox="1"/>
          <p:nvPr/>
        </p:nvSpPr>
        <p:spPr>
          <a:xfrm>
            <a:off x="7086600" y="32004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6" name="TextBox 13"/>
          <p:cNvSpPr txBox="1"/>
          <p:nvPr/>
        </p:nvSpPr>
        <p:spPr>
          <a:xfrm>
            <a:off x="7620000" y="31242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ab</a:t>
            </a:r>
            <a:endParaRPr lang="en-US" sz="1600" dirty="0"/>
          </a:p>
        </p:txBody>
      </p:sp>
      <p:sp>
        <p:nvSpPr>
          <p:cNvPr id="17" name="TextBox 13"/>
          <p:cNvSpPr txBox="1"/>
          <p:nvPr/>
        </p:nvSpPr>
        <p:spPr>
          <a:xfrm>
            <a:off x="8305800" y="32766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a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Drift Ranked: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763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3395246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2785646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cde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27856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24384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ef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24384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ef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696200" y="22522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fg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305800" y="20574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0" y="3395246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3395246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352800" y="3090446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abc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32428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ab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962400" y="2861846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bcd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2785646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cde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676400" y="1905000"/>
            <a:ext cx="19812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water average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2324100" y="25527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Differences among treatments in coverage representing downwind drift were found at all vertical and horizontal collector locations.</a:t>
            </a:r>
          </a:p>
          <a:p>
            <a:r>
              <a:rPr lang="en-US" dirty="0" smtClean="0"/>
              <a:t>Some products provided significant drift reduction benefits when compared to others.</a:t>
            </a:r>
          </a:p>
          <a:p>
            <a:r>
              <a:rPr lang="en-US" dirty="0" smtClean="0"/>
              <a:t>Many of the products did not provide any drift reduction when compared to water.</a:t>
            </a:r>
          </a:p>
          <a:p>
            <a:r>
              <a:rPr lang="en-US" dirty="0" smtClean="0"/>
              <a:t>Based on mixing, loading, and system cleanout evaluations, some products may hinder good application techniques.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42048" cy="701040"/>
          </a:xfrm>
        </p:spPr>
        <p:txBody>
          <a:bodyPr>
            <a:normAutofit/>
          </a:bodyPr>
          <a:lstStyle/>
          <a:p>
            <a:r>
              <a:rPr lang="en-US" dirty="0" smtClean="0"/>
              <a:t>Acknowledgements:</a:t>
            </a:r>
            <a:endParaRPr lang="en-US" dirty="0"/>
          </a:p>
        </p:txBody>
      </p:sp>
      <p:pic>
        <p:nvPicPr>
          <p:cNvPr id="4" name="Content Placeholder 3" descr="IMG_01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962400"/>
            <a:ext cx="3521075" cy="263986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4800" y="1600200"/>
            <a:ext cx="4648200" cy="4525963"/>
          </a:xfrm>
        </p:spPr>
        <p:txBody>
          <a:bodyPr/>
          <a:lstStyle/>
          <a:p>
            <a:r>
              <a:rPr lang="en-US" dirty="0" smtClean="0"/>
              <a:t>Cary and Jane Rucker</a:t>
            </a:r>
          </a:p>
          <a:p>
            <a:r>
              <a:rPr lang="en-US" dirty="0" smtClean="0"/>
              <a:t>Participating Companies and Reps</a:t>
            </a:r>
          </a:p>
          <a:p>
            <a:r>
              <a:rPr lang="en-US" dirty="0" smtClean="0"/>
              <a:t>Kansas Department of Ag</a:t>
            </a:r>
          </a:p>
          <a:p>
            <a:endParaRPr lang="en-US" dirty="0"/>
          </a:p>
        </p:txBody>
      </p:sp>
      <p:pic>
        <p:nvPicPr>
          <p:cNvPr id="6" name="Picture 5" descr="IMG_01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3962400"/>
            <a:ext cx="3860800" cy="2895600"/>
          </a:xfrm>
          <a:prstGeom prst="rect">
            <a:avLst/>
          </a:prstGeom>
        </p:spPr>
      </p:pic>
      <p:pic>
        <p:nvPicPr>
          <p:cNvPr id="7" name="Picture 6" descr="IMG_0130.JPG"/>
          <p:cNvPicPr>
            <a:picLocks noChangeAspect="1"/>
          </p:cNvPicPr>
          <p:nvPr/>
        </p:nvPicPr>
        <p:blipFill>
          <a:blip r:embed="rId4" cstate="print"/>
          <a:srcRect l="9167" t="25556" r="15000" b="10000"/>
          <a:stretch>
            <a:fillRect/>
          </a:stretch>
        </p:blipFill>
        <p:spPr>
          <a:xfrm>
            <a:off x="5055476" y="1828800"/>
            <a:ext cx="2869324" cy="1828800"/>
          </a:xfrm>
          <a:prstGeom prst="rect">
            <a:avLst/>
          </a:prstGeom>
        </p:spPr>
      </p:pic>
      <p:pic>
        <p:nvPicPr>
          <p:cNvPr id="8" name="Picture 7" descr="P10125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152400"/>
            <a:ext cx="21336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IMG_12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474663" y="6096000"/>
            <a:ext cx="8288337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Comic Sans MS" pitchFamily="66" charset="0"/>
              </a:rPr>
              <a:t>www.bae.ksu.edu/faculty/wolf/</a:t>
            </a:r>
          </a:p>
        </p:txBody>
      </p:sp>
      <p:sp>
        <p:nvSpPr>
          <p:cNvPr id="889861" name="Rectangle 5"/>
          <p:cNvSpPr>
            <a:spLocks noChangeArrowheads="1"/>
          </p:cNvSpPr>
          <p:nvPr/>
        </p:nvSpPr>
        <p:spPr bwMode="auto">
          <a:xfrm rot="-1194350">
            <a:off x="2611014" y="4191000"/>
            <a:ext cx="35814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1" lang="en-US" sz="6700" dirty="0">
                <a:solidFill>
                  <a:srgbClr val="FFFF00"/>
                </a:solidFill>
                <a:latin typeface="Comic Sans MS" pitchFamily="66" charset="0"/>
              </a:rPr>
              <a:t>T</a:t>
            </a:r>
            <a:r>
              <a:rPr kumimoji="1" lang="en-US" sz="6100" dirty="0">
                <a:solidFill>
                  <a:srgbClr val="FFFF00"/>
                </a:solidFill>
                <a:latin typeface="Comic Sans MS" pitchFamily="66" charset="0"/>
              </a:rPr>
              <a:t>hanks!</a:t>
            </a: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76200" y="228600"/>
            <a:ext cx="568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b"/>
          <a:lstStyle/>
          <a:p>
            <a:r>
              <a:rPr kumimoji="1" lang="en-US">
                <a:solidFill>
                  <a:schemeClr val="bg1"/>
                </a:solidFill>
                <a:latin typeface="Comic Sans MS" pitchFamily="66" charset="0"/>
              </a:rPr>
              <a:t>For more information contact:</a:t>
            </a:r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5791200" y="0"/>
            <a:ext cx="3190875" cy="5794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>
                <a:latin typeface="Comic Sans MS" pitchFamily="66" charset="0"/>
              </a:rPr>
              <a:t>rewolf@ksu.edu</a:t>
            </a:r>
          </a:p>
        </p:txBody>
      </p:sp>
      <p:pic>
        <p:nvPicPr>
          <p:cNvPr id="23559" name="Picture 7" descr="IMG_02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987800"/>
            <a:ext cx="32766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MG_0214.JPG"/>
          <p:cNvPicPr>
            <a:picLocks noChangeAspect="1"/>
          </p:cNvPicPr>
          <p:nvPr/>
        </p:nvPicPr>
        <p:blipFill>
          <a:blip r:embed="rId4" cstate="print"/>
          <a:srcRect l="34166" t="28750" r="33334" b="22500"/>
          <a:stretch>
            <a:fillRect/>
          </a:stretch>
        </p:blipFill>
        <p:spPr>
          <a:xfrm>
            <a:off x="228600" y="4495800"/>
            <a:ext cx="1676400" cy="167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89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89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167563" cy="8683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Drift Reduction Additives: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4419600" cy="3276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Many available!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Not EPA regulated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Long chain polymers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Soluble powders</a:t>
            </a: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Reduction in off-target movement documented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Not all will work!!!!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Pump shear problems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Effect on the pattern?</a:t>
            </a:r>
          </a:p>
        </p:txBody>
      </p:sp>
      <p:pic>
        <p:nvPicPr>
          <p:cNvPr id="47108" name="Picture 4" descr="sna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28800"/>
            <a:ext cx="41259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WordArt 8"/>
          <p:cNvSpPr>
            <a:spLocks noChangeArrowheads="1" noChangeShapeType="1" noTextEdit="1"/>
          </p:cNvSpPr>
          <p:nvPr/>
        </p:nvSpPr>
        <p:spPr bwMode="auto">
          <a:xfrm>
            <a:off x="838200" y="5105400"/>
            <a:ext cx="29432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Deposition Aids</a:t>
            </a:r>
          </a:p>
        </p:txBody>
      </p:sp>
      <p:sp>
        <p:nvSpPr>
          <p:cNvPr id="13318" name="Oval 5"/>
          <p:cNvSpPr>
            <a:spLocks noChangeArrowheads="1"/>
          </p:cNvSpPr>
          <p:nvPr/>
        </p:nvSpPr>
        <p:spPr bwMode="auto">
          <a:xfrm>
            <a:off x="304800" y="1905000"/>
            <a:ext cx="3352800" cy="45720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2" cstate="print"/>
          <a:srcRect b="25926"/>
          <a:stretch>
            <a:fillRect/>
          </a:stretch>
        </p:blipFill>
        <p:spPr bwMode="auto">
          <a:xfrm>
            <a:off x="304800" y="76200"/>
            <a:ext cx="8229600" cy="350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906963"/>
            <a:ext cx="8839200" cy="1874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43000" y="3429000"/>
            <a:ext cx="6324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Chemical Producers &amp; Distributors Association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24200"/>
            <a:ext cx="8077200" cy="762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Field Analysis of Drift Reducing Adjuvants…..deposition aids.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4495800"/>
            <a:ext cx="5257800" cy="1466850"/>
          </a:xfrm>
        </p:spPr>
        <p:txBody>
          <a:bodyPr/>
          <a:lstStyle/>
          <a:p>
            <a:r>
              <a:rPr lang="en-US" smtClean="0"/>
              <a:t>Goodland, KS – 2002</a:t>
            </a:r>
          </a:p>
          <a:p>
            <a:r>
              <a:rPr lang="en-US" smtClean="0"/>
              <a:t>Burdett, KS - 2008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772400" cy="609600"/>
          </a:xfrm>
        </p:spPr>
        <p:txBody>
          <a:bodyPr>
            <a:normAutofit/>
          </a:bodyPr>
          <a:lstStyle/>
          <a:p>
            <a:r>
              <a:rPr lang="en-US" sz="3600" smtClean="0"/>
              <a:t>Participants in the Study: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81400" y="2209800"/>
            <a:ext cx="3048000" cy="417195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41-A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Formula One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AMS 20/10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Border EG 250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Control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INT VWZ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dirty="0" err="1" smtClean="0"/>
              <a:t>Inplace</a:t>
            </a:r>
            <a:endParaRPr lang="en-US" sz="2000" dirty="0" smtClean="0"/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dirty="0" err="1" smtClean="0"/>
              <a:t>Garrco</a:t>
            </a:r>
            <a:r>
              <a:rPr lang="en-US" sz="2000" dirty="0" smtClean="0"/>
              <a:t> Exp-3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INT YAR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Border XTRA 8L</a:t>
            </a:r>
          </a:p>
          <a:p>
            <a:pPr marL="533400" indent="-533400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400800" y="2209800"/>
            <a:ext cx="2667000" cy="417195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2" charset="2"/>
              <a:buAutoNum type="arabicPeriod" startAt="11"/>
            </a:pPr>
            <a:r>
              <a:rPr lang="en-US" sz="2000" dirty="0" smtClean="0"/>
              <a:t>HM2005-C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 startAt="11"/>
            </a:pPr>
            <a:r>
              <a:rPr lang="en-US" sz="2000" dirty="0" smtClean="0"/>
              <a:t>HM0226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 startAt="11"/>
            </a:pPr>
            <a:r>
              <a:rPr lang="en-US" sz="2000" dirty="0" smtClean="0"/>
              <a:t>Liberate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 startAt="11"/>
            </a:pPr>
            <a:r>
              <a:rPr lang="en-US" sz="2000" dirty="0" smtClean="0"/>
              <a:t>Target LC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 startAt="11"/>
            </a:pPr>
            <a:r>
              <a:rPr lang="en-US" sz="2000" dirty="0" smtClean="0"/>
              <a:t>HM2052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 startAt="11"/>
            </a:pPr>
            <a:r>
              <a:rPr lang="en-US" sz="2000" dirty="0" smtClean="0"/>
              <a:t>INT HLA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 startAt="11"/>
            </a:pPr>
            <a:r>
              <a:rPr lang="en-US" sz="2000" dirty="0" smtClean="0"/>
              <a:t>HM 0230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 startAt="11"/>
            </a:pPr>
            <a:r>
              <a:rPr lang="en-US" sz="2000" dirty="0" smtClean="0"/>
              <a:t>Valid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 startAt="11"/>
            </a:pPr>
            <a:r>
              <a:rPr lang="en-US" sz="2000" dirty="0" smtClean="0"/>
              <a:t>Double Down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>
                <a:solidFill>
                  <a:srgbClr val="6600CC"/>
                </a:solidFill>
              </a:rPr>
              <a:t>20 &amp; 21</a:t>
            </a:r>
            <a:r>
              <a:rPr lang="en-US" sz="2000" dirty="0" smtClean="0">
                <a:solidFill>
                  <a:srgbClr val="6600CC"/>
                </a:solidFill>
              </a:rPr>
              <a:t>.</a:t>
            </a:r>
            <a:r>
              <a:rPr lang="en-US" sz="2000" dirty="0" smtClean="0"/>
              <a:t> water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04800" y="2209800"/>
            <a:ext cx="2895600" cy="3714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5" tIns="45713" rIns="91425" bIns="45713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ü"/>
            </a:pPr>
            <a:r>
              <a:rPr kumimoji="1" lang="en-US">
                <a:latin typeface="Comic Sans MS" pitchFamily="66" charset="0"/>
              </a:rPr>
              <a:t>United Suppliers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ü"/>
            </a:pPr>
            <a:r>
              <a:rPr kumimoji="1" lang="en-US">
                <a:latin typeface="Comic Sans MS" pitchFamily="66" charset="0"/>
              </a:rPr>
              <a:t>Helena Chemical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ü"/>
            </a:pPr>
            <a:r>
              <a:rPr kumimoji="1" lang="en-US">
                <a:latin typeface="Comic Sans MS" pitchFamily="66" charset="0"/>
              </a:rPr>
              <a:t>Garrco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ü"/>
            </a:pPr>
            <a:r>
              <a:rPr kumimoji="1" lang="en-US">
                <a:latin typeface="Comic Sans MS" pitchFamily="66" charset="0"/>
              </a:rPr>
              <a:t>Loveland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ü"/>
            </a:pPr>
            <a:r>
              <a:rPr kumimoji="1" lang="en-US">
                <a:latin typeface="Comic Sans MS" pitchFamily="66" charset="0"/>
              </a:rPr>
              <a:t>Wilber-Ellis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ü"/>
            </a:pPr>
            <a:r>
              <a:rPr kumimoji="1" lang="en-US">
                <a:latin typeface="Comic Sans MS" pitchFamily="66" charset="0"/>
              </a:rPr>
              <a:t>Rosen’s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ü"/>
            </a:pPr>
            <a:r>
              <a:rPr kumimoji="1" lang="en-US">
                <a:latin typeface="Comic Sans MS" pitchFamily="66" charset="0"/>
              </a:rPr>
              <a:t>Precision Labs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ü"/>
            </a:pPr>
            <a:r>
              <a:rPr kumimoji="1" lang="en-US">
                <a:latin typeface="Comic Sans MS" pitchFamily="66" charset="0"/>
              </a:rPr>
              <a:t>SanAg</a:t>
            </a:r>
          </a:p>
        </p:txBody>
      </p:sp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609600" y="1371600"/>
            <a:ext cx="2133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Companies</a:t>
            </a:r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5181600" y="1371600"/>
            <a:ext cx="2133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Products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3352800" y="2209800"/>
            <a:ext cx="5562600" cy="3733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60960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Some worked &amp; some didn’t!!!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228600"/>
          <a:ext cx="7772400" cy="5744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4043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400" dirty="0">
                          <a:latin typeface="Arial"/>
                          <a:ea typeface="Times New Roman"/>
                          <a:cs typeface="Arial"/>
                        </a:rPr>
                        <a:t>Product Name</a:t>
                      </a:r>
                      <a:endParaRPr lang="en-US" sz="1600" kern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400" dirty="0">
                          <a:latin typeface="Arial"/>
                          <a:ea typeface="Times New Roman"/>
                          <a:cs typeface="Arial"/>
                        </a:rPr>
                        <a:t>Product Company</a:t>
                      </a:r>
                      <a:endParaRPr lang="en-US" sz="1600" kern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400" dirty="0">
                          <a:latin typeface="Arial"/>
                          <a:ea typeface="Times New Roman"/>
                          <a:cs typeface="Arial"/>
                        </a:rPr>
                        <a:t>Mixing </a:t>
                      </a:r>
                      <a:r>
                        <a:rPr lang="en-US" sz="1600" kern="1400" dirty="0" err="1">
                          <a:latin typeface="Arial"/>
                          <a:ea typeface="Times New Roman"/>
                          <a:cs typeface="Arial"/>
                        </a:rPr>
                        <a:t>rate</a:t>
                      </a:r>
                      <a:r>
                        <a:rPr lang="en-US" sz="1600" kern="1400" baseline="30000" dirty="0" err="1">
                          <a:latin typeface="Arial"/>
                          <a:ea typeface="Times New Roman"/>
                          <a:cs typeface="Arial"/>
                        </a:rPr>
                        <a:t>a</a:t>
                      </a:r>
                      <a:endParaRPr lang="en-US" sz="1600" kern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43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Arial"/>
                          <a:ea typeface="Times New Roman"/>
                          <a:cs typeface="Arial"/>
                        </a:rPr>
                        <a:t>Tap </a:t>
                      </a:r>
                      <a:r>
                        <a:rPr lang="en-US" sz="1600" b="0" dirty="0" smtClean="0">
                          <a:latin typeface="Arial"/>
                          <a:ea typeface="Times New Roman"/>
                          <a:cs typeface="Arial"/>
                        </a:rPr>
                        <a:t>water 1</a:t>
                      </a:r>
                      <a:endParaRPr lang="en-US" sz="16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 dirty="0">
                          <a:latin typeface="Arial"/>
                          <a:ea typeface="Times New Roman"/>
                          <a:cs typeface="Arial"/>
                        </a:rPr>
                        <a:t>Local supply</a:t>
                      </a:r>
                      <a:endParaRPr lang="en-US" sz="1600" b="0" kern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 dirty="0">
                          <a:latin typeface="Arial"/>
                          <a:ea typeface="Times New Roman"/>
                          <a:cs typeface="Arial"/>
                        </a:rPr>
                        <a:t>X-77 only</a:t>
                      </a:r>
                      <a:endParaRPr lang="en-US" sz="1600" b="0" kern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43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Arial"/>
                          <a:ea typeface="Times New Roman"/>
                          <a:cs typeface="Arial"/>
                        </a:rPr>
                        <a:t>Superb HC + Interlock</a:t>
                      </a:r>
                      <a:endParaRPr lang="en-US" sz="16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>
                          <a:latin typeface="Arial"/>
                          <a:ea typeface="Times New Roman"/>
                          <a:cs typeface="Arial"/>
                        </a:rPr>
                        <a:t>Winfield Solutions</a:t>
                      </a:r>
                      <a:endParaRPr lang="en-US" sz="1600" b="0" kern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>
                          <a:latin typeface="Arial"/>
                          <a:ea typeface="Times New Roman"/>
                          <a:cs typeface="Arial"/>
                        </a:rPr>
                        <a:t>133 oz + 33 oz / 50 gal</a:t>
                      </a:r>
                      <a:endParaRPr lang="en-US" sz="1600" b="0" kern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43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Arial"/>
                          <a:ea typeface="Times New Roman"/>
                          <a:cs typeface="Arial"/>
                        </a:rPr>
                        <a:t>Formula 1</a:t>
                      </a:r>
                      <a:endParaRPr lang="en-US" sz="16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>
                          <a:latin typeface="Arial"/>
                          <a:ea typeface="Times New Roman"/>
                          <a:cs typeface="Arial"/>
                        </a:rPr>
                        <a:t>United Suppliers</a:t>
                      </a:r>
                      <a:endParaRPr lang="en-US" sz="1600" b="0" kern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>
                          <a:latin typeface="Arial"/>
                          <a:ea typeface="Times New Roman"/>
                          <a:cs typeface="Arial"/>
                        </a:rPr>
                        <a:t>1.5 qt / 50 gal</a:t>
                      </a:r>
                      <a:endParaRPr lang="en-US" sz="1600" b="0" kern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43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Arial"/>
                          <a:ea typeface="Times New Roman"/>
                          <a:cs typeface="Arial"/>
                        </a:rPr>
                        <a:t>#PX056-Z</a:t>
                      </a:r>
                      <a:endParaRPr lang="en-US" sz="16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>
                          <a:latin typeface="Arial"/>
                          <a:ea typeface="Times New Roman"/>
                          <a:cs typeface="Arial"/>
                        </a:rPr>
                        <a:t>Precision Labs, Inc</a:t>
                      </a:r>
                      <a:endParaRPr lang="en-US" sz="1600" b="0" kern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>
                          <a:latin typeface="Arial"/>
                          <a:ea typeface="Times New Roman"/>
                          <a:cs typeface="Arial"/>
                        </a:rPr>
                        <a:t>5 qt / 50 gal</a:t>
                      </a:r>
                      <a:endParaRPr lang="en-US" sz="1600" b="0" kern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43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Arial"/>
                          <a:ea typeface="Times New Roman"/>
                          <a:cs typeface="Arial"/>
                        </a:rPr>
                        <a:t>Tap </a:t>
                      </a:r>
                      <a:r>
                        <a:rPr lang="en-US" sz="1600" b="0" dirty="0" smtClean="0">
                          <a:latin typeface="Arial"/>
                          <a:ea typeface="Times New Roman"/>
                          <a:cs typeface="Arial"/>
                        </a:rPr>
                        <a:t>water 2</a:t>
                      </a:r>
                      <a:endParaRPr lang="en-US" sz="16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 dirty="0">
                          <a:latin typeface="Arial"/>
                          <a:ea typeface="Times New Roman"/>
                          <a:cs typeface="Arial"/>
                        </a:rPr>
                        <a:t>Local supply</a:t>
                      </a:r>
                      <a:endParaRPr lang="en-US" sz="1600" b="0" kern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>
                          <a:latin typeface="Arial"/>
                          <a:ea typeface="Times New Roman"/>
                          <a:cs typeface="Arial"/>
                        </a:rPr>
                        <a:t>X-77 only</a:t>
                      </a:r>
                      <a:endParaRPr lang="en-US" sz="1600" b="0" kern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43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Arial"/>
                          <a:ea typeface="Times New Roman"/>
                          <a:cs typeface="Arial"/>
                        </a:rPr>
                        <a:t>Ag 06037</a:t>
                      </a:r>
                      <a:endParaRPr lang="en-US" sz="16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 dirty="0">
                          <a:latin typeface="Arial"/>
                          <a:ea typeface="Times New Roman"/>
                          <a:cs typeface="Arial"/>
                        </a:rPr>
                        <a:t>Winfield Solutions</a:t>
                      </a:r>
                      <a:endParaRPr lang="en-US" sz="1600" b="0" kern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>
                          <a:latin typeface="Arial"/>
                          <a:ea typeface="Times New Roman"/>
                          <a:cs typeface="Arial"/>
                        </a:rPr>
                        <a:t>64 oz / 50 gal</a:t>
                      </a:r>
                      <a:endParaRPr lang="en-US" sz="1600" b="0" kern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43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Arial"/>
                          <a:ea typeface="Times New Roman"/>
                          <a:cs typeface="Arial"/>
                        </a:rPr>
                        <a:t>Ag 08050</a:t>
                      </a:r>
                      <a:endParaRPr lang="en-US" sz="16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 dirty="0">
                          <a:latin typeface="Arial"/>
                          <a:ea typeface="Times New Roman"/>
                          <a:cs typeface="Arial"/>
                        </a:rPr>
                        <a:t>Winfield Solutions</a:t>
                      </a:r>
                      <a:endParaRPr lang="en-US" sz="1600" b="0" kern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>
                          <a:latin typeface="Arial"/>
                          <a:ea typeface="Times New Roman"/>
                          <a:cs typeface="Arial"/>
                        </a:rPr>
                        <a:t>80 oz / 50 gal</a:t>
                      </a:r>
                      <a:endParaRPr lang="en-US" sz="1600" b="0" kern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43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Arial"/>
                          <a:ea typeface="Times New Roman"/>
                          <a:cs typeface="Arial"/>
                        </a:rPr>
                        <a:t>Interlock 1.25</a:t>
                      </a:r>
                      <a:endParaRPr lang="en-US" sz="16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 dirty="0">
                          <a:latin typeface="Arial"/>
                          <a:ea typeface="Times New Roman"/>
                          <a:cs typeface="Arial"/>
                        </a:rPr>
                        <a:t>Winfield Solutions</a:t>
                      </a:r>
                      <a:endParaRPr lang="en-US" sz="1600" b="0" kern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>
                          <a:latin typeface="Arial"/>
                          <a:ea typeface="Times New Roman"/>
                          <a:cs typeface="Arial"/>
                        </a:rPr>
                        <a:t>80 oz / 50 gal</a:t>
                      </a:r>
                      <a:endParaRPr lang="en-US" sz="1600" b="0" kern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43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Arial"/>
                          <a:ea typeface="Times New Roman"/>
                          <a:cs typeface="Arial"/>
                        </a:rPr>
                        <a:t>Control</a:t>
                      </a:r>
                      <a:endParaRPr lang="en-US" sz="16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 dirty="0" err="1">
                          <a:latin typeface="Arial"/>
                          <a:ea typeface="Times New Roman"/>
                          <a:cs typeface="Arial"/>
                        </a:rPr>
                        <a:t>GarrCo</a:t>
                      </a:r>
                      <a:r>
                        <a:rPr lang="en-US" sz="1600" b="0" kern="1400" dirty="0">
                          <a:latin typeface="Arial"/>
                          <a:ea typeface="Times New Roman"/>
                          <a:cs typeface="Arial"/>
                        </a:rPr>
                        <a:t> Products, Inc</a:t>
                      </a:r>
                      <a:endParaRPr lang="en-US" sz="1600" b="0" kern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>
                          <a:latin typeface="Arial"/>
                          <a:ea typeface="Times New Roman"/>
                          <a:cs typeface="Arial"/>
                        </a:rPr>
                        <a:t>2 oz /50 gal</a:t>
                      </a:r>
                      <a:endParaRPr lang="en-US" sz="1600" b="0" kern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43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Arial"/>
                          <a:ea typeface="Times New Roman"/>
                          <a:cs typeface="Arial"/>
                        </a:rPr>
                        <a:t>Tap </a:t>
                      </a:r>
                      <a:r>
                        <a:rPr lang="en-US" sz="1600" b="0" dirty="0" smtClean="0">
                          <a:latin typeface="Arial"/>
                          <a:ea typeface="Times New Roman"/>
                          <a:cs typeface="Arial"/>
                        </a:rPr>
                        <a:t>water 3</a:t>
                      </a:r>
                      <a:endParaRPr lang="en-US" sz="16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 dirty="0">
                          <a:latin typeface="Arial"/>
                          <a:ea typeface="Times New Roman"/>
                          <a:cs typeface="Arial"/>
                        </a:rPr>
                        <a:t>Local supply</a:t>
                      </a:r>
                      <a:endParaRPr lang="en-US" sz="1600" b="0" kern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 dirty="0">
                          <a:latin typeface="Arial"/>
                          <a:ea typeface="Times New Roman"/>
                          <a:cs typeface="Arial"/>
                        </a:rPr>
                        <a:t>X-77 only</a:t>
                      </a:r>
                      <a:endParaRPr lang="en-US" sz="1600" b="0" kern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43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Arial"/>
                          <a:ea typeface="Times New Roman"/>
                          <a:cs typeface="Arial"/>
                        </a:rPr>
                        <a:t>INT 908</a:t>
                      </a:r>
                      <a:endParaRPr lang="en-US" sz="16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 dirty="0">
                          <a:latin typeface="Arial"/>
                          <a:ea typeface="Times New Roman"/>
                          <a:cs typeface="Arial"/>
                        </a:rPr>
                        <a:t>Rosen’s</a:t>
                      </a:r>
                      <a:endParaRPr lang="en-US" sz="1600" b="0" kern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 dirty="0">
                          <a:latin typeface="Arial"/>
                          <a:ea typeface="Times New Roman"/>
                          <a:cs typeface="Arial"/>
                        </a:rPr>
                        <a:t>5 gal / 45 gal</a:t>
                      </a:r>
                      <a:endParaRPr lang="en-US" sz="1600" b="0" kern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8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latin typeface="Arial"/>
                          <a:ea typeface="Times New Roman"/>
                          <a:cs typeface="Arial"/>
                        </a:rPr>
                        <a:t>Tap water + Prime Oil</a:t>
                      </a:r>
                      <a:r>
                        <a:rPr lang="en-US" sz="1600" b="0" baseline="30000">
                          <a:latin typeface="Arial"/>
                          <a:ea typeface="Times New Roman"/>
                          <a:cs typeface="Arial"/>
                        </a:rPr>
                        <a:t>b</a:t>
                      </a:r>
                      <a:endParaRPr lang="en-US" sz="1600" b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 dirty="0">
                          <a:latin typeface="Arial"/>
                          <a:ea typeface="Times New Roman"/>
                          <a:cs typeface="Arial"/>
                        </a:rPr>
                        <a:t>Local supply + Winfield Solutions</a:t>
                      </a:r>
                      <a:endParaRPr lang="en-US" sz="1600" b="0" kern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 dirty="0">
                          <a:latin typeface="Arial"/>
                          <a:ea typeface="Times New Roman"/>
                          <a:cs typeface="Arial"/>
                        </a:rPr>
                        <a:t>266 oz / 50 gal</a:t>
                      </a:r>
                      <a:endParaRPr lang="en-US" sz="1600" b="0" kern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43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Arial"/>
                          <a:ea typeface="Times New Roman"/>
                          <a:cs typeface="Arial"/>
                        </a:rPr>
                        <a:t>Interlock 0.8</a:t>
                      </a:r>
                      <a:endParaRPr lang="en-US" sz="16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 dirty="0">
                          <a:latin typeface="Arial"/>
                          <a:ea typeface="Times New Roman"/>
                          <a:cs typeface="Arial"/>
                        </a:rPr>
                        <a:t>Winfield Solutions</a:t>
                      </a:r>
                      <a:endParaRPr lang="en-US" sz="1600" b="0" kern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kern="1400" dirty="0">
                          <a:latin typeface="Arial"/>
                          <a:ea typeface="Times New Roman"/>
                          <a:cs typeface="Arial"/>
                        </a:rPr>
                        <a:t>50 oz / 50 gal</a:t>
                      </a:r>
                      <a:endParaRPr lang="en-US" sz="1600" b="0" kern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60198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All tank mixes included X-77 at .25% v/v (16 ounces per 50 gallon load).</a:t>
            </a:r>
          </a:p>
          <a:p>
            <a:r>
              <a:rPr lang="en-US" sz="1800" baseline="30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Oil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to simulate a suggested tank mix with fungicide (Prime Oil @ 1 pint/acre).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239000" cy="8534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Materials and Methods (2008):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78800" cy="4171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AT 502A</a:t>
            </a:r>
            <a:r>
              <a:rPr lang="en-US" sz="1800" dirty="0" smtClean="0"/>
              <a:t>(Rucker Flying Service)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Drop booms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CP-11TT #15 straight stream nozzles w/8° deflection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44 PSI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156 mph ground speed by GPS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Droplet spectrum: Medium, %volume &lt;200 = 7.65%</a:t>
            </a: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Aircraft calibrated for 3 GPA</a:t>
            </a:r>
          </a:p>
        </p:txBody>
      </p:sp>
      <p:pic>
        <p:nvPicPr>
          <p:cNvPr id="19460" name="Picture 5" descr="P1012496"/>
          <p:cNvPicPr>
            <a:picLocks noChangeAspect="1" noChangeArrowheads="1"/>
          </p:cNvPicPr>
          <p:nvPr/>
        </p:nvPicPr>
        <p:blipFill>
          <a:blip r:embed="rId2" cstate="print"/>
          <a:srcRect l="8900" t="16754" b="38570"/>
          <a:stretch>
            <a:fillRect/>
          </a:stretch>
        </p:blipFill>
        <p:spPr bwMode="auto">
          <a:xfrm>
            <a:off x="685800" y="3657600"/>
            <a:ext cx="76200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561975"/>
            <a:ext cx="8696325" cy="5734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P10124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P1012519"/>
          <p:cNvPicPr>
            <a:picLocks noChangeAspect="1" noChangeArrowheads="1"/>
          </p:cNvPicPr>
          <p:nvPr/>
        </p:nvPicPr>
        <p:blipFill>
          <a:blip r:embed="rId3" cstate="print"/>
          <a:srcRect l="15555" t="25185" r="6667"/>
          <a:stretch>
            <a:fillRect/>
          </a:stretch>
        </p:blipFill>
        <p:spPr bwMode="auto">
          <a:xfrm>
            <a:off x="5562600" y="4343400"/>
            <a:ext cx="3200400" cy="2308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532" name="Picture 7" descr="IMG_01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953000"/>
            <a:ext cx="2286000" cy="1714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 bwMode="auto">
          <a:xfrm>
            <a:off x="990600" y="838200"/>
            <a:ext cx="762000" cy="4572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200400" y="990600"/>
            <a:ext cx="762000" cy="4572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5943600" y="838200"/>
            <a:ext cx="762000" cy="4572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rot="10800000">
            <a:off x="5410201" y="4038599"/>
            <a:ext cx="457200" cy="152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 rot="10800000">
            <a:off x="4038600" y="4419600"/>
            <a:ext cx="457200" cy="304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 rot="10800000">
            <a:off x="5943601" y="3810000"/>
            <a:ext cx="45720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rot="10800000">
            <a:off x="6400800" y="3733800"/>
            <a:ext cx="457200" cy="152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rot="10800000">
            <a:off x="6705600" y="3657600"/>
            <a:ext cx="304800" cy="76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rot="10800000">
            <a:off x="6934200" y="3581400"/>
            <a:ext cx="304800" cy="76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4833</TotalTime>
  <Pages>29</Pages>
  <Words>569</Words>
  <Application>Microsoft Office PowerPoint</Application>
  <PresentationFormat>Overhead</PresentationFormat>
  <Paragraphs>186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Opulent</vt:lpstr>
      <vt:lpstr>Slide 1</vt:lpstr>
      <vt:lpstr>Drift Reduction Additives:</vt:lpstr>
      <vt:lpstr>Slide 3</vt:lpstr>
      <vt:lpstr>Field Analysis of Drift Reducing Adjuvants…..deposition aids.</vt:lpstr>
      <vt:lpstr>Participants in the Study:</vt:lpstr>
      <vt:lpstr>Slide 6</vt:lpstr>
      <vt:lpstr>Materials and Methods (2008):</vt:lpstr>
      <vt:lpstr>Slide 8</vt:lpstr>
      <vt:lpstr>Slide 9</vt:lpstr>
      <vt:lpstr>Weather Data:</vt:lpstr>
      <vt:lpstr>Treatment VMD’s:</vt:lpstr>
      <vt:lpstr>Horizontal Drift Summary:</vt:lpstr>
      <vt:lpstr>Vertical Drift Summary:</vt:lpstr>
      <vt:lpstr>Vertical Drift Profile:</vt:lpstr>
      <vt:lpstr>Total Drift Summary:</vt:lpstr>
      <vt:lpstr>Total Drift Ranked:</vt:lpstr>
      <vt:lpstr>Summary</vt:lpstr>
      <vt:lpstr>Acknowledgements:</vt:lpstr>
      <vt:lpstr>Slide 19</vt:lpstr>
    </vt:vector>
  </TitlesOfParts>
  <Company>AgEng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Coalition on Drift Minimization</dc:title>
  <dc:subject/>
  <dc:creator>Robert E. Wolf</dc:creator>
  <cp:keywords/>
  <dc:description/>
  <cp:lastModifiedBy>Robert Wolf</cp:lastModifiedBy>
  <cp:revision>210</cp:revision>
  <cp:lastPrinted>1999-07-01T14:34:41Z</cp:lastPrinted>
  <dcterms:created xsi:type="dcterms:W3CDTF">1998-05-05T03:49:06Z</dcterms:created>
  <dcterms:modified xsi:type="dcterms:W3CDTF">2009-12-07T23:44:01Z</dcterms:modified>
</cp:coreProperties>
</file>