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7" r:id="rId1"/>
  </p:sldMasterIdLst>
  <p:notesMasterIdLst>
    <p:notesMasterId r:id="rId15"/>
  </p:notesMasterIdLst>
  <p:handoutMasterIdLst>
    <p:handoutMasterId r:id="rId16"/>
  </p:handoutMasterIdLst>
  <p:sldIdLst>
    <p:sldId id="1148" r:id="rId2"/>
    <p:sldId id="1160" r:id="rId3"/>
    <p:sldId id="1151" r:id="rId4"/>
    <p:sldId id="1149" r:id="rId5"/>
    <p:sldId id="1150" r:id="rId6"/>
    <p:sldId id="1158" r:id="rId7"/>
    <p:sldId id="1152" r:id="rId8"/>
    <p:sldId id="1153" r:id="rId9"/>
    <p:sldId id="1154" r:id="rId10"/>
    <p:sldId id="1155" r:id="rId11"/>
    <p:sldId id="1156" r:id="rId12"/>
    <p:sldId id="1159" r:id="rId13"/>
    <p:sldId id="1161" r:id="rId14"/>
  </p:sldIdLst>
  <p:sldSz cx="9144000" cy="6858000" type="overhead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33FF"/>
    <a:srgbClr val="6600CC"/>
    <a:srgbClr val="FF0000"/>
    <a:srgbClr val="96969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64" autoAdjust="0"/>
    <p:restoredTop sz="94595" autoAdjust="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22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ewolf\My%20Documents\Research\BASF-2009\BASF%202009%20Summar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ewolf\My%20Documents\Research\BASF-2009\BASF%202009%20Summar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ewolf\My%20Documents\Research\BASF-2009\BASF%202009%20Summar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ewolf\My%20Documents\Research\BASF-2009\Meade%20County%20Fungicide%20Evaluation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ewolf\My%20Documents\Research\BASF-2009\Meade%20County%20Fungicide%20Evaluation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ewolf\My%20Documents\Research\BASF-2009\BASF%202009%20Summar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%</a:t>
            </a:r>
            <a:r>
              <a:rPr lang="en-US" baseline="0"/>
              <a:t> Area Coverage by Location on Plant</a:t>
            </a:r>
            <a:endParaRPr lang="en-US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coverage!$D$20</c:f>
              <c:strCache>
                <c:ptCount val="1"/>
                <c:pt idx="0">
                  <c:v>bottom</c:v>
                </c:pt>
              </c:strCache>
            </c:strRef>
          </c:tx>
          <c:dLbls>
            <c:showVal val="1"/>
          </c:dLbls>
          <c:cat>
            <c:strRef>
              <c:f>coverage!$C$21:$C$24</c:f>
              <c:strCache>
                <c:ptCount val="4"/>
                <c:pt idx="0">
                  <c:v>Headline EC + COC</c:v>
                </c:pt>
                <c:pt idx="1">
                  <c:v>Headline SC + COC</c:v>
                </c:pt>
                <c:pt idx="2">
                  <c:v>Headline SC + Caramba</c:v>
                </c:pt>
                <c:pt idx="3">
                  <c:v>Quilt + COC</c:v>
                </c:pt>
              </c:strCache>
            </c:strRef>
          </c:cat>
          <c:val>
            <c:numRef>
              <c:f>coverage!$D$21:$D$24</c:f>
              <c:numCache>
                <c:formatCode>0.0</c:formatCode>
                <c:ptCount val="4"/>
                <c:pt idx="0">
                  <c:v>0.48000000000000026</c:v>
                </c:pt>
                <c:pt idx="1">
                  <c:v>0.69000000000000072</c:v>
                </c:pt>
                <c:pt idx="2">
                  <c:v>9.0000000000000066E-2</c:v>
                </c:pt>
                <c:pt idx="3">
                  <c:v>0.21000000000000013</c:v>
                </c:pt>
              </c:numCache>
            </c:numRef>
          </c:val>
        </c:ser>
        <c:ser>
          <c:idx val="1"/>
          <c:order val="1"/>
          <c:tx>
            <c:strRef>
              <c:f>coverage!$E$20</c:f>
              <c:strCache>
                <c:ptCount val="1"/>
                <c:pt idx="0">
                  <c:v>middle</c:v>
                </c:pt>
              </c:strCache>
            </c:strRef>
          </c:tx>
          <c:dLbls>
            <c:showVal val="1"/>
          </c:dLbls>
          <c:cat>
            <c:strRef>
              <c:f>coverage!$C$21:$C$24</c:f>
              <c:strCache>
                <c:ptCount val="4"/>
                <c:pt idx="0">
                  <c:v>Headline EC + COC</c:v>
                </c:pt>
                <c:pt idx="1">
                  <c:v>Headline SC + COC</c:v>
                </c:pt>
                <c:pt idx="2">
                  <c:v>Headline SC + Caramba</c:v>
                </c:pt>
                <c:pt idx="3">
                  <c:v>Quilt + COC</c:v>
                </c:pt>
              </c:strCache>
            </c:strRef>
          </c:cat>
          <c:val>
            <c:numRef>
              <c:f>coverage!$E$21:$E$24</c:f>
              <c:numCache>
                <c:formatCode>0.0</c:formatCode>
                <c:ptCount val="4"/>
                <c:pt idx="0">
                  <c:v>1.1200000000000001</c:v>
                </c:pt>
                <c:pt idx="1">
                  <c:v>1.6400000000000001</c:v>
                </c:pt>
                <c:pt idx="2">
                  <c:v>0.2</c:v>
                </c:pt>
                <c:pt idx="3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coverage!$F$20</c:f>
              <c:strCache>
                <c:ptCount val="1"/>
                <c:pt idx="0">
                  <c:v>top</c:v>
                </c:pt>
              </c:strCache>
            </c:strRef>
          </c:tx>
          <c:dLbls>
            <c:showVal val="1"/>
          </c:dLbls>
          <c:cat>
            <c:strRef>
              <c:f>coverage!$C$21:$C$24</c:f>
              <c:strCache>
                <c:ptCount val="4"/>
                <c:pt idx="0">
                  <c:v>Headline EC + COC</c:v>
                </c:pt>
                <c:pt idx="1">
                  <c:v>Headline SC + COC</c:v>
                </c:pt>
                <c:pt idx="2">
                  <c:v>Headline SC + Caramba</c:v>
                </c:pt>
                <c:pt idx="3">
                  <c:v>Quilt + COC</c:v>
                </c:pt>
              </c:strCache>
            </c:strRef>
          </c:cat>
          <c:val>
            <c:numRef>
              <c:f>coverage!$F$21:$F$24</c:f>
              <c:numCache>
                <c:formatCode>0.0</c:formatCode>
                <c:ptCount val="4"/>
                <c:pt idx="0">
                  <c:v>1.59</c:v>
                </c:pt>
                <c:pt idx="1">
                  <c:v>2.3199999999999976</c:v>
                </c:pt>
                <c:pt idx="2">
                  <c:v>0.56999999999999995</c:v>
                </c:pt>
                <c:pt idx="3">
                  <c:v>0.27</c:v>
                </c:pt>
              </c:numCache>
            </c:numRef>
          </c:val>
        </c:ser>
        <c:ser>
          <c:idx val="3"/>
          <c:order val="3"/>
          <c:tx>
            <c:strRef>
              <c:f>coverage!$G$20</c:f>
              <c:strCache>
                <c:ptCount val="1"/>
                <c:pt idx="0">
                  <c:v>total</c:v>
                </c:pt>
              </c:strCache>
            </c:strRef>
          </c:tx>
          <c:dLbls>
            <c:showVal val="1"/>
          </c:dLbls>
          <c:cat>
            <c:strRef>
              <c:f>coverage!$C$21:$C$24</c:f>
              <c:strCache>
                <c:ptCount val="4"/>
                <c:pt idx="0">
                  <c:v>Headline EC + COC</c:v>
                </c:pt>
                <c:pt idx="1">
                  <c:v>Headline SC + COC</c:v>
                </c:pt>
                <c:pt idx="2">
                  <c:v>Headline SC + Caramba</c:v>
                </c:pt>
                <c:pt idx="3">
                  <c:v>Quilt + COC</c:v>
                </c:pt>
              </c:strCache>
            </c:strRef>
          </c:cat>
          <c:val>
            <c:numRef>
              <c:f>coverage!$G$21:$G$24</c:f>
              <c:numCache>
                <c:formatCode>0.0</c:formatCode>
                <c:ptCount val="4"/>
                <c:pt idx="0">
                  <c:v>3.1900000000000004</c:v>
                </c:pt>
                <c:pt idx="1">
                  <c:v>4.6499999999999995</c:v>
                </c:pt>
                <c:pt idx="2">
                  <c:v>0.86000000000000054</c:v>
                </c:pt>
                <c:pt idx="3">
                  <c:v>0.73000000000000054</c:v>
                </c:pt>
              </c:numCache>
            </c:numRef>
          </c:val>
        </c:ser>
        <c:gapWidth val="75"/>
        <c:shape val="box"/>
        <c:axId val="118464512"/>
        <c:axId val="118466048"/>
        <c:axId val="0"/>
      </c:bar3DChart>
      <c:catAx>
        <c:axId val="118464512"/>
        <c:scaling>
          <c:orientation val="minMax"/>
        </c:scaling>
        <c:axPos val="b"/>
        <c:numFmt formatCode="General" sourceLinked="1"/>
        <c:majorTickMark val="none"/>
        <c:tickLblPos val="nextTo"/>
        <c:crossAx val="118466048"/>
        <c:crosses val="autoZero"/>
        <c:auto val="1"/>
        <c:lblAlgn val="ctr"/>
        <c:lblOffset val="100"/>
      </c:catAx>
      <c:valAx>
        <c:axId val="118466048"/>
        <c:scaling>
          <c:orientation val="minMax"/>
        </c:scaling>
        <c:axPos val="l"/>
        <c:majorGridlines/>
        <c:numFmt formatCode="0.0" sourceLinked="1"/>
        <c:majorTickMark val="none"/>
        <c:tickLblPos val="nextTo"/>
        <c:spPr>
          <a:ln w="9525">
            <a:noFill/>
          </a:ln>
        </c:spPr>
        <c:crossAx val="118464512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No Canopy - % Area Coverage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'BASF 2009'!$B$37</c:f>
              <c:strCache>
                <c:ptCount val="1"/>
                <c:pt idx="0">
                  <c:v>No Canopy</c:v>
                </c:pt>
              </c:strCache>
            </c:strRef>
          </c:tx>
          <c:dLbls>
            <c:dLbl>
              <c:idx val="0"/>
              <c:layout>
                <c:manualLayout>
                  <c:x val="2.2222222222222251E-2"/>
                  <c:y val="-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3.055555555555561E-2"/>
                  <c:y val="-4.1666666666666713E-2"/>
                </c:manualLayout>
              </c:layout>
              <c:showVal val="1"/>
            </c:dLbl>
            <c:dLbl>
              <c:idx val="2"/>
              <c:layout>
                <c:manualLayout>
                  <c:x val="3.888888888888889E-2"/>
                  <c:y val="-3.7037037037037056E-2"/>
                </c:manualLayout>
              </c:layout>
              <c:showVal val="1"/>
            </c:dLbl>
            <c:dLbl>
              <c:idx val="3"/>
              <c:layout>
                <c:manualLayout>
                  <c:x val="3.333333333333334E-2"/>
                  <c:y val="-4.6296296296296412E-2"/>
                </c:manualLayout>
              </c:layout>
              <c:showVal val="1"/>
            </c:dLbl>
            <c:txPr>
              <a:bodyPr rot="0"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'BASF 2009'!$A$38:$A$41</c:f>
              <c:strCache>
                <c:ptCount val="4"/>
                <c:pt idx="0">
                  <c:v>Headline EC + COC</c:v>
                </c:pt>
                <c:pt idx="1">
                  <c:v>Headline SC + COC</c:v>
                </c:pt>
                <c:pt idx="2">
                  <c:v>Headline SC + Caramba</c:v>
                </c:pt>
                <c:pt idx="3">
                  <c:v>Quilt + COC</c:v>
                </c:pt>
              </c:strCache>
            </c:strRef>
          </c:cat>
          <c:val>
            <c:numRef>
              <c:f>'BASF 2009'!$B$38:$B$41</c:f>
              <c:numCache>
                <c:formatCode>0.00</c:formatCode>
                <c:ptCount val="4"/>
                <c:pt idx="0">
                  <c:v>2.58</c:v>
                </c:pt>
                <c:pt idx="1">
                  <c:v>2.73</c:v>
                </c:pt>
                <c:pt idx="2">
                  <c:v>3.53</c:v>
                </c:pt>
                <c:pt idx="3">
                  <c:v>2.8099999999999987</c:v>
                </c:pt>
              </c:numCache>
            </c:numRef>
          </c:val>
        </c:ser>
        <c:gapWidth val="51"/>
        <c:shape val="box"/>
        <c:axId val="118446336"/>
        <c:axId val="120897536"/>
        <c:axId val="0"/>
      </c:bar3DChart>
      <c:catAx>
        <c:axId val="118446336"/>
        <c:scaling>
          <c:orientation val="minMax"/>
        </c:scaling>
        <c:axPos val="b"/>
        <c:tickLblPos val="nextTo"/>
        <c:crossAx val="120897536"/>
        <c:crosses val="autoZero"/>
        <c:auto val="1"/>
        <c:lblAlgn val="ctr"/>
        <c:lblOffset val="100"/>
      </c:catAx>
      <c:valAx>
        <c:axId val="120897536"/>
        <c:scaling>
          <c:orientation val="minMax"/>
        </c:scaling>
        <c:axPos val="l"/>
        <c:majorGridlines/>
        <c:numFmt formatCode="0.00" sourceLinked="1"/>
        <c:tickLblPos val="nextTo"/>
        <c:crossAx val="118446336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 VMD with No Canopy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'BASF 2009'!$B$73</c:f>
              <c:strCache>
                <c:ptCount val="1"/>
                <c:pt idx="0">
                  <c:v>No Canopy</c:v>
                </c:pt>
              </c:strCache>
            </c:strRef>
          </c:tx>
          <c:dLbls>
            <c:dLbl>
              <c:idx val="0"/>
              <c:layout>
                <c:manualLayout>
                  <c:x val="1.6666666666666701E-2"/>
                  <c:y val="-1.8518518518518552E-2"/>
                </c:manualLayout>
              </c:layout>
              <c:showVal val="1"/>
            </c:dLbl>
            <c:dLbl>
              <c:idx val="1"/>
              <c:layout>
                <c:manualLayout>
                  <c:x val="2.5000000000000001E-2"/>
                  <c:y val="-3.7037037037037056E-2"/>
                </c:manualLayout>
              </c:layout>
              <c:showVal val="1"/>
            </c:dLbl>
            <c:dLbl>
              <c:idx val="2"/>
              <c:layout>
                <c:manualLayout>
                  <c:x val="1.6666666666666701E-2"/>
                  <c:y val="-3.2407407407407489E-2"/>
                </c:manualLayout>
              </c:layout>
              <c:showVal val="1"/>
            </c:dLbl>
            <c:dLbl>
              <c:idx val="3"/>
              <c:layout>
                <c:manualLayout>
                  <c:x val="2.7777777777777891E-2"/>
                  <c:y val="-1.851851851851858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'BASF 2009'!$A$74:$A$77</c:f>
              <c:strCache>
                <c:ptCount val="4"/>
                <c:pt idx="0">
                  <c:v>Headline EC + COC</c:v>
                </c:pt>
                <c:pt idx="1">
                  <c:v>Headline SC + COC</c:v>
                </c:pt>
                <c:pt idx="2">
                  <c:v>Headline SC + Caramba</c:v>
                </c:pt>
                <c:pt idx="3">
                  <c:v>Quilt + COC</c:v>
                </c:pt>
              </c:strCache>
            </c:strRef>
          </c:cat>
          <c:val>
            <c:numRef>
              <c:f>'BASF 2009'!$B$74:$B$77</c:f>
              <c:numCache>
                <c:formatCode>General</c:formatCode>
                <c:ptCount val="4"/>
                <c:pt idx="0">
                  <c:v>344</c:v>
                </c:pt>
                <c:pt idx="1">
                  <c:v>361</c:v>
                </c:pt>
                <c:pt idx="2">
                  <c:v>337</c:v>
                </c:pt>
                <c:pt idx="3">
                  <c:v>346</c:v>
                </c:pt>
              </c:numCache>
            </c:numRef>
          </c:val>
        </c:ser>
        <c:shape val="box"/>
        <c:axId val="33497088"/>
        <c:axId val="33498624"/>
        <c:axId val="0"/>
      </c:bar3DChart>
      <c:catAx>
        <c:axId val="33497088"/>
        <c:scaling>
          <c:orientation val="minMax"/>
        </c:scaling>
        <c:axPos val="b"/>
        <c:tickLblPos val="nextTo"/>
        <c:crossAx val="33498624"/>
        <c:crosses val="autoZero"/>
        <c:auto val="1"/>
        <c:lblAlgn val="ctr"/>
        <c:lblOffset val="100"/>
      </c:catAx>
      <c:valAx>
        <c:axId val="33498624"/>
        <c:scaling>
          <c:orientation val="minMax"/>
          <c:max val="500"/>
          <c:min val="0"/>
        </c:scaling>
        <c:axPos val="l"/>
        <c:majorGridlines/>
        <c:numFmt formatCode="General" sourceLinked="1"/>
        <c:tickLblPos val="nextTo"/>
        <c:crossAx val="33497088"/>
        <c:crosses val="autoZero"/>
        <c:crossBetween val="between"/>
        <c:majorUnit val="50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%</a:t>
            </a:r>
            <a:r>
              <a:rPr lang="en-US" baseline="0"/>
              <a:t> Disease Control</a:t>
            </a:r>
            <a:endParaRPr lang="en-US"/>
          </a:p>
        </c:rich>
      </c:tx>
      <c:layout/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summary!$B$1</c:f>
              <c:strCache>
                <c:ptCount val="1"/>
                <c:pt idx="0">
                  <c:v>8/14/2009</c:v>
                </c:pt>
              </c:strCache>
            </c:strRef>
          </c:tx>
          <c:dLbls>
            <c:showVal val="1"/>
          </c:dLbls>
          <c:cat>
            <c:strRef>
              <c:f>summary!$A$2:$A$5</c:f>
              <c:strCache>
                <c:ptCount val="4"/>
                <c:pt idx="0">
                  <c:v>Headline EC</c:v>
                </c:pt>
                <c:pt idx="1">
                  <c:v>Headline SC</c:v>
                </c:pt>
                <c:pt idx="2">
                  <c:v>Headline + Caramba</c:v>
                </c:pt>
                <c:pt idx="3">
                  <c:v>Quilt </c:v>
                </c:pt>
              </c:strCache>
            </c:strRef>
          </c:cat>
          <c:val>
            <c:numRef>
              <c:f>summary!$B$2:$B$5</c:f>
              <c:numCache>
                <c:formatCode>0.0</c:formatCode>
                <c:ptCount val="4"/>
                <c:pt idx="0">
                  <c:v>80.7</c:v>
                </c:pt>
                <c:pt idx="1">
                  <c:v>92.1</c:v>
                </c:pt>
                <c:pt idx="2">
                  <c:v>90</c:v>
                </c:pt>
                <c:pt idx="3">
                  <c:v>92.9</c:v>
                </c:pt>
              </c:numCache>
            </c:numRef>
          </c:val>
        </c:ser>
        <c:ser>
          <c:idx val="1"/>
          <c:order val="1"/>
          <c:tx>
            <c:strRef>
              <c:f>summary!$C$1</c:f>
              <c:strCache>
                <c:ptCount val="1"/>
                <c:pt idx="0">
                  <c:v>9/4/2009</c:v>
                </c:pt>
              </c:strCache>
            </c:strRef>
          </c:tx>
          <c:dLbls>
            <c:showVal val="1"/>
          </c:dLbls>
          <c:cat>
            <c:strRef>
              <c:f>summary!$A$2:$A$5</c:f>
              <c:strCache>
                <c:ptCount val="4"/>
                <c:pt idx="0">
                  <c:v>Headline EC</c:v>
                </c:pt>
                <c:pt idx="1">
                  <c:v>Headline SC</c:v>
                </c:pt>
                <c:pt idx="2">
                  <c:v>Headline + Caramba</c:v>
                </c:pt>
                <c:pt idx="3">
                  <c:v>Quilt </c:v>
                </c:pt>
              </c:strCache>
            </c:strRef>
          </c:cat>
          <c:val>
            <c:numRef>
              <c:f>summary!$C$2:$C$5</c:f>
              <c:numCache>
                <c:formatCode>0.0</c:formatCode>
                <c:ptCount val="4"/>
                <c:pt idx="0">
                  <c:v>88.6</c:v>
                </c:pt>
                <c:pt idx="1">
                  <c:v>87.1</c:v>
                </c:pt>
                <c:pt idx="2">
                  <c:v>58.6</c:v>
                </c:pt>
                <c:pt idx="3">
                  <c:v>40</c:v>
                </c:pt>
              </c:numCache>
            </c:numRef>
          </c:val>
        </c:ser>
        <c:ser>
          <c:idx val="2"/>
          <c:order val="2"/>
          <c:tx>
            <c:strRef>
              <c:f>summary!$D$1</c:f>
              <c:strCache>
                <c:ptCount val="1"/>
                <c:pt idx="0">
                  <c:v>9/23/2009</c:v>
                </c:pt>
              </c:strCache>
            </c:strRef>
          </c:tx>
          <c:dLbls>
            <c:showVal val="1"/>
          </c:dLbls>
          <c:cat>
            <c:strRef>
              <c:f>summary!$A$2:$A$5</c:f>
              <c:strCache>
                <c:ptCount val="4"/>
                <c:pt idx="0">
                  <c:v>Headline EC</c:v>
                </c:pt>
                <c:pt idx="1">
                  <c:v>Headline SC</c:v>
                </c:pt>
                <c:pt idx="2">
                  <c:v>Headline + Caramba</c:v>
                </c:pt>
                <c:pt idx="3">
                  <c:v>Quilt </c:v>
                </c:pt>
              </c:strCache>
            </c:strRef>
          </c:cat>
          <c:val>
            <c:numRef>
              <c:f>summary!$D$2:$D$5</c:f>
              <c:numCache>
                <c:formatCode>General</c:formatCode>
                <c:ptCount val="4"/>
                <c:pt idx="0">
                  <c:v>72.099999999999994</c:v>
                </c:pt>
                <c:pt idx="1">
                  <c:v>54.3</c:v>
                </c:pt>
                <c:pt idx="2">
                  <c:v>48.6</c:v>
                </c:pt>
                <c:pt idx="3">
                  <c:v>54.3</c:v>
                </c:pt>
              </c:numCache>
            </c:numRef>
          </c:val>
        </c:ser>
        <c:gapWidth val="75"/>
        <c:shape val="box"/>
        <c:axId val="33524736"/>
        <c:axId val="33534720"/>
        <c:axId val="0"/>
      </c:bar3DChart>
      <c:catAx>
        <c:axId val="33524736"/>
        <c:scaling>
          <c:orientation val="minMax"/>
        </c:scaling>
        <c:axPos val="b"/>
        <c:numFmt formatCode="General" sourceLinked="1"/>
        <c:majorTickMark val="none"/>
        <c:tickLblPos val="nextTo"/>
        <c:crossAx val="33534720"/>
        <c:crosses val="autoZero"/>
        <c:auto val="1"/>
        <c:lblAlgn val="ctr"/>
        <c:lblOffset val="100"/>
      </c:catAx>
      <c:valAx>
        <c:axId val="33534720"/>
        <c:scaling>
          <c:orientation val="minMax"/>
        </c:scaling>
        <c:axPos val="l"/>
        <c:majorGridlines/>
        <c:numFmt formatCode="0.0" sourceLinked="1"/>
        <c:majorTickMark val="none"/>
        <c:tickLblPos val="nextTo"/>
        <c:spPr>
          <a:ln w="9525">
            <a:noFill/>
          </a:ln>
        </c:spPr>
        <c:crossAx val="335247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%</a:t>
            </a:r>
            <a:r>
              <a:rPr lang="en-US" baseline="0"/>
              <a:t> Disease Damage</a:t>
            </a:r>
            <a:endParaRPr lang="en-US"/>
          </a:p>
        </c:rich>
      </c:tx>
      <c:layout/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summary!$B$20</c:f>
              <c:strCache>
                <c:ptCount val="1"/>
                <c:pt idx="0">
                  <c:v>8/14/2009</c:v>
                </c:pt>
              </c:strCache>
            </c:strRef>
          </c:tx>
          <c:dLbls>
            <c:showVal val="1"/>
          </c:dLbls>
          <c:cat>
            <c:strRef>
              <c:f>summary!$A$21:$A$23</c:f>
              <c:strCache>
                <c:ptCount val="3"/>
                <c:pt idx="0">
                  <c:v>Check</c:v>
                </c:pt>
                <c:pt idx="1">
                  <c:v>Check</c:v>
                </c:pt>
                <c:pt idx="2">
                  <c:v>Check</c:v>
                </c:pt>
              </c:strCache>
            </c:strRef>
          </c:cat>
          <c:val>
            <c:numRef>
              <c:f>summary!$B$21:$B$23</c:f>
              <c:numCache>
                <c:formatCode>0.0</c:formatCode>
                <c:ptCount val="3"/>
                <c:pt idx="0">
                  <c:v>32.9</c:v>
                </c:pt>
                <c:pt idx="1">
                  <c:v>11.4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summary!$C$20</c:f>
              <c:strCache>
                <c:ptCount val="1"/>
                <c:pt idx="0">
                  <c:v>9/4/2009</c:v>
                </c:pt>
              </c:strCache>
            </c:strRef>
          </c:tx>
          <c:dLbls>
            <c:showVal val="1"/>
          </c:dLbls>
          <c:cat>
            <c:strRef>
              <c:f>summary!$A$21:$A$23</c:f>
              <c:strCache>
                <c:ptCount val="3"/>
                <c:pt idx="0">
                  <c:v>Check</c:v>
                </c:pt>
                <c:pt idx="1">
                  <c:v>Check</c:v>
                </c:pt>
                <c:pt idx="2">
                  <c:v>Check</c:v>
                </c:pt>
              </c:strCache>
            </c:strRef>
          </c:cat>
          <c:val>
            <c:numRef>
              <c:f>summary!$C$21:$C$23</c:f>
              <c:numCache>
                <c:formatCode>0.0</c:formatCode>
                <c:ptCount val="3"/>
                <c:pt idx="0">
                  <c:v>88.6</c:v>
                </c:pt>
                <c:pt idx="1">
                  <c:v>67.099999999999994</c:v>
                </c:pt>
                <c:pt idx="2">
                  <c:v>25</c:v>
                </c:pt>
              </c:numCache>
            </c:numRef>
          </c:val>
        </c:ser>
        <c:ser>
          <c:idx val="2"/>
          <c:order val="2"/>
          <c:tx>
            <c:strRef>
              <c:f>summary!$D$20</c:f>
              <c:strCache>
                <c:ptCount val="1"/>
                <c:pt idx="0">
                  <c:v>9/23/2009</c:v>
                </c:pt>
              </c:strCache>
            </c:strRef>
          </c:tx>
          <c:dLbls>
            <c:showVal val="1"/>
          </c:dLbls>
          <c:cat>
            <c:strRef>
              <c:f>summary!$A$21:$A$23</c:f>
              <c:strCache>
                <c:ptCount val="3"/>
                <c:pt idx="0">
                  <c:v>Check</c:v>
                </c:pt>
                <c:pt idx="1">
                  <c:v>Check</c:v>
                </c:pt>
                <c:pt idx="2">
                  <c:v>Check</c:v>
                </c:pt>
              </c:strCache>
            </c:strRef>
          </c:cat>
          <c:val>
            <c:numRef>
              <c:f>summary!$D$21:$D$23</c:f>
              <c:numCache>
                <c:formatCode>General</c:formatCode>
                <c:ptCount val="3"/>
                <c:pt idx="0">
                  <c:v>68.599999999999994</c:v>
                </c:pt>
                <c:pt idx="1">
                  <c:v>88.6</c:v>
                </c:pt>
                <c:pt idx="2">
                  <c:v>97.1</c:v>
                </c:pt>
              </c:numCache>
            </c:numRef>
          </c:val>
        </c:ser>
        <c:gapWidth val="75"/>
        <c:shape val="box"/>
        <c:axId val="34942336"/>
        <c:axId val="34948224"/>
        <c:axId val="0"/>
      </c:bar3DChart>
      <c:catAx>
        <c:axId val="34942336"/>
        <c:scaling>
          <c:orientation val="minMax"/>
        </c:scaling>
        <c:axPos val="b"/>
        <c:numFmt formatCode="General" sourceLinked="1"/>
        <c:majorTickMark val="none"/>
        <c:tickLblPos val="nextTo"/>
        <c:crossAx val="34948224"/>
        <c:crosses val="autoZero"/>
        <c:auto val="1"/>
        <c:lblAlgn val="ctr"/>
        <c:lblOffset val="100"/>
      </c:catAx>
      <c:valAx>
        <c:axId val="34948224"/>
        <c:scaling>
          <c:orientation val="minMax"/>
        </c:scaling>
        <c:axPos val="l"/>
        <c:majorGridlines/>
        <c:numFmt formatCode="0.0" sourceLinked="1"/>
        <c:majorTickMark val="none"/>
        <c:tickLblPos val="nextTo"/>
        <c:spPr>
          <a:ln w="9525">
            <a:noFill/>
          </a:ln>
        </c:spPr>
        <c:crossAx val="349423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Yield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 anchor="ctr" anchorCtr="0"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'BASF 2009'!$A$52:$A$58</c:f>
              <c:strCache>
                <c:ptCount val="7"/>
                <c:pt idx="0">
                  <c:v>Headline EC + COC</c:v>
                </c:pt>
                <c:pt idx="1">
                  <c:v>check</c:v>
                </c:pt>
                <c:pt idx="2">
                  <c:v>Headline SC + COC</c:v>
                </c:pt>
                <c:pt idx="3">
                  <c:v>check</c:v>
                </c:pt>
                <c:pt idx="4">
                  <c:v>Headline SC + Caramba</c:v>
                </c:pt>
                <c:pt idx="5">
                  <c:v>check</c:v>
                </c:pt>
                <c:pt idx="6">
                  <c:v>Quilt + COC</c:v>
                </c:pt>
              </c:strCache>
            </c:strRef>
          </c:cat>
          <c:val>
            <c:numRef>
              <c:f>'BASF 2009'!$B$52:$B$58</c:f>
              <c:numCache>
                <c:formatCode>General</c:formatCode>
                <c:ptCount val="7"/>
                <c:pt idx="0">
                  <c:v>264</c:v>
                </c:pt>
                <c:pt idx="1">
                  <c:v>261</c:v>
                </c:pt>
                <c:pt idx="2">
                  <c:v>259</c:v>
                </c:pt>
                <c:pt idx="3">
                  <c:v>269</c:v>
                </c:pt>
                <c:pt idx="4">
                  <c:v>273</c:v>
                </c:pt>
                <c:pt idx="5">
                  <c:v>270</c:v>
                </c:pt>
                <c:pt idx="6">
                  <c:v>271</c:v>
                </c:pt>
              </c:numCache>
            </c:numRef>
          </c:val>
        </c:ser>
        <c:gapWidth val="49"/>
        <c:shape val="box"/>
        <c:axId val="34966528"/>
        <c:axId val="34972416"/>
        <c:axId val="0"/>
      </c:bar3DChart>
      <c:catAx>
        <c:axId val="34966528"/>
        <c:scaling>
          <c:orientation val="minMax"/>
        </c:scaling>
        <c:axPos val="b"/>
        <c:majorTickMark val="none"/>
        <c:tickLblPos val="nextTo"/>
        <c:crossAx val="34972416"/>
        <c:crosses val="autoZero"/>
        <c:auto val="1"/>
        <c:lblAlgn val="ctr"/>
        <c:lblOffset val="100"/>
      </c:catAx>
      <c:valAx>
        <c:axId val="3497241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34966528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Treatment VMD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VMD</c:v>
                </c:pt>
              </c:strCache>
            </c:strRef>
          </c:tx>
          <c:dPt>
            <c:idx val="0"/>
            <c:spPr>
              <a:solidFill>
                <a:schemeClr val="accent5"/>
              </a:solidFill>
            </c:spPr>
          </c:dPt>
          <c:dPt>
            <c:idx val="1"/>
            <c:spPr>
              <a:solidFill>
                <a:schemeClr val="tx1"/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Pt>
            <c:idx val="3"/>
            <c:spPr>
              <a:solidFill>
                <a:schemeClr val="bg2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dPt>
            <c:idx val="5"/>
            <c:spPr>
              <a:solidFill>
                <a:srgbClr val="92D050"/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Pt>
            <c:idx val="7"/>
            <c:spPr>
              <a:solidFill>
                <a:schemeClr val="accent3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Lbls>
            <c:showVal val="1"/>
          </c:dLbls>
          <c:cat>
            <c:strRef>
              <c:f>Sheet1!$A$2:$A$14</c:f>
              <c:strCache>
                <c:ptCount val="13"/>
                <c:pt idx="0">
                  <c:v>Tap Water 1</c:v>
                </c:pt>
                <c:pt idx="1">
                  <c:v>Superb HC + Interlock</c:v>
                </c:pt>
                <c:pt idx="2">
                  <c:v>Formula 1</c:v>
                </c:pt>
                <c:pt idx="3">
                  <c:v>#PX056-Z</c:v>
                </c:pt>
                <c:pt idx="4">
                  <c:v>Tap Water 2</c:v>
                </c:pt>
                <c:pt idx="5">
                  <c:v>AG 06037</c:v>
                </c:pt>
                <c:pt idx="6">
                  <c:v>AG 08050</c:v>
                </c:pt>
                <c:pt idx="7">
                  <c:v>Interlock 1.25</c:v>
                </c:pt>
                <c:pt idx="8">
                  <c:v>Control</c:v>
                </c:pt>
                <c:pt idx="9">
                  <c:v>Tap Water 3</c:v>
                </c:pt>
                <c:pt idx="10">
                  <c:v>INT 908</c:v>
                </c:pt>
                <c:pt idx="11">
                  <c:v>Tap Water + oil</c:v>
                </c:pt>
                <c:pt idx="12">
                  <c:v>Interlock 0.8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374</c:v>
                </c:pt>
                <c:pt idx="1">
                  <c:v>380</c:v>
                </c:pt>
                <c:pt idx="2">
                  <c:v>398</c:v>
                </c:pt>
                <c:pt idx="3">
                  <c:v>393</c:v>
                </c:pt>
                <c:pt idx="4">
                  <c:v>345</c:v>
                </c:pt>
                <c:pt idx="5">
                  <c:v>331</c:v>
                </c:pt>
                <c:pt idx="6">
                  <c:v>333</c:v>
                </c:pt>
                <c:pt idx="7">
                  <c:v>348</c:v>
                </c:pt>
                <c:pt idx="8">
                  <c:v>336</c:v>
                </c:pt>
                <c:pt idx="9">
                  <c:v>368</c:v>
                </c:pt>
                <c:pt idx="10">
                  <c:v>356</c:v>
                </c:pt>
                <c:pt idx="11">
                  <c:v>347</c:v>
                </c:pt>
                <c:pt idx="12">
                  <c:v>379</c:v>
                </c:pt>
              </c:numCache>
            </c:numRef>
          </c:val>
        </c:ser>
        <c:gapWidth val="25"/>
        <c:axId val="120564352"/>
        <c:axId val="120580352"/>
      </c:barChart>
      <c:catAx>
        <c:axId val="120564352"/>
        <c:scaling>
          <c:orientation val="minMax"/>
        </c:scaling>
        <c:axPos val="b"/>
        <c:numFmt formatCode="General" sourceLinked="1"/>
        <c:tickLblPos val="nextTo"/>
        <c:crossAx val="120580352"/>
        <c:crosses val="autoZero"/>
        <c:auto val="1"/>
        <c:lblAlgn val="ctr"/>
        <c:lblOffset val="100"/>
      </c:catAx>
      <c:valAx>
        <c:axId val="1205803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Micron Size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205643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1402" y="8896006"/>
            <a:ext cx="913978" cy="3069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207" tIns="45295" rIns="92207" bIns="45295" anchor="ctr">
            <a:spAutoFit/>
          </a:bodyPr>
          <a:lstStyle/>
          <a:p>
            <a:pPr eaLnBrk="0" hangingPunct="0"/>
            <a:fld id="{652B89A0-6507-43A9-A7D0-05023B929FCE}" type="datetime1">
              <a:rPr lang="en-US" sz="1400">
                <a:latin typeface="Times New Roman" pitchFamily="18" charset="0"/>
              </a:rPr>
              <a:pPr eaLnBrk="0" hangingPunct="0"/>
              <a:t>12/7/2009</a:t>
            </a:fld>
            <a:endParaRPr lang="en-US" sz="1400" dirty="0"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543040" y="8896139"/>
            <a:ext cx="395958" cy="3066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207" tIns="45295" rIns="92207" bIns="45295" anchor="ctr">
            <a:spAutoFit/>
          </a:bodyPr>
          <a:lstStyle/>
          <a:p>
            <a:pPr algn="r" eaLnBrk="0" hangingPunct="0"/>
            <a:fld id="{E20B41E4-E6F9-428B-8100-1C10CC5334DB}" type="slidenum">
              <a:rPr lang="en-US" sz="1400">
                <a:latin typeface="Times New Roman" pitchFamily="18" charset="0"/>
              </a:rPr>
              <a:pPr algn="r" eaLnBrk="0" hangingPunct="0"/>
              <a:t>‹#›</a:t>
            </a:fld>
            <a:endParaRPr lang="en-US" sz="1400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2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07" tIns="45295" rIns="92207" bIns="45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D345-CD46-45DC-A7D6-3502ED0FC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208A-512B-475E-A183-2AFF34E60E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E986-0871-4D07-B5EA-6C05C6480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1ABB-0B0F-4158-BF0E-37E342945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58FE-655F-4228-B518-9E00F85BE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1B35-4134-4063-87F9-4411F6090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9501-0181-4179-853B-8D964F742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265F7-C580-4145-9705-CF0131901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268F-C80A-4AA9-951A-B8AB480CB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12EB9-358B-478F-B0B4-BE2232E68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79E7-C555-443B-AE86-D62212D55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A6BC4-336B-4508-BDE9-E851D3AFE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2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8229600" cy="1143000"/>
          </a:xfrm>
        </p:spPr>
        <p:txBody>
          <a:bodyPr/>
          <a:lstStyle/>
          <a:p>
            <a:r>
              <a:rPr lang="en-US" sz="2400" dirty="0" smtClean="0"/>
              <a:t>BASF Project – Meade, KS</a:t>
            </a:r>
            <a:br>
              <a:rPr lang="en-US" sz="2400" dirty="0" smtClean="0"/>
            </a:br>
            <a:r>
              <a:rPr lang="en-US" sz="2400" dirty="0" smtClean="0"/>
              <a:t>July 28, 2009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28600" y="533400"/>
            <a:ext cx="8763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Spray Solution Effects on Fungicide Application to Corn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096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1143000" y="152400"/>
          <a:ext cx="51054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3962400" y="3429000"/>
          <a:ext cx="4876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90600" y="381000"/>
          <a:ext cx="68580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10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8697" y="4395298"/>
            <a:ext cx="2455503" cy="185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04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490296"/>
            <a:ext cx="2133600" cy="168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04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137" y="4477596"/>
            <a:ext cx="2065663" cy="161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04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6858000" y="4557056"/>
            <a:ext cx="2066925" cy="166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1219200" y="39624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510403" idx="0"/>
          </p:cNvCxnSpPr>
          <p:nvPr/>
        </p:nvCxnSpPr>
        <p:spPr>
          <a:xfrm rot="5400000" flipH="1" flipV="1">
            <a:off x="3088852" y="3997748"/>
            <a:ext cx="756496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5067300" y="39243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6934200" y="3733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" y="6324600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APEX Farm Management Software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Differences were found in coverage among treatments within the corn canopy.</a:t>
            </a:r>
          </a:p>
          <a:p>
            <a:r>
              <a:rPr lang="en-US" dirty="0" smtClean="0"/>
              <a:t>Treatments had little effect on droplet size</a:t>
            </a:r>
          </a:p>
          <a:p>
            <a:r>
              <a:rPr lang="en-US" dirty="0" smtClean="0"/>
              <a:t>Yield differences were minimal.</a:t>
            </a:r>
          </a:p>
          <a:p>
            <a:r>
              <a:rPr lang="en-US" dirty="0" smtClean="0"/>
              <a:t>Disease control varied by treatment, timing, and field location. </a:t>
            </a:r>
          </a:p>
          <a:p>
            <a:r>
              <a:rPr lang="en-US" dirty="0" smtClean="0"/>
              <a:t>Damage from disease increased over time.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VMD’s: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23702" y="1543223"/>
          <a:ext cx="7477298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62988" cy="46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1871" y="3581400"/>
            <a:ext cx="2839729" cy="3124200"/>
          </a:xfrm>
          <a:prstGeom prst="rect">
            <a:avLst/>
          </a:prstGeom>
          <a:noFill/>
          <a:ln w="9525" cmpd="sng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743200" y="4572000"/>
            <a:ext cx="3200400" cy="762000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752600" y="3733800"/>
            <a:ext cx="9906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43000" y="5486400"/>
            <a:ext cx="2971801" cy="774700"/>
          </a:xfrm>
        </p:spPr>
        <p:txBody>
          <a:bodyPr/>
          <a:lstStyle/>
          <a:p>
            <a:r>
              <a:rPr lang="en-US" dirty="0" smtClean="0"/>
              <a:t>Meade, KS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848600" y="36576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239000" cy="853440"/>
          </a:xfrm>
        </p:spPr>
        <p:txBody>
          <a:bodyPr>
            <a:normAutofit/>
          </a:bodyPr>
          <a:lstStyle/>
          <a:p>
            <a:r>
              <a:rPr lang="en-US" dirty="0" smtClean="0"/>
              <a:t>Materials and Methods: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178800" cy="4171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AT 401</a:t>
            </a:r>
            <a:r>
              <a:rPr lang="en-US" sz="1800" dirty="0" smtClean="0"/>
              <a:t>(</a:t>
            </a:r>
            <a:r>
              <a:rPr lang="en-US" sz="1800" dirty="0" err="1" smtClean="0"/>
              <a:t>Bringham</a:t>
            </a:r>
            <a:r>
              <a:rPr lang="en-US" sz="1800" dirty="0" smtClean="0"/>
              <a:t> Flying Service, Craig Stratton - Pilot)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Drop booms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CP-09 (29 - .078 and 9 - .125) w/5° deflection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36 PSI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67 foot swath, 120 mph ground speed by GPS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Droplet spectrum - Medium </a:t>
            </a: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Aircraft calibrated for 3 GPA</a:t>
            </a:r>
          </a:p>
        </p:txBody>
      </p:sp>
      <p:pic>
        <p:nvPicPr>
          <p:cNvPr id="5" name="Picture 4" descr="IMG_2295.JPG"/>
          <p:cNvPicPr>
            <a:picLocks noChangeAspect="1"/>
          </p:cNvPicPr>
          <p:nvPr/>
        </p:nvPicPr>
        <p:blipFill>
          <a:blip r:embed="rId2" cstate="print"/>
          <a:srcRect t="23750" b="13750"/>
          <a:stretch>
            <a:fillRect/>
          </a:stretch>
        </p:blipFill>
        <p:spPr>
          <a:xfrm>
            <a:off x="1066800" y="3338512"/>
            <a:ext cx="7162800" cy="33575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2" cy="305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4495800"/>
                <a:gridCol w="762002"/>
                <a:gridCol w="19050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Arial"/>
                          <a:ea typeface="Times New Roman"/>
                          <a:cs typeface="Arial"/>
                        </a:rPr>
                        <a:t>Trt</a:t>
                      </a:r>
                      <a:r>
                        <a:rPr lang="en-US" sz="240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400" dirty="0">
                          <a:latin typeface="Arial"/>
                          <a:ea typeface="Times New Roman"/>
                          <a:cs typeface="Arial"/>
                        </a:rPr>
                        <a:t>#</a:t>
                      </a:r>
                      <a:endParaRPr lang="en-US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Times New Roman"/>
                          <a:cs typeface="Arial"/>
                        </a:rPr>
                        <a:t>Treatment</a:t>
                      </a:r>
                      <a:r>
                        <a:rPr lang="en-US" sz="2400" baseline="30000" dirty="0"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+mn-lt"/>
                          <a:ea typeface="Times New Roman"/>
                          <a:cs typeface="Arial"/>
                        </a:rPr>
                        <a:t>Rate/Acre</a:t>
                      </a:r>
                      <a:endParaRPr lang="en-US" sz="2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Arial"/>
                        </a:rPr>
                        <a:t>Headline EC + water + Vision Pink</a:t>
                      </a:r>
                      <a:r>
                        <a:rPr lang="en-US" sz="2000" baseline="30000" dirty="0"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Arial"/>
                        </a:rPr>
                        <a:t>COC</a:t>
                      </a:r>
                      <a:endParaRPr lang="en-U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Arial"/>
                        </a:rPr>
                        <a:t>6 oz + 16 oz</a:t>
                      </a:r>
                      <a:endParaRPr lang="en-U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Arial"/>
                        </a:rPr>
                        <a:t>Untreated check</a:t>
                      </a:r>
                      <a:endParaRPr lang="en-U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79" marR="68579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Arial"/>
                        </a:rPr>
                        <a:t>Headline SC + 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Arial"/>
                        </a:rPr>
                        <a:t>water + Vision Pink</a:t>
                      </a:r>
                      <a:r>
                        <a:rPr lang="en-US" sz="2000" baseline="30000" dirty="0" smtClean="0"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Arial"/>
                        </a:rPr>
                        <a:t>COC</a:t>
                      </a:r>
                      <a:endParaRPr lang="en-U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Arial"/>
                        </a:rPr>
                        <a:t>6 oz + 16 oz</a:t>
                      </a:r>
                      <a:endParaRPr lang="en-U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Arial"/>
                        </a:rPr>
                        <a:t>Untreated Check</a:t>
                      </a:r>
                      <a:endParaRPr lang="en-U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79" marR="68579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Arial"/>
                        </a:rPr>
                        <a:t>Headline SC + </a:t>
                      </a:r>
                      <a:r>
                        <a:rPr lang="en-US" sz="2000" dirty="0" err="1">
                          <a:latin typeface="Arial"/>
                          <a:ea typeface="Times New Roman"/>
                          <a:cs typeface="Arial"/>
                        </a:rPr>
                        <a:t>Caramba</a:t>
                      </a:r>
                      <a:r>
                        <a:rPr lang="en-US" sz="2000" dirty="0">
                          <a:latin typeface="Arial"/>
                          <a:ea typeface="Times New Roman"/>
                          <a:cs typeface="Arial"/>
                        </a:rPr>
                        <a:t> + 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Arial"/>
                        </a:rPr>
                        <a:t>water + VP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Arial"/>
                        </a:rPr>
                        <a:t>X</a:t>
                      </a:r>
                      <a:endParaRPr lang="en-U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Arial"/>
                        </a:rPr>
                        <a:t>5.8 oz + 6.1 oz</a:t>
                      </a:r>
                      <a:endParaRPr lang="en-U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Arial"/>
                        </a:rPr>
                        <a:t>6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Times New Roman"/>
                          <a:cs typeface="Arial"/>
                        </a:rPr>
                        <a:t>Untreated check</a:t>
                      </a:r>
                      <a:endParaRPr lang="en-U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79" marR="68579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Arial"/>
                        </a:rPr>
                        <a:t>Quilt + 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Arial"/>
                        </a:rPr>
                        <a:t>water + Vision Pink</a:t>
                      </a:r>
                      <a:r>
                        <a:rPr lang="en-US" sz="2000" baseline="30000" dirty="0" smtClean="0"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Arial"/>
                        </a:rPr>
                        <a:t>COC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Arial"/>
                        </a:rPr>
                        <a:t>14 oz + 16 oz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</a:tbl>
          </a:graphicData>
        </a:graphic>
      </p:graphicFrame>
      <p:sp>
        <p:nvSpPr>
          <p:cNvPr id="1508353" name="Rectangle 1"/>
          <p:cNvSpPr>
            <a:spLocks noChangeArrowheads="1"/>
          </p:cNvSpPr>
          <p:nvPr/>
        </p:nvSpPr>
        <p:spPr bwMode="auto">
          <a:xfrm>
            <a:off x="457200" y="4629834"/>
            <a:ext cx="815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All treatments were applied at 28 L/Ha (3 GPA) using tap water.</a:t>
            </a:r>
            <a:endParaRPr kumimoji="0" lang="en-US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Vision Pink added at 1 quart (16 oz) per 50 gallons of water.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2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401"/>
          <a:stretch>
            <a:fillRect/>
          </a:stretch>
        </p:blipFill>
        <p:spPr>
          <a:xfrm>
            <a:off x="76200" y="152400"/>
            <a:ext cx="5410200" cy="3757347"/>
          </a:xfrm>
        </p:spPr>
      </p:pic>
      <p:pic>
        <p:nvPicPr>
          <p:cNvPr id="5" name="Picture 4" descr="IMG_2294.JPG"/>
          <p:cNvPicPr>
            <a:picLocks noChangeAspect="1"/>
          </p:cNvPicPr>
          <p:nvPr/>
        </p:nvPicPr>
        <p:blipFill>
          <a:blip r:embed="rId3" cstate="print"/>
          <a:srcRect t="50000" b="16250"/>
          <a:stretch>
            <a:fillRect/>
          </a:stretch>
        </p:blipFill>
        <p:spPr>
          <a:xfrm>
            <a:off x="228600" y="4648200"/>
            <a:ext cx="8128000" cy="2057400"/>
          </a:xfrm>
          <a:prstGeom prst="rect">
            <a:avLst/>
          </a:prstGeom>
        </p:spPr>
      </p:pic>
      <p:pic>
        <p:nvPicPr>
          <p:cNvPr id="7" name="Picture 6" descr="IMG_22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5200" y="838200"/>
            <a:ext cx="4267200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7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" y="1066800"/>
            <a:ext cx="1447800" cy="541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19400" y="228600"/>
            <a:ext cx="1066800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29200" y="152400"/>
            <a:ext cx="1066800" cy="647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15200" y="1143000"/>
            <a:ext cx="1447800" cy="541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133600" y="2178205"/>
            <a:ext cx="304800" cy="26223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Untreated Check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343400" y="2209800"/>
            <a:ext cx="304800" cy="26223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Untreated Check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553200" y="2209800"/>
            <a:ext cx="304800" cy="26223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Untreated Check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90600" y="1752600"/>
            <a:ext cx="382794" cy="38410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270"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Headline EC (6 oz/ac) + COC (1 pt/ac)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124200" y="1219200"/>
            <a:ext cx="382794" cy="45836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vert270"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Headline SC (6 oz/ac) + COC (1 pt.ac)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924800" y="1860395"/>
            <a:ext cx="382794" cy="3702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vert270"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Quilt (14 oz/ac) + COC (1 pt/ac)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332206" y="581191"/>
            <a:ext cx="382794" cy="52888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vert270"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Headline SC (5.8 oz/ac) + 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Arial"/>
                <a:cs typeface="Arial"/>
              </a:rPr>
              <a:t>Caramba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(6.1 oz/ac)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53400" y="228600"/>
            <a:ext cx="68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endParaRPr lang="en-US" sz="4000" dirty="0"/>
          </a:p>
        </p:txBody>
      </p:sp>
      <p:sp>
        <p:nvSpPr>
          <p:cNvPr id="19" name="Up Arrow 18"/>
          <p:cNvSpPr/>
          <p:nvPr/>
        </p:nvSpPr>
        <p:spPr>
          <a:xfrm>
            <a:off x="8610600" y="152400"/>
            <a:ext cx="1524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14400" y="55626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0" y="57150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0" y="5791200"/>
            <a:ext cx="5693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12612" y="54864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295.JPG"/>
          <p:cNvPicPr>
            <a:picLocks noChangeAspect="1"/>
          </p:cNvPicPr>
          <p:nvPr/>
        </p:nvPicPr>
        <p:blipFill>
          <a:blip r:embed="rId2" cstate="print"/>
          <a:srcRect t="25000" b="3750"/>
          <a:stretch>
            <a:fillRect/>
          </a:stretch>
        </p:blipFill>
        <p:spPr>
          <a:xfrm>
            <a:off x="787400" y="76200"/>
            <a:ext cx="7442200" cy="3976926"/>
          </a:xfrm>
          <a:prstGeom prst="rect">
            <a:avLst/>
          </a:prstGeom>
        </p:spPr>
      </p:pic>
      <p:pic>
        <p:nvPicPr>
          <p:cNvPr id="3" name="Picture 2" descr="IMG_2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943350"/>
            <a:ext cx="3886200" cy="2914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G_23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943350"/>
            <a:ext cx="3886200" cy="2914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304800" y="1143000"/>
          <a:ext cx="8534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143000" y="228600"/>
          <a:ext cx="5105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3429000" y="3429000"/>
          <a:ext cx="5334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6838</TotalTime>
  <Pages>29</Pages>
  <Words>316</Words>
  <Application>Microsoft Office PowerPoint</Application>
  <PresentationFormat>Overhead</PresentationFormat>
  <Paragraphs>75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BASF Project – Meade, KS July 28, 2009</vt:lpstr>
      <vt:lpstr>Meade, KS</vt:lpstr>
      <vt:lpstr>Materials and Methods:</vt:lpstr>
      <vt:lpstr>Treatments</vt:lpstr>
      <vt:lpstr>Slide 5</vt:lpstr>
      <vt:lpstr>Slide 6</vt:lpstr>
      <vt:lpstr>Slide 7</vt:lpstr>
      <vt:lpstr>Slide 8</vt:lpstr>
      <vt:lpstr>Slide 9</vt:lpstr>
      <vt:lpstr>Slide 10</vt:lpstr>
      <vt:lpstr>Slide 11</vt:lpstr>
      <vt:lpstr>Summary</vt:lpstr>
      <vt:lpstr>Treatment VMD’s:</vt:lpstr>
    </vt:vector>
  </TitlesOfParts>
  <Company>AgEng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Coalition on Drift Minimization</dc:title>
  <dc:subject/>
  <dc:creator>Robert E. Wolf</dc:creator>
  <cp:keywords/>
  <dc:description/>
  <cp:lastModifiedBy>Robert Wolf</cp:lastModifiedBy>
  <cp:revision>275</cp:revision>
  <cp:lastPrinted>1999-07-01T14:34:41Z</cp:lastPrinted>
  <dcterms:created xsi:type="dcterms:W3CDTF">1998-05-05T03:49:06Z</dcterms:created>
  <dcterms:modified xsi:type="dcterms:W3CDTF">2009-12-07T19:42:37Z</dcterms:modified>
</cp:coreProperties>
</file>