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52"/>
  </p:notesMasterIdLst>
  <p:handoutMasterIdLst>
    <p:handoutMasterId r:id="rId53"/>
  </p:handoutMasterIdLst>
  <p:sldIdLst>
    <p:sldId id="677" r:id="rId2"/>
    <p:sldId id="787" r:id="rId3"/>
    <p:sldId id="1077" r:id="rId4"/>
    <p:sldId id="1021" r:id="rId5"/>
    <p:sldId id="1144" r:id="rId6"/>
    <p:sldId id="1143" r:id="rId7"/>
    <p:sldId id="1140" r:id="rId8"/>
    <p:sldId id="1141" r:id="rId9"/>
    <p:sldId id="1087" r:id="rId10"/>
    <p:sldId id="1145" r:id="rId11"/>
    <p:sldId id="1146" r:id="rId12"/>
    <p:sldId id="1147" r:id="rId13"/>
    <p:sldId id="1088" r:id="rId14"/>
    <p:sldId id="1089" r:id="rId15"/>
    <p:sldId id="1090" r:id="rId16"/>
    <p:sldId id="1091" r:id="rId17"/>
    <p:sldId id="1092" r:id="rId18"/>
    <p:sldId id="1093" r:id="rId19"/>
    <p:sldId id="1095" r:id="rId20"/>
    <p:sldId id="1086" r:id="rId21"/>
    <p:sldId id="1073" r:id="rId22"/>
    <p:sldId id="1084" r:id="rId23"/>
    <p:sldId id="1085" r:id="rId24"/>
    <p:sldId id="1096" r:id="rId25"/>
    <p:sldId id="1098" r:id="rId26"/>
    <p:sldId id="1099" r:id="rId27"/>
    <p:sldId id="1134" r:id="rId28"/>
    <p:sldId id="1135" r:id="rId29"/>
    <p:sldId id="1107" r:id="rId30"/>
    <p:sldId id="1109" r:id="rId31"/>
    <p:sldId id="1110" r:id="rId32"/>
    <p:sldId id="1111" r:id="rId33"/>
    <p:sldId id="1112" r:id="rId34"/>
    <p:sldId id="1133" r:id="rId35"/>
    <p:sldId id="1113" r:id="rId36"/>
    <p:sldId id="1114" r:id="rId37"/>
    <p:sldId id="1115" r:id="rId38"/>
    <p:sldId id="1116" r:id="rId39"/>
    <p:sldId id="1117" r:id="rId40"/>
    <p:sldId id="1118" r:id="rId41"/>
    <p:sldId id="1119" r:id="rId42"/>
    <p:sldId id="1136" r:id="rId43"/>
    <p:sldId id="1137" r:id="rId44"/>
    <p:sldId id="1138" r:id="rId45"/>
    <p:sldId id="1148" r:id="rId46"/>
    <p:sldId id="1125" r:id="rId47"/>
    <p:sldId id="1126" r:id="rId48"/>
    <p:sldId id="1127" r:id="rId49"/>
    <p:sldId id="1128" r:id="rId50"/>
    <p:sldId id="1129" r:id="rId51"/>
  </p:sldIdLst>
  <p:sldSz cx="9144000" cy="6858000" type="overhead"/>
  <p:notesSz cx="6858000" cy="9144000"/>
  <p:custDataLst>
    <p:tags r:id="rId54"/>
  </p:custDataLst>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3333FF"/>
    <a:srgbClr val="FF0000"/>
    <a:srgbClr val="6600CC"/>
    <a:srgbClr val="96969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64" autoAdjust="0"/>
    <p:restoredTop sz="94694" autoAdjust="0"/>
  </p:normalViewPr>
  <p:slideViewPr>
    <p:cSldViewPr>
      <p:cViewPr varScale="1">
        <p:scale>
          <a:sx n="87" d="100"/>
          <a:sy n="87" d="100"/>
        </p:scale>
        <p:origin x="-106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1722" y="-9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3.xml"/><Relationship Id="rId1" Type="http://schemas.openxmlformats.org/officeDocument/2006/relationships/slide" Target="slides/slide4.xml"/><Relationship Id="rId5" Type="http://schemas.openxmlformats.org/officeDocument/2006/relationships/slide" Target="slides/slide45.xml"/><Relationship Id="rId4" Type="http://schemas.openxmlformats.org/officeDocument/2006/relationships/slide" Target="slides/slide1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2007_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varyColors val="1"/>
        <c:ser>
          <c:idx val="0"/>
          <c:order val="0"/>
          <c:tx>
            <c:strRef>
              <c:f>Sheet1!$B$1</c:f>
              <c:strCache>
                <c:ptCount val="1"/>
                <c:pt idx="0">
                  <c:v>Series 1</c:v>
                </c:pt>
              </c:strCache>
            </c:strRef>
          </c:tx>
          <c:dPt>
            <c:idx val="0"/>
            <c:spPr>
              <a:solidFill>
                <a:schemeClr val="accent5"/>
              </a:solidFill>
            </c:spPr>
          </c:dPt>
          <c:dPt>
            <c:idx val="1"/>
            <c:spPr>
              <a:solidFill>
                <a:srgbClr val="FF0000"/>
              </a:solidFill>
            </c:spPr>
          </c:dPt>
          <c:dPt>
            <c:idx val="3"/>
            <c:spPr>
              <a:solidFill>
                <a:srgbClr val="FFFF00"/>
              </a:solidFill>
            </c:spPr>
          </c:dPt>
          <c:dPt>
            <c:idx val="4"/>
            <c:spPr>
              <a:solidFill>
                <a:srgbClr val="3333FF"/>
              </a:solidFill>
            </c:spPr>
          </c:dPt>
          <c:dPt>
            <c:idx val="5"/>
            <c:spPr>
              <a:solidFill>
                <a:srgbClr val="3333FF"/>
              </a:solidFill>
            </c:spPr>
          </c:dPt>
          <c:dPt>
            <c:idx val="7"/>
            <c:spPr>
              <a:solidFill>
                <a:srgbClr val="7030A0"/>
              </a:solidFill>
            </c:spPr>
          </c:dPt>
          <c:dPt>
            <c:idx val="8"/>
            <c:spPr>
              <a:solidFill>
                <a:srgbClr val="3333FF"/>
              </a:solidFill>
            </c:spPr>
          </c:dPt>
          <c:dPt>
            <c:idx val="10"/>
            <c:spPr>
              <a:solidFill>
                <a:schemeClr val="tx2">
                  <a:lumMod val="50000"/>
                  <a:lumOff val="50000"/>
                </a:schemeClr>
              </a:solidFill>
            </c:spPr>
          </c:dPt>
          <c:dPt>
            <c:idx val="12"/>
            <c:spPr>
              <a:solidFill>
                <a:srgbClr val="00B050"/>
              </a:solidFill>
            </c:spPr>
          </c:dPt>
          <c:dLbls>
            <c:dLbl>
              <c:idx val="9"/>
              <c:layout/>
              <c:tx>
                <c:rich>
                  <a:bodyPr/>
                  <a:lstStyle/>
                  <a:p>
                    <a:r>
                      <a:rPr lang="en-US" dirty="0">
                        <a:solidFill>
                          <a:schemeClr val="bg1"/>
                        </a:solidFill>
                      </a:rPr>
                      <a:t>61.5</a:t>
                    </a:r>
                  </a:p>
                </c:rich>
              </c:tx>
              <c:dLblPos val="ctr"/>
              <c:showVal val="1"/>
            </c:dLbl>
            <c:dLblPos val="ctr"/>
            <c:showVal val="1"/>
          </c:dLbls>
          <c:cat>
            <c:strRef>
              <c:f>Sheet1!$A$2:$A$14</c:f>
              <c:strCache>
                <c:ptCount val="13"/>
                <c:pt idx="0">
                  <c:v>INT 908</c:v>
                </c:pt>
                <c:pt idx="1">
                  <c:v>Control</c:v>
                </c:pt>
                <c:pt idx="2">
                  <c:v>Interlock 0.8</c:v>
                </c:pt>
                <c:pt idx="3">
                  <c:v>Tap Water + oil</c:v>
                </c:pt>
                <c:pt idx="4">
                  <c:v>Tap Water 3</c:v>
                </c:pt>
                <c:pt idx="5">
                  <c:v>Tap Water 1</c:v>
                </c:pt>
                <c:pt idx="6">
                  <c:v>Formula 1</c:v>
                </c:pt>
                <c:pt idx="7">
                  <c:v>Interlock 1.25</c:v>
                </c:pt>
                <c:pt idx="8">
                  <c:v>Tap Water 2</c:v>
                </c:pt>
                <c:pt idx="9">
                  <c:v>Superb HC + Interlock</c:v>
                </c:pt>
                <c:pt idx="10">
                  <c:v>#PX056-Z</c:v>
                </c:pt>
                <c:pt idx="11">
                  <c:v>AG 06037</c:v>
                </c:pt>
                <c:pt idx="12">
                  <c:v>AG 08050</c:v>
                </c:pt>
              </c:strCache>
            </c:strRef>
          </c:cat>
          <c:val>
            <c:numRef>
              <c:f>Sheet1!$B$2:$B$14</c:f>
              <c:numCache>
                <c:formatCode>0.0</c:formatCode>
                <c:ptCount val="13"/>
                <c:pt idx="0">
                  <c:v>36.520660888888912</c:v>
                </c:pt>
                <c:pt idx="1">
                  <c:v>37.73870583935809</c:v>
                </c:pt>
                <c:pt idx="2">
                  <c:v>37.769279241666645</c:v>
                </c:pt>
                <c:pt idx="3">
                  <c:v>41.604023592156857</c:v>
                </c:pt>
                <c:pt idx="4">
                  <c:v>44.052739100000011</c:v>
                </c:pt>
                <c:pt idx="5">
                  <c:v>50.069896920634932</c:v>
                </c:pt>
                <c:pt idx="6">
                  <c:v>53.335308026666645</c:v>
                </c:pt>
                <c:pt idx="7">
                  <c:v>53.904483534135998</c:v>
                </c:pt>
                <c:pt idx="8">
                  <c:v>57.667353484848455</c:v>
                </c:pt>
                <c:pt idx="9">
                  <c:v>61.489266799999996</c:v>
                </c:pt>
                <c:pt idx="10">
                  <c:v>63.486677212121208</c:v>
                </c:pt>
                <c:pt idx="11">
                  <c:v>71.420839777777772</c:v>
                </c:pt>
                <c:pt idx="12">
                  <c:v>74.617713214611868</c:v>
                </c:pt>
              </c:numCache>
            </c:numRef>
          </c:val>
        </c:ser>
        <c:dLbls>
          <c:showVal val="1"/>
        </c:dLbls>
        <c:gapWidth val="10"/>
        <c:axId val="89753472"/>
        <c:axId val="89755008"/>
      </c:barChart>
      <c:catAx>
        <c:axId val="89753472"/>
        <c:scaling>
          <c:orientation val="minMax"/>
        </c:scaling>
        <c:axPos val="b"/>
        <c:tickLblPos val="nextTo"/>
        <c:crossAx val="89755008"/>
        <c:crosses val="autoZero"/>
        <c:auto val="1"/>
        <c:lblAlgn val="ctr"/>
        <c:lblOffset val="100"/>
      </c:catAx>
      <c:valAx>
        <c:axId val="89755008"/>
        <c:scaling>
          <c:orientation val="minMax"/>
        </c:scaling>
        <c:axPos val="l"/>
        <c:majorGridlines/>
        <c:numFmt formatCode="0.0" sourceLinked="1"/>
        <c:tickLblPos val="nextTo"/>
        <c:crossAx val="89753472"/>
        <c:crosses val="autoZero"/>
        <c:crossBetween val="between"/>
      </c:valAx>
      <c:spPr>
        <a:solidFill>
          <a:schemeClr val="bg1"/>
        </a:solidFill>
      </c:spPr>
    </c:plotArea>
    <c:plotVisOnly val="1"/>
  </c:chart>
  <c:txPr>
    <a:bodyPr/>
    <a:lstStyle/>
    <a:p>
      <a:pPr>
        <a:defRPr sz="1600"/>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1.emf"/></Relationships>
</file>

<file path=ppt/drawings/drawing1.xml><?xml version="1.0" encoding="utf-8"?>
<c:userShapes xmlns:c="http://schemas.openxmlformats.org/drawingml/2006/chart">
  <cdr:relSizeAnchor xmlns:cdr="http://schemas.openxmlformats.org/drawingml/2006/chartDrawing">
    <cdr:from>
      <cdr:x>0.07826</cdr:x>
      <cdr:y>0.25</cdr:y>
    </cdr:from>
    <cdr:to>
      <cdr:x>0.97391</cdr:x>
      <cdr:y>0.25</cdr:y>
    </cdr:to>
    <cdr:sp macro="" textlink="">
      <cdr:nvSpPr>
        <cdr:cNvPr id="3" name="Straight Connector 2"/>
        <cdr:cNvSpPr/>
      </cdr:nvSpPr>
      <cdr:spPr>
        <a:xfrm xmlns:a="http://schemas.openxmlformats.org/drawingml/2006/main">
          <a:off x="685800" y="1219200"/>
          <a:ext cx="7848600" cy="0"/>
        </a:xfrm>
        <a:prstGeom xmlns:a="http://schemas.openxmlformats.org/drawingml/2006/main" prst="line">
          <a:avLst/>
        </a:prstGeom>
        <a:ln xmlns:a="http://schemas.openxmlformats.org/drawingml/2006/main" w="38100">
          <a:solidFill>
            <a:srgbClr val="FF0000"/>
          </a:solidFill>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8750300"/>
            <a:ext cx="723900" cy="301625"/>
          </a:xfrm>
          <a:prstGeom prst="rect">
            <a:avLst/>
          </a:prstGeom>
          <a:noFill/>
          <a:ln w="12700">
            <a:noFill/>
            <a:miter lim="800000"/>
            <a:headEnd/>
            <a:tailEnd/>
          </a:ln>
          <a:effectLst/>
        </p:spPr>
        <p:txBody>
          <a:bodyPr wrap="none" lIns="90488" tIns="44450" rIns="90488" bIns="44450" anchor="ctr">
            <a:spAutoFit/>
          </a:bodyPr>
          <a:lstStyle/>
          <a:p>
            <a:pPr eaLnBrk="0" hangingPunct="0">
              <a:defRPr/>
            </a:pPr>
            <a:fld id="{B8291BF5-F18C-408C-BB15-05A8C01B99BF}" type="datetime1">
              <a:rPr lang="en-US" sz="1400">
                <a:latin typeface="Times New Roman" pitchFamily="18" charset="0"/>
              </a:rPr>
              <a:pPr eaLnBrk="0" hangingPunct="0">
                <a:defRPr/>
              </a:pPr>
              <a:t>9/29/2010</a:t>
            </a:fld>
            <a:endParaRPr lang="en-US" sz="1400">
              <a:latin typeface="Times New Roman" pitchFamily="18" charset="0"/>
            </a:endParaRPr>
          </a:p>
        </p:txBody>
      </p:sp>
      <p:sp>
        <p:nvSpPr>
          <p:cNvPr id="3075" name="Rectangle 3"/>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8" tIns="44450" rIns="90488" bIns="44450" anchor="ctr">
            <a:spAutoFit/>
          </a:bodyPr>
          <a:lstStyle/>
          <a:p>
            <a:pPr algn="r" eaLnBrk="0" hangingPunct="0">
              <a:defRPr/>
            </a:pPr>
            <a:fld id="{EC16F395-7AAE-4600-B61D-5DD7C8E0774E}" type="slidenum">
              <a:rPr lang="en-US" sz="1400">
                <a:latin typeface="Times New Roman" pitchFamily="18" charset="0"/>
              </a:rPr>
              <a:pPr algn="r" eaLnBrk="0" hangingPunct="0">
                <a:defRPr/>
              </a:pPr>
              <a:t>‹#›</a:t>
            </a:fld>
            <a:endParaRPr lang="en-US" sz="1400">
              <a:latin typeface="Times New Roman" pitchFamily="18"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idx="2"/>
          </p:nvPr>
        </p:nvSpPr>
        <p:spPr bwMode="auto">
          <a:xfrm>
            <a:off x="1144588" y="687388"/>
            <a:ext cx="4568825" cy="3425825"/>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notes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r>
              <a:rPr lang="en-US" smtClean="0"/>
              <a:t>Use either title slide.  Hide the one you do not want to use.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2"/>
          <p:cNvSpPr>
            <a:spLocks noGrp="1" noRot="1" noChangeAspect="1" noChangeArrowheads="1" noTextEdit="1"/>
          </p:cNvSpPr>
          <p:nvPr>
            <p:ph type="sldImg"/>
          </p:nvPr>
        </p:nvSpPr>
        <p:spPr>
          <a:xfrm>
            <a:off x="1150938" y="690563"/>
            <a:ext cx="4556125" cy="3417887"/>
          </a:xfrm>
          <a:ln/>
        </p:spPr>
      </p:sp>
      <p:sp>
        <p:nvSpPr>
          <p:cNvPr id="1300483" name="Rectangle 3"/>
          <p:cNvSpPr>
            <a:spLocks noGrp="1" noChangeArrowheads="1"/>
          </p:cNvSpPr>
          <p:nvPr>
            <p:ph type="body" idx="1"/>
          </p:nvPr>
        </p:nvSpPr>
        <p:spPr/>
        <p:txBody>
          <a:bodyPr/>
          <a:lstStyle/>
          <a:p>
            <a:r>
              <a:rPr lang="en-US"/>
              <a:t>Final check for accuracy.  The container over a time collection is the most valid and easy method.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r>
              <a:rPr lang="en-US" smtClean="0"/>
              <a:t>Summary chart with descriptions and approximate droplet sizes recommended.  Important to mention the relative size so they can keep it in perspective.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2" name="Rectangle 2"/>
          <p:cNvSpPr>
            <a:spLocks noGrp="1" noRot="1" noChangeAspect="1" noChangeArrowheads="1" noTextEdit="1"/>
          </p:cNvSpPr>
          <p:nvPr>
            <p:ph type="sldImg"/>
          </p:nvPr>
        </p:nvSpPr>
        <p:spPr>
          <a:ln/>
        </p:spPr>
      </p:sp>
      <p:sp>
        <p:nvSpPr>
          <p:cNvPr id="1254403" name="Rectangle 3"/>
          <p:cNvSpPr>
            <a:spLocks noGrp="1" noChangeArrowheads="1"/>
          </p:cNvSpPr>
          <p:nvPr>
            <p:ph type="body" idx="1"/>
          </p:nvPr>
        </p:nvSpPr>
        <p:spPr/>
        <p:txBody>
          <a:bodyPr/>
          <a:lstStyle/>
          <a:p>
            <a:r>
              <a:rPr lang="en-US"/>
              <a:t>Select the pressure to suit the nozzle type.  Bigger the orifice the lower the pressure.  Pressure gage is used to emphasize that the pressure should be monitored at the nozzle for the most accurate flow rate measurement.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noFill/>
          <a:ln w="9525"/>
        </p:spPr>
        <p:txBody>
          <a:bodyPr lIns="90686" tIns="44548" rIns="90686" bIns="44548"/>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89091" name="Rectangle 3"/>
          <p:cNvSpPr>
            <a:spLocks noGrp="1" noRot="1" noChangeAspect="1" noChangeArrowheads="1" noTextEdit="1"/>
          </p:cNvSpPr>
          <p:nvPr>
            <p:ph type="sldImg"/>
          </p:nvPr>
        </p:nvSpPr>
        <p:spPr>
          <a:xfrm>
            <a:off x="1152525" y="690563"/>
            <a:ext cx="4557713" cy="3417887"/>
          </a:xfrm>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noFill/>
          <a:ln w="9525"/>
        </p:spPr>
        <p:txBody>
          <a:bodyPr/>
          <a:lstStyle/>
          <a:p>
            <a:r>
              <a:rPr lang="en-US" smtClean="0"/>
              <a:t>Beginning with the ‘extended range’ flat fan nozzle (all major manufactures have one), continuing with the design of ‘preorifice inserts’ and ‘turbulation chambers’, and now with the ‘venturi’ style nozzle design, nozzle manufacturer's have worked to develop nozzles that are improving the quality of spray emitted.  </a:t>
            </a:r>
          </a:p>
        </p:txBody>
      </p:sp>
      <p:sp>
        <p:nvSpPr>
          <p:cNvPr id="102403" name="Rectangle 3"/>
          <p:cNvSpPr>
            <a:spLocks noGrp="1" noRot="1" noChangeAspect="1" noChangeArrowheads="1" noTextEdit="1"/>
          </p:cNvSpPr>
          <p:nvPr>
            <p:ph type="sldImg"/>
          </p:nvPr>
        </p:nvSpPr>
        <p:spPr>
          <a:xfrm>
            <a:off x="1154113" y="692150"/>
            <a:ext cx="4554537" cy="3416300"/>
          </a:xfrm>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3884613" y="8685213"/>
            <a:ext cx="2971800" cy="457200"/>
          </a:xfrm>
          <a:prstGeom prst="rect">
            <a:avLst/>
          </a:prstGeom>
          <a:noFill/>
        </p:spPr>
        <p:txBody>
          <a:bodyPr/>
          <a:lstStyle/>
          <a:p>
            <a:fld id="{CEDE62EA-8051-45FB-9B7D-ECCC79F46714}" type="slidenum">
              <a:rPr lang="en-US" smtClean="0"/>
              <a:pPr/>
              <a:t>8</a:t>
            </a:fld>
            <a:endParaRPr lang="en-US" smtClean="0"/>
          </a:p>
        </p:txBody>
      </p:sp>
      <p:sp>
        <p:nvSpPr>
          <p:cNvPr id="71683" name="Rectangle 2"/>
          <p:cNvSpPr>
            <a:spLocks noGrp="1" noRot="1" noChangeAspect="1" noChangeArrowheads="1" noTextEdit="1"/>
          </p:cNvSpPr>
          <p:nvPr>
            <p:ph type="sldImg"/>
          </p:nvPr>
        </p:nvSpPr>
        <p:spPr>
          <a:xfrm>
            <a:off x="1150938" y="692150"/>
            <a:ext cx="4552950" cy="3414713"/>
          </a:xfrm>
          <a:ln cap="flat"/>
        </p:spPr>
      </p:sp>
      <p:sp>
        <p:nvSpPr>
          <p:cNvPr id="71684" name="Rectangle 3"/>
          <p:cNvSpPr>
            <a:spLocks noGrp="1" noChangeArrowheads="1"/>
          </p:cNvSpPr>
          <p:nvPr>
            <p:ph type="body" idx="1"/>
          </p:nvPr>
        </p:nvSpPr>
        <p:spPr>
          <a:xfrm>
            <a:off x="912813" y="4343400"/>
            <a:ext cx="5030787" cy="4114800"/>
          </a:xfrm>
          <a:noFill/>
          <a:ln/>
        </p:spPr>
        <p:txBody>
          <a:bodyPr lIns="91228" tIns="45614" rIns="91228" bIns="45614"/>
          <a:lstStyle/>
          <a:p>
            <a:pPr>
              <a:spcBef>
                <a:spcPct val="0"/>
              </a:spcBef>
            </a:pPr>
            <a:endParaRPr lang="en-US" sz="240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14" name="Rectangle 2"/>
          <p:cNvSpPr>
            <a:spLocks noGrp="1" noRot="1" noChangeAspect="1" noChangeArrowheads="1" noTextEdit="1"/>
          </p:cNvSpPr>
          <p:nvPr>
            <p:ph type="sldImg"/>
          </p:nvPr>
        </p:nvSpPr>
        <p:spPr>
          <a:xfrm>
            <a:off x="1154113" y="692150"/>
            <a:ext cx="4554537" cy="3416300"/>
          </a:xfrm>
          <a:ln/>
        </p:spPr>
      </p:sp>
      <p:sp>
        <p:nvSpPr>
          <p:cNvPr id="1242115" name="Rectangle 3"/>
          <p:cNvSpPr>
            <a:spLocks noGrp="1" noChangeArrowheads="1"/>
          </p:cNvSpPr>
          <p:nvPr>
            <p:ph type="body" idx="1"/>
          </p:nvPr>
        </p:nvSpPr>
        <p:spPr>
          <a:xfrm>
            <a:off x="915988" y="4344988"/>
            <a:ext cx="5026025" cy="4113212"/>
          </a:xfrm>
        </p:spPr>
        <p:txBody>
          <a:bodyPr/>
          <a:lstStyle/>
          <a:p>
            <a:r>
              <a:rPr lang="en-US"/>
              <a:t>Many technological changes have occurred in the spray industry in recent years.  Much attention has been given to application equipment to increase efficiency and minimize spray drift.  This presentation is designed for you to share some of these application technologies in ground application with your applicator audiences.  Equipment design changes have occurred in all forms of ground application.  Much of the improvements has been directed at the reduction of spray drift.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10" name="Rectangle 2"/>
          <p:cNvSpPr>
            <a:spLocks noGrp="1" noRot="1" noChangeAspect="1" noChangeArrowheads="1" noTextEdit="1"/>
          </p:cNvSpPr>
          <p:nvPr>
            <p:ph type="sldImg"/>
          </p:nvPr>
        </p:nvSpPr>
        <p:spPr>
          <a:ln/>
        </p:spPr>
      </p:sp>
      <p:sp>
        <p:nvSpPr>
          <p:cNvPr id="1323011" name="Rectangle 3"/>
          <p:cNvSpPr>
            <a:spLocks noGrp="1" noChangeArrowheads="1"/>
          </p:cNvSpPr>
          <p:nvPr>
            <p:ph type="body" idx="1"/>
          </p:nvPr>
        </p:nvSpPr>
        <p:spPr/>
        <p:txBody>
          <a:bodyPr/>
          <a:lstStyle/>
          <a:p>
            <a:r>
              <a:rPr lang="en-US"/>
              <a:t>These are my points to emphasize the nozzles importance.  The next several slides will explain or highlight each point in more detail.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8" name="Rectangle 2"/>
          <p:cNvSpPr>
            <a:spLocks noGrp="1" noRot="1" noChangeAspect="1" noChangeArrowheads="1" noTextEdit="1"/>
          </p:cNvSpPr>
          <p:nvPr>
            <p:ph type="sldImg"/>
          </p:nvPr>
        </p:nvSpPr>
        <p:spPr>
          <a:ln/>
        </p:spPr>
      </p:sp>
      <p:sp>
        <p:nvSpPr>
          <p:cNvPr id="1248259" name="Rectangle 3"/>
          <p:cNvSpPr>
            <a:spLocks noGrp="1" noChangeArrowheads="1"/>
          </p:cNvSpPr>
          <p:nvPr>
            <p:ph type="body" idx="1"/>
          </p:nvPr>
        </p:nvSpPr>
        <p:spPr/>
        <p:txBody>
          <a:bodyPr/>
          <a:lstStyle/>
          <a:p>
            <a:r>
              <a:rPr lang="en-US"/>
              <a:t>This emphasizes my philosophy on calibration and leads into selecting the correct nozzle size.  Begins with the label (the law), then based on travel speed.  Nozzle spacing is used but typically does not change – usually 20-inches.  Formula on next slides with example of a calculation.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6" name="Rectangle 2"/>
          <p:cNvSpPr>
            <a:spLocks noGrp="1" noRot="1" noChangeAspect="1" noChangeArrowheads="1" noTextEdit="1"/>
          </p:cNvSpPr>
          <p:nvPr>
            <p:ph type="sldImg"/>
          </p:nvPr>
        </p:nvSpPr>
        <p:spPr>
          <a:xfrm>
            <a:off x="1166813" y="687388"/>
            <a:ext cx="4529137" cy="3397250"/>
          </a:xfrm>
          <a:ln cap="flat"/>
        </p:spPr>
      </p:sp>
      <p:sp>
        <p:nvSpPr>
          <p:cNvPr id="1250307" name="Rectangle 3"/>
          <p:cNvSpPr>
            <a:spLocks noGrp="1" noChangeArrowheads="1"/>
          </p:cNvSpPr>
          <p:nvPr>
            <p:ph type="body" idx="1"/>
          </p:nvPr>
        </p:nvSpPr>
        <p:spPr>
          <a:noFill/>
          <a:ln/>
        </p:spPr>
        <p:txBody>
          <a:bodyPr lIns="92075" tIns="46038" rIns="92075" bIns="46038"/>
          <a:lstStyle/>
          <a:p>
            <a:r>
              <a:rPr lang="en-US"/>
              <a:t>This is the key formula.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4" name="Rectangle 2"/>
          <p:cNvSpPr>
            <a:spLocks noGrp="1" noRot="1" noChangeAspect="1" noChangeArrowheads="1" noTextEdit="1"/>
          </p:cNvSpPr>
          <p:nvPr>
            <p:ph type="sldImg"/>
          </p:nvPr>
        </p:nvSpPr>
        <p:spPr>
          <a:ln/>
        </p:spPr>
      </p:sp>
      <p:sp>
        <p:nvSpPr>
          <p:cNvPr id="1252355" name="Rectangle 3"/>
          <p:cNvSpPr>
            <a:spLocks noGrp="1" noChangeArrowheads="1"/>
          </p:cNvSpPr>
          <p:nvPr>
            <p:ph type="body" idx="1"/>
          </p:nvPr>
        </p:nvSpPr>
        <p:spPr/>
        <p:txBody>
          <a:bodyPr/>
          <a:lstStyle/>
          <a:p>
            <a:r>
              <a:rPr lang="en-US"/>
              <a:t>Example of 12 gpa at 12 MPH.  Will need an orifice to deliver 0.48 gpm.  Pressure to be determined on following slide.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20B07C-EA1A-4217-94E5-7E9D322510D1}"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5F15B7-D20E-42B5-8045-AEA559E1638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D2D4AA-EABB-4877-8C46-DED427686CF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A976877-15A1-4848-8F6A-E061085D49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24088-232E-46B0-899D-EAB99E2DF25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009B65A2-85C4-43B0-8C1F-B2E9BC1FE63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16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981200"/>
            <a:ext cx="350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505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51"/>
          <p:cNvSpPr>
            <a:spLocks noGrp="1" noChangeArrowheads="1"/>
          </p:cNvSpPr>
          <p:nvPr>
            <p:ph type="ftr" sz="quarter" idx="10"/>
          </p:nvPr>
        </p:nvSpPr>
        <p:spPr>
          <a:ln/>
        </p:spPr>
        <p:txBody>
          <a:bodyPr/>
          <a:lstStyle>
            <a:lvl1pPr>
              <a:defRPr/>
            </a:lvl1pPr>
          </a:lstStyle>
          <a:p>
            <a:pPr>
              <a:defRPr/>
            </a:pPr>
            <a:endParaRPr lang="en-US"/>
          </a:p>
        </p:txBody>
      </p:sp>
      <p:sp>
        <p:nvSpPr>
          <p:cNvPr id="7" name="Rectangle 2052"/>
          <p:cNvSpPr>
            <a:spLocks noGrp="1" noChangeArrowheads="1"/>
          </p:cNvSpPr>
          <p:nvPr>
            <p:ph type="sldNum" sz="quarter" idx="11"/>
          </p:nvPr>
        </p:nvSpPr>
        <p:spPr>
          <a:ln/>
        </p:spPr>
        <p:txBody>
          <a:bodyPr/>
          <a:lstStyle>
            <a:lvl1pPr>
              <a:defRPr/>
            </a:lvl1pPr>
          </a:lstStyle>
          <a:p>
            <a:pPr>
              <a:defRPr/>
            </a:pPr>
            <a:fld id="{EE4B1904-3C5C-42A9-8FAB-145FBEA6626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867582A-F4D6-45D7-87D0-5B60BB63623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20AA8BF-A8C8-4ED0-9D94-FE899E8B472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11C13F-0810-40DA-A78E-DEE85A940B1E}"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3C1A6D7-59FE-4C2B-8AF4-FF5930D7EA5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1F69C1B-93FE-495C-8DCC-59545B175BD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24CB85F-C5F5-43BB-BF85-589363FF150D}"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83AD5EA-0059-48B3-98AB-A2792D21E1B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8E641CC-E33A-4F34-897A-405F23E9D75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FB5820F-0E1E-4166-A282-831EBBB41B37}"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6" r:id="rId12"/>
    <p:sldLayoutId id="2147483688" r:id="rId13"/>
    <p:sldLayoutId id="2147483689" r:id="rId14"/>
    <p:sldLayoutId id="2147483691"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http://www.oznet.ksu.edu/edtech/TeamServices/Images/LOGOS/72dpi/Pcat.gif"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5.png"/><Relationship Id="rId12"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45.jpeg"/><Relationship Id="rId5" Type="http://schemas.openxmlformats.org/officeDocument/2006/relationships/image" Target="../media/image41.jpeg"/><Relationship Id="rId15" Type="http://schemas.openxmlformats.org/officeDocument/2006/relationships/image" Target="../media/image49.png"/><Relationship Id="rId10" Type="http://schemas.openxmlformats.org/officeDocument/2006/relationships/image" Target="../media/image44.jpeg"/><Relationship Id="rId4" Type="http://schemas.openxmlformats.org/officeDocument/2006/relationships/image" Target="../media/image40.png"/><Relationship Id="rId9" Type="http://schemas.openxmlformats.org/officeDocument/2006/relationships/image" Target="../media/image43.jpe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vmlDrawing" Target="../drawings/vmlDrawing5.vml"/><Relationship Id="rId5" Type="http://schemas.openxmlformats.org/officeDocument/2006/relationships/oleObject" Target="../embeddings/oleObject5.bin"/><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tags" Target="../tags/tag3.xml"/><Relationship Id="rId16" Type="http://schemas.openxmlformats.org/officeDocument/2006/relationships/image" Target="../media/image14.png"/><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oleObject" Target="../embeddings/oleObject1.bin"/><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notesSlide" Target="../notesSlides/notesSlide2.xml"/><Relationship Id="rId9" Type="http://schemas.openxmlformats.org/officeDocument/2006/relationships/image" Target="../media/image7.jpe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76.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5.xml"/><Relationship Id="rId4" Type="http://schemas.openxmlformats.org/officeDocument/2006/relationships/image" Target="../media/image108.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5.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slideLayout" Target="../slideLayouts/slideLayout6.xml"/><Relationship Id="rId7" Type="http://schemas.openxmlformats.org/officeDocument/2006/relationships/image" Target="../media/image124.jpeg"/><Relationship Id="rId2" Type="http://schemas.openxmlformats.org/officeDocument/2006/relationships/tags" Target="../tags/tag27.xml"/><Relationship Id="rId1" Type="http://schemas.openxmlformats.org/officeDocument/2006/relationships/vmlDrawing" Target="../drawings/vmlDrawing7.v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rewolf\My%20Documents\My%20Videos\Winfield%20Solutions\Wolf\Compspraywind_AI_herbvsILock_82+88i.wmv" TargetMode="External"/><Relationship Id="rId1" Type="http://schemas.openxmlformats.org/officeDocument/2006/relationships/tags" Target="../tags/tag28.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129.jpeg"/><Relationship Id="rId4"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5.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ctrTitle"/>
          </p:nvPr>
        </p:nvSpPr>
        <p:spPr>
          <a:xfrm>
            <a:off x="381000" y="609600"/>
            <a:ext cx="8534400" cy="1143000"/>
          </a:xfrm>
        </p:spPr>
        <p:txBody>
          <a:bodyPr>
            <a:normAutofit fontScale="90000"/>
          </a:bodyPr>
          <a:lstStyle/>
          <a:p>
            <a:pPr eaLnBrk="1" hangingPunct="1"/>
            <a:r>
              <a:rPr lang="en-US" sz="4000" dirty="0" smtClean="0">
                <a:solidFill>
                  <a:srgbClr val="6600CC"/>
                </a:solidFill>
              </a:rPr>
              <a:t>Calibrating Sprayers for Droplet Size….</a:t>
            </a:r>
            <a:br>
              <a:rPr lang="en-US" sz="4000" dirty="0" smtClean="0">
                <a:solidFill>
                  <a:srgbClr val="6600CC"/>
                </a:solidFill>
              </a:rPr>
            </a:br>
            <a:r>
              <a:rPr lang="en-US" sz="4000" dirty="0" smtClean="0">
                <a:solidFill>
                  <a:srgbClr val="6600CC"/>
                </a:solidFill>
              </a:rPr>
              <a:t>….according to the label</a:t>
            </a:r>
            <a:endParaRPr lang="en-US" sz="3600" dirty="0" smtClean="0">
              <a:solidFill>
                <a:srgbClr val="6600CC"/>
              </a:solidFill>
            </a:endParaRPr>
          </a:p>
        </p:txBody>
      </p:sp>
      <p:sp>
        <p:nvSpPr>
          <p:cNvPr id="14339" name="Rectangle 4"/>
          <p:cNvSpPr>
            <a:spLocks noGrp="1" noChangeArrowheads="1"/>
          </p:cNvSpPr>
          <p:nvPr>
            <p:ph type="subTitle" idx="1"/>
          </p:nvPr>
        </p:nvSpPr>
        <p:spPr>
          <a:xfrm>
            <a:off x="457200" y="2514600"/>
            <a:ext cx="8077200" cy="1295400"/>
          </a:xfrm>
        </p:spPr>
        <p:txBody>
          <a:bodyPr/>
          <a:lstStyle/>
          <a:p>
            <a:pPr eaLnBrk="1" hangingPunct="1"/>
            <a:r>
              <a:rPr lang="en-US" sz="3600" dirty="0" smtClean="0">
                <a:solidFill>
                  <a:schemeClr val="tx1"/>
                </a:solidFill>
              </a:rPr>
              <a:t>Robert E. Wolf </a:t>
            </a:r>
          </a:p>
          <a:p>
            <a:pPr eaLnBrk="1" hangingPunct="1"/>
            <a:r>
              <a:rPr lang="en-US" sz="2800" dirty="0" smtClean="0">
                <a:solidFill>
                  <a:schemeClr val="tx1"/>
                </a:solidFill>
              </a:rPr>
              <a:t>Extension Specialist Application Technology</a:t>
            </a:r>
            <a:endParaRPr lang="en-US" sz="4000" dirty="0" smtClean="0">
              <a:solidFill>
                <a:schemeClr val="tx1"/>
              </a:solidFill>
            </a:endParaRPr>
          </a:p>
        </p:txBody>
      </p:sp>
      <p:sp>
        <p:nvSpPr>
          <p:cNvPr id="14340" name="Rectangle 5"/>
          <p:cNvSpPr>
            <a:spLocks noChangeArrowheads="1"/>
          </p:cNvSpPr>
          <p:nvPr/>
        </p:nvSpPr>
        <p:spPr bwMode="auto">
          <a:xfrm>
            <a:off x="152400" y="5105400"/>
            <a:ext cx="4648200" cy="1600200"/>
          </a:xfrm>
          <a:prstGeom prst="rect">
            <a:avLst/>
          </a:prstGeom>
          <a:noFill/>
          <a:ln w="9525">
            <a:noFill/>
            <a:miter lim="800000"/>
            <a:headEnd/>
            <a:tailEnd/>
          </a:ln>
        </p:spPr>
        <p:txBody>
          <a:bodyPr wrap="none" anchor="ctr"/>
          <a:lstStyle/>
          <a:p>
            <a:endParaRPr lang="en-US"/>
          </a:p>
        </p:txBody>
      </p:sp>
      <p:sp>
        <p:nvSpPr>
          <p:cNvPr id="14341" name="Text Box 6"/>
          <p:cNvSpPr txBox="1">
            <a:spLocks noChangeArrowheads="1"/>
          </p:cNvSpPr>
          <p:nvPr/>
        </p:nvSpPr>
        <p:spPr bwMode="auto">
          <a:xfrm>
            <a:off x="762000" y="3886200"/>
            <a:ext cx="7246938" cy="457200"/>
          </a:xfrm>
          <a:prstGeom prst="rect">
            <a:avLst/>
          </a:prstGeom>
          <a:noFill/>
          <a:ln w="9525">
            <a:noFill/>
            <a:miter lim="800000"/>
            <a:headEnd/>
            <a:tailEnd/>
          </a:ln>
        </p:spPr>
        <p:txBody>
          <a:bodyPr>
            <a:spAutoFit/>
          </a:bodyPr>
          <a:lstStyle/>
          <a:p>
            <a:pPr algn="ctr">
              <a:spcBef>
                <a:spcPct val="20000"/>
              </a:spcBef>
            </a:pPr>
            <a:r>
              <a:rPr lang="en-US" sz="2400">
                <a:solidFill>
                  <a:srgbClr val="6600CC"/>
                </a:solidFill>
                <a:latin typeface="Times New Roman" pitchFamily="18" charset="0"/>
              </a:rPr>
              <a:t>Biological and Agricultural Engineering</a:t>
            </a:r>
          </a:p>
        </p:txBody>
      </p:sp>
      <p:pic>
        <p:nvPicPr>
          <p:cNvPr id="14342" name="Picture 9"/>
          <p:cNvPicPr>
            <a:picLocks noChangeAspect="1" noChangeArrowheads="1"/>
          </p:cNvPicPr>
          <p:nvPr/>
        </p:nvPicPr>
        <p:blipFill>
          <a:blip r:embed="rId4" cstate="print"/>
          <a:srcRect r="-7359"/>
          <a:stretch>
            <a:fillRect/>
          </a:stretch>
        </p:blipFill>
        <p:spPr bwMode="auto">
          <a:xfrm>
            <a:off x="2667000" y="4789488"/>
            <a:ext cx="6334125" cy="1916112"/>
          </a:xfrm>
          <a:prstGeom prst="rect">
            <a:avLst/>
          </a:prstGeom>
          <a:noFill/>
          <a:ln w="12700">
            <a:noFill/>
            <a:miter lim="800000"/>
            <a:headEnd/>
            <a:tailEnd/>
          </a:ln>
        </p:spPr>
      </p:pic>
      <p:pic>
        <p:nvPicPr>
          <p:cNvPr id="14343" name="Picture 10" descr="http://www.oznet.ksu.edu/edtech/TeamServices/Images/LOGOS/72dpi/Pcat.gif"/>
          <p:cNvPicPr>
            <a:picLocks noChangeAspect="1" noChangeArrowheads="1"/>
          </p:cNvPicPr>
          <p:nvPr/>
        </p:nvPicPr>
        <p:blipFill>
          <a:blip r:embed="rId5" r:link="rId6" cstate="print"/>
          <a:srcRect/>
          <a:stretch>
            <a:fillRect/>
          </a:stretch>
        </p:blipFill>
        <p:spPr bwMode="auto">
          <a:xfrm>
            <a:off x="228600" y="4702175"/>
            <a:ext cx="2362200" cy="1916113"/>
          </a:xfrm>
          <a:prstGeom prst="rect">
            <a:avLst/>
          </a:prstGeom>
          <a:noFill/>
          <a:ln w="9525">
            <a:noFill/>
            <a:miter lim="800000"/>
            <a:headEnd/>
            <a:tailEnd/>
          </a:ln>
        </p:spPr>
      </p:pic>
    </p:spTree>
    <p:custDataLst>
      <p:tags r:id="rId1"/>
    </p:custData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MVC-030F"/>
          <p:cNvPicPr>
            <a:picLocks noChangeAspect="1" noChangeArrowheads="1"/>
          </p:cNvPicPr>
          <p:nvPr/>
        </p:nvPicPr>
        <p:blipFill>
          <a:blip r:embed="rId2" cstate="print"/>
          <a:srcRect l="2083" t="2777" r="4167" b="4167"/>
          <a:stretch>
            <a:fillRect/>
          </a:stretch>
        </p:blipFill>
        <p:spPr bwMode="auto">
          <a:xfrm>
            <a:off x="152400" y="228600"/>
            <a:ext cx="3886200" cy="2914651"/>
          </a:xfrm>
          <a:prstGeom prst="rect">
            <a:avLst/>
          </a:prstGeom>
          <a:noFill/>
          <a:ln w="9525">
            <a:noFill/>
            <a:miter lim="800000"/>
            <a:headEnd/>
            <a:tailEnd/>
          </a:ln>
        </p:spPr>
      </p:pic>
      <p:pic>
        <p:nvPicPr>
          <p:cNvPr id="3" name="Picture 4" descr="http://www.homedepot.com/catalog/productImages/300/65/65a7af95-32d0-49f6-b770-47b2e9c20a09_300.jpg"/>
          <p:cNvPicPr>
            <a:picLocks noChangeAspect="1" noChangeArrowheads="1"/>
          </p:cNvPicPr>
          <p:nvPr/>
        </p:nvPicPr>
        <p:blipFill>
          <a:blip r:embed="rId3" cstate="print"/>
          <a:srcRect/>
          <a:stretch>
            <a:fillRect/>
          </a:stretch>
        </p:blipFill>
        <p:spPr bwMode="auto">
          <a:xfrm>
            <a:off x="228600" y="3352800"/>
            <a:ext cx="3429000" cy="3429000"/>
          </a:xfrm>
          <a:prstGeom prst="rect">
            <a:avLst/>
          </a:prstGeom>
          <a:noFill/>
          <a:ln w="9525">
            <a:noFill/>
            <a:miter lim="800000"/>
            <a:headEnd/>
            <a:tailEnd/>
          </a:ln>
        </p:spPr>
      </p:pic>
      <p:pic>
        <p:nvPicPr>
          <p:cNvPr id="102402" name="Picture 2"/>
          <p:cNvPicPr>
            <a:picLocks noChangeAspect="1" noChangeArrowheads="1"/>
          </p:cNvPicPr>
          <p:nvPr/>
        </p:nvPicPr>
        <p:blipFill>
          <a:blip r:embed="rId4" cstate="print"/>
          <a:srcRect/>
          <a:stretch>
            <a:fillRect/>
          </a:stretch>
        </p:blipFill>
        <p:spPr bwMode="auto">
          <a:xfrm>
            <a:off x="4267200" y="1524000"/>
            <a:ext cx="4721331" cy="4876800"/>
          </a:xfrm>
          <a:prstGeom prst="rect">
            <a:avLst/>
          </a:prstGeom>
          <a:noFill/>
          <a:ln w="12700" cap="flat" cmpd="sng">
            <a:solidFill>
              <a:srgbClr val="FF0000"/>
            </a:solidFill>
            <a:prstDash val="solid"/>
            <a:miter lim="800000"/>
            <a:headEnd type="none" w="sm" len="sm"/>
            <a:tailEnd type="none" w="sm" len="sm"/>
          </a:ln>
        </p:spPr>
      </p:pic>
      <p:sp>
        <p:nvSpPr>
          <p:cNvPr id="6" name="Title 5"/>
          <p:cNvSpPr>
            <a:spLocks noGrp="1"/>
          </p:cNvSpPr>
          <p:nvPr>
            <p:ph type="title"/>
          </p:nvPr>
        </p:nvSpPr>
        <p:spPr>
          <a:xfrm>
            <a:off x="4191000" y="228600"/>
            <a:ext cx="4724400" cy="1143000"/>
          </a:xfrm>
        </p:spPr>
        <p:txBody>
          <a:bodyPr/>
          <a:lstStyle/>
          <a:p>
            <a:r>
              <a:rPr lang="en-US" sz="2400" dirty="0" smtClean="0"/>
              <a:t>Converting to a flat-fan and/or drift reducing nozzle</a:t>
            </a:r>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p:cNvPicPr>
            <a:picLocks noChangeAspect="1" noChangeArrowheads="1"/>
          </p:cNvPicPr>
          <p:nvPr/>
        </p:nvPicPr>
        <p:blipFill>
          <a:blip r:embed="rId3" cstate="print"/>
          <a:srcRect/>
          <a:stretch>
            <a:fillRect/>
          </a:stretch>
        </p:blipFill>
        <p:spPr bwMode="auto">
          <a:xfrm>
            <a:off x="5715000" y="4953000"/>
            <a:ext cx="1600200" cy="1600200"/>
          </a:xfrm>
          <a:prstGeom prst="rect">
            <a:avLst/>
          </a:prstGeom>
          <a:noFill/>
          <a:ln w="12700" cap="flat" cmpd="sng">
            <a:noFill/>
            <a:prstDash val="solid"/>
            <a:miter lim="800000"/>
            <a:headEnd type="none" w="sm" len="sm"/>
            <a:tailEnd type="none" w="sm" len="sm"/>
          </a:ln>
        </p:spPr>
      </p:pic>
      <p:pic>
        <p:nvPicPr>
          <p:cNvPr id="103426" name="Picture 2"/>
          <p:cNvPicPr>
            <a:picLocks noChangeAspect="1" noChangeArrowheads="1"/>
          </p:cNvPicPr>
          <p:nvPr/>
        </p:nvPicPr>
        <p:blipFill>
          <a:blip r:embed="rId4" cstate="print"/>
          <a:srcRect/>
          <a:stretch>
            <a:fillRect/>
          </a:stretch>
        </p:blipFill>
        <p:spPr bwMode="auto">
          <a:xfrm>
            <a:off x="76200" y="89709"/>
            <a:ext cx="4419601" cy="6692091"/>
          </a:xfrm>
          <a:prstGeom prst="rect">
            <a:avLst/>
          </a:prstGeom>
          <a:noFill/>
          <a:ln w="12700" cap="flat" cmpd="sng">
            <a:solidFill>
              <a:srgbClr val="FF0000"/>
            </a:solidFill>
            <a:prstDash val="solid"/>
            <a:miter lim="800000"/>
            <a:headEnd type="none" w="sm" len="sm"/>
            <a:tailEnd type="none" w="sm" len="sm"/>
          </a:ln>
        </p:spPr>
      </p:pic>
      <p:pic>
        <p:nvPicPr>
          <p:cNvPr id="3" name="Picture 2" descr="TD(C)XL11003_no_back.jpg"/>
          <p:cNvPicPr>
            <a:picLocks noChangeAspect="1"/>
          </p:cNvPicPr>
          <p:nvPr/>
        </p:nvPicPr>
        <p:blipFill>
          <a:blip r:embed="rId5" cstate="email"/>
          <a:srcRect/>
          <a:stretch>
            <a:fillRect/>
          </a:stretch>
        </p:blipFill>
        <p:spPr>
          <a:xfrm rot="10800000">
            <a:off x="7717301" y="3074987"/>
            <a:ext cx="1274299" cy="1725613"/>
          </a:xfrm>
          <a:prstGeom prst="rect">
            <a:avLst/>
          </a:prstGeom>
        </p:spPr>
      </p:pic>
      <p:graphicFrame>
        <p:nvGraphicFramePr>
          <p:cNvPr id="4" name="Object 3"/>
          <p:cNvGraphicFramePr>
            <a:graphicFrameLocks/>
          </p:cNvGraphicFramePr>
          <p:nvPr/>
        </p:nvGraphicFramePr>
        <p:xfrm>
          <a:off x="4648200" y="1524000"/>
          <a:ext cx="1371600" cy="1219200"/>
        </p:xfrm>
        <a:graphic>
          <a:graphicData uri="http://schemas.openxmlformats.org/presentationml/2006/ole">
            <p:oleObj spid="_x0000_s109570" name="Document" r:id="rId6" imgW="1873226" imgH="1732082" progId="Word.Document.8">
              <p:embed/>
            </p:oleObj>
          </a:graphicData>
        </a:graphic>
      </p:graphicFrame>
      <p:pic>
        <p:nvPicPr>
          <p:cNvPr id="5" name="Picture 4"/>
          <p:cNvPicPr>
            <a:picLocks noChangeArrowheads="1"/>
          </p:cNvPicPr>
          <p:nvPr/>
        </p:nvPicPr>
        <p:blipFill>
          <a:blip r:embed="rId7" cstate="email">
            <a:lum bright="42000" contrast="66000"/>
          </a:blip>
          <a:srcRect/>
          <a:stretch>
            <a:fillRect/>
          </a:stretch>
        </p:blipFill>
        <p:spPr bwMode="auto">
          <a:xfrm>
            <a:off x="6096000" y="1600200"/>
            <a:ext cx="1295400" cy="1219200"/>
          </a:xfrm>
          <a:prstGeom prst="rect">
            <a:avLst/>
          </a:prstGeom>
          <a:noFill/>
          <a:ln w="9525">
            <a:noFill/>
            <a:miter lim="800000"/>
            <a:headEnd/>
            <a:tailEnd/>
          </a:ln>
        </p:spPr>
      </p:pic>
      <p:pic>
        <p:nvPicPr>
          <p:cNvPr id="6" name="Picture 10" descr="MVC-055F"/>
          <p:cNvPicPr>
            <a:picLocks noChangeAspect="1" noChangeArrowheads="1"/>
          </p:cNvPicPr>
          <p:nvPr/>
        </p:nvPicPr>
        <p:blipFill>
          <a:blip r:embed="rId8" cstate="print">
            <a:lum bright="24000"/>
          </a:blip>
          <a:srcRect/>
          <a:stretch>
            <a:fillRect/>
          </a:stretch>
        </p:blipFill>
        <p:spPr bwMode="auto">
          <a:xfrm>
            <a:off x="4651514" y="3200400"/>
            <a:ext cx="2968486" cy="1524000"/>
          </a:xfrm>
          <a:prstGeom prst="rect">
            <a:avLst/>
          </a:prstGeom>
          <a:noFill/>
          <a:ln w="9525">
            <a:noFill/>
            <a:miter lim="800000"/>
            <a:headEnd/>
            <a:tailEnd/>
          </a:ln>
        </p:spPr>
      </p:pic>
      <p:pic>
        <p:nvPicPr>
          <p:cNvPr id="7" name="Picture 16" descr="IMG_0387"/>
          <p:cNvPicPr>
            <a:picLocks noChangeAspect="1" noChangeArrowheads="1"/>
          </p:cNvPicPr>
          <p:nvPr/>
        </p:nvPicPr>
        <p:blipFill>
          <a:blip r:embed="rId9" cstate="print"/>
          <a:srcRect/>
          <a:stretch>
            <a:fillRect/>
          </a:stretch>
        </p:blipFill>
        <p:spPr>
          <a:xfrm>
            <a:off x="7315200" y="1524000"/>
            <a:ext cx="1728788" cy="1580606"/>
          </a:xfrm>
          <a:prstGeom prst="rect">
            <a:avLst/>
          </a:prstGeom>
          <a:noFill/>
        </p:spPr>
      </p:pic>
      <p:pic>
        <p:nvPicPr>
          <p:cNvPr id="8" name="Picture 3" descr="MVC-143F"/>
          <p:cNvPicPr>
            <a:picLocks noChangeAspect="1" noChangeArrowheads="1"/>
          </p:cNvPicPr>
          <p:nvPr/>
        </p:nvPicPr>
        <p:blipFill>
          <a:blip r:embed="rId10" cstate="print"/>
          <a:srcRect l="5085" r="23729"/>
          <a:stretch>
            <a:fillRect/>
          </a:stretch>
        </p:blipFill>
        <p:spPr>
          <a:xfrm>
            <a:off x="7548966" y="5181600"/>
            <a:ext cx="1518834" cy="1600200"/>
          </a:xfrm>
          <a:prstGeom prst="rect">
            <a:avLst/>
          </a:prstGeom>
          <a:noFill/>
          <a:ln/>
        </p:spPr>
      </p:pic>
      <p:pic>
        <p:nvPicPr>
          <p:cNvPr id="9" name="Picture 4" descr="MVC-042F"/>
          <p:cNvPicPr>
            <a:picLocks noChangeAspect="1" noChangeArrowheads="1"/>
          </p:cNvPicPr>
          <p:nvPr/>
        </p:nvPicPr>
        <p:blipFill>
          <a:blip r:embed="rId11" cstate="print">
            <a:lum bright="18000" contrast="6000"/>
          </a:blip>
          <a:srcRect l="27083" t="30556" r="22917" b="22223"/>
          <a:stretch>
            <a:fillRect/>
          </a:stretch>
        </p:blipFill>
        <p:spPr>
          <a:xfrm>
            <a:off x="7086600" y="4876800"/>
            <a:ext cx="1219200" cy="914400"/>
          </a:xfrm>
          <a:prstGeom prst="rect">
            <a:avLst/>
          </a:prstGeom>
          <a:noFill/>
          <a:ln/>
        </p:spPr>
      </p:pic>
      <p:pic>
        <p:nvPicPr>
          <p:cNvPr id="103429" name="Picture 5"/>
          <p:cNvPicPr>
            <a:picLocks noChangeAspect="1" noChangeArrowheads="1"/>
          </p:cNvPicPr>
          <p:nvPr/>
        </p:nvPicPr>
        <p:blipFill>
          <a:blip r:embed="rId12" cstate="print"/>
          <a:srcRect/>
          <a:stretch>
            <a:fillRect/>
          </a:stretch>
        </p:blipFill>
        <p:spPr bwMode="auto">
          <a:xfrm>
            <a:off x="4662487" y="4800600"/>
            <a:ext cx="1662113" cy="1273850"/>
          </a:xfrm>
          <a:prstGeom prst="rect">
            <a:avLst/>
          </a:prstGeom>
          <a:noFill/>
          <a:ln w="12700" cap="flat" cmpd="sng">
            <a:noFill/>
            <a:prstDash val="solid"/>
            <a:miter lim="800000"/>
            <a:headEnd type="none" w="sm" len="sm"/>
            <a:tailEnd type="none" w="sm" len="sm"/>
          </a:ln>
        </p:spPr>
      </p:pic>
      <p:pic>
        <p:nvPicPr>
          <p:cNvPr id="103430" name="Picture 6"/>
          <p:cNvPicPr>
            <a:picLocks noChangeAspect="1" noChangeArrowheads="1"/>
          </p:cNvPicPr>
          <p:nvPr/>
        </p:nvPicPr>
        <p:blipFill>
          <a:blip r:embed="rId13" cstate="print"/>
          <a:srcRect/>
          <a:stretch>
            <a:fillRect/>
          </a:stretch>
        </p:blipFill>
        <p:spPr bwMode="auto">
          <a:xfrm>
            <a:off x="4953000" y="152400"/>
            <a:ext cx="1447800" cy="1291883"/>
          </a:xfrm>
          <a:prstGeom prst="rect">
            <a:avLst/>
          </a:prstGeom>
          <a:noFill/>
          <a:ln w="12700" cap="flat" cmpd="sng">
            <a:noFill/>
            <a:prstDash val="solid"/>
            <a:miter lim="800000"/>
            <a:headEnd type="none" w="sm" len="sm"/>
            <a:tailEnd type="none" w="sm" len="sm"/>
          </a:ln>
        </p:spPr>
      </p:pic>
      <p:pic>
        <p:nvPicPr>
          <p:cNvPr id="103431" name="Picture 7"/>
          <p:cNvPicPr>
            <a:picLocks noChangeAspect="1" noChangeArrowheads="1"/>
          </p:cNvPicPr>
          <p:nvPr/>
        </p:nvPicPr>
        <p:blipFill>
          <a:blip r:embed="rId14" cstate="print"/>
          <a:srcRect t="27017"/>
          <a:stretch>
            <a:fillRect/>
          </a:stretch>
        </p:blipFill>
        <p:spPr bwMode="auto">
          <a:xfrm>
            <a:off x="6858000" y="304799"/>
            <a:ext cx="1905000" cy="1029195"/>
          </a:xfrm>
          <a:prstGeom prst="rect">
            <a:avLst/>
          </a:prstGeom>
          <a:noFill/>
          <a:ln w="12700" cap="flat" cmpd="sng">
            <a:noFill/>
            <a:prstDash val="solid"/>
            <a:miter lim="800000"/>
            <a:headEnd type="none" w="sm" len="sm"/>
            <a:tailEnd type="none" w="sm" len="sm"/>
          </a:ln>
        </p:spPr>
      </p:pic>
      <p:pic>
        <p:nvPicPr>
          <p:cNvPr id="103433" name="Picture 9"/>
          <p:cNvPicPr>
            <a:picLocks noChangeAspect="1" noChangeArrowheads="1"/>
          </p:cNvPicPr>
          <p:nvPr/>
        </p:nvPicPr>
        <p:blipFill>
          <a:blip r:embed="rId15" cstate="print"/>
          <a:srcRect/>
          <a:stretch>
            <a:fillRect/>
          </a:stretch>
        </p:blipFill>
        <p:spPr bwMode="auto">
          <a:xfrm>
            <a:off x="2286000" y="152400"/>
            <a:ext cx="1447800" cy="1366069"/>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7571.JPG"/>
          <p:cNvPicPr>
            <a:picLocks noChangeAspect="1"/>
          </p:cNvPicPr>
          <p:nvPr/>
        </p:nvPicPr>
        <p:blipFill>
          <a:blip r:embed="rId2" cstate="print"/>
          <a:srcRect l="13983" r="11017" b="22034"/>
          <a:stretch>
            <a:fillRect/>
          </a:stretch>
        </p:blipFill>
        <p:spPr>
          <a:xfrm>
            <a:off x="304800" y="228600"/>
            <a:ext cx="4495800" cy="3505200"/>
          </a:xfrm>
          <a:prstGeom prst="rect">
            <a:avLst/>
          </a:prstGeom>
        </p:spPr>
      </p:pic>
      <p:pic>
        <p:nvPicPr>
          <p:cNvPr id="3" name="Picture 2" descr="IMG_7576.JPG"/>
          <p:cNvPicPr>
            <a:picLocks noChangeAspect="1"/>
          </p:cNvPicPr>
          <p:nvPr/>
        </p:nvPicPr>
        <p:blipFill>
          <a:blip r:embed="rId3" cstate="print"/>
          <a:stretch>
            <a:fillRect/>
          </a:stretch>
        </p:blipFill>
        <p:spPr>
          <a:xfrm>
            <a:off x="4267200" y="1828800"/>
            <a:ext cx="4673600" cy="3505200"/>
          </a:xfrm>
          <a:prstGeom prst="rect">
            <a:avLst/>
          </a:prstGeom>
        </p:spPr>
      </p:pic>
      <p:pic>
        <p:nvPicPr>
          <p:cNvPr id="4" name="Picture 3" descr="IMG_7578.JPG"/>
          <p:cNvPicPr>
            <a:picLocks noChangeAspect="1"/>
          </p:cNvPicPr>
          <p:nvPr/>
        </p:nvPicPr>
        <p:blipFill>
          <a:blip r:embed="rId4" cstate="print"/>
          <a:stretch>
            <a:fillRect/>
          </a:stretch>
        </p:blipFill>
        <p:spPr>
          <a:xfrm>
            <a:off x="381000" y="3886200"/>
            <a:ext cx="3733800" cy="28003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986" name="Rectangle 2"/>
          <p:cNvSpPr>
            <a:spLocks noGrp="1" noChangeArrowheads="1"/>
          </p:cNvSpPr>
          <p:nvPr>
            <p:ph type="title"/>
          </p:nvPr>
        </p:nvSpPr>
        <p:spPr>
          <a:xfrm>
            <a:off x="152400" y="914400"/>
            <a:ext cx="8686800" cy="1276350"/>
          </a:xfrm>
        </p:spPr>
        <p:txBody>
          <a:bodyPr/>
          <a:lstStyle/>
          <a:p>
            <a:r>
              <a:rPr lang="en-US"/>
              <a:t>Nozzles are important because:</a:t>
            </a:r>
          </a:p>
        </p:txBody>
      </p:sp>
      <p:sp>
        <p:nvSpPr>
          <p:cNvPr id="1321987" name="Rectangle 3"/>
          <p:cNvSpPr>
            <a:spLocks noGrp="1" noChangeArrowheads="1"/>
          </p:cNvSpPr>
          <p:nvPr>
            <p:ph type="body" idx="1"/>
          </p:nvPr>
        </p:nvSpPr>
        <p:spPr>
          <a:xfrm>
            <a:off x="838200" y="2362200"/>
            <a:ext cx="7239000" cy="2947988"/>
          </a:xfrm>
        </p:spPr>
        <p:txBody>
          <a:bodyPr/>
          <a:lstStyle/>
          <a:p>
            <a:r>
              <a:rPr lang="en-US"/>
              <a:t>Control the </a:t>
            </a:r>
            <a:r>
              <a:rPr lang="en-US" u="sng">
                <a:solidFill>
                  <a:srgbClr val="CC0000"/>
                </a:solidFill>
              </a:rPr>
              <a:t>amount</a:t>
            </a:r>
            <a:r>
              <a:rPr lang="en-US"/>
              <a:t> – GPA.</a:t>
            </a:r>
          </a:p>
          <a:p>
            <a:r>
              <a:rPr lang="en-US"/>
              <a:t>Determine </a:t>
            </a:r>
            <a:r>
              <a:rPr lang="en-US" u="sng">
                <a:solidFill>
                  <a:srgbClr val="CC0000"/>
                </a:solidFill>
              </a:rPr>
              <a:t>uniformity</a:t>
            </a:r>
            <a:r>
              <a:rPr lang="en-US"/>
              <a:t> of application.</a:t>
            </a:r>
          </a:p>
          <a:p>
            <a:r>
              <a:rPr lang="en-US"/>
              <a:t>Affects the </a:t>
            </a:r>
            <a:r>
              <a:rPr lang="en-US" u="sng">
                <a:solidFill>
                  <a:srgbClr val="CC0000"/>
                </a:solidFill>
              </a:rPr>
              <a:t>coverage</a:t>
            </a:r>
            <a:r>
              <a:rPr lang="en-US"/>
              <a:t>.</a:t>
            </a:r>
          </a:p>
          <a:p>
            <a:r>
              <a:rPr lang="en-US"/>
              <a:t>Influences the </a:t>
            </a:r>
            <a:r>
              <a:rPr lang="en-US" u="sng">
                <a:solidFill>
                  <a:srgbClr val="CC0000"/>
                </a:solidFill>
              </a:rPr>
              <a:t>drift</a:t>
            </a:r>
            <a:r>
              <a:rPr lang="en-US"/>
              <a:t> potential.</a:t>
            </a:r>
          </a:p>
        </p:txBody>
      </p:sp>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138" name="Rectangle 2"/>
          <p:cNvSpPr>
            <a:spLocks noGrp="1" noChangeArrowheads="1"/>
          </p:cNvSpPr>
          <p:nvPr>
            <p:ph type="ctrTitle"/>
          </p:nvPr>
        </p:nvSpPr>
        <p:spPr>
          <a:xfrm>
            <a:off x="685800" y="685800"/>
            <a:ext cx="7772400" cy="1143000"/>
          </a:xfrm>
        </p:spPr>
        <p:txBody>
          <a:bodyPr>
            <a:normAutofit fontScale="90000"/>
          </a:bodyPr>
          <a:lstStyle/>
          <a:p>
            <a:r>
              <a:rPr lang="en-US" sz="8800"/>
              <a:t>Calibration!!!!</a:t>
            </a:r>
          </a:p>
        </p:txBody>
      </p:sp>
      <p:sp>
        <p:nvSpPr>
          <p:cNvPr id="1243139" name="Rectangle 3"/>
          <p:cNvSpPr>
            <a:spLocks noGrp="1" noChangeArrowheads="1"/>
          </p:cNvSpPr>
          <p:nvPr>
            <p:ph type="subTitle" idx="1"/>
          </p:nvPr>
        </p:nvSpPr>
        <p:spPr/>
        <p:txBody>
          <a:bodyPr/>
          <a:lstStyle/>
          <a:p>
            <a:r>
              <a:rPr lang="en-US"/>
              <a:t>Ensuring that the spray output is what it is supposed to be!</a:t>
            </a:r>
          </a:p>
        </p:txBody>
      </p:sp>
      <p:sp>
        <p:nvSpPr>
          <p:cNvPr id="1243140" name="WordArt 4"/>
          <p:cNvSpPr>
            <a:spLocks noChangeArrowheads="1" noChangeShapeType="1" noTextEdit="1"/>
          </p:cNvSpPr>
          <p:nvPr/>
        </p:nvSpPr>
        <p:spPr bwMode="auto">
          <a:xfrm>
            <a:off x="2895600" y="2133600"/>
            <a:ext cx="3276600" cy="16002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GPA</a:t>
            </a:r>
          </a:p>
        </p:txBody>
      </p:sp>
      <p:sp>
        <p:nvSpPr>
          <p:cNvPr id="6" name="Text Box 5"/>
          <p:cNvSpPr txBox="1">
            <a:spLocks noChangeArrowheads="1"/>
          </p:cNvSpPr>
          <p:nvPr/>
        </p:nvSpPr>
        <p:spPr bwMode="auto">
          <a:xfrm>
            <a:off x="609600" y="6172200"/>
            <a:ext cx="8229600" cy="457200"/>
          </a:xfrm>
          <a:prstGeom prst="rect">
            <a:avLst/>
          </a:prstGeom>
          <a:solidFill>
            <a:srgbClr val="6600CC"/>
          </a:solidFill>
          <a:ln w="12700">
            <a:noFill/>
            <a:miter lim="800000"/>
            <a:headEnd/>
            <a:tailEnd/>
          </a:ln>
          <a:effectLst/>
        </p:spPr>
        <p:txBody>
          <a:bodyPr>
            <a:spAutoFit/>
          </a:bodyPr>
          <a:lstStyle/>
          <a:p>
            <a:pPr algn="ctr">
              <a:spcBef>
                <a:spcPct val="50000"/>
              </a:spcBef>
            </a:pPr>
            <a:r>
              <a:rPr lang="en-US" sz="2400" dirty="0" smtClean="0">
                <a:solidFill>
                  <a:schemeClr val="bg1"/>
                </a:solidFill>
              </a:rPr>
              <a:t>Calibrating Boom Sprayers – MF2894</a:t>
            </a:r>
            <a:endParaRPr lang="en-US" sz="2400" dirty="0">
              <a:solidFill>
                <a:schemeClr val="bg1"/>
              </a:solidFill>
            </a:endParaRPr>
          </a:p>
        </p:txBody>
      </p:sp>
    </p:spTree>
    <p:custDataLst>
      <p:tags r:id="rId1"/>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p:txBody>
          <a:bodyPr/>
          <a:lstStyle/>
          <a:p>
            <a:r>
              <a:rPr lang="en-US"/>
              <a:t>Calibration/Nozzle Selection:</a:t>
            </a:r>
          </a:p>
        </p:txBody>
      </p:sp>
      <p:sp>
        <p:nvSpPr>
          <p:cNvPr id="1247235" name="Rectangle 3"/>
          <p:cNvSpPr>
            <a:spLocks noGrp="1" noChangeArrowheads="1"/>
          </p:cNvSpPr>
          <p:nvPr>
            <p:ph type="body" sz="half" idx="1"/>
          </p:nvPr>
        </p:nvSpPr>
        <p:spPr>
          <a:xfrm>
            <a:off x="152400" y="1828800"/>
            <a:ext cx="4419600" cy="4572000"/>
          </a:xfrm>
        </p:spPr>
        <p:txBody>
          <a:bodyPr/>
          <a:lstStyle/>
          <a:p>
            <a:pPr>
              <a:lnSpc>
                <a:spcPct val="90000"/>
              </a:lnSpc>
            </a:pPr>
            <a:r>
              <a:rPr lang="en-US" sz="2400"/>
              <a:t>What is the first step?</a:t>
            </a:r>
          </a:p>
          <a:p>
            <a:pPr>
              <a:lnSpc>
                <a:spcPct val="90000"/>
              </a:lnSpc>
            </a:pPr>
            <a:r>
              <a:rPr lang="en-US" sz="2400"/>
              <a:t>Use </a:t>
            </a:r>
            <a:r>
              <a:rPr lang="en-US" sz="2400">
                <a:solidFill>
                  <a:srgbClr val="FF0000"/>
                </a:solidFill>
              </a:rPr>
              <a:t>label</a:t>
            </a:r>
            <a:r>
              <a:rPr lang="en-US" sz="2400"/>
              <a:t> to select the </a:t>
            </a:r>
          </a:p>
          <a:p>
            <a:pPr lvl="1">
              <a:lnSpc>
                <a:spcPct val="90000"/>
              </a:lnSpc>
            </a:pPr>
            <a:r>
              <a:rPr lang="en-US" sz="2000" b="1">
                <a:solidFill>
                  <a:srgbClr val="3333FF"/>
                </a:solidFill>
              </a:rPr>
              <a:t>application volume</a:t>
            </a:r>
          </a:p>
          <a:p>
            <a:pPr lvl="1">
              <a:lnSpc>
                <a:spcPct val="90000"/>
              </a:lnSpc>
            </a:pPr>
            <a:r>
              <a:rPr lang="en-US" sz="2000"/>
              <a:t>product rate</a:t>
            </a:r>
          </a:p>
          <a:p>
            <a:pPr>
              <a:lnSpc>
                <a:spcPct val="90000"/>
              </a:lnSpc>
            </a:pPr>
            <a:r>
              <a:rPr lang="en-US" sz="2400"/>
              <a:t>Choose an </a:t>
            </a:r>
            <a:r>
              <a:rPr lang="en-US" sz="2400" u="sng">
                <a:solidFill>
                  <a:srgbClr val="FF0000"/>
                </a:solidFill>
              </a:rPr>
              <a:t>appropriate</a:t>
            </a:r>
            <a:r>
              <a:rPr lang="en-US" sz="2400"/>
              <a:t> travel speed - </a:t>
            </a:r>
            <a:r>
              <a:rPr lang="en-US" sz="2400">
                <a:solidFill>
                  <a:srgbClr val="3333FF"/>
                </a:solidFill>
              </a:rPr>
              <a:t>MPH</a:t>
            </a:r>
          </a:p>
          <a:p>
            <a:pPr>
              <a:lnSpc>
                <a:spcPct val="90000"/>
              </a:lnSpc>
            </a:pPr>
            <a:r>
              <a:rPr lang="en-US" sz="2400"/>
              <a:t>Effective width of application</a:t>
            </a:r>
          </a:p>
          <a:p>
            <a:pPr lvl="1">
              <a:lnSpc>
                <a:spcPct val="90000"/>
              </a:lnSpc>
            </a:pPr>
            <a:r>
              <a:rPr lang="en-US" sz="2000" b="1">
                <a:solidFill>
                  <a:srgbClr val="3333FF"/>
                </a:solidFill>
              </a:rPr>
              <a:t>nozzle spacing</a:t>
            </a:r>
          </a:p>
          <a:p>
            <a:pPr>
              <a:lnSpc>
                <a:spcPct val="90000"/>
              </a:lnSpc>
            </a:pPr>
            <a:r>
              <a:rPr lang="en-US" sz="2400"/>
              <a:t>Calculate GPM – </a:t>
            </a:r>
            <a:r>
              <a:rPr lang="en-US" sz="2400">
                <a:solidFill>
                  <a:srgbClr val="FF0000"/>
                </a:solidFill>
              </a:rPr>
              <a:t>Flow rate per nozzle</a:t>
            </a:r>
          </a:p>
          <a:p>
            <a:pPr>
              <a:lnSpc>
                <a:spcPct val="90000"/>
              </a:lnSpc>
            </a:pPr>
            <a:r>
              <a:rPr lang="en-US" sz="2400"/>
              <a:t>Select the correct size of nozzle!</a:t>
            </a:r>
          </a:p>
        </p:txBody>
      </p:sp>
      <p:pic>
        <p:nvPicPr>
          <p:cNvPr id="1247364" name="Picture 132"/>
          <p:cNvPicPr>
            <a:picLocks noGrp="1" noChangeAspect="1" noChangeArrowheads="1"/>
          </p:cNvPicPr>
          <p:nvPr>
            <p:ph sz="half" idx="2"/>
          </p:nvPr>
        </p:nvPicPr>
        <p:blipFill>
          <a:blip r:embed="rId4" cstate="print"/>
          <a:srcRect/>
          <a:stretch>
            <a:fillRect/>
          </a:stretch>
        </p:blipFill>
        <p:spPr>
          <a:xfrm>
            <a:off x="4537075" y="1219200"/>
            <a:ext cx="4378325" cy="5486400"/>
          </a:xfrm>
        </p:spPr>
      </p:pic>
    </p:spTree>
    <p:custDataLst>
      <p:tags r:id="rId1"/>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2" name="Rectangle 2"/>
          <p:cNvSpPr>
            <a:spLocks noChangeArrowheads="1"/>
          </p:cNvSpPr>
          <p:nvPr/>
        </p:nvSpPr>
        <p:spPr bwMode="auto">
          <a:xfrm>
            <a:off x="381000" y="1219200"/>
            <a:ext cx="8382000"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sp>
        <p:nvSpPr>
          <p:cNvPr id="1249283" name="Oval 3"/>
          <p:cNvSpPr>
            <a:spLocks noChangeArrowheads="1"/>
          </p:cNvSpPr>
          <p:nvPr/>
        </p:nvSpPr>
        <p:spPr bwMode="auto">
          <a:xfrm>
            <a:off x="298450" y="2667000"/>
            <a:ext cx="3587750" cy="1625600"/>
          </a:xfrm>
          <a:prstGeom prst="ellipse">
            <a:avLst/>
          </a:prstGeom>
          <a:solidFill>
            <a:srgbClr val="00FF00"/>
          </a:solidFill>
          <a:ln w="50800">
            <a:solidFill>
              <a:schemeClr val="tx1"/>
            </a:solidFill>
            <a:round/>
            <a:headEnd/>
            <a:tailEnd/>
          </a:ln>
          <a:effectLst>
            <a:outerShdw dist="107763" dir="2700000" algn="ctr" rotWithShape="0">
              <a:schemeClr val="bg2"/>
            </a:outerShdw>
          </a:effectLst>
        </p:spPr>
        <p:txBody>
          <a:bodyPr wrap="none" anchor="ctr"/>
          <a:lstStyle/>
          <a:p>
            <a:endParaRPr lang="en-US"/>
          </a:p>
        </p:txBody>
      </p:sp>
      <p:sp>
        <p:nvSpPr>
          <p:cNvPr id="1249284" name="Rectangle 4"/>
          <p:cNvSpPr>
            <a:spLocks noGrp="1" noChangeArrowheads="1"/>
          </p:cNvSpPr>
          <p:nvPr>
            <p:ph type="title"/>
          </p:nvPr>
        </p:nvSpPr>
        <p:spPr>
          <a:xfrm>
            <a:off x="460375" y="325438"/>
            <a:ext cx="7797800" cy="871537"/>
          </a:xfrm>
          <a:noFill/>
          <a:ln/>
        </p:spPr>
        <p:txBody>
          <a:bodyPr lIns="92075" tIns="46038" rIns="92075" bIns="46038">
            <a:normAutofit fontScale="90000"/>
          </a:bodyPr>
          <a:lstStyle/>
          <a:p>
            <a:r>
              <a:rPr lang="en-US" sz="5400"/>
              <a:t>Flow Rate Equation:</a:t>
            </a:r>
          </a:p>
        </p:txBody>
      </p:sp>
      <p:graphicFrame>
        <p:nvGraphicFramePr>
          <p:cNvPr id="1249285" name="Object 5"/>
          <p:cNvGraphicFramePr>
            <a:graphicFrameLocks/>
          </p:cNvGraphicFramePr>
          <p:nvPr/>
        </p:nvGraphicFramePr>
        <p:xfrm>
          <a:off x="533400" y="1524000"/>
          <a:ext cx="8008938" cy="1636713"/>
        </p:xfrm>
        <a:graphic>
          <a:graphicData uri="http://schemas.openxmlformats.org/presentationml/2006/ole">
            <p:oleObj spid="_x0000_s52226" name="Equation" r:id="rId5" imgW="3808080" imgH="630000" progId="Equation.2">
              <p:embed/>
            </p:oleObj>
          </a:graphicData>
        </a:graphic>
      </p:graphicFrame>
      <p:sp>
        <p:nvSpPr>
          <p:cNvPr id="1249286" name="Rectangle 6"/>
          <p:cNvSpPr>
            <a:spLocks noChangeArrowheads="1"/>
          </p:cNvSpPr>
          <p:nvPr/>
        </p:nvSpPr>
        <p:spPr bwMode="auto">
          <a:xfrm>
            <a:off x="974725" y="3092450"/>
            <a:ext cx="2149475" cy="641350"/>
          </a:xfrm>
          <a:prstGeom prst="rect">
            <a:avLst/>
          </a:prstGeom>
          <a:noFill/>
          <a:ln w="9525">
            <a:noFill/>
            <a:miter lim="800000"/>
            <a:headEnd/>
            <a:tailEnd/>
          </a:ln>
          <a:effectLst/>
        </p:spPr>
        <p:txBody>
          <a:bodyPr lIns="92075" tIns="46038" rIns="92075" bIns="46038">
            <a:spAutoFit/>
          </a:bodyPr>
          <a:lstStyle/>
          <a:p>
            <a:pPr eaLnBrk="0" hangingPunct="0"/>
            <a:r>
              <a:rPr lang="en-US" sz="3600" b="1">
                <a:solidFill>
                  <a:schemeClr val="bg1"/>
                </a:solidFill>
              </a:rPr>
              <a:t>Equation</a:t>
            </a:r>
          </a:p>
        </p:txBody>
      </p:sp>
      <p:sp>
        <p:nvSpPr>
          <p:cNvPr id="1249287" name="Rectangle 7"/>
          <p:cNvSpPr>
            <a:spLocks noGrp="1" noChangeArrowheads="1"/>
          </p:cNvSpPr>
          <p:nvPr>
            <p:ph type="body" idx="1"/>
          </p:nvPr>
        </p:nvSpPr>
        <p:spPr>
          <a:xfrm>
            <a:off x="838200" y="4432300"/>
            <a:ext cx="7835900" cy="2197100"/>
          </a:xfrm>
          <a:noFill/>
          <a:ln/>
        </p:spPr>
        <p:txBody>
          <a:bodyPr lIns="92075" tIns="46038" rIns="92075" bIns="46038"/>
          <a:lstStyle/>
          <a:p>
            <a:pPr>
              <a:lnSpc>
                <a:spcPct val="90000"/>
              </a:lnSpc>
            </a:pPr>
            <a:r>
              <a:rPr lang="en-US" sz="3600">
                <a:solidFill>
                  <a:srgbClr val="3333FF"/>
                </a:solidFill>
              </a:rPr>
              <a:t>Calculates for amount of flow from one nozzle</a:t>
            </a:r>
          </a:p>
          <a:p>
            <a:pPr>
              <a:lnSpc>
                <a:spcPct val="90000"/>
              </a:lnSpc>
            </a:pPr>
            <a:r>
              <a:rPr lang="en-US" sz="3600">
                <a:solidFill>
                  <a:srgbClr val="3333FF"/>
                </a:solidFill>
              </a:rPr>
              <a:t>Represents the size of nozzle to put on the sprayer</a:t>
            </a:r>
          </a:p>
        </p:txBody>
      </p:sp>
      <p:sp>
        <p:nvSpPr>
          <p:cNvPr id="1249288" name="Text Box 8"/>
          <p:cNvSpPr txBox="1">
            <a:spLocks noChangeArrowheads="1"/>
          </p:cNvSpPr>
          <p:nvPr/>
        </p:nvSpPr>
        <p:spPr bwMode="auto">
          <a:xfrm>
            <a:off x="4572000" y="3657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173, TeeJet Catalog 50A</a:t>
            </a:r>
          </a:p>
        </p:txBody>
      </p:sp>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330" name="Rectangle 2"/>
          <p:cNvSpPr>
            <a:spLocks noChangeArrowheads="1"/>
          </p:cNvSpPr>
          <p:nvPr/>
        </p:nvSpPr>
        <p:spPr bwMode="auto">
          <a:xfrm>
            <a:off x="533400" y="457200"/>
            <a:ext cx="7077075" cy="825500"/>
          </a:xfrm>
          <a:prstGeom prst="rect">
            <a:avLst/>
          </a:prstGeom>
          <a:noFill/>
          <a:ln w="50800">
            <a:noFill/>
            <a:miter lim="800000"/>
            <a:headEnd/>
            <a:tailEnd/>
          </a:ln>
          <a:effectLst/>
        </p:spPr>
        <p:txBody>
          <a:bodyPr lIns="92075" tIns="46038" rIns="92075" bIns="46038" anchor="ctr"/>
          <a:lstStyle/>
          <a:p>
            <a:pPr eaLnBrk="0" hangingPunct="0">
              <a:lnSpc>
                <a:spcPct val="90000"/>
              </a:lnSpc>
            </a:pPr>
            <a:r>
              <a:rPr lang="en-US" sz="4400">
                <a:latin typeface="Times New Roman" pitchFamily="18" charset="0"/>
              </a:rPr>
              <a:t>GPM Example Solution:</a:t>
            </a:r>
            <a:endParaRPr lang="en-US" sz="4400" b="1"/>
          </a:p>
        </p:txBody>
      </p:sp>
      <p:sp>
        <p:nvSpPr>
          <p:cNvPr id="1251331" name="Rectangle 3"/>
          <p:cNvSpPr>
            <a:spLocks noChangeArrowheads="1"/>
          </p:cNvSpPr>
          <p:nvPr/>
        </p:nvSpPr>
        <p:spPr bwMode="auto">
          <a:xfrm>
            <a:off x="479425" y="1336675"/>
            <a:ext cx="8207375" cy="2016125"/>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2" name="Object 4"/>
          <p:cNvGraphicFramePr>
            <a:graphicFrameLocks/>
          </p:cNvGraphicFramePr>
          <p:nvPr/>
        </p:nvGraphicFramePr>
        <p:xfrm>
          <a:off x="601663" y="1524000"/>
          <a:ext cx="8008937" cy="1636713"/>
        </p:xfrm>
        <a:graphic>
          <a:graphicData uri="http://schemas.openxmlformats.org/presentationml/2006/ole">
            <p:oleObj spid="_x0000_s53250" name="Equation" r:id="rId5" imgW="3808080" imgH="630000" progId="Equation.2">
              <p:embed/>
            </p:oleObj>
          </a:graphicData>
        </a:graphic>
      </p:graphicFrame>
      <p:sp>
        <p:nvSpPr>
          <p:cNvPr id="1251333" name="Rectangle 5"/>
          <p:cNvSpPr>
            <a:spLocks noChangeArrowheads="1"/>
          </p:cNvSpPr>
          <p:nvPr/>
        </p:nvSpPr>
        <p:spPr bwMode="auto">
          <a:xfrm>
            <a:off x="539750" y="3556000"/>
            <a:ext cx="7969250" cy="1930400"/>
          </a:xfrm>
          <a:prstGeom prst="rect">
            <a:avLst/>
          </a:prstGeom>
          <a:solidFill>
            <a:schemeClr val="bg1"/>
          </a:solidFill>
          <a:ln w="50800">
            <a:solidFill>
              <a:srgbClr val="000000"/>
            </a:solidFill>
            <a:miter lim="800000"/>
            <a:headEnd/>
            <a:tailEnd/>
          </a:ln>
          <a:effectLst/>
        </p:spPr>
        <p:txBody>
          <a:bodyPr wrap="none" anchor="ctr"/>
          <a:lstStyle/>
          <a:p>
            <a:endParaRPr lang="en-US"/>
          </a:p>
        </p:txBody>
      </p:sp>
      <p:graphicFrame>
        <p:nvGraphicFramePr>
          <p:cNvPr id="1251334" name="Object 6"/>
          <p:cNvGraphicFramePr>
            <a:graphicFrameLocks/>
          </p:cNvGraphicFramePr>
          <p:nvPr/>
        </p:nvGraphicFramePr>
        <p:xfrm>
          <a:off x="496888" y="3657600"/>
          <a:ext cx="7923212" cy="1676400"/>
        </p:xfrm>
        <a:graphic>
          <a:graphicData uri="http://schemas.openxmlformats.org/presentationml/2006/ole">
            <p:oleObj spid="_x0000_s53251" name="Equation" r:id="rId6" imgW="1777680" imgH="393480" progId="Equation.3">
              <p:embed/>
            </p:oleObj>
          </a:graphicData>
        </a:graphic>
      </p:graphicFrame>
      <p:sp>
        <p:nvSpPr>
          <p:cNvPr id="1251335" name="Rectangle 7"/>
          <p:cNvSpPr>
            <a:spLocks noChangeArrowheads="1"/>
          </p:cNvSpPr>
          <p:nvPr/>
        </p:nvSpPr>
        <p:spPr bwMode="auto">
          <a:xfrm>
            <a:off x="1676400" y="5562600"/>
            <a:ext cx="1835150" cy="641350"/>
          </a:xfrm>
          <a:prstGeom prst="rect">
            <a:avLst/>
          </a:prstGeom>
          <a:noFill/>
          <a:ln w="50800">
            <a:noFill/>
            <a:miter lim="800000"/>
            <a:headEnd/>
            <a:tailEnd/>
          </a:ln>
          <a:effectLst/>
        </p:spPr>
        <p:txBody>
          <a:bodyPr wrap="none" lIns="92075" tIns="46038" rIns="92075" bIns="46038">
            <a:spAutoFit/>
          </a:bodyPr>
          <a:lstStyle/>
          <a:p>
            <a:pPr eaLnBrk="0" hangingPunct="0"/>
            <a:r>
              <a:rPr lang="en-US" sz="3600" b="1">
                <a:solidFill>
                  <a:srgbClr val="FC0128"/>
                </a:solidFill>
              </a:rPr>
              <a:t>Answer</a:t>
            </a:r>
            <a:endParaRPr lang="en-US" sz="3600" b="1">
              <a:solidFill>
                <a:schemeClr val="accent1"/>
              </a:solidFill>
            </a:endParaRPr>
          </a:p>
        </p:txBody>
      </p:sp>
      <p:sp>
        <p:nvSpPr>
          <p:cNvPr id="1251336" name="AutoShape 8"/>
          <p:cNvSpPr>
            <a:spLocks noChangeArrowheads="1"/>
          </p:cNvSpPr>
          <p:nvPr/>
        </p:nvSpPr>
        <p:spPr bwMode="auto">
          <a:xfrm>
            <a:off x="3810000" y="5410200"/>
            <a:ext cx="236220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.30gpm</a:t>
            </a:r>
            <a:endParaRPr lang="en-US" sz="4000" b="1">
              <a:solidFill>
                <a:schemeClr val="accent1"/>
              </a:solidFill>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13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1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5" grpId="0"/>
      <p:bldP spid="125133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381000" y="152400"/>
            <a:ext cx="7772400" cy="762000"/>
          </a:xfrm>
          <a:noFill/>
          <a:ln/>
        </p:spPr>
        <p:txBody>
          <a:bodyPr lIns="92075" tIns="46038" rIns="92075" bIns="46038"/>
          <a:lstStyle/>
          <a:p>
            <a:r>
              <a:rPr lang="en-US" sz="3600"/>
              <a:t>Selecting the proper nozzle….</a:t>
            </a:r>
          </a:p>
        </p:txBody>
      </p:sp>
      <p:sp>
        <p:nvSpPr>
          <p:cNvPr id="1253379" name="Rectangle 3"/>
          <p:cNvSpPr>
            <a:spLocks noGrp="1" noChangeArrowheads="1"/>
          </p:cNvSpPr>
          <p:nvPr>
            <p:ph type="body" sz="half" idx="1"/>
          </p:nvPr>
        </p:nvSpPr>
        <p:spPr>
          <a:xfrm>
            <a:off x="76200" y="2457450"/>
            <a:ext cx="3429000" cy="3562350"/>
          </a:xfrm>
        </p:spPr>
        <p:txBody>
          <a:bodyPr/>
          <a:lstStyle/>
          <a:p>
            <a:pPr>
              <a:lnSpc>
                <a:spcPct val="90000"/>
              </a:lnSpc>
            </a:pPr>
            <a:r>
              <a:rPr lang="en-US" sz="2000"/>
              <a:t>Calculate GPM (formula)</a:t>
            </a:r>
          </a:p>
          <a:p>
            <a:pPr>
              <a:lnSpc>
                <a:spcPct val="90000"/>
              </a:lnSpc>
            </a:pPr>
            <a:r>
              <a:rPr lang="en-US" sz="2000"/>
              <a:t>Look under GPM column</a:t>
            </a:r>
          </a:p>
          <a:p>
            <a:pPr>
              <a:lnSpc>
                <a:spcPct val="90000"/>
              </a:lnSpc>
            </a:pPr>
            <a:r>
              <a:rPr lang="en-US" sz="2000"/>
              <a:t>Match to pressure-psi</a:t>
            </a:r>
          </a:p>
          <a:p>
            <a:pPr>
              <a:lnSpc>
                <a:spcPct val="90000"/>
              </a:lnSpc>
            </a:pPr>
            <a:r>
              <a:rPr lang="en-US" sz="2000"/>
              <a:t>Choose the size needed</a:t>
            </a:r>
          </a:p>
          <a:p>
            <a:pPr>
              <a:lnSpc>
                <a:spcPct val="90000"/>
              </a:lnSpc>
            </a:pPr>
            <a:r>
              <a:rPr lang="en-US" sz="2000"/>
              <a:t>Operate at given pressure and speed used in formula to achieve GPA</a:t>
            </a: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1" name="AutoShape 5"/>
          <p:cNvSpPr>
            <a:spLocks noChangeArrowheads="1"/>
          </p:cNvSpPr>
          <p:nvPr/>
        </p:nvSpPr>
        <p:spPr bwMode="auto">
          <a:xfrm>
            <a:off x="1295400" y="5181600"/>
            <a:ext cx="1644650" cy="1339850"/>
          </a:xfrm>
          <a:prstGeom prst="star16">
            <a:avLst>
              <a:gd name="adj" fmla="val 37500"/>
            </a:avLst>
          </a:prstGeom>
          <a:noFill/>
          <a:ln w="50800">
            <a:solidFill>
              <a:srgbClr val="00FF00"/>
            </a:solidFill>
            <a:miter lim="800000"/>
            <a:headEnd/>
            <a:tailEnd/>
          </a:ln>
          <a:effectLst/>
        </p:spPr>
        <p:txBody>
          <a:bodyPr wrap="none" lIns="92075" tIns="46038" rIns="92075" bIns="46038" anchor="ctr"/>
          <a:lstStyle/>
          <a:p>
            <a:pPr algn="ctr" eaLnBrk="0" hangingPunct="0"/>
            <a:r>
              <a:rPr lang="en-US" sz="4000" b="1">
                <a:solidFill>
                  <a:srgbClr val="FC0128"/>
                </a:solidFill>
              </a:rPr>
              <a:t>.30</a:t>
            </a:r>
            <a:endParaRPr lang="en-US" sz="4000" b="1">
              <a:solidFill>
                <a:schemeClr val="accent1"/>
              </a:solidFill>
            </a:endParaRPr>
          </a:p>
        </p:txBody>
      </p:sp>
      <p:sp>
        <p:nvSpPr>
          <p:cNvPr id="1253382" name="Text Box 6"/>
          <p:cNvSpPr txBox="1">
            <a:spLocks noChangeArrowheads="1"/>
          </p:cNvSpPr>
          <p:nvPr/>
        </p:nvSpPr>
        <p:spPr bwMode="auto">
          <a:xfrm>
            <a:off x="76200" y="1371600"/>
            <a:ext cx="3657600" cy="64135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600">
                <a:solidFill>
                  <a:srgbClr val="3333FF"/>
                </a:solidFill>
                <a:latin typeface="Times New Roman" pitchFamily="18" charset="0"/>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print"/>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print">
            <a:lum bright="30000"/>
          </a:blip>
          <a:srcRect l="12500" t="8333" r="12500"/>
          <a:stretch>
            <a:fillRect/>
          </a:stretch>
        </p:blipFill>
        <p:spPr bwMode="auto">
          <a:xfrm>
            <a:off x="6629400" y="320040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1219200"/>
            <a:ext cx="1066800" cy="914400"/>
          </a:xfrm>
          <a:prstGeom prst="ellipse">
            <a:avLst/>
          </a:prstGeom>
          <a:noFill/>
          <a:ln w="12700">
            <a:solidFill>
              <a:srgbClr val="FF0000"/>
            </a:solidFill>
            <a:round/>
            <a:headEnd/>
            <a:tailEnd/>
          </a:ln>
          <a:effectLst/>
        </p:spPr>
        <p:txBody>
          <a:bodyPr wrap="none" anchor="ct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1253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9458" name="Picture 2" descr="equ-44"/>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Tree>
    <p:custDataLst>
      <p:tags r:id="rId1"/>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533400" y="1295400"/>
            <a:ext cx="8382000" cy="381000"/>
          </a:xfrm>
          <a:prstGeom prst="rect">
            <a:avLst/>
          </a:prstGeom>
          <a:solidFill>
            <a:schemeClr val="bg1"/>
          </a:solidFill>
          <a:ln w="12700">
            <a:noFill/>
            <a:miter lim="800000"/>
            <a:headEnd/>
            <a:tailEnd/>
          </a:ln>
        </p:spPr>
        <p:txBody>
          <a:bodyPr wrap="none" anchor="ctr"/>
          <a:lstStyle/>
          <a:p>
            <a:endParaRPr lang="en-US"/>
          </a:p>
        </p:txBody>
      </p:sp>
      <p:sp>
        <p:nvSpPr>
          <p:cNvPr id="3077" name="Rectangle 4"/>
          <p:cNvSpPr>
            <a:spLocks noChangeArrowheads="1"/>
          </p:cNvSpPr>
          <p:nvPr/>
        </p:nvSpPr>
        <p:spPr bwMode="auto">
          <a:xfrm>
            <a:off x="947738" y="609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3074" name="Object 5"/>
          <p:cNvGraphicFramePr>
            <a:graphicFrameLocks/>
          </p:cNvGraphicFramePr>
          <p:nvPr/>
        </p:nvGraphicFramePr>
        <p:xfrm>
          <a:off x="228600" y="2438400"/>
          <a:ext cx="1371600" cy="1295400"/>
        </p:xfrm>
        <a:graphic>
          <a:graphicData uri="http://schemas.openxmlformats.org/presentationml/2006/ole">
            <p:oleObj spid="_x0000_s3074" name="Document" r:id="rId5" imgW="1873226" imgH="1732082" progId="Word.Document.8">
              <p:embed/>
            </p:oleObj>
          </a:graphicData>
        </a:graphic>
      </p:graphicFrame>
      <p:pic>
        <p:nvPicPr>
          <p:cNvPr id="3078" name="Picture 6"/>
          <p:cNvPicPr>
            <a:picLocks noChangeArrowheads="1"/>
          </p:cNvPicPr>
          <p:nvPr/>
        </p:nvPicPr>
        <p:blipFill>
          <a:blip r:embed="rId6" cstate="print">
            <a:lum contrast="12000"/>
          </a:blip>
          <a:srcRect/>
          <a:stretch>
            <a:fillRect/>
          </a:stretch>
        </p:blipFill>
        <p:spPr bwMode="auto">
          <a:xfrm rot="5400000">
            <a:off x="2781300" y="2171700"/>
            <a:ext cx="1295400" cy="2286000"/>
          </a:xfrm>
          <a:prstGeom prst="rect">
            <a:avLst/>
          </a:prstGeom>
          <a:noFill/>
          <a:ln w="9525">
            <a:noFill/>
            <a:miter lim="800000"/>
            <a:headEnd/>
            <a:tailEnd/>
          </a:ln>
        </p:spPr>
      </p:pic>
      <p:pic>
        <p:nvPicPr>
          <p:cNvPr id="3079" name="Picture 7"/>
          <p:cNvPicPr>
            <a:picLocks noChangeArrowheads="1"/>
          </p:cNvPicPr>
          <p:nvPr/>
        </p:nvPicPr>
        <p:blipFill>
          <a:blip r:embed="rId7" cstate="print">
            <a:lum bright="42000" contrast="66000"/>
          </a:blip>
          <a:srcRect/>
          <a:stretch>
            <a:fillRect/>
          </a:stretch>
        </p:blipFill>
        <p:spPr bwMode="auto">
          <a:xfrm>
            <a:off x="2438400" y="4343400"/>
            <a:ext cx="1219200" cy="1295400"/>
          </a:xfrm>
          <a:prstGeom prst="rect">
            <a:avLst/>
          </a:prstGeom>
          <a:noFill/>
          <a:ln w="9525">
            <a:noFill/>
            <a:miter lim="800000"/>
            <a:headEnd/>
            <a:tailEnd/>
          </a:ln>
        </p:spPr>
      </p:pic>
      <p:sp>
        <p:nvSpPr>
          <p:cNvPr id="3080" name="Rectangle 8"/>
          <p:cNvSpPr>
            <a:spLocks noGrp="1" noChangeArrowheads="1"/>
          </p:cNvSpPr>
          <p:nvPr>
            <p:ph type="title"/>
          </p:nvPr>
        </p:nvSpPr>
        <p:spPr>
          <a:xfrm>
            <a:off x="304800" y="304800"/>
            <a:ext cx="6324600" cy="590550"/>
          </a:xfrm>
        </p:spPr>
        <p:txBody>
          <a:bodyPr>
            <a:normAutofit fontScale="90000"/>
          </a:bodyPr>
          <a:lstStyle/>
          <a:p>
            <a:pPr eaLnBrk="1" hangingPunct="1"/>
            <a:r>
              <a:rPr lang="en-US" sz="4000" smtClean="0"/>
              <a:t>Nozzle Technology……</a:t>
            </a:r>
            <a:endParaRPr lang="en-US" sz="7200" smtClean="0"/>
          </a:p>
        </p:txBody>
      </p:sp>
      <p:sp>
        <p:nvSpPr>
          <p:cNvPr id="3081" name="Rectangle 9"/>
          <p:cNvSpPr>
            <a:spLocks noGrp="1" noChangeArrowheads="1"/>
          </p:cNvSpPr>
          <p:nvPr>
            <p:ph type="body" sz="half" idx="1"/>
          </p:nvPr>
        </p:nvSpPr>
        <p:spPr>
          <a:xfrm>
            <a:off x="228600" y="990600"/>
            <a:ext cx="6324600" cy="1295400"/>
          </a:xfrm>
        </p:spPr>
        <p:txBody>
          <a:bodyPr>
            <a:normAutofit lnSpcReduction="10000"/>
          </a:bodyPr>
          <a:lstStyle/>
          <a:p>
            <a:pPr eaLnBrk="1" hangingPunct="1">
              <a:lnSpc>
                <a:spcPct val="90000"/>
              </a:lnSpc>
            </a:pPr>
            <a:r>
              <a:rPr lang="en-US" sz="2800" smtClean="0"/>
              <a:t>Nozzles designed to reduce drift</a:t>
            </a:r>
          </a:p>
          <a:p>
            <a:pPr eaLnBrk="1" hangingPunct="1">
              <a:lnSpc>
                <a:spcPct val="90000"/>
              </a:lnSpc>
            </a:pPr>
            <a:r>
              <a:rPr lang="en-US" sz="2800" smtClean="0"/>
              <a:t>Improved drop size control</a:t>
            </a:r>
          </a:p>
          <a:p>
            <a:pPr eaLnBrk="1" hangingPunct="1">
              <a:lnSpc>
                <a:spcPct val="90000"/>
              </a:lnSpc>
            </a:pPr>
            <a:r>
              <a:rPr lang="en-US" sz="2800" smtClean="0"/>
              <a:t>Emphasis on ‘Spray Quality’</a:t>
            </a:r>
          </a:p>
        </p:txBody>
      </p:sp>
      <p:pic>
        <p:nvPicPr>
          <p:cNvPr id="3085" name="Picture 13" descr="MVC-124F"/>
          <p:cNvPicPr>
            <a:picLocks noGrp="1" noChangeAspect="1" noChangeArrowheads="1"/>
          </p:cNvPicPr>
          <p:nvPr>
            <p:ph sz="quarter" idx="3"/>
          </p:nvPr>
        </p:nvPicPr>
        <p:blipFill>
          <a:blip r:embed="rId8" cstate="print">
            <a:lum bright="12000" contrast="18000"/>
          </a:blip>
          <a:srcRect l="36450" t="38800" r="37801" b="23399"/>
          <a:stretch>
            <a:fillRect/>
          </a:stretch>
        </p:blipFill>
        <p:spPr>
          <a:xfrm>
            <a:off x="228600" y="3886200"/>
            <a:ext cx="1322388" cy="1434840"/>
          </a:xfrm>
          <a:noFill/>
        </p:spPr>
      </p:pic>
      <p:pic>
        <p:nvPicPr>
          <p:cNvPr id="3082" name="Picture 10" descr="turbo drop"/>
          <p:cNvPicPr>
            <a:picLocks noChangeAspect="1" noChangeArrowheads="1"/>
          </p:cNvPicPr>
          <p:nvPr/>
        </p:nvPicPr>
        <p:blipFill>
          <a:blip r:embed="rId9" cstate="print">
            <a:lum bright="24000" contrast="30000"/>
          </a:blip>
          <a:srcRect l="24390" t="12195" r="19513" b="9756"/>
          <a:stretch>
            <a:fillRect/>
          </a:stretch>
        </p:blipFill>
        <p:spPr bwMode="auto">
          <a:xfrm>
            <a:off x="5562600" y="152400"/>
            <a:ext cx="1971675" cy="2057400"/>
          </a:xfrm>
          <a:prstGeom prst="rect">
            <a:avLst/>
          </a:prstGeom>
          <a:noFill/>
          <a:ln w="9525">
            <a:noFill/>
            <a:miter lim="800000"/>
            <a:headEnd/>
            <a:tailEnd/>
          </a:ln>
        </p:spPr>
      </p:pic>
      <p:pic>
        <p:nvPicPr>
          <p:cNvPr id="3084" name="Picture 12" descr="MVC-055F"/>
          <p:cNvPicPr>
            <a:picLocks noChangeAspect="1" noChangeArrowheads="1"/>
          </p:cNvPicPr>
          <p:nvPr/>
        </p:nvPicPr>
        <p:blipFill>
          <a:blip r:embed="rId10" cstate="print">
            <a:lum bright="24000"/>
          </a:blip>
          <a:srcRect l="3751" t="11667" r="3751" b="25000"/>
          <a:stretch>
            <a:fillRect/>
          </a:stretch>
        </p:blipFill>
        <p:spPr bwMode="auto">
          <a:xfrm>
            <a:off x="5562600" y="2590800"/>
            <a:ext cx="2971800" cy="1525701"/>
          </a:xfrm>
          <a:prstGeom prst="rect">
            <a:avLst/>
          </a:prstGeom>
          <a:noFill/>
          <a:ln w="9525">
            <a:noFill/>
            <a:miter lim="800000"/>
            <a:headEnd/>
            <a:tailEnd/>
          </a:ln>
        </p:spPr>
      </p:pic>
      <p:pic>
        <p:nvPicPr>
          <p:cNvPr id="3086" name="Picture 14" descr="Hardi-injet"/>
          <p:cNvPicPr>
            <a:picLocks noChangeAspect="1" noChangeArrowheads="1"/>
          </p:cNvPicPr>
          <p:nvPr/>
        </p:nvPicPr>
        <p:blipFill>
          <a:blip r:embed="rId11" cstate="print"/>
          <a:srcRect l="11864" r="13559"/>
          <a:stretch>
            <a:fillRect/>
          </a:stretch>
        </p:blipFill>
        <p:spPr bwMode="auto">
          <a:xfrm>
            <a:off x="7391400" y="152400"/>
            <a:ext cx="1477505" cy="1981200"/>
          </a:xfrm>
          <a:prstGeom prst="rect">
            <a:avLst/>
          </a:prstGeom>
          <a:noFill/>
          <a:ln w="9525">
            <a:noFill/>
            <a:miter lim="800000"/>
            <a:headEnd/>
            <a:tailEnd/>
          </a:ln>
        </p:spPr>
      </p:pic>
      <p:pic>
        <p:nvPicPr>
          <p:cNvPr id="3088" name="Picture 16" descr="products-a4-a"/>
          <p:cNvPicPr>
            <a:picLocks noChangeAspect="1" noChangeArrowheads="1"/>
          </p:cNvPicPr>
          <p:nvPr/>
        </p:nvPicPr>
        <p:blipFill>
          <a:blip r:embed="rId12" cstate="print"/>
          <a:srcRect/>
          <a:stretch>
            <a:fillRect/>
          </a:stretch>
        </p:blipFill>
        <p:spPr bwMode="auto">
          <a:xfrm>
            <a:off x="609600" y="5395912"/>
            <a:ext cx="1752600" cy="1058863"/>
          </a:xfrm>
          <a:prstGeom prst="rect">
            <a:avLst/>
          </a:prstGeom>
          <a:noFill/>
          <a:ln w="9525">
            <a:noFill/>
            <a:miter lim="800000"/>
            <a:headEnd/>
            <a:tailEnd/>
          </a:ln>
        </p:spPr>
      </p:pic>
      <p:pic>
        <p:nvPicPr>
          <p:cNvPr id="21" name="Picture 9"/>
          <p:cNvPicPr>
            <a:picLocks noChangeAspect="1" noChangeArrowheads="1"/>
          </p:cNvPicPr>
          <p:nvPr/>
        </p:nvPicPr>
        <p:blipFill>
          <a:blip r:embed="rId13" cstate="print"/>
          <a:srcRect l="29347" r="56522"/>
          <a:stretch>
            <a:fillRect/>
          </a:stretch>
        </p:blipFill>
        <p:spPr bwMode="auto">
          <a:xfrm>
            <a:off x="7944927" y="4191000"/>
            <a:ext cx="1148103" cy="1716407"/>
          </a:xfrm>
          <a:prstGeom prst="rect">
            <a:avLst/>
          </a:prstGeom>
          <a:noFill/>
          <a:ln w="12700">
            <a:noFill/>
            <a:miter lim="800000"/>
            <a:headEnd/>
            <a:tailEnd/>
          </a:ln>
          <a:effectLst/>
        </p:spPr>
      </p:pic>
      <p:pic>
        <p:nvPicPr>
          <p:cNvPr id="22" name="Picture 16" descr="GuardianAirgroup1"/>
          <p:cNvPicPr>
            <a:picLocks noChangeAspect="1" noChangeArrowheads="1"/>
          </p:cNvPicPr>
          <p:nvPr/>
        </p:nvPicPr>
        <p:blipFill>
          <a:blip r:embed="rId14" cstate="print"/>
          <a:srcRect/>
          <a:stretch>
            <a:fillRect/>
          </a:stretch>
        </p:blipFill>
        <p:spPr bwMode="auto">
          <a:xfrm>
            <a:off x="6146884" y="4572000"/>
            <a:ext cx="1777916" cy="1600654"/>
          </a:xfrm>
          <a:prstGeom prst="rect">
            <a:avLst/>
          </a:prstGeom>
          <a:noFill/>
        </p:spPr>
      </p:pic>
      <p:pic>
        <p:nvPicPr>
          <p:cNvPr id="23" name="Picture 22" descr="Duo TTI.jpg"/>
          <p:cNvPicPr>
            <a:picLocks noChangeAspect="1"/>
          </p:cNvPicPr>
          <p:nvPr/>
        </p:nvPicPr>
        <p:blipFill>
          <a:blip r:embed="rId15" cstate="print"/>
          <a:stretch>
            <a:fillRect/>
          </a:stretch>
        </p:blipFill>
        <p:spPr>
          <a:xfrm rot="10800000">
            <a:off x="4800600" y="4267200"/>
            <a:ext cx="1174750" cy="1686244"/>
          </a:xfrm>
          <a:prstGeom prst="rect">
            <a:avLst/>
          </a:prstGeom>
        </p:spPr>
      </p:pic>
      <p:pic>
        <p:nvPicPr>
          <p:cNvPr id="24" name="Picture 6"/>
          <p:cNvPicPr>
            <a:picLocks noChangeAspect="1" noChangeArrowheads="1"/>
          </p:cNvPicPr>
          <p:nvPr/>
        </p:nvPicPr>
        <p:blipFill>
          <a:blip r:embed="rId16" cstate="print"/>
          <a:srcRect l="47727" t="5098" r="25000" b="49018"/>
          <a:stretch>
            <a:fillRect/>
          </a:stretch>
        </p:blipFill>
        <p:spPr bwMode="auto">
          <a:xfrm rot="10800000">
            <a:off x="3683000" y="4572000"/>
            <a:ext cx="1117600" cy="1676400"/>
          </a:xfrm>
          <a:prstGeom prst="rect">
            <a:avLst/>
          </a:prstGeom>
          <a:noFill/>
          <a:ln w="12700">
            <a:noFill/>
            <a:miter lim="800000"/>
            <a:headEnd/>
            <a:tailEnd/>
          </a:ln>
        </p:spPr>
      </p:pic>
    </p:spTree>
    <p:custDataLst>
      <p:tags r:id="rId2"/>
    </p:custData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673100"/>
          </a:xfrm>
        </p:spPr>
        <p:txBody>
          <a:bodyPr>
            <a:normAutofit fontScale="90000"/>
          </a:bodyPr>
          <a:lstStyle/>
          <a:p>
            <a:r>
              <a:rPr lang="en-US" sz="4000" dirty="0" err="1" smtClean="0"/>
              <a:t>SpotOn</a:t>
            </a:r>
            <a:r>
              <a:rPr lang="en-US" sz="4000" dirty="0" smtClean="0"/>
              <a:t> Electronic Calibration Tool</a:t>
            </a:r>
            <a:endParaRPr lang="en-US" sz="4000" dirty="0"/>
          </a:p>
        </p:txBody>
      </p:sp>
      <p:pic>
        <p:nvPicPr>
          <p:cNvPr id="4" name="Content Placeholder 3" descr="IMG_5957.JPG"/>
          <p:cNvPicPr>
            <a:picLocks noGrp="1" noChangeAspect="1"/>
          </p:cNvPicPr>
          <p:nvPr>
            <p:ph idx="1"/>
          </p:nvPr>
        </p:nvPicPr>
        <p:blipFill>
          <a:blip r:embed="rId2" cstate="print"/>
          <a:srcRect t="18667"/>
          <a:stretch>
            <a:fillRect/>
          </a:stretch>
        </p:blipFill>
        <p:spPr>
          <a:xfrm>
            <a:off x="4398363" y="990600"/>
            <a:ext cx="4621967" cy="2819400"/>
          </a:xfrm>
        </p:spPr>
      </p:pic>
      <p:sp>
        <p:nvSpPr>
          <p:cNvPr id="8" name="Text Placeholder 7"/>
          <p:cNvSpPr>
            <a:spLocks noGrp="1"/>
          </p:cNvSpPr>
          <p:nvPr>
            <p:ph type="body" sz="half" idx="2"/>
          </p:nvPr>
        </p:nvSpPr>
        <p:spPr>
          <a:xfrm>
            <a:off x="228600" y="990601"/>
            <a:ext cx="3962400" cy="2362200"/>
          </a:xfrm>
        </p:spPr>
        <p:txBody>
          <a:bodyPr>
            <a:normAutofit fontScale="92500" lnSpcReduction="20000"/>
          </a:bodyPr>
          <a:lstStyle/>
          <a:p>
            <a:r>
              <a:rPr lang="en-US" sz="1800" dirty="0" smtClean="0"/>
              <a:t>Successful Farming Sponsored and will publish findings.</a:t>
            </a:r>
          </a:p>
          <a:p>
            <a:endParaRPr lang="en-US" sz="1800" dirty="0" smtClean="0"/>
          </a:p>
          <a:p>
            <a:r>
              <a:rPr lang="en-US" sz="1800" dirty="0" smtClean="0"/>
              <a:t>Scott </a:t>
            </a:r>
            <a:r>
              <a:rPr lang="en-US" sz="1800" dirty="0" err="1" smtClean="0"/>
              <a:t>Bretthauer</a:t>
            </a:r>
            <a:r>
              <a:rPr lang="en-US" sz="1800" dirty="0" smtClean="0"/>
              <a:t> - U of I</a:t>
            </a:r>
          </a:p>
          <a:p>
            <a:r>
              <a:rPr lang="en-US" sz="1800" dirty="0" smtClean="0"/>
              <a:t>Jim Wilson - SDSU</a:t>
            </a:r>
          </a:p>
          <a:p>
            <a:r>
              <a:rPr lang="en-US" sz="1800" dirty="0" smtClean="0"/>
              <a:t>Randy Taylor - OSU</a:t>
            </a:r>
          </a:p>
          <a:p>
            <a:r>
              <a:rPr lang="en-US" sz="1800" dirty="0" smtClean="0"/>
              <a:t>Bobby </a:t>
            </a:r>
            <a:r>
              <a:rPr lang="en-US" sz="1800" dirty="0" err="1" smtClean="0"/>
              <a:t>Grisso</a:t>
            </a:r>
            <a:r>
              <a:rPr lang="en-US" sz="1800" dirty="0" smtClean="0"/>
              <a:t> &amp; Pat </a:t>
            </a:r>
            <a:r>
              <a:rPr lang="en-US" sz="1800" dirty="0" err="1" smtClean="0"/>
              <a:t>Hipkins</a:t>
            </a:r>
            <a:r>
              <a:rPr lang="en-US" sz="1800" dirty="0" smtClean="0"/>
              <a:t> - VTU</a:t>
            </a:r>
          </a:p>
          <a:p>
            <a:r>
              <a:rPr lang="en-US" sz="1800" dirty="0" smtClean="0"/>
              <a:t>Mark Hanna – ISU</a:t>
            </a:r>
          </a:p>
          <a:p>
            <a:r>
              <a:rPr lang="en-US" sz="1800" dirty="0" smtClean="0"/>
              <a:t>Bob Wolf – KSU</a:t>
            </a:r>
          </a:p>
          <a:p>
            <a:endParaRPr lang="en-US" sz="1800" dirty="0" smtClean="0"/>
          </a:p>
        </p:txBody>
      </p:sp>
      <p:pic>
        <p:nvPicPr>
          <p:cNvPr id="5" name="Picture 4" descr="IMG_5990.JPG"/>
          <p:cNvPicPr>
            <a:picLocks noChangeAspect="1"/>
          </p:cNvPicPr>
          <p:nvPr/>
        </p:nvPicPr>
        <p:blipFill>
          <a:blip r:embed="rId3" cstate="print"/>
          <a:stretch>
            <a:fillRect/>
          </a:stretch>
        </p:blipFill>
        <p:spPr>
          <a:xfrm rot="5400000">
            <a:off x="1574800" y="3911600"/>
            <a:ext cx="3251200" cy="2438400"/>
          </a:xfrm>
          <a:prstGeom prst="rect">
            <a:avLst/>
          </a:prstGeom>
          <a:ln>
            <a:noFill/>
          </a:ln>
          <a:effectLst>
            <a:softEdge rad="112500"/>
          </a:effectLst>
        </p:spPr>
      </p:pic>
      <p:pic>
        <p:nvPicPr>
          <p:cNvPr id="6" name="Picture 5" descr="IMG_6023.JPG"/>
          <p:cNvPicPr>
            <a:picLocks noChangeAspect="1"/>
          </p:cNvPicPr>
          <p:nvPr/>
        </p:nvPicPr>
        <p:blipFill>
          <a:blip r:embed="rId4" cstate="print"/>
          <a:stretch>
            <a:fillRect/>
          </a:stretch>
        </p:blipFill>
        <p:spPr>
          <a:xfrm rot="5400000">
            <a:off x="6934200" y="4343400"/>
            <a:ext cx="2438400" cy="1828800"/>
          </a:xfrm>
          <a:prstGeom prst="rect">
            <a:avLst/>
          </a:prstGeom>
        </p:spPr>
      </p:pic>
      <p:pic>
        <p:nvPicPr>
          <p:cNvPr id="7" name="Picture 6" descr="IMG_6035.JPG"/>
          <p:cNvPicPr>
            <a:picLocks noChangeAspect="1"/>
          </p:cNvPicPr>
          <p:nvPr/>
        </p:nvPicPr>
        <p:blipFill>
          <a:blip r:embed="rId5" cstate="print"/>
          <a:srcRect l="28125" r="6250"/>
          <a:stretch>
            <a:fillRect/>
          </a:stretch>
        </p:blipFill>
        <p:spPr>
          <a:xfrm rot="5400000">
            <a:off x="4659085" y="3951514"/>
            <a:ext cx="2286000" cy="2612571"/>
          </a:xfrm>
          <a:prstGeom prst="rect">
            <a:avLst/>
          </a:prstGeom>
        </p:spPr>
      </p:pic>
      <p:pic>
        <p:nvPicPr>
          <p:cNvPr id="9" name="Picture 8" descr="sprayer-calibrator.jpg"/>
          <p:cNvPicPr>
            <a:picLocks noChangeAspect="1"/>
          </p:cNvPicPr>
          <p:nvPr/>
        </p:nvPicPr>
        <p:blipFill>
          <a:blip r:embed="rId6" cstate="print"/>
          <a:stretch>
            <a:fillRect/>
          </a:stretch>
        </p:blipFill>
        <p:spPr>
          <a:xfrm>
            <a:off x="127761" y="3886200"/>
            <a:ext cx="1777239" cy="2895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2" name="Rectangle 2"/>
          <p:cNvSpPr>
            <a:spLocks noGrp="1" noChangeArrowheads="1"/>
          </p:cNvSpPr>
          <p:nvPr>
            <p:ph type="ctrTitle"/>
          </p:nvPr>
        </p:nvSpPr>
        <p:spPr>
          <a:xfrm>
            <a:off x="685800" y="685800"/>
            <a:ext cx="7772400" cy="1143000"/>
          </a:xfrm>
        </p:spPr>
        <p:txBody>
          <a:bodyPr>
            <a:normAutofit fontScale="90000"/>
          </a:bodyPr>
          <a:lstStyle/>
          <a:p>
            <a:r>
              <a:rPr lang="en-US" sz="8800"/>
              <a:t>Calibration!!!!</a:t>
            </a:r>
            <a:br>
              <a:rPr lang="en-US" sz="8800"/>
            </a:br>
            <a:r>
              <a:rPr lang="en-US"/>
              <a:t>The next phase!</a:t>
            </a:r>
          </a:p>
        </p:txBody>
      </p:sp>
      <p:sp>
        <p:nvSpPr>
          <p:cNvPr id="1003523" name="Rectangle 3"/>
          <p:cNvSpPr>
            <a:spLocks noGrp="1" noChangeArrowheads="1"/>
          </p:cNvSpPr>
          <p:nvPr>
            <p:ph type="subTitle" idx="1"/>
          </p:nvPr>
        </p:nvSpPr>
        <p:spPr>
          <a:xfrm>
            <a:off x="1371600" y="4114800"/>
            <a:ext cx="6629400" cy="1752600"/>
          </a:xfrm>
        </p:spPr>
        <p:txBody>
          <a:bodyPr/>
          <a:lstStyle/>
          <a:p>
            <a:r>
              <a:rPr lang="en-US" sz="2800"/>
              <a:t>Ensuring that the spray droplet spectrum is what it is supposed to be to maximize efficacy while minimizing drift!</a:t>
            </a:r>
          </a:p>
        </p:txBody>
      </p:sp>
      <p:sp>
        <p:nvSpPr>
          <p:cNvPr id="1003524" name="WordArt 4"/>
          <p:cNvSpPr>
            <a:spLocks noChangeArrowheads="1" noChangeShapeType="1" noTextEdit="1"/>
          </p:cNvSpPr>
          <p:nvPr/>
        </p:nvSpPr>
        <p:spPr bwMode="auto">
          <a:xfrm>
            <a:off x="838200" y="2286000"/>
            <a:ext cx="7239000" cy="1295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A new concept for applicators!</a:t>
            </a: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729" name="Picture 1"/>
          <p:cNvPicPr>
            <a:picLocks noChangeAspect="1" noChangeArrowheads="1"/>
          </p:cNvPicPr>
          <p:nvPr/>
        </p:nvPicPr>
        <p:blipFill>
          <a:blip r:embed="rId3" cstate="email"/>
          <a:srcRect/>
          <a:stretch>
            <a:fillRect/>
          </a:stretch>
        </p:blipFill>
        <p:spPr bwMode="auto">
          <a:xfrm>
            <a:off x="1524008" y="152404"/>
            <a:ext cx="5215509" cy="5913882"/>
          </a:xfrm>
          <a:prstGeom prst="rect">
            <a:avLst/>
          </a:prstGeom>
          <a:noFill/>
          <a:ln w="9525">
            <a:noFill/>
            <a:miter lim="800000"/>
            <a:headEnd/>
            <a:tailEnd/>
          </a:ln>
        </p:spPr>
      </p:pic>
      <p:sp>
        <p:nvSpPr>
          <p:cNvPr id="4" name="Rectangle 3"/>
          <p:cNvSpPr/>
          <p:nvPr/>
        </p:nvSpPr>
        <p:spPr>
          <a:xfrm rot="20525410">
            <a:off x="105036" y="3155585"/>
            <a:ext cx="8840634" cy="646331"/>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kern="0" dirty="0" smtClean="0"/>
              <a:t>ASABE S-572.1 Droplet Size Standard</a:t>
            </a:r>
            <a:endParaRPr lang="en-US" sz="3600" b="1" cap="none" spc="50" dirty="0">
              <a:ln w="11430"/>
              <a:effectLst>
                <a:outerShdw blurRad="76200" dist="50800" dir="5400000" algn="tl" rotWithShape="0">
                  <a:srgbClr val="000000">
                    <a:alpha val="65000"/>
                  </a:srgbClr>
                </a:outerShdw>
              </a:effectLst>
            </a:endParaRPr>
          </a:p>
        </p:txBody>
      </p:sp>
      <p:sp>
        <p:nvSpPr>
          <p:cNvPr id="5" name="Rectangle 2"/>
          <p:cNvSpPr txBox="1">
            <a:spLocks noChangeArrowheads="1"/>
          </p:cNvSpPr>
          <p:nvPr/>
        </p:nvSpPr>
        <p:spPr bwMode="auto">
          <a:xfrm>
            <a:off x="457200" y="10668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rmAutofit fontScale="45000" lnSpcReduction="2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tx2"/>
                </a:solidFill>
                <a:effectLst/>
                <a:uLnTx/>
                <a:uFillTx/>
                <a:latin typeface="+mj-lt"/>
                <a:ea typeface="+mj-ea"/>
                <a:cs typeface="+mj-cs"/>
              </a:rPr>
              <a:t/>
            </a:r>
            <a:br>
              <a:rPr kumimoji="0" lang="en-US" sz="5400" b="0" i="0" u="none" strike="noStrike" kern="0" cap="none" spc="0" normalizeH="0" baseline="0" noProof="0" dirty="0" smtClean="0">
                <a:ln>
                  <a:noFill/>
                </a:ln>
                <a:solidFill>
                  <a:schemeClr val="tx2"/>
                </a:solidFill>
                <a:effectLst/>
                <a:uLnTx/>
                <a:uFillTx/>
                <a:latin typeface="+mj-lt"/>
                <a:ea typeface="+mj-ea"/>
                <a:cs typeface="+mj-cs"/>
              </a:rPr>
            </a:br>
            <a:endParaRPr kumimoji="0" lang="en-US" sz="5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5257800" y="228600"/>
            <a:ext cx="1351652" cy="707886"/>
          </a:xfrm>
          <a:prstGeom prst="rect">
            <a:avLst/>
          </a:prstGeom>
          <a:noFill/>
          <a:ln>
            <a:solidFill>
              <a:schemeClr val="accent1"/>
            </a:solidFill>
          </a:ln>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2009</a:t>
            </a:r>
            <a:endParaRPr lang="en-US"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cxnSp>
        <p:nvCxnSpPr>
          <p:cNvPr id="8" name="Straight Arrow Connector 7"/>
          <p:cNvCxnSpPr>
            <a:stCxn id="6" idx="1"/>
          </p:cNvCxnSpPr>
          <p:nvPr/>
        </p:nvCxnSpPr>
        <p:spPr>
          <a:xfrm rot="10800000">
            <a:off x="3429000" y="381005"/>
            <a:ext cx="1828800" cy="201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2514600" y="2286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6258" name="Group 2"/>
          <p:cNvGraphicFramePr>
            <a:graphicFrameLocks noGrp="1"/>
          </p:cNvGraphicFramePr>
          <p:nvPr/>
        </p:nvGraphicFramePr>
        <p:xfrm>
          <a:off x="1295400" y="304802"/>
          <a:ext cx="6172200" cy="5360035"/>
        </p:xfrm>
        <a:graphic>
          <a:graphicData uri="http://schemas.openxmlformats.org/drawingml/2006/table">
            <a:tbl>
              <a:tblPr/>
              <a:tblGrid>
                <a:gridCol w="3683000"/>
                <a:gridCol w="2489200"/>
              </a:tblGrid>
              <a:tr h="727075">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mj-lt"/>
                          <a:cs typeface="Times New Roman" pitchFamily="18" charset="0"/>
                        </a:rPr>
                        <a:t>Spray Quality Categories</a:t>
                      </a:r>
                      <a:endParaRPr kumimoji="0" lang="en-US" sz="32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mj-lt"/>
                          <a:cs typeface="Times New Roman" pitchFamily="18" charset="0"/>
                        </a:rPr>
                        <a:t>ASABE Standard S-572.1</a:t>
                      </a:r>
                      <a:endParaRPr kumimoji="0" lang="en-US" sz="28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cs typeface="Times New Roman" pitchFamily="18" charset="0"/>
                        </a:rPr>
                        <a:t>Category (symbol)</a:t>
                      </a:r>
                      <a:endParaRPr kumimoji="0" lang="en-US" sz="2400" b="1"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mj-lt"/>
                          <a:cs typeface="Times New Roman" pitchFamily="18" charset="0"/>
                        </a:rPr>
                        <a:t>Color Code</a:t>
                      </a:r>
                      <a:endParaRPr kumimoji="0" lang="en-US" sz="2400" b="1"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Fine (XF)</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rgbClr val="FFFFFF"/>
                          </a:solidFill>
                          <a:effectLst/>
                          <a:latin typeface="+mj-lt"/>
                          <a:cs typeface="Times New Roman" pitchFamily="18" charset="0"/>
                        </a:rPr>
                        <a:t>Purple</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Fine (VF)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Red</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r h="4349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Fine (F)</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Orange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Medium (M)</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Yellow</a:t>
                      </a:r>
                      <a:endParaRPr kumimoji="0" lang="en-US" sz="4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Coarse (C)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Blue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Very Coarse (VC)</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Green</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5426"/>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Times New Roman" pitchFamily="18" charset="0"/>
                        </a:rPr>
                        <a:t>Extra Coarse (XC)</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cap="none" normalizeH="0" baseline="0" dirty="0" smtClean="0">
                          <a:ln>
                            <a:noFill/>
                          </a:ln>
                          <a:solidFill>
                            <a:schemeClr val="tx1"/>
                          </a:solidFill>
                          <a:effectLst/>
                          <a:latin typeface="+mj-lt"/>
                          <a:cs typeface="Times New Roman" pitchFamily="18" charset="0"/>
                        </a:rPr>
                        <a:t>White</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381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mj-lt"/>
                          <a:cs typeface="Times New Roman" pitchFamily="18" charset="0"/>
                        </a:rPr>
                        <a:t>Ultra Coarse (UC) </a:t>
                      </a:r>
                      <a:endParaRPr kumimoji="0" lang="en-US" sz="2400" b="0" i="0" u="none" strike="noStrike" cap="none" normalizeH="0" baseline="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FF"/>
                          </a:solidFill>
                          <a:effectLst/>
                          <a:latin typeface="+mj-lt"/>
                          <a:cs typeface="Times New Roman" pitchFamily="18" charset="0"/>
                        </a:rPr>
                        <a:t>Black</a:t>
                      </a:r>
                      <a:endParaRPr kumimoji="0" lang="en-US" sz="2400" b="0" i="0" u="none" strike="noStrike" cap="none" normalizeH="0" baseline="0" dirty="0" smtClean="0">
                        <a:ln>
                          <a:noFill/>
                        </a:ln>
                        <a:solidFill>
                          <a:schemeClr val="tx1"/>
                        </a:solidFill>
                        <a:effectLst/>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r>
            </a:tbl>
          </a:graphicData>
        </a:graphic>
      </p:graphicFrame>
      <p:sp>
        <p:nvSpPr>
          <p:cNvPr id="1376294" name="AutoShape 38"/>
          <p:cNvSpPr>
            <a:spLocks noChangeArrowheads="1"/>
          </p:cNvSpPr>
          <p:nvPr/>
        </p:nvSpPr>
        <p:spPr bwMode="auto">
          <a:xfrm rot="19579768">
            <a:off x="6598442" y="401343"/>
            <a:ext cx="1755762" cy="1017755"/>
          </a:xfrm>
          <a:prstGeom prst="leftArrow">
            <a:avLst>
              <a:gd name="adj1" fmla="val 32769"/>
              <a:gd name="adj2" fmla="val 44118"/>
            </a:avLst>
          </a:prstGeom>
          <a:solidFill>
            <a:schemeClr val="accent1"/>
          </a:solidFill>
          <a:ln w="12700">
            <a:solidFill>
              <a:schemeClr val="tx1"/>
            </a:solidFill>
            <a:miter lim="800000"/>
            <a:headEnd/>
            <a:tailEnd/>
          </a:ln>
        </p:spPr>
        <p:txBody>
          <a:bodyPr wrap="none" anchor="ctr"/>
          <a:lstStyle/>
          <a:p>
            <a:endParaRPr lang="en-US"/>
          </a:p>
        </p:txBody>
      </p:sp>
      <p:sp>
        <p:nvSpPr>
          <p:cNvPr id="1376295" name="Text Box 39"/>
          <p:cNvSpPr txBox="1">
            <a:spLocks noChangeArrowheads="1"/>
          </p:cNvSpPr>
          <p:nvPr/>
        </p:nvSpPr>
        <p:spPr bwMode="auto">
          <a:xfrm rot="19627175">
            <a:off x="7315200" y="432846"/>
            <a:ext cx="1066800" cy="457200"/>
          </a:xfrm>
          <a:prstGeom prst="rect">
            <a:avLst/>
          </a:prstGeom>
          <a:noFill/>
          <a:ln w="12700">
            <a:noFill/>
            <a:miter lim="800000"/>
            <a:headEnd/>
            <a:tailEnd/>
          </a:ln>
        </p:spPr>
        <p:txBody>
          <a:bodyPr>
            <a:spAutoFit/>
          </a:bodyPr>
          <a:lstStyle/>
          <a:p>
            <a:pPr>
              <a:spcBef>
                <a:spcPct val="50000"/>
              </a:spcBef>
            </a:pPr>
            <a:r>
              <a:rPr lang="en-US" sz="2400" dirty="0"/>
              <a:t>2009</a:t>
            </a:r>
          </a:p>
        </p:txBody>
      </p:sp>
      <p:sp>
        <p:nvSpPr>
          <p:cNvPr id="5" name="Left Arrow 4"/>
          <p:cNvSpPr/>
          <p:nvPr/>
        </p:nvSpPr>
        <p:spPr>
          <a:xfrm>
            <a:off x="7543800" y="21336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543800" y="5410202"/>
            <a:ext cx="533400" cy="76200"/>
          </a:xfrm>
          <a:prstGeom prst="lef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p:cNvSpPr/>
          <p:nvPr/>
        </p:nvSpPr>
        <p:spPr>
          <a:xfrm>
            <a:off x="7467600" y="2514602"/>
            <a:ext cx="609600" cy="2667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077200" y="3657602"/>
            <a:ext cx="762000" cy="369332"/>
          </a:xfrm>
          <a:prstGeom prst="rect">
            <a:avLst/>
          </a:prstGeom>
          <a:solidFill>
            <a:schemeClr val="bg1"/>
          </a:solidFill>
          <a:ln>
            <a:solidFill>
              <a:schemeClr val="accent1"/>
            </a:solidFill>
          </a:ln>
        </p:spPr>
        <p:txBody>
          <a:bodyPr wrap="square" rtlCol="0">
            <a:spAutoFit/>
          </a:bodyPr>
          <a:lstStyle/>
          <a:p>
            <a:r>
              <a:rPr lang="en-US" dirty="0" smtClean="0"/>
              <a:t>S572</a:t>
            </a:r>
            <a:endParaRPr lang="en-US" dirty="0"/>
          </a:p>
        </p:txBody>
      </p:sp>
      <p:sp>
        <p:nvSpPr>
          <p:cNvPr id="9" name="TextBox 8"/>
          <p:cNvSpPr txBox="1"/>
          <p:nvPr/>
        </p:nvSpPr>
        <p:spPr>
          <a:xfrm>
            <a:off x="8077200" y="1981202"/>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
        <p:nvSpPr>
          <p:cNvPr id="10" name="TextBox 9"/>
          <p:cNvSpPr txBox="1"/>
          <p:nvPr/>
        </p:nvSpPr>
        <p:spPr>
          <a:xfrm>
            <a:off x="8077200" y="5269470"/>
            <a:ext cx="838200" cy="369332"/>
          </a:xfrm>
          <a:prstGeom prst="rect">
            <a:avLst/>
          </a:prstGeom>
          <a:solidFill>
            <a:schemeClr val="bg1"/>
          </a:solidFill>
          <a:ln>
            <a:solidFill>
              <a:schemeClr val="accent1"/>
            </a:solidFill>
          </a:ln>
        </p:spPr>
        <p:txBody>
          <a:bodyPr wrap="square" rtlCol="0">
            <a:spAutoFit/>
          </a:bodyPr>
          <a:lstStyle/>
          <a:p>
            <a:r>
              <a:rPr lang="en-US" dirty="0" smtClean="0"/>
              <a:t>NEW</a:t>
            </a:r>
            <a:endParaRPr lang="en-US" dirty="0"/>
          </a:p>
        </p:txBody>
      </p:sp>
    </p:spTree>
    <p:custDataLst>
      <p:tags r:id="rId1"/>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descr="s-572"/>
          <p:cNvPicPr>
            <a:picLocks noGrp="1" noChangeAspect="1" noChangeArrowheads="1"/>
          </p:cNvPicPr>
          <p:nvPr>
            <p:ph idx="1"/>
          </p:nvPr>
        </p:nvPicPr>
        <p:blipFill>
          <a:blip r:embed="rId4" cstate="print"/>
          <a:srcRect/>
          <a:stretch>
            <a:fillRect/>
          </a:stretch>
        </p:blipFill>
        <p:spPr>
          <a:xfrm>
            <a:off x="152400" y="220663"/>
            <a:ext cx="8839200" cy="6561137"/>
          </a:xfrm>
          <a:noFill/>
        </p:spPr>
      </p:pic>
      <p:sp>
        <p:nvSpPr>
          <p:cNvPr id="62467" name="Rectangle 4"/>
          <p:cNvSpPr>
            <a:spLocks noChangeArrowheads="1"/>
          </p:cNvSpPr>
          <p:nvPr/>
        </p:nvSpPr>
        <p:spPr bwMode="auto">
          <a:xfrm>
            <a:off x="228600" y="6477000"/>
            <a:ext cx="2438400" cy="304800"/>
          </a:xfrm>
          <a:prstGeom prst="rect">
            <a:avLst/>
          </a:prstGeom>
          <a:solidFill>
            <a:schemeClr val="accent1"/>
          </a:solidFill>
          <a:ln w="12700">
            <a:solidFill>
              <a:schemeClr val="tx1"/>
            </a:solidFill>
            <a:miter lim="800000"/>
            <a:headEnd type="none" w="sm" len="sm"/>
            <a:tailEnd type="none" w="sm" len="sm"/>
          </a:ln>
        </p:spPr>
        <p:txBody>
          <a:bodyPr wrap="none" anchor="ctr"/>
          <a:lstStyle/>
          <a:p>
            <a:pPr algn="ctr"/>
            <a:r>
              <a:rPr lang="en-US" sz="1400"/>
              <a:t>Source: Crop Life – July 2002</a:t>
            </a:r>
          </a:p>
        </p:txBody>
      </p:sp>
      <p:sp>
        <p:nvSpPr>
          <p:cNvPr id="62468" name="Text Box 5"/>
          <p:cNvSpPr txBox="1">
            <a:spLocks noChangeArrowheads="1"/>
          </p:cNvSpPr>
          <p:nvPr/>
        </p:nvSpPr>
        <p:spPr bwMode="auto">
          <a:xfrm>
            <a:off x="3048000" y="10668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&gt;150</a:t>
            </a:r>
          </a:p>
        </p:txBody>
      </p:sp>
      <p:sp>
        <p:nvSpPr>
          <p:cNvPr id="62469" name="Text Box 6"/>
          <p:cNvSpPr txBox="1">
            <a:spLocks noChangeArrowheads="1"/>
          </p:cNvSpPr>
          <p:nvPr/>
        </p:nvSpPr>
        <p:spPr bwMode="auto">
          <a:xfrm>
            <a:off x="3048000" y="1752600"/>
            <a:ext cx="838200" cy="581025"/>
          </a:xfrm>
          <a:prstGeom prst="rect">
            <a:avLst/>
          </a:prstGeom>
          <a:solidFill>
            <a:schemeClr val="bg1"/>
          </a:solidFill>
          <a:ln w="12700">
            <a:noFill/>
            <a:miter lim="800000"/>
            <a:headEnd/>
            <a:tailEnd/>
          </a:ln>
        </p:spPr>
        <p:txBody>
          <a:bodyPr>
            <a:spAutoFit/>
          </a:bodyPr>
          <a:lstStyle/>
          <a:p>
            <a:pPr algn="ctr">
              <a:spcBef>
                <a:spcPct val="50000"/>
              </a:spcBef>
            </a:pPr>
            <a:r>
              <a:rPr lang="en-US" sz="1600"/>
              <a:t>151-250</a:t>
            </a:r>
          </a:p>
        </p:txBody>
      </p:sp>
      <p:sp>
        <p:nvSpPr>
          <p:cNvPr id="62470" name="Text Box 7"/>
          <p:cNvSpPr txBox="1">
            <a:spLocks noChangeArrowheads="1"/>
          </p:cNvSpPr>
          <p:nvPr/>
        </p:nvSpPr>
        <p:spPr bwMode="auto">
          <a:xfrm>
            <a:off x="3048000" y="25146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251-350</a:t>
            </a:r>
          </a:p>
        </p:txBody>
      </p:sp>
      <p:sp>
        <p:nvSpPr>
          <p:cNvPr id="62471" name="Text Box 8"/>
          <p:cNvSpPr txBox="1">
            <a:spLocks noChangeArrowheads="1"/>
          </p:cNvSpPr>
          <p:nvPr/>
        </p:nvSpPr>
        <p:spPr bwMode="auto">
          <a:xfrm>
            <a:off x="3048000" y="3352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351-450</a:t>
            </a:r>
          </a:p>
        </p:txBody>
      </p:sp>
      <p:sp>
        <p:nvSpPr>
          <p:cNvPr id="62472" name="Text Box 9"/>
          <p:cNvSpPr txBox="1">
            <a:spLocks noChangeArrowheads="1"/>
          </p:cNvSpPr>
          <p:nvPr/>
        </p:nvSpPr>
        <p:spPr bwMode="auto">
          <a:xfrm>
            <a:off x="3048000" y="4114800"/>
            <a:ext cx="762000" cy="641350"/>
          </a:xfrm>
          <a:prstGeom prst="rect">
            <a:avLst/>
          </a:prstGeom>
          <a:solidFill>
            <a:schemeClr val="bg1"/>
          </a:solidFill>
          <a:ln w="12700">
            <a:noFill/>
            <a:miter lim="800000"/>
            <a:headEnd/>
            <a:tailEnd/>
          </a:ln>
        </p:spPr>
        <p:txBody>
          <a:bodyPr>
            <a:spAutoFit/>
          </a:bodyPr>
          <a:lstStyle/>
          <a:p>
            <a:pPr algn="ctr">
              <a:spcBef>
                <a:spcPct val="50000"/>
              </a:spcBef>
            </a:pPr>
            <a:r>
              <a:rPr lang="en-US"/>
              <a:t>451-550</a:t>
            </a:r>
          </a:p>
        </p:txBody>
      </p:sp>
      <p:sp>
        <p:nvSpPr>
          <p:cNvPr id="62473" name="Text Box 10"/>
          <p:cNvSpPr txBox="1">
            <a:spLocks noChangeArrowheads="1"/>
          </p:cNvSpPr>
          <p:nvPr/>
        </p:nvSpPr>
        <p:spPr bwMode="auto">
          <a:xfrm>
            <a:off x="3048000" y="5105400"/>
            <a:ext cx="762000" cy="366713"/>
          </a:xfrm>
          <a:prstGeom prst="rect">
            <a:avLst/>
          </a:prstGeom>
          <a:solidFill>
            <a:schemeClr val="bg1"/>
          </a:solidFill>
          <a:ln w="12700">
            <a:noFill/>
            <a:miter lim="800000"/>
            <a:headEnd/>
            <a:tailEnd/>
          </a:ln>
        </p:spPr>
        <p:txBody>
          <a:bodyPr>
            <a:spAutoFit/>
          </a:bodyPr>
          <a:lstStyle/>
          <a:p>
            <a:pPr algn="ctr">
              <a:spcBef>
                <a:spcPct val="50000"/>
              </a:spcBef>
            </a:pPr>
            <a:r>
              <a:rPr lang="en-US"/>
              <a:t>&gt;551</a:t>
            </a:r>
          </a:p>
        </p:txBody>
      </p:sp>
      <p:sp>
        <p:nvSpPr>
          <p:cNvPr id="62474" name="Rectangle 11"/>
          <p:cNvSpPr>
            <a:spLocks noChangeArrowheads="1"/>
          </p:cNvSpPr>
          <p:nvPr/>
        </p:nvSpPr>
        <p:spPr bwMode="auto">
          <a:xfrm>
            <a:off x="3048000" y="2057400"/>
            <a:ext cx="762000" cy="762000"/>
          </a:xfrm>
          <a:prstGeom prst="rect">
            <a:avLst/>
          </a:prstGeom>
          <a:noFill/>
          <a:ln w="12700">
            <a:solidFill>
              <a:srgbClr val="FF0000"/>
            </a:solidFill>
            <a:miter lim="800000"/>
            <a:headEnd/>
            <a:tailEnd/>
          </a:ln>
        </p:spPr>
        <p:txBody>
          <a:bodyPr wrap="none" anchor="ctr"/>
          <a:lstStyle/>
          <a:p>
            <a:pPr algn="ctr"/>
            <a:endParaRPr lang="en-US">
              <a:solidFill>
                <a:srgbClr val="FF0000"/>
              </a:solidFill>
            </a:endParaRPr>
          </a:p>
        </p:txBody>
      </p:sp>
      <p:sp>
        <p:nvSpPr>
          <p:cNvPr id="62475" name="Rectangle 12"/>
          <p:cNvSpPr>
            <a:spLocks noChangeArrowheads="1"/>
          </p:cNvSpPr>
          <p:nvPr/>
        </p:nvSpPr>
        <p:spPr bwMode="auto">
          <a:xfrm>
            <a:off x="3124200" y="2819400"/>
            <a:ext cx="762000" cy="1600200"/>
          </a:xfrm>
          <a:prstGeom prst="rect">
            <a:avLst/>
          </a:prstGeom>
          <a:noFill/>
          <a:ln w="12700">
            <a:solidFill>
              <a:srgbClr val="3333FF"/>
            </a:solidFill>
            <a:miter lim="800000"/>
            <a:headEnd/>
            <a:tailEnd/>
          </a:ln>
        </p:spPr>
        <p:txBody>
          <a:bodyPr wrap="none" anchor="ctr"/>
          <a:lstStyle/>
          <a:p>
            <a:pPr algn="ctr"/>
            <a:endParaRPr lang="en-US">
              <a:solidFill>
                <a:srgbClr val="FF0000"/>
              </a:solidFill>
            </a:endParaRPr>
          </a:p>
        </p:txBody>
      </p:sp>
      <p:sp>
        <p:nvSpPr>
          <p:cNvPr id="62476" name="Rectangle 13"/>
          <p:cNvSpPr>
            <a:spLocks noChangeArrowheads="1"/>
          </p:cNvSpPr>
          <p:nvPr/>
        </p:nvSpPr>
        <p:spPr bwMode="auto">
          <a:xfrm>
            <a:off x="2971800" y="685800"/>
            <a:ext cx="1066800" cy="5943600"/>
          </a:xfrm>
          <a:prstGeom prst="rect">
            <a:avLst/>
          </a:prstGeom>
          <a:solidFill>
            <a:schemeClr val="folHlink"/>
          </a:solidFill>
          <a:ln w="12700">
            <a:solidFill>
              <a:schemeClr val="tx1"/>
            </a:solidFill>
            <a:miter lim="800000"/>
            <a:headEnd/>
            <a:tailEnd/>
          </a:ln>
        </p:spPr>
        <p:txBody>
          <a:bodyPr wrap="none" anchor="ctr"/>
          <a:lstStyle/>
          <a:p>
            <a:endParaRPr lang="en-US"/>
          </a:p>
        </p:txBody>
      </p:sp>
      <p:sp>
        <p:nvSpPr>
          <p:cNvPr id="1373198" name="AutoShape 14"/>
          <p:cNvSpPr>
            <a:spLocks noChangeArrowheads="1"/>
          </p:cNvSpPr>
          <p:nvPr/>
        </p:nvSpPr>
        <p:spPr bwMode="auto">
          <a:xfrm rot="-957816">
            <a:off x="3124200" y="1143000"/>
            <a:ext cx="3657600" cy="1371600"/>
          </a:xfrm>
          <a:prstGeom prst="leftArrow">
            <a:avLst>
              <a:gd name="adj1" fmla="val 50000"/>
              <a:gd name="adj2" fmla="val 66667"/>
            </a:avLst>
          </a:prstGeom>
          <a:solidFill>
            <a:schemeClr val="accent1"/>
          </a:solidFill>
          <a:ln w="12700">
            <a:solidFill>
              <a:schemeClr val="tx1"/>
            </a:solidFill>
            <a:miter lim="800000"/>
            <a:headEnd/>
            <a:tailEnd/>
          </a:ln>
        </p:spPr>
        <p:txBody>
          <a:bodyPr wrap="none" anchor="ctr"/>
          <a:lstStyle/>
          <a:p>
            <a:endParaRPr lang="en-US"/>
          </a:p>
        </p:txBody>
      </p:sp>
      <p:sp>
        <p:nvSpPr>
          <p:cNvPr id="1373199" name="WordArt 15"/>
          <p:cNvSpPr>
            <a:spLocks noChangeArrowheads="1" noChangeShapeType="1" noTextEdit="1"/>
          </p:cNvSpPr>
          <p:nvPr/>
        </p:nvSpPr>
        <p:spPr bwMode="auto">
          <a:xfrm rot="-961940">
            <a:off x="3581400" y="1609725"/>
            <a:ext cx="30480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Fungicides/Insecticides</a:t>
            </a:r>
          </a:p>
        </p:txBody>
      </p:sp>
      <p:sp>
        <p:nvSpPr>
          <p:cNvPr id="62479" name="AutoShape 16"/>
          <p:cNvSpPr>
            <a:spLocks/>
          </p:cNvSpPr>
          <p:nvPr/>
        </p:nvSpPr>
        <p:spPr bwMode="auto">
          <a:xfrm>
            <a:off x="2895600" y="1905000"/>
            <a:ext cx="304800" cy="914400"/>
          </a:xfrm>
          <a:prstGeom prst="rightBrace">
            <a:avLst>
              <a:gd name="adj1" fmla="val 25000"/>
              <a:gd name="adj2" fmla="val 50000"/>
            </a:avLst>
          </a:prstGeom>
          <a:noFill/>
          <a:ln w="57150">
            <a:solidFill>
              <a:srgbClr val="FF0000"/>
            </a:solidFill>
            <a:round/>
            <a:headEnd/>
            <a:tailEnd/>
          </a:ln>
        </p:spPr>
        <p:txBody>
          <a:bodyPr wrap="none" anchor="ctr"/>
          <a:lstStyle/>
          <a:p>
            <a:endParaRPr lang="en-US"/>
          </a:p>
        </p:txBody>
      </p:sp>
      <p:sp>
        <p:nvSpPr>
          <p:cNvPr id="62480" name="AutoShape 17"/>
          <p:cNvSpPr>
            <a:spLocks/>
          </p:cNvSpPr>
          <p:nvPr/>
        </p:nvSpPr>
        <p:spPr bwMode="auto">
          <a:xfrm>
            <a:off x="2895600" y="2819400"/>
            <a:ext cx="304800" cy="1828800"/>
          </a:xfrm>
          <a:prstGeom prst="rightBrace">
            <a:avLst>
              <a:gd name="adj1" fmla="val 50000"/>
              <a:gd name="adj2" fmla="val 50000"/>
            </a:avLst>
          </a:prstGeom>
          <a:noFill/>
          <a:ln w="57150">
            <a:solidFill>
              <a:srgbClr val="FF0000"/>
            </a:solidFill>
            <a:round/>
            <a:headEnd/>
            <a:tailEnd/>
          </a:ln>
        </p:spPr>
        <p:txBody>
          <a:bodyPr wrap="none" anchor="ctr"/>
          <a:lstStyle/>
          <a:p>
            <a:endParaRPr lang="en-US"/>
          </a:p>
        </p:txBody>
      </p:sp>
      <p:sp>
        <p:nvSpPr>
          <p:cNvPr id="1373202" name="AutoShape 18"/>
          <p:cNvSpPr>
            <a:spLocks noChangeArrowheads="1"/>
          </p:cNvSpPr>
          <p:nvPr/>
        </p:nvSpPr>
        <p:spPr bwMode="auto">
          <a:xfrm>
            <a:off x="3429000" y="3276600"/>
            <a:ext cx="3352800" cy="1143000"/>
          </a:xfrm>
          <a:prstGeom prst="leftArrow">
            <a:avLst>
              <a:gd name="adj1" fmla="val 50000"/>
              <a:gd name="adj2" fmla="val 73333"/>
            </a:avLst>
          </a:prstGeom>
          <a:solidFill>
            <a:schemeClr val="accent1"/>
          </a:solidFill>
          <a:ln w="12700">
            <a:solidFill>
              <a:schemeClr val="tx1"/>
            </a:solidFill>
            <a:miter lim="800000"/>
            <a:headEnd/>
            <a:tailEnd/>
          </a:ln>
        </p:spPr>
        <p:txBody>
          <a:bodyPr wrap="none" anchor="ctr"/>
          <a:lstStyle/>
          <a:p>
            <a:endParaRPr lang="en-US"/>
          </a:p>
        </p:txBody>
      </p:sp>
      <p:sp>
        <p:nvSpPr>
          <p:cNvPr id="1373203" name="WordArt 19"/>
          <p:cNvSpPr>
            <a:spLocks noChangeArrowheads="1" noChangeShapeType="1" noTextEdit="1"/>
          </p:cNvSpPr>
          <p:nvPr/>
        </p:nvSpPr>
        <p:spPr bwMode="auto">
          <a:xfrm>
            <a:off x="4362450" y="3667125"/>
            <a:ext cx="135255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Herbicides</a:t>
            </a:r>
          </a:p>
        </p:txBody>
      </p:sp>
      <p:sp>
        <p:nvSpPr>
          <p:cNvPr id="62483" name="Text Box 21"/>
          <p:cNvSpPr txBox="1">
            <a:spLocks noChangeArrowheads="1"/>
          </p:cNvSpPr>
          <p:nvPr/>
        </p:nvSpPr>
        <p:spPr bwMode="auto">
          <a:xfrm>
            <a:off x="762000" y="152400"/>
            <a:ext cx="2819400" cy="457200"/>
          </a:xfrm>
          <a:prstGeom prst="rect">
            <a:avLst/>
          </a:prstGeom>
          <a:solidFill>
            <a:schemeClr val="bg1"/>
          </a:solidFill>
          <a:ln w="12700">
            <a:noFill/>
            <a:miter lim="800000"/>
            <a:headEnd/>
            <a:tailEnd/>
          </a:ln>
        </p:spPr>
        <p:txBody>
          <a:bodyPr>
            <a:spAutoFit/>
          </a:bodyPr>
          <a:lstStyle/>
          <a:p>
            <a:pPr>
              <a:spcBef>
                <a:spcPct val="50000"/>
              </a:spcBef>
            </a:pPr>
            <a:r>
              <a:rPr lang="en-US" sz="2400">
                <a:solidFill>
                  <a:schemeClr val="tx2"/>
                </a:solidFill>
              </a:rPr>
              <a:t>ASABE Standard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3202"/>
                                        </p:tgtEl>
                                        <p:attrNameLst>
                                          <p:attrName>style.visibility</p:attrName>
                                        </p:attrNameLst>
                                      </p:cBhvr>
                                      <p:to>
                                        <p:strVal val="visible"/>
                                      </p:to>
                                    </p:set>
                                  </p:childTnLst>
                                </p:cTn>
                              </p:par>
                              <p:par>
                                <p:cTn id="7" presetID="3" presetClass="entr" presetSubtype="0" fill="hold" grpId="0" nodeType="withEffect">
                                  <p:stCondLst>
                                    <p:cond delay="0"/>
                                  </p:stCondLst>
                                  <p:childTnLst>
                                    <p:set>
                                      <p:cBhvr>
                                        <p:cTn id="8" dur="1" fill="hold">
                                          <p:stCondLst>
                                            <p:cond delay="0"/>
                                          </p:stCondLst>
                                        </p:cTn>
                                        <p:tgtEl>
                                          <p:spTgt spid="1373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73198"/>
                                        </p:tgtEl>
                                        <p:attrNameLst>
                                          <p:attrName>style.visibility</p:attrName>
                                        </p:attrNameLst>
                                      </p:cBhvr>
                                      <p:to>
                                        <p:strVal val="visible"/>
                                      </p:to>
                                    </p:set>
                                  </p:childTnLst>
                                </p:cTn>
                              </p:par>
                              <p:par>
                                <p:cTn id="13" presetID="3" presetClass="entr" presetSubtype="0" fill="hold" grpId="0" nodeType="withEffect">
                                  <p:stCondLst>
                                    <p:cond delay="0"/>
                                  </p:stCondLst>
                                  <p:childTnLst>
                                    <p:set>
                                      <p:cBhvr>
                                        <p:cTn id="14" dur="1" fill="hold">
                                          <p:stCondLst>
                                            <p:cond delay="0"/>
                                          </p:stCondLst>
                                        </p:cTn>
                                        <p:tgtEl>
                                          <p:spTgt spid="1373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98" grpId="0" animBg="1"/>
      <p:bldP spid="1373199" grpId="0" animBg="1"/>
      <p:bldP spid="1373202" grpId="0" animBg="1"/>
      <p:bldP spid="13732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Line 2"/>
          <p:cNvSpPr>
            <a:spLocks noChangeShapeType="1"/>
          </p:cNvSpPr>
          <p:nvPr/>
        </p:nvSpPr>
        <p:spPr bwMode="auto">
          <a:xfrm>
            <a:off x="381000" y="4953000"/>
            <a:ext cx="8077200" cy="0"/>
          </a:xfrm>
          <a:prstGeom prst="line">
            <a:avLst/>
          </a:prstGeom>
          <a:noFill/>
          <a:ln w="38100">
            <a:solidFill>
              <a:schemeClr val="tx1"/>
            </a:solidFill>
            <a:round/>
            <a:headEnd/>
            <a:tailEnd/>
          </a:ln>
          <a:effectLst/>
        </p:spPr>
        <p:txBody>
          <a:bodyPr/>
          <a:lstStyle/>
          <a:p>
            <a:endParaRPr lang="en-US"/>
          </a:p>
        </p:txBody>
      </p:sp>
      <p:pic>
        <p:nvPicPr>
          <p:cNvPr id="1047556" name="Picture 4"/>
          <p:cNvPicPr>
            <a:picLocks noChangeAspect="1" noChangeArrowheads="1"/>
          </p:cNvPicPr>
          <p:nvPr/>
        </p:nvPicPr>
        <p:blipFill>
          <a:blip r:embed="rId3" cstate="print"/>
          <a:srcRect/>
          <a:stretch>
            <a:fillRect/>
          </a:stretch>
        </p:blipFill>
        <p:spPr bwMode="auto">
          <a:xfrm>
            <a:off x="152400" y="762000"/>
            <a:ext cx="8820150" cy="3552825"/>
          </a:xfrm>
          <a:prstGeom prst="rect">
            <a:avLst/>
          </a:prstGeom>
          <a:noFill/>
          <a:ln w="12700">
            <a:noFill/>
            <a:miter lim="800000"/>
            <a:headEnd/>
            <a:tailEnd/>
          </a:ln>
          <a:effectLst/>
        </p:spPr>
      </p:pic>
    </p:spTree>
    <p:custDataLst>
      <p:tags r:id="rId1"/>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4276" name="Picture 4"/>
          <p:cNvPicPr>
            <a:picLocks noChangeAspect="1" noChangeArrowheads="1"/>
          </p:cNvPicPr>
          <p:nvPr/>
        </p:nvPicPr>
        <p:blipFill>
          <a:blip r:embed="rId3" cstate="print"/>
          <a:srcRect/>
          <a:stretch>
            <a:fillRect/>
          </a:stretch>
        </p:blipFill>
        <p:spPr bwMode="auto">
          <a:xfrm>
            <a:off x="152400" y="685800"/>
            <a:ext cx="8839200" cy="4191000"/>
          </a:xfrm>
          <a:prstGeom prst="rect">
            <a:avLst/>
          </a:prstGeom>
          <a:noFill/>
          <a:ln w="12700">
            <a:noFill/>
            <a:miter lim="800000"/>
            <a:headEnd/>
            <a:tailEnd/>
          </a:ln>
          <a:effectLst/>
        </p:spPr>
      </p:pic>
      <p:sp>
        <p:nvSpPr>
          <p:cNvPr id="1334278" name="Line 6"/>
          <p:cNvSpPr>
            <a:spLocks noChangeShapeType="1"/>
          </p:cNvSpPr>
          <p:nvPr/>
        </p:nvSpPr>
        <p:spPr bwMode="auto">
          <a:xfrm>
            <a:off x="4876800" y="1905000"/>
            <a:ext cx="1600200" cy="0"/>
          </a:xfrm>
          <a:prstGeom prst="line">
            <a:avLst/>
          </a:prstGeom>
          <a:noFill/>
          <a:ln w="28575">
            <a:solidFill>
              <a:srgbClr val="FF0000"/>
            </a:solidFill>
            <a:round/>
            <a:headEnd/>
            <a:tailEnd/>
          </a:ln>
          <a:effectLst/>
        </p:spPr>
        <p:txBody>
          <a:bodyPr/>
          <a:lstStyle/>
          <a:p>
            <a:endParaRPr lang="en-US"/>
          </a:p>
        </p:txBody>
      </p:sp>
      <p:sp>
        <p:nvSpPr>
          <p:cNvPr id="1334279" name="Line 7"/>
          <p:cNvSpPr>
            <a:spLocks noChangeShapeType="1"/>
          </p:cNvSpPr>
          <p:nvPr/>
        </p:nvSpPr>
        <p:spPr bwMode="auto">
          <a:xfrm>
            <a:off x="2209800" y="2133600"/>
            <a:ext cx="1600200" cy="0"/>
          </a:xfrm>
          <a:prstGeom prst="line">
            <a:avLst/>
          </a:prstGeom>
          <a:noFill/>
          <a:ln w="28575">
            <a:solidFill>
              <a:srgbClr val="FF0000"/>
            </a:solidFill>
            <a:round/>
            <a:headEnd/>
            <a:tailEnd/>
          </a:ln>
          <a:effectLst/>
        </p:spPr>
        <p:txBody>
          <a:bodyPr/>
          <a:lstStyle/>
          <a:p>
            <a:endParaRPr lang="en-US"/>
          </a:p>
        </p:txBody>
      </p:sp>
      <p:sp>
        <p:nvSpPr>
          <p:cNvPr id="1334280" name="Oval 8"/>
          <p:cNvSpPr>
            <a:spLocks noChangeArrowheads="1"/>
          </p:cNvSpPr>
          <p:nvPr/>
        </p:nvSpPr>
        <p:spPr bwMode="auto">
          <a:xfrm>
            <a:off x="3962400" y="762000"/>
            <a:ext cx="1600200" cy="685800"/>
          </a:xfrm>
          <a:prstGeom prst="ellipse">
            <a:avLst/>
          </a:prstGeom>
          <a:noFill/>
          <a:ln w="12700">
            <a:solidFill>
              <a:srgbClr val="FF0000"/>
            </a:solidFill>
            <a:round/>
            <a:headEnd/>
            <a:tailEnd/>
          </a:ln>
          <a:effectLst/>
        </p:spPr>
        <p:txBody>
          <a:bodyPr wrap="none" anchor="ctr"/>
          <a:lstStyle/>
          <a:p>
            <a:endParaRPr lang="en-US"/>
          </a:p>
        </p:txBody>
      </p:sp>
      <p:sp>
        <p:nvSpPr>
          <p:cNvPr id="1334281" name="Text Box 9"/>
          <p:cNvSpPr txBox="1">
            <a:spLocks noChangeArrowheads="1"/>
          </p:cNvSpPr>
          <p:nvPr/>
        </p:nvSpPr>
        <p:spPr bwMode="auto">
          <a:xfrm>
            <a:off x="3886200" y="5486400"/>
            <a:ext cx="990600" cy="366713"/>
          </a:xfrm>
          <a:prstGeom prst="rect">
            <a:avLst/>
          </a:prstGeom>
          <a:noFill/>
          <a:ln w="12700">
            <a:noFill/>
            <a:miter lim="800000"/>
            <a:headEnd/>
            <a:tailEnd/>
          </a:ln>
          <a:effectLst/>
        </p:spPr>
        <p:txBody>
          <a:bodyPr>
            <a:spAutoFit/>
          </a:bodyPr>
          <a:lstStyle/>
          <a:p>
            <a:pPr>
              <a:spcBef>
                <a:spcPct val="50000"/>
              </a:spcBef>
            </a:pPr>
            <a:r>
              <a:rPr lang="en-US" dirty="0"/>
              <a:t>Page 4</a:t>
            </a:r>
          </a:p>
        </p:txBody>
      </p:sp>
    </p:spTree>
    <p:custDataLst>
      <p:tags r:id="rId1"/>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5497042"/>
            <a:ext cx="9144000" cy="827558"/>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1600200" y="142875"/>
            <a:ext cx="5943600" cy="4811025"/>
          </a:xfrm>
          <a:prstGeom prst="rect">
            <a:avLst/>
          </a:prstGeom>
          <a:noFill/>
          <a:ln w="9525">
            <a:noFill/>
            <a:miter lim="800000"/>
            <a:headEnd/>
            <a:tailEnd/>
          </a:ln>
        </p:spPr>
      </p:pic>
      <p:pic>
        <p:nvPicPr>
          <p:cNvPr id="102404" name="Picture 4"/>
          <p:cNvPicPr>
            <a:picLocks noChangeAspect="1" noChangeArrowheads="1"/>
          </p:cNvPicPr>
          <p:nvPr/>
        </p:nvPicPr>
        <p:blipFill>
          <a:blip r:embed="rId4" cstate="print"/>
          <a:srcRect/>
          <a:stretch>
            <a:fillRect/>
          </a:stretch>
        </p:blipFill>
        <p:spPr bwMode="auto">
          <a:xfrm>
            <a:off x="2971800" y="5181600"/>
            <a:ext cx="3424518" cy="304800"/>
          </a:xfrm>
          <a:prstGeom prst="rect">
            <a:avLst/>
          </a:prstGeom>
          <a:noFill/>
          <a:ln w="9525">
            <a:noFill/>
            <a:miter lim="800000"/>
            <a:headEnd/>
            <a:tailEnd/>
          </a:ln>
        </p:spPr>
      </p:pic>
      <p:sp>
        <p:nvSpPr>
          <p:cNvPr id="6" name="Line 6"/>
          <p:cNvSpPr>
            <a:spLocks noChangeShapeType="1"/>
          </p:cNvSpPr>
          <p:nvPr/>
        </p:nvSpPr>
        <p:spPr bwMode="auto">
          <a:xfrm>
            <a:off x="0" y="5105400"/>
            <a:ext cx="9144000" cy="0"/>
          </a:xfrm>
          <a:prstGeom prst="line">
            <a:avLst/>
          </a:prstGeom>
          <a:noFill/>
          <a:ln w="12700">
            <a:solidFill>
              <a:srgbClr val="FF0000"/>
            </a:solidFill>
            <a:prstDash val="dash"/>
            <a:round/>
            <a:headEnd/>
            <a:tailEnd/>
          </a:ln>
        </p:spPr>
        <p:txBody>
          <a:bodyPr/>
          <a:lstStyle/>
          <a:p>
            <a:endParaRPr lang="en-US"/>
          </a:p>
        </p:txBody>
      </p:sp>
      <p:sp>
        <p:nvSpPr>
          <p:cNvPr id="7" name="Text Box 9"/>
          <p:cNvSpPr txBox="1">
            <a:spLocks noChangeArrowheads="1"/>
          </p:cNvSpPr>
          <p:nvPr/>
        </p:nvSpPr>
        <p:spPr bwMode="auto">
          <a:xfrm>
            <a:off x="5943600" y="6248400"/>
            <a:ext cx="990600" cy="366713"/>
          </a:xfrm>
          <a:prstGeom prst="rect">
            <a:avLst/>
          </a:prstGeom>
          <a:noFill/>
          <a:ln w="12700">
            <a:noFill/>
            <a:miter lim="800000"/>
            <a:headEnd/>
            <a:tailEnd/>
          </a:ln>
          <a:effectLst/>
        </p:spPr>
        <p:txBody>
          <a:bodyPr>
            <a:spAutoFit/>
          </a:bodyPr>
          <a:lstStyle/>
          <a:p>
            <a:pPr>
              <a:spcBef>
                <a:spcPct val="50000"/>
              </a:spcBef>
            </a:pPr>
            <a:r>
              <a:rPr lang="en-US" dirty="0"/>
              <a:t>Page </a:t>
            </a:r>
            <a:r>
              <a:rPr lang="en-US" dirty="0" smtClean="0"/>
              <a:t>6</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0" y="5497042"/>
            <a:ext cx="9144000" cy="827558"/>
          </a:xfrm>
          <a:prstGeom prst="rect">
            <a:avLst/>
          </a:prstGeom>
          <a:noFill/>
          <a:ln w="9525">
            <a:noFill/>
            <a:miter lim="800000"/>
            <a:headEnd/>
            <a:tailEnd/>
          </a:ln>
        </p:spPr>
      </p:pic>
      <p:pic>
        <p:nvPicPr>
          <p:cNvPr id="102403" name="Picture 3"/>
          <p:cNvPicPr>
            <a:picLocks noChangeAspect="1" noChangeArrowheads="1"/>
          </p:cNvPicPr>
          <p:nvPr/>
        </p:nvPicPr>
        <p:blipFill>
          <a:blip r:embed="rId3" cstate="print"/>
          <a:srcRect/>
          <a:stretch>
            <a:fillRect/>
          </a:stretch>
        </p:blipFill>
        <p:spPr bwMode="auto">
          <a:xfrm>
            <a:off x="1600200" y="142875"/>
            <a:ext cx="5848350" cy="4733925"/>
          </a:xfrm>
          <a:prstGeom prst="rect">
            <a:avLst/>
          </a:prstGeom>
          <a:noFill/>
          <a:ln w="9525">
            <a:noFill/>
            <a:miter lim="800000"/>
            <a:headEnd/>
            <a:tailEnd/>
          </a:ln>
        </p:spPr>
      </p:pic>
      <p:sp>
        <p:nvSpPr>
          <p:cNvPr id="4" name="TextBox 3"/>
          <p:cNvSpPr txBox="1"/>
          <p:nvPr/>
        </p:nvSpPr>
        <p:spPr>
          <a:xfrm rot="20663385">
            <a:off x="1032750" y="2262525"/>
            <a:ext cx="7369465" cy="1323439"/>
          </a:xfrm>
          <a:prstGeom prst="rect">
            <a:avLst/>
          </a:prstGeom>
          <a:solidFill>
            <a:schemeClr val="accent4">
              <a:lumMod val="60000"/>
              <a:lumOff val="40000"/>
            </a:schemeClr>
          </a:solidFill>
          <a:ln w="19050">
            <a:solidFill>
              <a:schemeClr val="accent4">
                <a:lumMod val="75000"/>
              </a:schemeClr>
            </a:solidFill>
          </a:ln>
        </p:spPr>
        <p:txBody>
          <a:bodyPr wrap="square" rtlCol="0">
            <a:spAutoFit/>
          </a:bodyPr>
          <a:lstStyle/>
          <a:p>
            <a:r>
              <a:rPr lang="en-US" sz="2000" dirty="0" smtClean="0">
                <a:solidFill>
                  <a:schemeClr val="bg1"/>
                </a:solidFill>
              </a:rPr>
              <a:t>- Sole ingredient is 2,4-D:  Generate COARSE or COARSER spray droplets (ASABE S-572) </a:t>
            </a:r>
          </a:p>
          <a:p>
            <a:r>
              <a:rPr lang="en-US" sz="2000" dirty="0" smtClean="0">
                <a:solidFill>
                  <a:schemeClr val="bg1"/>
                </a:solidFill>
              </a:rPr>
              <a:t> - When mixed with other actives that require a medium or fine spray apply as MEDIUM or COARSER spray.</a:t>
            </a:r>
            <a:endParaRPr lang="en-US" sz="2000" dirty="0">
              <a:solidFill>
                <a:schemeClr val="bg1"/>
              </a:solidFill>
            </a:endParaRPr>
          </a:p>
        </p:txBody>
      </p:sp>
      <p:pic>
        <p:nvPicPr>
          <p:cNvPr id="102404" name="Picture 4"/>
          <p:cNvPicPr>
            <a:picLocks noChangeAspect="1" noChangeArrowheads="1"/>
          </p:cNvPicPr>
          <p:nvPr/>
        </p:nvPicPr>
        <p:blipFill>
          <a:blip r:embed="rId4" cstate="print"/>
          <a:srcRect/>
          <a:stretch>
            <a:fillRect/>
          </a:stretch>
        </p:blipFill>
        <p:spPr bwMode="auto">
          <a:xfrm>
            <a:off x="2971800" y="5181600"/>
            <a:ext cx="3424518" cy="304800"/>
          </a:xfrm>
          <a:prstGeom prst="rect">
            <a:avLst/>
          </a:prstGeom>
          <a:noFill/>
          <a:ln w="9525">
            <a:noFill/>
            <a:miter lim="800000"/>
            <a:headEnd/>
            <a:tailEnd/>
          </a:ln>
        </p:spPr>
      </p:pic>
      <p:sp>
        <p:nvSpPr>
          <p:cNvPr id="6" name="Line 6"/>
          <p:cNvSpPr>
            <a:spLocks noChangeShapeType="1"/>
          </p:cNvSpPr>
          <p:nvPr/>
        </p:nvSpPr>
        <p:spPr bwMode="auto">
          <a:xfrm>
            <a:off x="0" y="5105400"/>
            <a:ext cx="9144000" cy="0"/>
          </a:xfrm>
          <a:prstGeom prst="line">
            <a:avLst/>
          </a:prstGeom>
          <a:noFill/>
          <a:ln w="12700">
            <a:solidFill>
              <a:srgbClr val="FF0000"/>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5058" name="Picture 2"/>
          <p:cNvPicPr>
            <a:picLocks noChangeAspect="1" noChangeArrowheads="1"/>
          </p:cNvPicPr>
          <p:nvPr/>
        </p:nvPicPr>
        <p:blipFill>
          <a:blip r:embed="rId3" cstate="print"/>
          <a:srcRect/>
          <a:stretch>
            <a:fillRect/>
          </a:stretch>
        </p:blipFill>
        <p:spPr bwMode="auto">
          <a:xfrm>
            <a:off x="4191000" y="152400"/>
            <a:ext cx="4862513" cy="6477000"/>
          </a:xfrm>
          <a:prstGeom prst="rect">
            <a:avLst/>
          </a:prstGeom>
          <a:noFill/>
          <a:ln w="12700">
            <a:noFill/>
            <a:miter lim="800000"/>
            <a:headEnd type="none" w="sm" len="sm"/>
            <a:tailEnd type="none" w="sm" len="sm"/>
          </a:ln>
          <a:effectLst/>
        </p:spPr>
      </p:pic>
      <p:pic>
        <p:nvPicPr>
          <p:cNvPr id="1325059" name="Picture 3"/>
          <p:cNvPicPr>
            <a:picLocks noChangeAspect="1" noChangeArrowheads="1"/>
          </p:cNvPicPr>
          <p:nvPr/>
        </p:nvPicPr>
        <p:blipFill>
          <a:blip r:embed="rId4" cstate="print"/>
          <a:srcRect/>
          <a:stretch>
            <a:fillRect/>
          </a:stretch>
        </p:blipFill>
        <p:spPr bwMode="auto">
          <a:xfrm>
            <a:off x="57150" y="381000"/>
            <a:ext cx="4057650" cy="5257800"/>
          </a:xfrm>
          <a:prstGeom prst="rect">
            <a:avLst/>
          </a:prstGeom>
          <a:noFill/>
          <a:ln w="12700">
            <a:noFill/>
            <a:miter lim="800000"/>
            <a:headEnd type="none" w="sm" len="sm"/>
            <a:tailEnd type="none" w="sm" len="sm"/>
          </a:ln>
          <a:effectLst/>
        </p:spPr>
      </p:pic>
      <p:sp>
        <p:nvSpPr>
          <p:cNvPr id="1325060" name="Line 4"/>
          <p:cNvSpPr>
            <a:spLocks noChangeShapeType="1"/>
          </p:cNvSpPr>
          <p:nvPr/>
        </p:nvSpPr>
        <p:spPr bwMode="auto">
          <a:xfrm flipH="1">
            <a:off x="6019800" y="1676400"/>
            <a:ext cx="1447800" cy="1981200"/>
          </a:xfrm>
          <a:prstGeom prst="line">
            <a:avLst/>
          </a:prstGeom>
          <a:noFill/>
          <a:ln w="28575">
            <a:solidFill>
              <a:srgbClr val="FF0000"/>
            </a:solidFill>
            <a:round/>
            <a:headEnd type="none" w="sm" len="sm"/>
            <a:tailEnd type="triangle" w="sm" len="sm"/>
          </a:ln>
          <a:effectLst/>
        </p:spPr>
        <p:txBody>
          <a:bodyPr/>
          <a:lstStyle/>
          <a:p>
            <a:endParaRPr lang="en-US"/>
          </a:p>
        </p:txBody>
      </p:sp>
      <p:sp>
        <p:nvSpPr>
          <p:cNvPr id="1325061" name="Oval 5"/>
          <p:cNvSpPr>
            <a:spLocks noChangeArrowheads="1"/>
          </p:cNvSpPr>
          <p:nvPr/>
        </p:nvSpPr>
        <p:spPr bwMode="auto">
          <a:xfrm>
            <a:off x="7315200" y="457200"/>
            <a:ext cx="1447800" cy="1524000"/>
          </a:xfrm>
          <a:prstGeom prst="ellipse">
            <a:avLst/>
          </a:prstGeom>
          <a:noFill/>
          <a:ln w="28575">
            <a:solidFill>
              <a:srgbClr val="FF0000"/>
            </a:solidFill>
            <a:round/>
            <a:headEnd/>
            <a:tailEnd/>
          </a:ln>
          <a:effectLst/>
        </p:spPr>
        <p:txBody>
          <a:bodyPr wrap="none" anchor="ctr"/>
          <a:lstStyle/>
          <a:p>
            <a:endParaRPr lang="en-US"/>
          </a:p>
        </p:txBody>
      </p:sp>
      <p:sp>
        <p:nvSpPr>
          <p:cNvPr id="1325062" name="Text Box 6"/>
          <p:cNvSpPr txBox="1">
            <a:spLocks noChangeArrowheads="1"/>
          </p:cNvSpPr>
          <p:nvPr/>
        </p:nvSpPr>
        <p:spPr bwMode="auto">
          <a:xfrm>
            <a:off x="152400" y="5943600"/>
            <a:ext cx="4419600" cy="396875"/>
          </a:xfrm>
          <a:prstGeom prst="rect">
            <a:avLst/>
          </a:prstGeom>
          <a:noFill/>
          <a:ln w="12700">
            <a:noFill/>
            <a:miter lim="800000"/>
            <a:headEnd/>
            <a:tailEnd/>
          </a:ln>
          <a:effectLst/>
        </p:spPr>
        <p:txBody>
          <a:bodyPr>
            <a:spAutoFit/>
          </a:bodyPr>
          <a:lstStyle/>
          <a:p>
            <a:pPr eaLnBrk="0" hangingPunct="0">
              <a:spcBef>
                <a:spcPct val="50000"/>
              </a:spcBef>
            </a:pPr>
            <a:r>
              <a:rPr lang="en-US" sz="2000">
                <a:solidFill>
                  <a:srgbClr val="FF0000"/>
                </a:solidFill>
                <a:latin typeface="Comic Sans MS" pitchFamily="66" charset="0"/>
              </a:rPr>
              <a:t>See Page 182, TeeJet Catalog 50A</a:t>
            </a:r>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434" name="Rectangle 2"/>
          <p:cNvSpPr>
            <a:spLocks noGrp="1" noChangeArrowheads="1"/>
          </p:cNvSpPr>
          <p:nvPr>
            <p:ph type="title"/>
          </p:nvPr>
        </p:nvSpPr>
        <p:spPr>
          <a:xfrm>
            <a:off x="1447800" y="0"/>
            <a:ext cx="6248400" cy="838200"/>
          </a:xfrm>
        </p:spPr>
        <p:txBody>
          <a:bodyPr>
            <a:normAutofit/>
          </a:bodyPr>
          <a:lstStyle/>
          <a:p>
            <a:pPr algn="ctr"/>
            <a:r>
              <a:rPr lang="en-US" sz="4000" b="1" dirty="0"/>
              <a:t>Nozzle Efficacy/Drift Slope</a:t>
            </a:r>
          </a:p>
        </p:txBody>
      </p:sp>
      <p:sp>
        <p:nvSpPr>
          <p:cNvPr id="402443" name="Rectangle 11"/>
          <p:cNvSpPr>
            <a:spLocks noGrp="1" noChangeArrowheads="1"/>
          </p:cNvSpPr>
          <p:nvPr>
            <p:ph sz="half" idx="1"/>
          </p:nvPr>
        </p:nvSpPr>
        <p:spPr>
          <a:xfrm>
            <a:off x="152400" y="2362200"/>
            <a:ext cx="2362200" cy="4267200"/>
          </a:xfrm>
          <a:solidFill>
            <a:schemeClr val="bg1"/>
          </a:solidFill>
        </p:spPr>
        <p:txBody>
          <a:bodyPr>
            <a:normAutofit lnSpcReduction="10000"/>
          </a:bodyPr>
          <a:lstStyle/>
          <a:p>
            <a:pPr>
              <a:lnSpc>
                <a:spcPct val="80000"/>
              </a:lnSpc>
            </a:pPr>
            <a:r>
              <a:rPr lang="en-US" sz="1600" dirty="0">
                <a:latin typeface="+mj-lt"/>
              </a:rPr>
              <a:t>XR, TR</a:t>
            </a:r>
          </a:p>
          <a:p>
            <a:pPr>
              <a:lnSpc>
                <a:spcPct val="80000"/>
              </a:lnSpc>
            </a:pPr>
            <a:endParaRPr lang="en-US" sz="1600" dirty="0">
              <a:latin typeface="+mj-lt"/>
            </a:endParaRPr>
          </a:p>
          <a:p>
            <a:pPr>
              <a:lnSpc>
                <a:spcPct val="80000"/>
              </a:lnSpc>
            </a:pPr>
            <a:r>
              <a:rPr lang="en-US" sz="1600" dirty="0">
                <a:latin typeface="+mj-lt"/>
              </a:rPr>
              <a:t>Turbo Flood</a:t>
            </a:r>
          </a:p>
          <a:p>
            <a:pPr>
              <a:lnSpc>
                <a:spcPct val="80000"/>
              </a:lnSpc>
            </a:pPr>
            <a:r>
              <a:rPr lang="en-US" sz="1600" dirty="0">
                <a:latin typeface="+mj-lt"/>
              </a:rPr>
              <a:t>Turbo </a:t>
            </a:r>
            <a:r>
              <a:rPr lang="en-US" sz="1600" dirty="0" smtClean="0">
                <a:latin typeface="+mj-lt"/>
              </a:rPr>
              <a:t>TeeJet</a:t>
            </a:r>
          </a:p>
          <a:p>
            <a:pPr>
              <a:lnSpc>
                <a:spcPct val="80000"/>
              </a:lnSpc>
            </a:pPr>
            <a:r>
              <a:rPr lang="en-US" sz="1600" dirty="0" smtClean="0">
                <a:latin typeface="+mj-lt"/>
              </a:rPr>
              <a:t>Wilger Designs</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Air Mix</a:t>
            </a:r>
          </a:p>
          <a:p>
            <a:pPr>
              <a:lnSpc>
                <a:spcPct val="80000"/>
              </a:lnSpc>
            </a:pPr>
            <a:r>
              <a:rPr lang="en-US" sz="1600" dirty="0">
                <a:latin typeface="+mj-lt"/>
              </a:rPr>
              <a:t>AI XR</a:t>
            </a:r>
          </a:p>
          <a:p>
            <a:pPr>
              <a:lnSpc>
                <a:spcPct val="80000"/>
              </a:lnSpc>
            </a:pPr>
            <a:r>
              <a:rPr lang="en-US" sz="1600" dirty="0" err="1">
                <a:latin typeface="+mj-lt"/>
              </a:rPr>
              <a:t>GuardianAir</a:t>
            </a: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endParaRPr lang="en-US" sz="1600" dirty="0">
              <a:latin typeface="+mj-lt"/>
            </a:endParaRPr>
          </a:p>
          <a:p>
            <a:pPr>
              <a:lnSpc>
                <a:spcPct val="80000"/>
              </a:lnSpc>
            </a:pPr>
            <a:r>
              <a:rPr lang="en-US" sz="1600" dirty="0">
                <a:latin typeface="+mj-lt"/>
              </a:rPr>
              <a:t>AI</a:t>
            </a:r>
          </a:p>
          <a:p>
            <a:pPr>
              <a:lnSpc>
                <a:spcPct val="80000"/>
              </a:lnSpc>
            </a:pPr>
            <a:r>
              <a:rPr lang="en-US" sz="1600" dirty="0">
                <a:latin typeface="+mj-lt"/>
              </a:rPr>
              <a:t>Ultra Low Drift</a:t>
            </a:r>
          </a:p>
          <a:p>
            <a:pPr>
              <a:lnSpc>
                <a:spcPct val="80000"/>
              </a:lnSpc>
            </a:pPr>
            <a:r>
              <a:rPr lang="en-US" sz="1600" dirty="0">
                <a:latin typeface="+mj-lt"/>
              </a:rPr>
              <a:t>Turbo Drop</a:t>
            </a:r>
          </a:p>
          <a:p>
            <a:pPr>
              <a:lnSpc>
                <a:spcPct val="80000"/>
              </a:lnSpc>
            </a:pPr>
            <a:endParaRPr lang="en-US" sz="1600" dirty="0">
              <a:latin typeface="+mj-lt"/>
            </a:endParaRPr>
          </a:p>
          <a:p>
            <a:pPr>
              <a:lnSpc>
                <a:spcPct val="80000"/>
              </a:lnSpc>
            </a:pPr>
            <a:r>
              <a:rPr lang="en-US" sz="1600" dirty="0">
                <a:latin typeface="+mj-lt"/>
              </a:rPr>
              <a:t>TTI</a:t>
            </a:r>
          </a:p>
        </p:txBody>
      </p:sp>
      <p:sp>
        <p:nvSpPr>
          <p:cNvPr id="402435" name="AutoShape 3"/>
          <p:cNvSpPr>
            <a:spLocks noChangeArrowheads="1"/>
          </p:cNvSpPr>
          <p:nvPr/>
        </p:nvSpPr>
        <p:spPr bwMode="auto">
          <a:xfrm rot="-3344579">
            <a:off x="3468688" y="-455612"/>
            <a:ext cx="3505200" cy="8953500"/>
          </a:xfrm>
          <a:prstGeom prst="downArrow">
            <a:avLst>
              <a:gd name="adj1" fmla="val 50000"/>
              <a:gd name="adj2" fmla="val 63859"/>
            </a:avLst>
          </a:prstGeom>
          <a:solidFill>
            <a:schemeClr val="accent1"/>
          </a:solidFill>
          <a:ln w="12700">
            <a:solidFill>
              <a:schemeClr val="tx1"/>
            </a:solidFill>
            <a:miter lim="800000"/>
            <a:headEnd/>
            <a:tailEnd/>
          </a:ln>
          <a:effectLst/>
        </p:spPr>
        <p:txBody>
          <a:bodyPr vert="eaVert" wrap="none" anchor="ctr"/>
          <a:lstStyle/>
          <a:p>
            <a:endParaRPr lang="en-US"/>
          </a:p>
        </p:txBody>
      </p:sp>
      <p:sp>
        <p:nvSpPr>
          <p:cNvPr id="402436" name="Text Box 4"/>
          <p:cNvSpPr txBox="1">
            <a:spLocks noChangeArrowheads="1"/>
          </p:cNvSpPr>
          <p:nvPr/>
        </p:nvSpPr>
        <p:spPr bwMode="auto">
          <a:xfrm>
            <a:off x="1447800" y="1981200"/>
            <a:ext cx="19812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Extended Range</a:t>
            </a:r>
          </a:p>
        </p:txBody>
      </p:sp>
      <p:sp>
        <p:nvSpPr>
          <p:cNvPr id="402437" name="Text Box 5"/>
          <p:cNvSpPr txBox="1">
            <a:spLocks noChangeArrowheads="1"/>
          </p:cNvSpPr>
          <p:nvPr/>
        </p:nvSpPr>
        <p:spPr bwMode="auto">
          <a:xfrm>
            <a:off x="2667000" y="2833687"/>
            <a:ext cx="1905000" cy="366713"/>
          </a:xfrm>
          <a:prstGeom prst="rect">
            <a:avLst/>
          </a:prstGeom>
          <a:solidFill>
            <a:schemeClr val="bg1"/>
          </a:solidFill>
          <a:ln w="12700">
            <a:noFill/>
            <a:miter lim="800000"/>
            <a:headEnd/>
            <a:tailEnd/>
          </a:ln>
          <a:effectLst/>
        </p:spPr>
        <p:txBody>
          <a:bodyPr>
            <a:spAutoFit/>
          </a:bodyPr>
          <a:lstStyle/>
          <a:p>
            <a:pPr>
              <a:spcBef>
                <a:spcPct val="50000"/>
              </a:spcBef>
            </a:pPr>
            <a:r>
              <a:rPr lang="en-US" dirty="0"/>
              <a:t>Chamber Design</a:t>
            </a:r>
          </a:p>
        </p:txBody>
      </p:sp>
      <p:sp>
        <p:nvSpPr>
          <p:cNvPr id="402438" name="Text Box 6"/>
          <p:cNvSpPr txBox="1">
            <a:spLocks noChangeArrowheads="1"/>
          </p:cNvSpPr>
          <p:nvPr/>
        </p:nvSpPr>
        <p:spPr bwMode="auto">
          <a:xfrm>
            <a:off x="6172200" y="5119688"/>
            <a:ext cx="2133600" cy="366712"/>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a:t>
            </a:r>
          </a:p>
        </p:txBody>
      </p:sp>
      <p:sp>
        <p:nvSpPr>
          <p:cNvPr id="402439" name="Text Box 7"/>
          <p:cNvSpPr txBox="1">
            <a:spLocks noChangeArrowheads="1"/>
          </p:cNvSpPr>
          <p:nvPr/>
        </p:nvSpPr>
        <p:spPr bwMode="auto">
          <a:xfrm>
            <a:off x="4419600" y="3962400"/>
            <a:ext cx="2133600" cy="366713"/>
          </a:xfrm>
          <a:prstGeom prst="rect">
            <a:avLst/>
          </a:prstGeom>
          <a:solidFill>
            <a:schemeClr val="bg1"/>
          </a:solidFill>
          <a:ln w="12700">
            <a:noFill/>
            <a:miter lim="800000"/>
            <a:headEnd/>
            <a:tailEnd/>
          </a:ln>
          <a:effectLst/>
        </p:spPr>
        <p:txBody>
          <a:bodyPr>
            <a:spAutoFit/>
          </a:bodyPr>
          <a:lstStyle/>
          <a:p>
            <a:pPr>
              <a:spcBef>
                <a:spcPct val="50000"/>
              </a:spcBef>
            </a:pPr>
            <a:r>
              <a:rPr lang="en-US"/>
              <a:t>Venturi Design - II</a:t>
            </a:r>
          </a:p>
        </p:txBody>
      </p:sp>
      <p:sp>
        <p:nvSpPr>
          <p:cNvPr id="402440" name="WordArt 8"/>
          <p:cNvSpPr>
            <a:spLocks noChangeArrowheads="1" noChangeShapeType="1" noTextEdit="1"/>
          </p:cNvSpPr>
          <p:nvPr/>
        </p:nvSpPr>
        <p:spPr bwMode="auto">
          <a:xfrm rot="2430977">
            <a:off x="3781425" y="1676400"/>
            <a:ext cx="3838575" cy="1285875"/>
          </a:xfrm>
          <a:prstGeom prst="rect">
            <a:avLst/>
          </a:prstGeom>
        </p:spPr>
        <p:txBody>
          <a:bodyPr wrap="none" fromWordArt="1">
            <a:prstTxWarp prst="textSlantUp">
              <a:avLst>
                <a:gd name="adj" fmla="val 32056"/>
              </a:avLst>
            </a:prstTxWarp>
          </a:bodyPr>
          <a:lstStyle/>
          <a:p>
            <a:pPr algn="ctr"/>
            <a:r>
              <a:rPr lang="en-US" sz="3600" kern="10" dirty="0">
                <a:ln w="9525">
                  <a:solidFill>
                    <a:srgbClr val="CC99FF"/>
                  </a:solidFill>
                  <a:round/>
                  <a:headEnd/>
                  <a:tailEnd/>
                </a:ln>
                <a:gradFill rotWithShape="0">
                  <a:gsLst>
                    <a:gs pos="0">
                      <a:srgbClr val="6600CC"/>
                    </a:gs>
                    <a:gs pos="100000">
                      <a:srgbClr val="CC00CC"/>
                    </a:gs>
                  </a:gsLst>
                  <a:lin ang="2969023" scaled="1"/>
                </a:gradFill>
                <a:effectLst>
                  <a:outerShdw dist="53882" dir="2700000" algn="ctr" rotWithShape="0">
                    <a:srgbClr val="9999FF">
                      <a:alpha val="80000"/>
                    </a:srgbClr>
                  </a:outerShdw>
                </a:effectLst>
                <a:latin typeface="Impact"/>
              </a:rPr>
              <a:t>Reducing Spray Drift</a:t>
            </a:r>
          </a:p>
        </p:txBody>
      </p:sp>
      <p:sp>
        <p:nvSpPr>
          <p:cNvPr id="402441" name="WordArt 9"/>
          <p:cNvSpPr>
            <a:spLocks noChangeArrowheads="1" noChangeShapeType="1" noTextEdit="1"/>
          </p:cNvSpPr>
          <p:nvPr/>
        </p:nvSpPr>
        <p:spPr bwMode="auto">
          <a:xfrm rot="3246025">
            <a:off x="5239544" y="5347494"/>
            <a:ext cx="1143000"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000000"/>
                </a:solidFill>
                <a:latin typeface="Arial Black"/>
              </a:rPr>
              <a:t>Efficacy</a:t>
            </a:r>
          </a:p>
        </p:txBody>
      </p:sp>
      <p:sp>
        <p:nvSpPr>
          <p:cNvPr id="402442" name="AutoShape 10"/>
          <p:cNvSpPr>
            <a:spLocks noChangeArrowheads="1"/>
          </p:cNvSpPr>
          <p:nvPr/>
        </p:nvSpPr>
        <p:spPr bwMode="auto">
          <a:xfrm rot="5400000">
            <a:off x="5524500" y="6057900"/>
            <a:ext cx="533400" cy="304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12700">
            <a:solidFill>
              <a:schemeClr val="tx1"/>
            </a:solidFill>
            <a:miter lim="800000"/>
            <a:headEnd/>
            <a:tailEnd/>
          </a:ln>
          <a:effectLst/>
        </p:spPr>
        <p:txBody>
          <a:bodyPr wrap="none" anchor="ctr"/>
          <a:lstStyle/>
          <a:p>
            <a:endParaRPr lang="en-US"/>
          </a:p>
        </p:txBody>
      </p:sp>
      <p:sp>
        <p:nvSpPr>
          <p:cNvPr id="402444" name="Oval 12"/>
          <p:cNvSpPr>
            <a:spLocks noChangeArrowheads="1"/>
          </p:cNvSpPr>
          <p:nvPr/>
        </p:nvSpPr>
        <p:spPr bwMode="auto">
          <a:xfrm>
            <a:off x="0" y="3505200"/>
            <a:ext cx="7010400" cy="1371600"/>
          </a:xfrm>
          <a:prstGeom prst="ellipse">
            <a:avLst/>
          </a:prstGeom>
          <a:noFill/>
          <a:ln w="12700">
            <a:solidFill>
              <a:srgbClr val="FF0000"/>
            </a:solidFill>
            <a:round/>
            <a:headEnd/>
            <a:tailEnd/>
          </a:ln>
          <a:effectLst/>
        </p:spPr>
        <p:txBody>
          <a:bodyPr wrap="none" anchor="ctr"/>
          <a:lstStyle/>
          <a:p>
            <a:endParaRPr lang="en-US"/>
          </a:p>
        </p:txBody>
      </p:sp>
      <p:sp>
        <p:nvSpPr>
          <p:cNvPr id="402445" name="Text Box 13"/>
          <p:cNvSpPr txBox="1">
            <a:spLocks noChangeArrowheads="1"/>
          </p:cNvSpPr>
          <p:nvPr/>
        </p:nvSpPr>
        <p:spPr bwMode="auto">
          <a:xfrm rot="2112201">
            <a:off x="2689225" y="1995488"/>
            <a:ext cx="3406775" cy="366712"/>
          </a:xfrm>
          <a:prstGeom prst="rect">
            <a:avLst/>
          </a:prstGeom>
          <a:noFill/>
          <a:ln w="12700">
            <a:noFill/>
            <a:miter lim="800000"/>
            <a:headEnd/>
            <a:tailEnd/>
          </a:ln>
          <a:effectLst/>
        </p:spPr>
        <p:txBody>
          <a:bodyPr>
            <a:spAutoFit/>
          </a:bodyPr>
          <a:lstStyle/>
          <a:p>
            <a:pPr>
              <a:spcBef>
                <a:spcPct val="50000"/>
              </a:spcBef>
            </a:pPr>
            <a:r>
              <a:rPr lang="en-US" dirty="0"/>
              <a:t>Nozzle development timeline</a:t>
            </a:r>
          </a:p>
        </p:txBody>
      </p:sp>
      <p:sp>
        <p:nvSpPr>
          <p:cNvPr id="402446" name="WordArt 14"/>
          <p:cNvSpPr>
            <a:spLocks noChangeArrowheads="1" noChangeShapeType="1" noTextEdit="1"/>
          </p:cNvSpPr>
          <p:nvPr/>
        </p:nvSpPr>
        <p:spPr bwMode="auto">
          <a:xfrm rot="3659703">
            <a:off x="7772400" y="5638800"/>
            <a:ext cx="914400" cy="1066800"/>
          </a:xfrm>
          <a:prstGeom prst="rect">
            <a:avLst/>
          </a:prstGeom>
        </p:spPr>
        <p:txBody>
          <a:bodyPr wrap="none" fromWordArt="1">
            <a:prstTxWarp prst="textSlantUp">
              <a:avLst>
                <a:gd name="adj" fmla="val 55556"/>
              </a:avLst>
            </a:prstTxWarp>
          </a:bodyPr>
          <a:lstStyle/>
          <a:p>
            <a:pPr algn="ctr"/>
            <a:r>
              <a:rPr lang="en-US" sz="3600" kern="10" dirty="0" smtClean="0">
                <a:ln w="9525">
                  <a:solidFill>
                    <a:srgbClr val="000000"/>
                  </a:solidFill>
                  <a:round/>
                  <a:headEnd type="none" w="sm" len="sm"/>
                  <a:tailEnd type="none" w="sm" len="sm"/>
                </a:ln>
                <a:solidFill>
                  <a:srgbClr val="000000"/>
                </a:solidFill>
                <a:latin typeface="Arial Black"/>
              </a:rPr>
              <a:t>2010</a:t>
            </a:r>
            <a:endParaRPr lang="en-US" sz="3600" kern="10" dirty="0">
              <a:ln w="9525">
                <a:solidFill>
                  <a:srgbClr val="000000"/>
                </a:solidFill>
                <a:round/>
                <a:headEnd type="none" w="sm" len="sm"/>
                <a:tailEnd type="none" w="sm" len="sm"/>
              </a:ln>
              <a:solidFill>
                <a:srgbClr val="000000"/>
              </a:solidFill>
              <a:latin typeface="Arial Black"/>
            </a:endParaRPr>
          </a:p>
        </p:txBody>
      </p:sp>
      <p:sp>
        <p:nvSpPr>
          <p:cNvPr id="402447" name="WordArt 15"/>
          <p:cNvSpPr>
            <a:spLocks noChangeArrowheads="1" noChangeShapeType="1" noTextEdit="1"/>
          </p:cNvSpPr>
          <p:nvPr/>
        </p:nvSpPr>
        <p:spPr bwMode="auto">
          <a:xfrm rot="-1349410">
            <a:off x="838200" y="838200"/>
            <a:ext cx="914400" cy="1000125"/>
          </a:xfrm>
          <a:prstGeom prst="rect">
            <a:avLst/>
          </a:prstGeom>
        </p:spPr>
        <p:txBody>
          <a:bodyPr wrap="none" fromWordArt="1">
            <a:prstTxWarp prst="textSlantUp">
              <a:avLst>
                <a:gd name="adj" fmla="val 55556"/>
              </a:avLst>
            </a:prstTxWarp>
          </a:bodyPr>
          <a:lstStyle/>
          <a:p>
            <a:pPr algn="ctr"/>
            <a:r>
              <a:rPr lang="en-US" sz="3600" kern="10" dirty="0">
                <a:ln w="9525">
                  <a:solidFill>
                    <a:srgbClr val="000000"/>
                  </a:solidFill>
                  <a:round/>
                  <a:headEnd type="none" w="sm" len="sm"/>
                  <a:tailEnd type="none" w="sm" len="sm"/>
                </a:ln>
                <a:solidFill>
                  <a:srgbClr val="000000"/>
                </a:solidFill>
                <a:latin typeface="Arial Black"/>
              </a:rPr>
              <a:t>1980</a:t>
            </a:r>
          </a:p>
        </p:txBody>
      </p:sp>
      <p:sp>
        <p:nvSpPr>
          <p:cNvPr id="402448" name="WordArt 16"/>
          <p:cNvSpPr>
            <a:spLocks noChangeArrowheads="1" noChangeShapeType="1" noTextEdit="1"/>
          </p:cNvSpPr>
          <p:nvPr/>
        </p:nvSpPr>
        <p:spPr bwMode="auto">
          <a:xfrm>
            <a:off x="6248400" y="1295400"/>
            <a:ext cx="2124075" cy="6477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30 years</a:t>
            </a:r>
          </a:p>
        </p:txBody>
      </p:sp>
      <p:sp>
        <p:nvSpPr>
          <p:cNvPr id="19" name="Left Arrow 18"/>
          <p:cNvSpPr/>
          <p:nvPr/>
        </p:nvSpPr>
        <p:spPr bwMode="auto">
          <a:xfrm rot="2874133">
            <a:off x="6019800" y="4560159"/>
            <a:ext cx="685800" cy="228600"/>
          </a:xfrm>
          <a:prstGeom prst="leftArrow">
            <a:avLst/>
          </a:prstGeom>
          <a:solidFill>
            <a:schemeClr val="accent2"/>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srcRect/>
          <a:stretch>
            <a:fillRect/>
          </a:stretch>
        </p:blipFill>
        <p:spPr bwMode="auto">
          <a:xfrm>
            <a:off x="228599" y="3886200"/>
            <a:ext cx="4741081" cy="2819400"/>
          </a:xfrm>
          <a:prstGeom prst="rect">
            <a:avLst/>
          </a:prstGeom>
          <a:noFill/>
          <a:ln w="9525">
            <a:noFill/>
            <a:miter lim="800000"/>
            <a:headEnd/>
            <a:tailEnd/>
          </a:ln>
        </p:spPr>
      </p:pic>
      <p:pic>
        <p:nvPicPr>
          <p:cNvPr id="2051" name="Picture 3"/>
          <p:cNvPicPr>
            <a:picLocks noChangeAspect="1" noChangeArrowheads="1"/>
          </p:cNvPicPr>
          <p:nvPr/>
        </p:nvPicPr>
        <p:blipFill>
          <a:blip r:embed="rId3" cstate="email"/>
          <a:srcRect/>
          <a:stretch>
            <a:fillRect/>
          </a:stretch>
        </p:blipFill>
        <p:spPr bwMode="auto">
          <a:xfrm>
            <a:off x="4495800" y="152400"/>
            <a:ext cx="4285114" cy="3581400"/>
          </a:xfrm>
          <a:prstGeom prst="rect">
            <a:avLst/>
          </a:prstGeom>
          <a:noFill/>
          <a:ln w="9525">
            <a:noFill/>
            <a:miter lim="800000"/>
            <a:headEnd/>
            <a:tailEnd/>
          </a:ln>
        </p:spPr>
      </p:pic>
      <p:pic>
        <p:nvPicPr>
          <p:cNvPr id="2052" name="Picture 4"/>
          <p:cNvPicPr>
            <a:picLocks noChangeAspect="1" noChangeArrowheads="1"/>
          </p:cNvPicPr>
          <p:nvPr/>
        </p:nvPicPr>
        <p:blipFill>
          <a:blip r:embed="rId4" cstate="email"/>
          <a:srcRect/>
          <a:stretch>
            <a:fillRect/>
          </a:stretch>
        </p:blipFill>
        <p:spPr bwMode="auto">
          <a:xfrm>
            <a:off x="5105400" y="3733800"/>
            <a:ext cx="3733800" cy="3100771"/>
          </a:xfrm>
          <a:prstGeom prst="rect">
            <a:avLst/>
          </a:prstGeom>
          <a:noFill/>
          <a:ln w="9525">
            <a:noFill/>
            <a:miter lim="800000"/>
            <a:headEnd/>
            <a:tailEnd/>
          </a:ln>
        </p:spPr>
      </p:pic>
      <p:pic>
        <p:nvPicPr>
          <p:cNvPr id="2053" name="Picture 5"/>
          <p:cNvPicPr>
            <a:picLocks noChangeAspect="1" noChangeArrowheads="1"/>
          </p:cNvPicPr>
          <p:nvPr/>
        </p:nvPicPr>
        <p:blipFill>
          <a:blip r:embed="rId5" cstate="email"/>
          <a:srcRect/>
          <a:stretch>
            <a:fillRect/>
          </a:stretch>
        </p:blipFill>
        <p:spPr bwMode="auto">
          <a:xfrm>
            <a:off x="228600" y="76200"/>
            <a:ext cx="4114800" cy="3756991"/>
          </a:xfrm>
          <a:prstGeom prst="rect">
            <a:avLst/>
          </a:prstGeom>
          <a:noFill/>
          <a:ln w="9525">
            <a:noFill/>
            <a:miter lim="800000"/>
            <a:headEnd/>
            <a:tailEnd/>
          </a:ln>
        </p:spPr>
      </p:pic>
      <p:sp>
        <p:nvSpPr>
          <p:cNvPr id="6" name="Oval 5"/>
          <p:cNvSpPr>
            <a:spLocks noChangeArrowheads="1"/>
          </p:cNvSpPr>
          <p:nvPr/>
        </p:nvSpPr>
        <p:spPr bwMode="auto">
          <a:xfrm>
            <a:off x="2286000" y="1371600"/>
            <a:ext cx="762000" cy="228600"/>
          </a:xfrm>
          <a:prstGeom prst="ellipse">
            <a:avLst/>
          </a:prstGeom>
          <a:noFill/>
          <a:ln w="38100">
            <a:solidFill>
              <a:srgbClr val="FF0000"/>
            </a:solidFill>
            <a:round/>
            <a:headEnd/>
            <a:tailEnd/>
          </a:ln>
        </p:spPr>
        <p:txBody>
          <a:bodyPr wrap="none" anchor="ctr"/>
          <a:lstStyle/>
          <a:p>
            <a:endParaRPr lang="en-US"/>
          </a:p>
        </p:txBody>
      </p:sp>
      <p:sp>
        <p:nvSpPr>
          <p:cNvPr id="7" name="Line 12"/>
          <p:cNvSpPr>
            <a:spLocks noChangeShapeType="1"/>
          </p:cNvSpPr>
          <p:nvPr/>
        </p:nvSpPr>
        <p:spPr bwMode="auto">
          <a:xfrm flipH="1">
            <a:off x="2743200" y="228600"/>
            <a:ext cx="304800" cy="457200"/>
          </a:xfrm>
          <a:prstGeom prst="line">
            <a:avLst/>
          </a:prstGeom>
          <a:noFill/>
          <a:ln w="38100">
            <a:solidFill>
              <a:srgbClr val="FF0000"/>
            </a:solidFill>
            <a:round/>
            <a:headEnd/>
            <a:tailEnd type="triangle" w="med" len="med"/>
          </a:ln>
        </p:spPr>
        <p:txBody>
          <a:bodyPr/>
          <a:lstStyle/>
          <a:p>
            <a:endParaRPr lang="en-US"/>
          </a:p>
        </p:txBody>
      </p:sp>
      <p:sp>
        <p:nvSpPr>
          <p:cNvPr id="8" name="Oval 7"/>
          <p:cNvSpPr>
            <a:spLocks noChangeArrowheads="1"/>
          </p:cNvSpPr>
          <p:nvPr/>
        </p:nvSpPr>
        <p:spPr bwMode="auto">
          <a:xfrm>
            <a:off x="2286000" y="2895600"/>
            <a:ext cx="762000" cy="228600"/>
          </a:xfrm>
          <a:prstGeom prst="ellipse">
            <a:avLst/>
          </a:prstGeom>
          <a:noFill/>
          <a:ln w="38100">
            <a:solidFill>
              <a:srgbClr val="FF0000"/>
            </a:solidFill>
            <a:round/>
            <a:headEnd/>
            <a:tailEnd/>
          </a:ln>
        </p:spPr>
        <p:txBody>
          <a:bodyPr wrap="none" anchor="ctr"/>
          <a:lstStyle/>
          <a:p>
            <a:endParaRPr lang="en-US"/>
          </a:p>
        </p:txBody>
      </p:sp>
      <p:sp>
        <p:nvSpPr>
          <p:cNvPr id="9" name="Oval 8"/>
          <p:cNvSpPr>
            <a:spLocks noChangeArrowheads="1"/>
          </p:cNvSpPr>
          <p:nvPr/>
        </p:nvSpPr>
        <p:spPr bwMode="auto">
          <a:xfrm>
            <a:off x="6248400" y="2209800"/>
            <a:ext cx="457200" cy="228600"/>
          </a:xfrm>
          <a:prstGeom prst="ellipse">
            <a:avLst/>
          </a:prstGeom>
          <a:noFill/>
          <a:ln w="38100">
            <a:solidFill>
              <a:srgbClr val="FF0000"/>
            </a:solidFill>
            <a:round/>
            <a:headEnd/>
            <a:tailEnd/>
          </a:ln>
        </p:spPr>
        <p:txBody>
          <a:bodyPr wrap="none" anchor="ctr"/>
          <a:lstStyle/>
          <a:p>
            <a:endParaRPr lang="en-US"/>
          </a:p>
        </p:txBody>
      </p:sp>
      <p:sp>
        <p:nvSpPr>
          <p:cNvPr id="10" name="Oval 9"/>
          <p:cNvSpPr>
            <a:spLocks noChangeArrowheads="1"/>
          </p:cNvSpPr>
          <p:nvPr/>
        </p:nvSpPr>
        <p:spPr bwMode="auto">
          <a:xfrm>
            <a:off x="2133600" y="5562600"/>
            <a:ext cx="533400" cy="304800"/>
          </a:xfrm>
          <a:prstGeom prst="ellipse">
            <a:avLst/>
          </a:prstGeom>
          <a:noFill/>
          <a:ln w="38100">
            <a:solidFill>
              <a:srgbClr val="FF0000"/>
            </a:solidFill>
            <a:round/>
            <a:headEnd/>
            <a:tailEnd/>
          </a:ln>
        </p:spPr>
        <p:txBody>
          <a:bodyPr wrap="none" anchor="ctr"/>
          <a:lstStyle/>
          <a:p>
            <a:endParaRPr lang="en-US"/>
          </a:p>
        </p:txBody>
      </p:sp>
      <p:sp>
        <p:nvSpPr>
          <p:cNvPr id="11" name="Oval 10"/>
          <p:cNvSpPr>
            <a:spLocks noChangeArrowheads="1"/>
          </p:cNvSpPr>
          <p:nvPr/>
        </p:nvSpPr>
        <p:spPr bwMode="auto">
          <a:xfrm>
            <a:off x="5791200" y="5181600"/>
            <a:ext cx="457200" cy="304800"/>
          </a:xfrm>
          <a:prstGeom prst="ellipse">
            <a:avLst/>
          </a:prstGeom>
          <a:noFill/>
          <a:ln w="38100">
            <a:solidFill>
              <a:srgbClr val="FF0000"/>
            </a:solidFill>
            <a:round/>
            <a:headEnd/>
            <a:tailEnd/>
          </a:ln>
        </p:spPr>
        <p:txBody>
          <a:bodyPr wrap="none" anchor="ctr"/>
          <a:lstStyle/>
          <a:p>
            <a:endParaRPr lang="en-US"/>
          </a:p>
        </p:txBody>
      </p:sp>
      <p:sp>
        <p:nvSpPr>
          <p:cNvPr id="12" name="Line 12"/>
          <p:cNvSpPr>
            <a:spLocks noChangeShapeType="1"/>
          </p:cNvSpPr>
          <p:nvPr/>
        </p:nvSpPr>
        <p:spPr bwMode="auto">
          <a:xfrm flipH="1">
            <a:off x="6096000" y="3962400"/>
            <a:ext cx="152400" cy="304800"/>
          </a:xfrm>
          <a:prstGeom prst="line">
            <a:avLst/>
          </a:prstGeom>
          <a:noFill/>
          <a:ln w="38100">
            <a:solidFill>
              <a:srgbClr val="FF0000"/>
            </a:solidFill>
            <a:round/>
            <a:headEnd/>
            <a:tailEnd type="triangle" w="med" len="med"/>
          </a:ln>
        </p:spPr>
        <p:txBody>
          <a:bodyPr/>
          <a:lstStyle/>
          <a:p>
            <a:endParaRPr lang="en-US"/>
          </a:p>
        </p:txBody>
      </p:sp>
      <p:sp>
        <p:nvSpPr>
          <p:cNvPr id="13" name="Line 12"/>
          <p:cNvSpPr>
            <a:spLocks noChangeShapeType="1"/>
          </p:cNvSpPr>
          <p:nvPr/>
        </p:nvSpPr>
        <p:spPr bwMode="auto">
          <a:xfrm flipH="1">
            <a:off x="6477000" y="457200"/>
            <a:ext cx="152400" cy="304800"/>
          </a:xfrm>
          <a:prstGeom prst="line">
            <a:avLst/>
          </a:prstGeom>
          <a:noFill/>
          <a:ln w="38100">
            <a:solidFill>
              <a:srgbClr val="FF0000"/>
            </a:solidFill>
            <a:round/>
            <a:headEnd/>
            <a:tailEnd type="triangle" w="med" len="med"/>
          </a:ln>
        </p:spPr>
        <p:txBody>
          <a:bodyPr/>
          <a:lstStyle/>
          <a:p>
            <a:endParaRPr lang="en-US"/>
          </a:p>
        </p:txBody>
      </p:sp>
      <p:sp>
        <p:nvSpPr>
          <p:cNvPr id="14" name="Line 12"/>
          <p:cNvSpPr>
            <a:spLocks noChangeShapeType="1"/>
          </p:cNvSpPr>
          <p:nvPr/>
        </p:nvSpPr>
        <p:spPr bwMode="auto">
          <a:xfrm flipH="1">
            <a:off x="2438400" y="4114800"/>
            <a:ext cx="304800" cy="457200"/>
          </a:xfrm>
          <a:prstGeom prst="line">
            <a:avLst/>
          </a:prstGeom>
          <a:noFill/>
          <a:ln w="38100">
            <a:solidFill>
              <a:srgbClr val="FF0000"/>
            </a:solidFill>
            <a:round/>
            <a:headEnd/>
            <a:tailEnd type="triangle" w="med" len="med"/>
          </a:ln>
        </p:spPr>
        <p:txBody>
          <a:bodyPr/>
          <a:lstStyle/>
          <a:p>
            <a:endParaRPr lang="en-US"/>
          </a:p>
        </p:txBody>
      </p:sp>
      <p:sp>
        <p:nvSpPr>
          <p:cNvPr id="15" name="Line 12"/>
          <p:cNvSpPr>
            <a:spLocks noChangeShapeType="1"/>
          </p:cNvSpPr>
          <p:nvPr/>
        </p:nvSpPr>
        <p:spPr bwMode="auto">
          <a:xfrm>
            <a:off x="0" y="1524000"/>
            <a:ext cx="228600" cy="0"/>
          </a:xfrm>
          <a:prstGeom prst="line">
            <a:avLst/>
          </a:prstGeom>
          <a:noFill/>
          <a:ln w="38100">
            <a:solidFill>
              <a:srgbClr val="FF0000"/>
            </a:solidFill>
            <a:round/>
            <a:headEnd/>
            <a:tailEnd type="triangle" w="med" len="med"/>
          </a:ln>
        </p:spPr>
        <p:txBody>
          <a:bodyPr/>
          <a:lstStyle/>
          <a:p>
            <a:endParaRPr lang="en-US"/>
          </a:p>
        </p:txBody>
      </p:sp>
      <p:sp>
        <p:nvSpPr>
          <p:cNvPr id="16" name="Line 12"/>
          <p:cNvSpPr>
            <a:spLocks noChangeShapeType="1"/>
          </p:cNvSpPr>
          <p:nvPr/>
        </p:nvSpPr>
        <p:spPr bwMode="auto">
          <a:xfrm>
            <a:off x="76200" y="5715000"/>
            <a:ext cx="228600" cy="0"/>
          </a:xfrm>
          <a:prstGeom prst="line">
            <a:avLst/>
          </a:prstGeom>
          <a:noFill/>
          <a:ln w="38100">
            <a:solidFill>
              <a:srgbClr val="FF0000"/>
            </a:solidFill>
            <a:round/>
            <a:headEnd/>
            <a:tailEnd type="triangle" w="med" len="med"/>
          </a:ln>
        </p:spPr>
        <p:txBody>
          <a:bodyPr/>
          <a:lstStyle/>
          <a:p>
            <a:endParaRPr lang="en-US"/>
          </a:p>
        </p:txBody>
      </p:sp>
      <p:sp>
        <p:nvSpPr>
          <p:cNvPr id="17" name="Line 12"/>
          <p:cNvSpPr>
            <a:spLocks noChangeShapeType="1"/>
          </p:cNvSpPr>
          <p:nvPr/>
        </p:nvSpPr>
        <p:spPr bwMode="auto">
          <a:xfrm>
            <a:off x="4343400" y="2362200"/>
            <a:ext cx="228600" cy="0"/>
          </a:xfrm>
          <a:prstGeom prst="line">
            <a:avLst/>
          </a:prstGeom>
          <a:noFill/>
          <a:ln w="38100">
            <a:solidFill>
              <a:srgbClr val="FF0000"/>
            </a:solidFill>
            <a:round/>
            <a:headEnd/>
            <a:tailEnd type="triangle" w="med" len="med"/>
          </a:ln>
        </p:spPr>
        <p:txBody>
          <a:bodyPr/>
          <a:lstStyle/>
          <a:p>
            <a:endParaRPr lang="en-US"/>
          </a:p>
        </p:txBody>
      </p:sp>
      <p:sp>
        <p:nvSpPr>
          <p:cNvPr id="18" name="Line 12"/>
          <p:cNvSpPr>
            <a:spLocks noChangeShapeType="1"/>
          </p:cNvSpPr>
          <p:nvPr/>
        </p:nvSpPr>
        <p:spPr bwMode="auto">
          <a:xfrm>
            <a:off x="4953000" y="5334000"/>
            <a:ext cx="228600" cy="0"/>
          </a:xfrm>
          <a:prstGeom prst="line">
            <a:avLst/>
          </a:prstGeom>
          <a:noFill/>
          <a:ln w="38100">
            <a:solidFill>
              <a:srgbClr val="FF0000"/>
            </a:solidFill>
            <a:round/>
            <a:headEnd/>
            <a:tailEnd type="triangle" w="med" len="med"/>
          </a:ln>
        </p:spPr>
        <p:txBody>
          <a:bodyPr/>
          <a:lstStyle/>
          <a:p>
            <a:endParaRPr lang="en-US"/>
          </a:p>
        </p:txBody>
      </p:sp>
      <p:sp>
        <p:nvSpPr>
          <p:cNvPr id="19" name="Line 12"/>
          <p:cNvSpPr>
            <a:spLocks noChangeShapeType="1"/>
          </p:cNvSpPr>
          <p:nvPr/>
        </p:nvSpPr>
        <p:spPr bwMode="auto">
          <a:xfrm>
            <a:off x="0" y="2971800"/>
            <a:ext cx="228600" cy="0"/>
          </a:xfrm>
          <a:prstGeom prst="line">
            <a:avLst/>
          </a:prstGeom>
          <a:noFill/>
          <a:ln w="38100">
            <a:solidFill>
              <a:srgbClr val="FF00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3378" name="Rectangle 2"/>
          <p:cNvSpPr>
            <a:spLocks noGrp="1" noChangeArrowheads="1"/>
          </p:cNvSpPr>
          <p:nvPr>
            <p:ph type="title"/>
          </p:nvPr>
        </p:nvSpPr>
        <p:spPr>
          <a:xfrm>
            <a:off x="1143000" y="152400"/>
            <a:ext cx="6629400" cy="762000"/>
          </a:xfrm>
          <a:noFill/>
          <a:ln/>
        </p:spPr>
        <p:txBody>
          <a:bodyPr lIns="92075" tIns="46038" rIns="92075" bIns="46038">
            <a:normAutofit/>
          </a:bodyPr>
          <a:lstStyle/>
          <a:p>
            <a:r>
              <a:rPr lang="en-US" sz="3600" b="1" dirty="0"/>
              <a:t>Selecting </a:t>
            </a:r>
            <a:r>
              <a:rPr lang="en-US" sz="3600" b="1" dirty="0" smtClean="0"/>
              <a:t>The Proper Nozzle</a:t>
            </a:r>
            <a:endParaRPr lang="en-US" sz="3600" b="1" dirty="0"/>
          </a:p>
        </p:txBody>
      </p:sp>
      <p:sp>
        <p:nvSpPr>
          <p:cNvPr id="1253379" name="Rectangle 3"/>
          <p:cNvSpPr>
            <a:spLocks noGrp="1" noChangeArrowheads="1"/>
          </p:cNvSpPr>
          <p:nvPr>
            <p:ph type="body" sz="half" idx="1"/>
          </p:nvPr>
        </p:nvSpPr>
        <p:spPr>
          <a:xfrm>
            <a:off x="0" y="1981200"/>
            <a:ext cx="3810000" cy="3562350"/>
          </a:xfrm>
        </p:spPr>
        <p:txBody>
          <a:bodyPr/>
          <a:lstStyle/>
          <a:p>
            <a:pPr>
              <a:lnSpc>
                <a:spcPct val="90000"/>
              </a:lnSpc>
            </a:pPr>
            <a:r>
              <a:rPr lang="en-US" sz="2000" dirty="0">
                <a:latin typeface="+mj-lt"/>
              </a:rPr>
              <a:t>Calculate GPM (formula)</a:t>
            </a:r>
          </a:p>
          <a:p>
            <a:pPr>
              <a:lnSpc>
                <a:spcPct val="90000"/>
              </a:lnSpc>
            </a:pPr>
            <a:r>
              <a:rPr lang="en-US" sz="2000" dirty="0">
                <a:latin typeface="+mj-lt"/>
              </a:rPr>
              <a:t>Look under GPM </a:t>
            </a:r>
            <a:r>
              <a:rPr lang="en-US" sz="2000" dirty="0" smtClean="0">
                <a:latin typeface="+mj-lt"/>
              </a:rPr>
              <a:t>column</a:t>
            </a:r>
          </a:p>
          <a:p>
            <a:pPr>
              <a:lnSpc>
                <a:spcPct val="90000"/>
              </a:lnSpc>
            </a:pPr>
            <a:r>
              <a:rPr lang="en-US" sz="2000" dirty="0" smtClean="0">
                <a:latin typeface="+mj-lt"/>
              </a:rPr>
              <a:t>Choose the size needed</a:t>
            </a:r>
          </a:p>
          <a:p>
            <a:pPr>
              <a:lnSpc>
                <a:spcPct val="90000"/>
              </a:lnSpc>
            </a:pPr>
            <a:r>
              <a:rPr lang="en-US" sz="2000" dirty="0" smtClean="0">
                <a:latin typeface="+mj-lt"/>
              </a:rPr>
              <a:t>Match pressure(psi) and Droplet Classification</a:t>
            </a:r>
            <a:endParaRPr lang="en-US" sz="2000" dirty="0">
              <a:latin typeface="+mj-lt"/>
            </a:endParaRPr>
          </a:p>
          <a:p>
            <a:pPr>
              <a:lnSpc>
                <a:spcPct val="90000"/>
              </a:lnSpc>
            </a:pPr>
            <a:r>
              <a:rPr lang="en-US" sz="2000" dirty="0" smtClean="0">
                <a:latin typeface="+mj-lt"/>
              </a:rPr>
              <a:t>Operate </a:t>
            </a:r>
            <a:r>
              <a:rPr lang="en-US" sz="2000" dirty="0">
                <a:latin typeface="+mj-lt"/>
              </a:rPr>
              <a:t>at given pressure and speed used in formula to achieve </a:t>
            </a:r>
            <a:r>
              <a:rPr lang="en-US" sz="2000" dirty="0" smtClean="0">
                <a:latin typeface="+mj-lt"/>
              </a:rPr>
              <a:t>GPA and the desired droplet size</a:t>
            </a:r>
            <a:endParaRPr lang="en-US" sz="2000" dirty="0">
              <a:latin typeface="+mj-lt"/>
            </a:endParaRPr>
          </a:p>
        </p:txBody>
      </p:sp>
      <p:sp>
        <p:nvSpPr>
          <p:cNvPr id="1253380" name="AutoShape 4"/>
          <p:cNvSpPr>
            <a:spLocks noChangeArrowheads="1"/>
          </p:cNvSpPr>
          <p:nvPr/>
        </p:nvSpPr>
        <p:spPr bwMode="auto">
          <a:xfrm>
            <a:off x="5715000" y="838200"/>
            <a:ext cx="304800" cy="381000"/>
          </a:xfrm>
          <a:prstGeom prst="downArrow">
            <a:avLst>
              <a:gd name="adj1" fmla="val 50000"/>
              <a:gd name="adj2" fmla="val 31250"/>
            </a:avLst>
          </a:prstGeom>
          <a:solidFill>
            <a:srgbClr val="FC0128"/>
          </a:solidFill>
          <a:ln w="12700">
            <a:solidFill>
              <a:schemeClr val="tx1"/>
            </a:solidFill>
            <a:miter lim="800000"/>
            <a:headEnd type="none" w="sm" len="sm"/>
            <a:tailEnd type="none" w="sm" len="sm"/>
          </a:ln>
          <a:effectLst/>
        </p:spPr>
        <p:txBody>
          <a:bodyPr wrap="none" anchor="ctr"/>
          <a:lstStyle/>
          <a:p>
            <a:endParaRPr lang="en-US"/>
          </a:p>
        </p:txBody>
      </p:sp>
      <p:sp>
        <p:nvSpPr>
          <p:cNvPr id="1253382" name="Text Box 6"/>
          <p:cNvSpPr txBox="1">
            <a:spLocks noChangeArrowheads="1"/>
          </p:cNvSpPr>
          <p:nvPr/>
        </p:nvSpPr>
        <p:spPr bwMode="auto">
          <a:xfrm>
            <a:off x="76200" y="1143000"/>
            <a:ext cx="3657600" cy="5847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sz="3200" dirty="0">
                <a:latin typeface="+mj-lt"/>
              </a:rPr>
              <a:t>Page 9, 12, 14, 15</a:t>
            </a:r>
          </a:p>
        </p:txBody>
      </p:sp>
      <p:sp>
        <p:nvSpPr>
          <p:cNvPr id="1253383" name="Oval 7"/>
          <p:cNvSpPr>
            <a:spLocks noChangeArrowheads="1"/>
          </p:cNvSpPr>
          <p:nvPr/>
        </p:nvSpPr>
        <p:spPr bwMode="auto">
          <a:xfrm>
            <a:off x="5638800" y="5029200"/>
            <a:ext cx="457200" cy="304800"/>
          </a:xfrm>
          <a:prstGeom prst="ellipse">
            <a:avLst/>
          </a:prstGeom>
          <a:noFill/>
          <a:ln w="12700">
            <a:solidFill>
              <a:srgbClr val="FF0000"/>
            </a:solidFill>
            <a:round/>
            <a:headEnd/>
            <a:tailEnd/>
          </a:ln>
          <a:effectLst/>
        </p:spPr>
        <p:txBody>
          <a:bodyPr wrap="none" anchor="ctr"/>
          <a:lstStyle/>
          <a:p>
            <a:endParaRPr lang="en-US"/>
          </a:p>
        </p:txBody>
      </p:sp>
      <p:pic>
        <p:nvPicPr>
          <p:cNvPr id="1253384" name="Picture 8"/>
          <p:cNvPicPr>
            <a:picLocks noChangeAspect="1" noChangeArrowheads="1"/>
          </p:cNvPicPr>
          <p:nvPr/>
        </p:nvPicPr>
        <p:blipFill>
          <a:blip r:embed="rId4" cstate="email"/>
          <a:srcRect/>
          <a:stretch>
            <a:fillRect/>
          </a:stretch>
        </p:blipFill>
        <p:spPr bwMode="auto">
          <a:xfrm>
            <a:off x="3810000" y="1219200"/>
            <a:ext cx="5105400" cy="5486400"/>
          </a:xfrm>
          <a:prstGeom prst="rect">
            <a:avLst/>
          </a:prstGeom>
          <a:noFill/>
          <a:ln w="12700">
            <a:noFill/>
            <a:miter lim="800000"/>
            <a:headEnd/>
            <a:tailEnd/>
          </a:ln>
          <a:effectLst/>
        </p:spPr>
      </p:pic>
      <p:pic>
        <p:nvPicPr>
          <p:cNvPr id="1253385" name="Picture 9" descr="pressuregauge1"/>
          <p:cNvPicPr>
            <a:picLocks noChangeAspect="1" noChangeArrowheads="1"/>
          </p:cNvPicPr>
          <p:nvPr/>
        </p:nvPicPr>
        <p:blipFill>
          <a:blip r:embed="rId5" cstate="email">
            <a:lum bright="30000"/>
          </a:blip>
          <a:srcRect/>
          <a:stretch>
            <a:fillRect/>
          </a:stretch>
        </p:blipFill>
        <p:spPr bwMode="auto">
          <a:xfrm>
            <a:off x="6629400" y="3473450"/>
            <a:ext cx="2362200" cy="2165350"/>
          </a:xfrm>
          <a:prstGeom prst="rect">
            <a:avLst/>
          </a:prstGeom>
          <a:noFill/>
          <a:ln w="76200">
            <a:solidFill>
              <a:srgbClr val="CC0000"/>
            </a:solidFill>
            <a:miter lim="800000"/>
            <a:headEnd/>
            <a:tailEnd/>
          </a:ln>
        </p:spPr>
      </p:pic>
      <p:sp>
        <p:nvSpPr>
          <p:cNvPr id="1253386" name="Oval 10"/>
          <p:cNvSpPr>
            <a:spLocks noChangeArrowheads="1"/>
          </p:cNvSpPr>
          <p:nvPr/>
        </p:nvSpPr>
        <p:spPr bwMode="auto">
          <a:xfrm>
            <a:off x="5562600" y="3429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7" name="Oval 11"/>
          <p:cNvSpPr>
            <a:spLocks noChangeArrowheads="1"/>
          </p:cNvSpPr>
          <p:nvPr/>
        </p:nvSpPr>
        <p:spPr bwMode="auto">
          <a:xfrm>
            <a:off x="5562600" y="4191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8" name="Oval 12"/>
          <p:cNvSpPr>
            <a:spLocks noChangeArrowheads="1"/>
          </p:cNvSpPr>
          <p:nvPr/>
        </p:nvSpPr>
        <p:spPr bwMode="auto">
          <a:xfrm>
            <a:off x="5562600" y="49530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89" name="Oval 13"/>
          <p:cNvSpPr>
            <a:spLocks noChangeArrowheads="1"/>
          </p:cNvSpPr>
          <p:nvPr/>
        </p:nvSpPr>
        <p:spPr bwMode="auto">
          <a:xfrm>
            <a:off x="5562600" y="5867400"/>
            <a:ext cx="533400" cy="304800"/>
          </a:xfrm>
          <a:prstGeom prst="ellipse">
            <a:avLst/>
          </a:prstGeom>
          <a:noFill/>
          <a:ln w="12700">
            <a:solidFill>
              <a:srgbClr val="FF0000"/>
            </a:solidFill>
            <a:round/>
            <a:headEnd/>
            <a:tailEnd/>
          </a:ln>
          <a:effectLst/>
        </p:spPr>
        <p:txBody>
          <a:bodyPr wrap="none" anchor="ctr"/>
          <a:lstStyle/>
          <a:p>
            <a:endParaRPr lang="en-US"/>
          </a:p>
        </p:txBody>
      </p:sp>
      <p:sp>
        <p:nvSpPr>
          <p:cNvPr id="1253390" name="Oval 14"/>
          <p:cNvSpPr>
            <a:spLocks noChangeArrowheads="1"/>
          </p:cNvSpPr>
          <p:nvPr/>
        </p:nvSpPr>
        <p:spPr bwMode="auto">
          <a:xfrm>
            <a:off x="2057400" y="990600"/>
            <a:ext cx="1066800" cy="914400"/>
          </a:xfrm>
          <a:prstGeom prst="ellipse">
            <a:avLst/>
          </a:prstGeom>
          <a:noFill/>
          <a:ln w="12700">
            <a:solidFill>
              <a:srgbClr val="FF0000"/>
            </a:solidFill>
            <a:round/>
            <a:headEnd/>
            <a:tailEnd/>
          </a:ln>
          <a:effectLst/>
        </p:spPr>
        <p:txBody>
          <a:bodyPr wrap="none" anchor="ctr"/>
          <a:lstStyle/>
          <a:p>
            <a:endParaRPr lang="en-US"/>
          </a:p>
        </p:txBody>
      </p:sp>
      <p:sp>
        <p:nvSpPr>
          <p:cNvPr id="15" name="Bent Arrow 14"/>
          <p:cNvSpPr/>
          <p:nvPr/>
        </p:nvSpPr>
        <p:spPr>
          <a:xfrm rot="3258800">
            <a:off x="4767452" y="849838"/>
            <a:ext cx="504692" cy="40430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rot="857561">
            <a:off x="6003432" y="2080659"/>
            <a:ext cx="2761885" cy="830997"/>
          </a:xfrm>
          <a:prstGeom prst="rect">
            <a:avLst/>
          </a:prstGeom>
          <a:solidFill>
            <a:srgbClr val="FFC000"/>
          </a:solidFill>
          <a:ln>
            <a:solidFill>
              <a:schemeClr val="accent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MEDIUM</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7" name="Flowchart: Alternate Process 16"/>
          <p:cNvSpPr/>
          <p:nvPr/>
        </p:nvSpPr>
        <p:spPr>
          <a:xfrm>
            <a:off x="990600" y="4953000"/>
            <a:ext cx="22098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0.30 </a:t>
            </a:r>
            <a:r>
              <a:rPr lang="en-US" sz="3600" dirty="0" err="1" smtClean="0">
                <a:solidFill>
                  <a:schemeClr val="tx1"/>
                </a:solidFill>
              </a:rPr>
              <a:t>gpm</a:t>
            </a:r>
            <a:endParaRPr lang="en-US" sz="3600" dirty="0">
              <a:solidFill>
                <a:schemeClr val="tx1"/>
              </a:solidFill>
            </a:endParaRPr>
          </a:p>
        </p:txBody>
      </p:sp>
    </p:spTree>
    <p:custDataLst>
      <p:tags r:id="rId1"/>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6114" name="Picture 2"/>
          <p:cNvPicPr>
            <a:picLocks noChangeAspect="1" noChangeArrowheads="1"/>
          </p:cNvPicPr>
          <p:nvPr/>
        </p:nvPicPr>
        <p:blipFill>
          <a:blip r:embed="rId2" cstate="email"/>
          <a:srcRect/>
          <a:stretch>
            <a:fillRect/>
          </a:stretch>
        </p:blipFill>
        <p:spPr bwMode="auto">
          <a:xfrm>
            <a:off x="76200" y="76200"/>
            <a:ext cx="2936321" cy="4038600"/>
          </a:xfrm>
          <a:prstGeom prst="rect">
            <a:avLst/>
          </a:prstGeom>
          <a:noFill/>
          <a:ln w="9525">
            <a:solidFill>
              <a:srgbClr val="7030A0"/>
            </a:solidFill>
            <a:miter lim="800000"/>
            <a:headEnd/>
            <a:tailEnd/>
          </a:ln>
        </p:spPr>
      </p:pic>
      <p:sp>
        <p:nvSpPr>
          <p:cNvPr id="3" name="Rectangle 2"/>
          <p:cNvSpPr/>
          <p:nvPr/>
        </p:nvSpPr>
        <p:spPr>
          <a:xfrm rot="829385">
            <a:off x="3360864" y="730554"/>
            <a:ext cx="557075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Fact Sheet: MF2869</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626115" name="Picture 3"/>
          <p:cNvPicPr>
            <a:picLocks noChangeAspect="1" noChangeArrowheads="1"/>
          </p:cNvPicPr>
          <p:nvPr/>
        </p:nvPicPr>
        <p:blipFill>
          <a:blip r:embed="rId3" cstate="email"/>
          <a:srcRect/>
          <a:stretch>
            <a:fillRect/>
          </a:stretch>
        </p:blipFill>
        <p:spPr bwMode="auto">
          <a:xfrm>
            <a:off x="6248400" y="2057400"/>
            <a:ext cx="2819400" cy="3880385"/>
          </a:xfrm>
          <a:prstGeom prst="rect">
            <a:avLst/>
          </a:prstGeom>
          <a:noFill/>
          <a:ln w="9525">
            <a:solidFill>
              <a:srgbClr val="7030A0"/>
            </a:solidFill>
            <a:miter lim="800000"/>
            <a:headEnd/>
            <a:tailEnd/>
          </a:ln>
        </p:spPr>
      </p:pic>
      <p:pic>
        <p:nvPicPr>
          <p:cNvPr id="1626116" name="Picture 4"/>
          <p:cNvPicPr>
            <a:picLocks noChangeAspect="1" noChangeArrowheads="1"/>
          </p:cNvPicPr>
          <p:nvPr/>
        </p:nvPicPr>
        <p:blipFill>
          <a:blip r:embed="rId4" cstate="email"/>
          <a:srcRect/>
          <a:stretch>
            <a:fillRect/>
          </a:stretch>
        </p:blipFill>
        <p:spPr bwMode="auto">
          <a:xfrm>
            <a:off x="3124200" y="1371600"/>
            <a:ext cx="2963875" cy="3962400"/>
          </a:xfrm>
          <a:prstGeom prst="rect">
            <a:avLst/>
          </a:prstGeom>
          <a:noFill/>
          <a:ln w="9525">
            <a:solidFill>
              <a:srgbClr val="7030A0"/>
            </a:solidFill>
            <a:miter lim="800000"/>
            <a:headEnd/>
            <a:tailEnd/>
          </a:ln>
        </p:spPr>
      </p:pic>
      <p:sp>
        <p:nvSpPr>
          <p:cNvPr id="6" name="Rectangle 4"/>
          <p:cNvSpPr>
            <a:spLocks noChangeArrowheads="1"/>
          </p:cNvSpPr>
          <p:nvPr/>
        </p:nvSpPr>
        <p:spPr bwMode="auto">
          <a:xfrm>
            <a:off x="138883" y="5410200"/>
            <a:ext cx="5652317" cy="584775"/>
          </a:xfrm>
          <a:prstGeom prst="rect">
            <a:avLst/>
          </a:prstGeom>
          <a:noFill/>
          <a:ln w="12700">
            <a:noFill/>
            <a:miter lim="800000"/>
            <a:headEnd/>
            <a:tailEnd/>
          </a:ln>
        </p:spPr>
        <p:txBody>
          <a:bodyPr wrap="none">
            <a:spAutoFit/>
          </a:bodyPr>
          <a:lstStyle/>
          <a:p>
            <a:r>
              <a:rPr lang="en-US" sz="3200" dirty="0" smtClean="0">
                <a:latin typeface="+mj-lt"/>
              </a:rPr>
              <a:t>www.bae.ksu.edu/faculty/wolf</a:t>
            </a:r>
            <a:endParaRPr lang="en-US" sz="3200" dirty="0">
              <a:latin typeface="+mj-l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hypro cat"/>
          <p:cNvPicPr>
            <a:picLocks noGrp="1" noChangeAspect="1" noChangeArrowheads="1"/>
          </p:cNvPicPr>
          <p:nvPr>
            <p:ph sz="half" idx="1"/>
          </p:nvPr>
        </p:nvPicPr>
        <p:blipFill>
          <a:blip r:embed="rId3" cstate="email"/>
          <a:srcRect/>
          <a:stretch>
            <a:fillRect/>
          </a:stretch>
        </p:blipFill>
        <p:spPr>
          <a:xfrm>
            <a:off x="76200" y="76200"/>
            <a:ext cx="4114800" cy="6705600"/>
          </a:xfrm>
          <a:noFill/>
        </p:spPr>
      </p:pic>
      <p:sp>
        <p:nvSpPr>
          <p:cNvPr id="69637" name="Rectangle 5"/>
          <p:cNvSpPr>
            <a:spLocks noChangeArrowheads="1"/>
          </p:cNvSpPr>
          <p:nvPr/>
        </p:nvSpPr>
        <p:spPr bwMode="auto">
          <a:xfrm>
            <a:off x="76200" y="1295400"/>
            <a:ext cx="4038600" cy="914400"/>
          </a:xfrm>
          <a:prstGeom prst="rect">
            <a:avLst/>
          </a:prstGeom>
          <a:solidFill>
            <a:schemeClr val="accent2"/>
          </a:solidFill>
          <a:ln w="12700">
            <a:solidFill>
              <a:schemeClr val="tx1"/>
            </a:solidFill>
            <a:miter lim="800000"/>
            <a:headEnd type="none" w="sm" len="sm"/>
            <a:tailEnd type="none" w="sm" len="sm"/>
          </a:ln>
        </p:spPr>
        <p:txBody>
          <a:bodyPr wrap="none" anchor="ctr"/>
          <a:lstStyle/>
          <a:p>
            <a:endParaRPr lang="en-US"/>
          </a:p>
        </p:txBody>
      </p:sp>
      <p:sp>
        <p:nvSpPr>
          <p:cNvPr id="69638" name="WordArt 6"/>
          <p:cNvSpPr>
            <a:spLocks noChangeArrowheads="1" noChangeShapeType="1" noTextEdit="1"/>
          </p:cNvSpPr>
          <p:nvPr/>
        </p:nvSpPr>
        <p:spPr bwMode="auto">
          <a:xfrm>
            <a:off x="152400" y="1295400"/>
            <a:ext cx="3810000" cy="76200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type="none" w="sm" len="sm"/>
                  <a:tailEnd type="none" w="sm" len="sm"/>
                </a:ln>
                <a:solidFill>
                  <a:srgbClr val="0066CC"/>
                </a:solidFill>
                <a:effectLst>
                  <a:outerShdw dist="35921" dir="2700000" algn="ctr" rotWithShape="0">
                    <a:srgbClr val="990000"/>
                  </a:outerShdw>
                </a:effectLst>
                <a:latin typeface="Impact"/>
              </a:rPr>
              <a:t>www.hypropumps.com</a:t>
            </a:r>
          </a:p>
        </p:txBody>
      </p:sp>
      <p:pic>
        <p:nvPicPr>
          <p:cNvPr id="502786" name="Picture 2"/>
          <p:cNvPicPr>
            <a:picLocks noChangeAspect="1" noChangeArrowheads="1"/>
          </p:cNvPicPr>
          <p:nvPr/>
        </p:nvPicPr>
        <p:blipFill>
          <a:blip r:embed="rId4" cstate="email"/>
          <a:srcRect/>
          <a:stretch>
            <a:fillRect/>
          </a:stretch>
        </p:blipFill>
        <p:spPr bwMode="auto">
          <a:xfrm>
            <a:off x="4267200" y="76200"/>
            <a:ext cx="4876800" cy="671945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458" name="Picture 2"/>
          <p:cNvPicPr>
            <a:picLocks noChangeAspect="1" noChangeArrowheads="1"/>
          </p:cNvPicPr>
          <p:nvPr/>
        </p:nvPicPr>
        <p:blipFill>
          <a:blip r:embed="rId2" cstate="email"/>
          <a:srcRect/>
          <a:stretch>
            <a:fillRect/>
          </a:stretch>
        </p:blipFill>
        <p:spPr bwMode="auto">
          <a:xfrm>
            <a:off x="0" y="0"/>
            <a:ext cx="914745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8" name="Picture 2"/>
          <p:cNvPicPr>
            <a:picLocks noChangeAspect="1" noChangeArrowheads="1"/>
          </p:cNvPicPr>
          <p:nvPr/>
        </p:nvPicPr>
        <p:blipFill>
          <a:blip r:embed="rId2" cstate="email"/>
          <a:srcRect/>
          <a:stretch>
            <a:fillRect/>
          </a:stretch>
        </p:blipFill>
        <p:spPr bwMode="auto">
          <a:xfrm>
            <a:off x="76200" y="76200"/>
            <a:ext cx="8969339" cy="5486400"/>
          </a:xfrm>
          <a:prstGeom prst="rect">
            <a:avLst/>
          </a:prstGeom>
          <a:noFill/>
          <a:ln w="9525">
            <a:noFill/>
            <a:miter lim="800000"/>
            <a:headEnd/>
            <a:tailEnd/>
          </a:ln>
        </p:spPr>
      </p:pic>
      <p:sp>
        <p:nvSpPr>
          <p:cNvPr id="5" name="TextBox 4"/>
          <p:cNvSpPr txBox="1"/>
          <p:nvPr/>
        </p:nvSpPr>
        <p:spPr>
          <a:xfrm>
            <a:off x="2743200" y="5562600"/>
            <a:ext cx="3886200" cy="523220"/>
          </a:xfrm>
          <a:prstGeom prst="rect">
            <a:avLst/>
          </a:prstGeom>
          <a:noFill/>
        </p:spPr>
        <p:txBody>
          <a:bodyPr wrap="square" rtlCol="0">
            <a:spAutoFit/>
          </a:bodyPr>
          <a:lstStyle/>
          <a:p>
            <a:pPr algn="ctr"/>
            <a:r>
              <a:rPr lang="en-US" sz="2800" b="1" dirty="0" smtClean="0"/>
              <a:t>www.turbodrop.com</a:t>
            </a:r>
            <a:endParaRPr lang="en-US" sz="2800" b="1"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95800" y="0"/>
            <a:ext cx="44196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2" cstate="email"/>
          <a:srcRect/>
          <a:stretch>
            <a:fillRect/>
          </a:stretch>
        </p:blipFill>
        <p:spPr bwMode="auto">
          <a:xfrm>
            <a:off x="152400" y="134681"/>
            <a:ext cx="4190999" cy="5732719"/>
          </a:xfrm>
          <a:prstGeom prst="rect">
            <a:avLst/>
          </a:prstGeom>
          <a:noFill/>
          <a:ln w="9525">
            <a:noFill/>
            <a:miter lim="800000"/>
            <a:headEnd/>
            <a:tailEnd/>
          </a:ln>
        </p:spPr>
      </p:pic>
      <p:pic>
        <p:nvPicPr>
          <p:cNvPr id="578563" name="Picture 3"/>
          <p:cNvPicPr>
            <a:picLocks noChangeAspect="1" noChangeArrowheads="1"/>
          </p:cNvPicPr>
          <p:nvPr/>
        </p:nvPicPr>
        <p:blipFill>
          <a:blip r:embed="rId3" cstate="email"/>
          <a:srcRect/>
          <a:stretch>
            <a:fillRect/>
          </a:stretch>
        </p:blipFill>
        <p:spPr bwMode="auto">
          <a:xfrm>
            <a:off x="4648200" y="1981200"/>
            <a:ext cx="4114800" cy="2241339"/>
          </a:xfrm>
          <a:prstGeom prst="rect">
            <a:avLst/>
          </a:prstGeom>
          <a:noFill/>
          <a:ln w="9525">
            <a:noFill/>
            <a:miter lim="800000"/>
            <a:headEnd/>
            <a:tailEnd/>
          </a:ln>
        </p:spPr>
      </p:pic>
      <p:pic>
        <p:nvPicPr>
          <p:cNvPr id="578564" name="Picture 4"/>
          <p:cNvPicPr>
            <a:picLocks noChangeAspect="1" noChangeArrowheads="1"/>
          </p:cNvPicPr>
          <p:nvPr/>
        </p:nvPicPr>
        <p:blipFill>
          <a:blip r:embed="rId4" cstate="email"/>
          <a:srcRect/>
          <a:stretch>
            <a:fillRect/>
          </a:stretch>
        </p:blipFill>
        <p:spPr bwMode="auto">
          <a:xfrm>
            <a:off x="5029200" y="85280"/>
            <a:ext cx="3581400" cy="2004099"/>
          </a:xfrm>
          <a:prstGeom prst="rect">
            <a:avLst/>
          </a:prstGeom>
          <a:noFill/>
          <a:ln w="9525">
            <a:noFill/>
            <a:miter lim="800000"/>
            <a:headEnd/>
            <a:tailEnd/>
          </a:ln>
        </p:spPr>
      </p:pic>
      <p:pic>
        <p:nvPicPr>
          <p:cNvPr id="578565" name="Picture 5"/>
          <p:cNvPicPr>
            <a:picLocks noChangeAspect="1" noChangeArrowheads="1"/>
          </p:cNvPicPr>
          <p:nvPr/>
        </p:nvPicPr>
        <p:blipFill>
          <a:blip r:embed="rId5" cstate="email"/>
          <a:srcRect/>
          <a:stretch>
            <a:fillRect/>
          </a:stretch>
        </p:blipFill>
        <p:spPr bwMode="auto">
          <a:xfrm>
            <a:off x="4648200" y="4267200"/>
            <a:ext cx="4165600" cy="2438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0" y="373063"/>
            <a:ext cx="9144000" cy="2376487"/>
          </a:xfrm>
          <a:prstGeom prst="rect">
            <a:avLst/>
          </a:prstGeom>
          <a:noFill/>
          <a:ln w="9525">
            <a:noFill/>
            <a:miter lim="800000"/>
            <a:headEnd/>
            <a:tailEnd/>
          </a:ln>
        </p:spPr>
        <p:txBody>
          <a:bodyPr lIns="914112" tIns="914112" rIns="914112" bIns="914112">
            <a:spAutoFit/>
          </a:bodyPr>
          <a:lstStyle/>
          <a:p>
            <a:r>
              <a:rPr lang="en-US" sz="1200">
                <a:cs typeface="Arial" pitchFamily="34" charset="0"/>
              </a:rPr>
              <a:t> </a:t>
            </a:r>
            <a:endParaRPr lang="en-US" sz="1200">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71683" name="Rectangle 3"/>
          <p:cNvSpPr>
            <a:spLocks noChangeArrowheads="1"/>
          </p:cNvSpPr>
          <p:nvPr/>
        </p:nvSpPr>
        <p:spPr bwMode="auto">
          <a:xfrm>
            <a:off x="0" y="2749550"/>
            <a:ext cx="9144000" cy="639763"/>
          </a:xfrm>
          <a:prstGeom prst="rect">
            <a:avLst/>
          </a:prstGeom>
          <a:noFill/>
          <a:ln w="9525">
            <a:noFill/>
            <a:miter lim="800000"/>
            <a:headEnd/>
            <a:tailEnd/>
          </a:ln>
        </p:spPr>
        <p:txBody>
          <a:bodyPr>
            <a:spAutoFit/>
          </a:bodyPr>
          <a:lstStyle/>
          <a:p>
            <a:pPr algn="ctr"/>
            <a:r>
              <a:rPr lang="en-US" sz="1200">
                <a:cs typeface="Arial" pitchFamily="34" charset="0"/>
              </a:rPr>
              <a:t/>
            </a:r>
            <a:br>
              <a:rPr lang="en-US" sz="1200">
                <a:cs typeface="Arial" pitchFamily="34" charset="0"/>
              </a:rPr>
            </a:br>
            <a:endParaRPr lang="en-US" sz="2400">
              <a:latin typeface="Times New Roman" pitchFamily="18" charset="0"/>
            </a:endParaRPr>
          </a:p>
        </p:txBody>
      </p:sp>
      <p:sp>
        <p:nvSpPr>
          <p:cNvPr id="71684" name="Rectangle 4"/>
          <p:cNvSpPr>
            <a:spLocks noChangeArrowheads="1"/>
          </p:cNvSpPr>
          <p:nvPr/>
        </p:nvSpPr>
        <p:spPr bwMode="auto">
          <a:xfrm>
            <a:off x="0" y="5591175"/>
            <a:ext cx="9144000" cy="639763"/>
          </a:xfrm>
          <a:prstGeom prst="rect">
            <a:avLst/>
          </a:prstGeom>
          <a:noFill/>
          <a:ln w="9525">
            <a:noFill/>
            <a:miter lim="800000"/>
            <a:headEnd/>
            <a:tailEnd/>
          </a:ln>
        </p:spPr>
        <p:txBody>
          <a:bodyPr>
            <a:spAutoFit/>
          </a:bodyPr>
          <a:lstStyle/>
          <a:p>
            <a:r>
              <a:rPr lang="en-US" sz="1200">
                <a:cs typeface="Arial" pitchFamily="34" charset="0"/>
              </a:rPr>
              <a:t/>
            </a:r>
            <a:br>
              <a:rPr lang="en-US" sz="1200">
                <a:cs typeface="Arial" pitchFamily="34" charset="0"/>
              </a:rPr>
            </a:br>
            <a:endParaRPr lang="en-US" sz="2400">
              <a:latin typeface="Times New Roman" pitchFamily="18" charset="0"/>
            </a:endParaRPr>
          </a:p>
        </p:txBody>
      </p:sp>
      <p:pic>
        <p:nvPicPr>
          <p:cNvPr id="71685" name="Picture 5" descr="logo"/>
          <p:cNvPicPr>
            <a:picLocks noChangeAspect="1" noChangeArrowheads="1"/>
          </p:cNvPicPr>
          <p:nvPr/>
        </p:nvPicPr>
        <p:blipFill>
          <a:blip r:embed="rId3" cstate="email"/>
          <a:srcRect/>
          <a:stretch>
            <a:fillRect/>
          </a:stretch>
        </p:blipFill>
        <p:spPr bwMode="auto">
          <a:xfrm>
            <a:off x="76200" y="381000"/>
            <a:ext cx="5410200" cy="1617663"/>
          </a:xfrm>
          <a:prstGeom prst="rect">
            <a:avLst/>
          </a:prstGeom>
          <a:noFill/>
          <a:ln w="9525">
            <a:noFill/>
            <a:miter lim="800000"/>
            <a:headEnd/>
            <a:tailEnd/>
          </a:ln>
        </p:spPr>
      </p:pic>
      <p:pic>
        <p:nvPicPr>
          <p:cNvPr id="71686" name="Picture 6" descr="1b"/>
          <p:cNvPicPr>
            <a:picLocks noChangeAspect="1" noChangeArrowheads="1"/>
          </p:cNvPicPr>
          <p:nvPr/>
        </p:nvPicPr>
        <p:blipFill>
          <a:blip r:embed="rId4" cstate="email"/>
          <a:srcRect/>
          <a:stretch>
            <a:fillRect/>
          </a:stretch>
        </p:blipFill>
        <p:spPr bwMode="auto">
          <a:xfrm>
            <a:off x="2819400" y="2362200"/>
            <a:ext cx="2590800" cy="2051050"/>
          </a:xfrm>
          <a:prstGeom prst="rect">
            <a:avLst/>
          </a:prstGeom>
          <a:noFill/>
          <a:ln w="9525">
            <a:noFill/>
            <a:miter lim="800000"/>
            <a:headEnd/>
            <a:tailEnd/>
          </a:ln>
        </p:spPr>
      </p:pic>
      <p:pic>
        <p:nvPicPr>
          <p:cNvPr id="71687" name="Picture 7" descr="CP-65T"/>
          <p:cNvPicPr>
            <a:picLocks noChangeAspect="1" noChangeArrowheads="1"/>
          </p:cNvPicPr>
          <p:nvPr/>
        </p:nvPicPr>
        <p:blipFill>
          <a:blip r:embed="rId5" cstate="email"/>
          <a:srcRect/>
          <a:stretch>
            <a:fillRect/>
          </a:stretch>
        </p:blipFill>
        <p:spPr bwMode="auto">
          <a:xfrm>
            <a:off x="228600" y="2362200"/>
            <a:ext cx="2438400" cy="2112963"/>
          </a:xfrm>
          <a:prstGeom prst="rect">
            <a:avLst/>
          </a:prstGeom>
          <a:noFill/>
          <a:ln w="9525">
            <a:noFill/>
            <a:miter lim="800000"/>
            <a:headEnd/>
            <a:tailEnd/>
          </a:ln>
        </p:spPr>
      </p:pic>
      <p:pic>
        <p:nvPicPr>
          <p:cNvPr id="71688" name="Picture 8"/>
          <p:cNvPicPr>
            <a:picLocks noChangeAspect="1" noChangeArrowheads="1"/>
          </p:cNvPicPr>
          <p:nvPr/>
        </p:nvPicPr>
        <p:blipFill>
          <a:blip r:embed="rId6" cstate="email"/>
          <a:srcRect/>
          <a:stretch>
            <a:fillRect/>
          </a:stretch>
        </p:blipFill>
        <p:spPr bwMode="auto">
          <a:xfrm>
            <a:off x="152400" y="5257800"/>
            <a:ext cx="8839200" cy="533400"/>
          </a:xfrm>
          <a:prstGeom prst="rect">
            <a:avLst/>
          </a:prstGeom>
          <a:noFill/>
          <a:ln w="12700">
            <a:noFill/>
            <a:miter lim="800000"/>
            <a:headEnd/>
            <a:tailEnd/>
          </a:ln>
        </p:spPr>
      </p:pic>
      <p:pic>
        <p:nvPicPr>
          <p:cNvPr id="71689" name="Picture 9"/>
          <p:cNvPicPr>
            <a:picLocks noChangeAspect="1" noChangeArrowheads="1"/>
          </p:cNvPicPr>
          <p:nvPr/>
        </p:nvPicPr>
        <p:blipFill>
          <a:blip r:embed="rId7" cstate="email"/>
          <a:srcRect/>
          <a:stretch>
            <a:fillRect/>
          </a:stretch>
        </p:blipFill>
        <p:spPr bwMode="auto">
          <a:xfrm>
            <a:off x="152400" y="4648200"/>
            <a:ext cx="8991600" cy="457200"/>
          </a:xfrm>
          <a:prstGeom prst="rect">
            <a:avLst/>
          </a:prstGeom>
          <a:noFill/>
          <a:ln w="12700">
            <a:noFill/>
            <a:miter lim="800000"/>
            <a:headEnd/>
            <a:tailEnd/>
          </a:ln>
        </p:spPr>
      </p:pic>
      <p:pic>
        <p:nvPicPr>
          <p:cNvPr id="71690" name="Picture 9" descr="IMG_3905.JPG"/>
          <p:cNvPicPr>
            <a:picLocks noChangeAspect="1"/>
          </p:cNvPicPr>
          <p:nvPr/>
        </p:nvPicPr>
        <p:blipFill>
          <a:blip r:embed="rId8" cstate="email"/>
          <a:srcRect/>
          <a:stretch>
            <a:fillRect/>
          </a:stretch>
        </p:blipFill>
        <p:spPr bwMode="auto">
          <a:xfrm>
            <a:off x="5638800" y="1371600"/>
            <a:ext cx="3225800" cy="24193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email"/>
          <a:srcRect/>
          <a:stretch>
            <a:fillRect/>
          </a:stretch>
        </p:blipFill>
        <p:spPr bwMode="auto">
          <a:xfrm>
            <a:off x="4114800" y="152400"/>
            <a:ext cx="4953000" cy="3354387"/>
          </a:xfrm>
          <a:prstGeom prst="rect">
            <a:avLst/>
          </a:prstGeom>
          <a:noFill/>
          <a:ln w="12700">
            <a:noFill/>
            <a:miter lim="800000"/>
            <a:headEnd/>
            <a:tailEnd/>
          </a:ln>
        </p:spPr>
      </p:pic>
      <p:pic>
        <p:nvPicPr>
          <p:cNvPr id="72707" name="Picture 3"/>
          <p:cNvPicPr>
            <a:picLocks noChangeAspect="1" noChangeArrowheads="1"/>
          </p:cNvPicPr>
          <p:nvPr/>
        </p:nvPicPr>
        <p:blipFill>
          <a:blip r:embed="rId4" cstate="email"/>
          <a:srcRect/>
          <a:stretch>
            <a:fillRect/>
          </a:stretch>
        </p:blipFill>
        <p:spPr bwMode="auto">
          <a:xfrm>
            <a:off x="152400" y="228600"/>
            <a:ext cx="3581400" cy="1884363"/>
          </a:xfrm>
          <a:prstGeom prst="rect">
            <a:avLst/>
          </a:prstGeom>
          <a:noFill/>
          <a:ln w="12700">
            <a:noFill/>
            <a:miter lim="800000"/>
            <a:headEnd/>
            <a:tailEnd/>
          </a:ln>
        </p:spPr>
      </p:pic>
      <p:pic>
        <p:nvPicPr>
          <p:cNvPr id="72708" name="Picture 4"/>
          <p:cNvPicPr>
            <a:picLocks noChangeAspect="1" noChangeArrowheads="1"/>
          </p:cNvPicPr>
          <p:nvPr/>
        </p:nvPicPr>
        <p:blipFill>
          <a:blip r:embed="rId5" cstate="email"/>
          <a:srcRect/>
          <a:stretch>
            <a:fillRect/>
          </a:stretch>
        </p:blipFill>
        <p:spPr bwMode="auto">
          <a:xfrm>
            <a:off x="1371600" y="4191000"/>
            <a:ext cx="6648450" cy="1752600"/>
          </a:xfrm>
          <a:prstGeom prst="rect">
            <a:avLst/>
          </a:prstGeom>
          <a:noFill/>
          <a:ln w="12700">
            <a:noFill/>
            <a:miter lim="800000"/>
            <a:headEnd/>
            <a:tailEnd/>
          </a:ln>
        </p:spPr>
      </p:pic>
      <p:pic>
        <p:nvPicPr>
          <p:cNvPr id="72709" name="Picture 5"/>
          <p:cNvPicPr>
            <a:picLocks noChangeAspect="1" noChangeArrowheads="1"/>
          </p:cNvPicPr>
          <p:nvPr/>
        </p:nvPicPr>
        <p:blipFill>
          <a:blip r:embed="rId6" cstate="email"/>
          <a:srcRect/>
          <a:stretch>
            <a:fillRect/>
          </a:stretch>
        </p:blipFill>
        <p:spPr bwMode="auto">
          <a:xfrm>
            <a:off x="76199" y="2438400"/>
            <a:ext cx="3962401" cy="1552249"/>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9" name="Picture 3"/>
          <p:cNvPicPr>
            <a:picLocks noChangeAspect="1" noChangeArrowheads="1"/>
          </p:cNvPicPr>
          <p:nvPr/>
        </p:nvPicPr>
        <p:blipFill>
          <a:blip r:embed="rId2" cstate="email"/>
          <a:srcRect/>
          <a:stretch>
            <a:fillRect/>
          </a:stretch>
        </p:blipFill>
        <p:spPr bwMode="auto">
          <a:xfrm>
            <a:off x="228599" y="124691"/>
            <a:ext cx="5056442" cy="5879021"/>
          </a:xfrm>
          <a:prstGeom prst="rect">
            <a:avLst/>
          </a:prstGeom>
          <a:noFill/>
          <a:ln w="9525">
            <a:noFill/>
            <a:miter lim="800000"/>
            <a:headEnd/>
            <a:tailEnd/>
          </a:ln>
        </p:spPr>
      </p:pic>
      <p:pic>
        <p:nvPicPr>
          <p:cNvPr id="501762" name="Picture 2"/>
          <p:cNvPicPr>
            <a:picLocks noChangeAspect="1" noChangeArrowheads="1"/>
          </p:cNvPicPr>
          <p:nvPr/>
        </p:nvPicPr>
        <p:blipFill>
          <a:blip r:embed="rId3" cstate="email"/>
          <a:srcRect/>
          <a:stretch>
            <a:fillRect/>
          </a:stretch>
        </p:blipFill>
        <p:spPr bwMode="auto">
          <a:xfrm>
            <a:off x="4038600" y="152400"/>
            <a:ext cx="5029200" cy="1288344"/>
          </a:xfrm>
          <a:prstGeom prst="rect">
            <a:avLst/>
          </a:prstGeom>
          <a:noFill/>
          <a:ln w="9525">
            <a:noFill/>
            <a:miter lim="800000"/>
            <a:headEnd/>
            <a:tailEnd/>
          </a:ln>
        </p:spPr>
      </p:pic>
      <p:pic>
        <p:nvPicPr>
          <p:cNvPr id="501763" name="Picture 3"/>
          <p:cNvPicPr>
            <a:picLocks noChangeAspect="1" noChangeArrowheads="1"/>
          </p:cNvPicPr>
          <p:nvPr/>
        </p:nvPicPr>
        <p:blipFill>
          <a:blip r:embed="rId4" cstate="email"/>
          <a:srcRect/>
          <a:stretch>
            <a:fillRect/>
          </a:stretch>
        </p:blipFill>
        <p:spPr bwMode="auto">
          <a:xfrm>
            <a:off x="5943600" y="3429000"/>
            <a:ext cx="3129149" cy="2362200"/>
          </a:xfrm>
          <a:prstGeom prst="rect">
            <a:avLst/>
          </a:prstGeom>
          <a:noFill/>
          <a:ln w="9525">
            <a:noFill/>
            <a:miter lim="800000"/>
            <a:headEnd/>
            <a:tailEnd/>
          </a:ln>
        </p:spPr>
      </p:pic>
      <p:pic>
        <p:nvPicPr>
          <p:cNvPr id="501764" name="Picture 4"/>
          <p:cNvPicPr>
            <a:picLocks noChangeAspect="1" noChangeArrowheads="1"/>
          </p:cNvPicPr>
          <p:nvPr/>
        </p:nvPicPr>
        <p:blipFill>
          <a:blip r:embed="rId5" cstate="email"/>
          <a:srcRect/>
          <a:stretch>
            <a:fillRect/>
          </a:stretch>
        </p:blipFill>
        <p:spPr bwMode="auto">
          <a:xfrm>
            <a:off x="5943600" y="1600200"/>
            <a:ext cx="1568513" cy="1600200"/>
          </a:xfrm>
          <a:prstGeom prst="rect">
            <a:avLst/>
          </a:prstGeom>
          <a:noFill/>
          <a:ln w="9525">
            <a:noFill/>
            <a:miter lim="800000"/>
            <a:headEnd/>
            <a:tailEnd/>
          </a:ln>
        </p:spPr>
      </p:pic>
      <p:pic>
        <p:nvPicPr>
          <p:cNvPr id="501765" name="Picture 5"/>
          <p:cNvPicPr>
            <a:picLocks noChangeAspect="1" noChangeArrowheads="1"/>
          </p:cNvPicPr>
          <p:nvPr/>
        </p:nvPicPr>
        <p:blipFill>
          <a:blip r:embed="rId6" cstate="email"/>
          <a:srcRect/>
          <a:stretch>
            <a:fillRect/>
          </a:stretch>
        </p:blipFill>
        <p:spPr bwMode="auto">
          <a:xfrm>
            <a:off x="7620000" y="1853725"/>
            <a:ext cx="1371600" cy="1422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947738" y="228600"/>
            <a:ext cx="161925" cy="638175"/>
          </a:xfrm>
          <a:prstGeom prst="rect">
            <a:avLst/>
          </a:prstGeom>
          <a:noFill/>
          <a:ln w="12700">
            <a:noFill/>
            <a:miter lim="800000"/>
            <a:headEnd/>
            <a:tailEnd/>
          </a:ln>
        </p:spPr>
        <p:txBody>
          <a:bodyPr wrap="none" lIns="90488" tIns="44450" rIns="90488" bIns="44450">
            <a:spAutoFit/>
          </a:bodyPr>
          <a:lstStyle/>
          <a:p>
            <a:pPr eaLnBrk="0" hangingPunct="0"/>
            <a:endParaRPr lang="en-US" sz="3600" b="1">
              <a:latin typeface="Univers (E1)" charset="0"/>
            </a:endParaRPr>
          </a:p>
        </p:txBody>
      </p:sp>
      <p:graphicFrame>
        <p:nvGraphicFramePr>
          <p:cNvPr id="10242" name="Object 2"/>
          <p:cNvGraphicFramePr>
            <a:graphicFrameLocks/>
          </p:cNvGraphicFramePr>
          <p:nvPr/>
        </p:nvGraphicFramePr>
        <p:xfrm>
          <a:off x="304800" y="838200"/>
          <a:ext cx="1676400" cy="1447800"/>
        </p:xfrm>
        <a:graphic>
          <a:graphicData uri="http://schemas.openxmlformats.org/presentationml/2006/ole">
            <p:oleObj spid="_x0000_s10242" name="Document" r:id="rId5" imgW="1873226" imgH="1732082" progId="Word.Document.8">
              <p:embed/>
            </p:oleObj>
          </a:graphicData>
        </a:graphic>
      </p:graphicFrame>
      <p:pic>
        <p:nvPicPr>
          <p:cNvPr id="10244" name="Picture 4"/>
          <p:cNvPicPr>
            <a:picLocks noChangeArrowheads="1"/>
          </p:cNvPicPr>
          <p:nvPr/>
        </p:nvPicPr>
        <p:blipFill>
          <a:blip r:embed="rId6" cstate="print">
            <a:lum bright="42000" contrast="66000"/>
          </a:blip>
          <a:srcRect/>
          <a:stretch>
            <a:fillRect/>
          </a:stretch>
        </p:blipFill>
        <p:spPr bwMode="auto">
          <a:xfrm>
            <a:off x="457200" y="2362200"/>
            <a:ext cx="1371600" cy="1219200"/>
          </a:xfrm>
          <a:prstGeom prst="rect">
            <a:avLst/>
          </a:prstGeom>
          <a:noFill/>
          <a:ln w="9525">
            <a:noFill/>
            <a:miter lim="800000"/>
            <a:headEnd/>
            <a:tailEnd/>
          </a:ln>
        </p:spPr>
      </p:pic>
      <p:sp>
        <p:nvSpPr>
          <p:cNvPr id="10245" name="Rectangle 5"/>
          <p:cNvSpPr>
            <a:spLocks noGrp="1" noChangeArrowheads="1"/>
          </p:cNvSpPr>
          <p:nvPr>
            <p:ph type="title"/>
          </p:nvPr>
        </p:nvSpPr>
        <p:spPr>
          <a:xfrm>
            <a:off x="533400" y="0"/>
            <a:ext cx="8229600" cy="914400"/>
          </a:xfrm>
        </p:spPr>
        <p:txBody>
          <a:bodyPr/>
          <a:lstStyle/>
          <a:p>
            <a:pPr eaLnBrk="1" hangingPunct="1"/>
            <a:r>
              <a:rPr lang="en-US" smtClean="0"/>
              <a:t>Nozzles-Recommended Use</a:t>
            </a:r>
            <a:endParaRPr lang="en-US" sz="8000" smtClean="0"/>
          </a:p>
        </p:txBody>
      </p:sp>
      <p:pic>
        <p:nvPicPr>
          <p:cNvPr id="10246" name="Picture 6" descr="Hardi-injet"/>
          <p:cNvPicPr>
            <a:picLocks noGrp="1" noChangeAspect="1" noChangeArrowheads="1"/>
          </p:cNvPicPr>
          <p:nvPr>
            <p:ph sz="half" idx="1"/>
          </p:nvPr>
        </p:nvPicPr>
        <p:blipFill>
          <a:blip r:embed="rId7" cstate="print"/>
          <a:srcRect l="11864" r="13559"/>
          <a:stretch>
            <a:fillRect/>
          </a:stretch>
        </p:blipFill>
        <p:spPr>
          <a:xfrm>
            <a:off x="466725" y="5105400"/>
            <a:ext cx="1235075" cy="1752600"/>
          </a:xfrm>
          <a:noFill/>
        </p:spPr>
      </p:pic>
      <p:sp>
        <p:nvSpPr>
          <p:cNvPr id="10247" name="WordArt 7"/>
          <p:cNvSpPr>
            <a:spLocks noChangeArrowheads="1" noChangeShapeType="1" noTextEdit="1"/>
          </p:cNvSpPr>
          <p:nvPr/>
        </p:nvSpPr>
        <p:spPr bwMode="auto">
          <a:xfrm rot="1163374">
            <a:off x="2819400" y="10668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flat spray</a:t>
            </a:r>
          </a:p>
        </p:txBody>
      </p:sp>
      <p:sp>
        <p:nvSpPr>
          <p:cNvPr id="10248" name="WordArt 8"/>
          <p:cNvSpPr>
            <a:spLocks noChangeArrowheads="1" noChangeShapeType="1" noTextEdit="1"/>
          </p:cNvSpPr>
          <p:nvPr/>
        </p:nvSpPr>
        <p:spPr bwMode="auto">
          <a:xfrm rot="1174539">
            <a:off x="2743200" y="2514600"/>
            <a:ext cx="1695450"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chamber</a:t>
            </a:r>
          </a:p>
        </p:txBody>
      </p:sp>
      <p:sp>
        <p:nvSpPr>
          <p:cNvPr id="10249" name="WordArt 9"/>
          <p:cNvSpPr>
            <a:spLocks noChangeArrowheads="1" noChangeShapeType="1" noTextEdit="1"/>
          </p:cNvSpPr>
          <p:nvPr/>
        </p:nvSpPr>
        <p:spPr bwMode="auto">
          <a:xfrm rot="943652">
            <a:off x="2238375" y="5199063"/>
            <a:ext cx="2819400" cy="14192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air induced/venturi</a:t>
            </a:r>
          </a:p>
        </p:txBody>
      </p:sp>
      <p:sp>
        <p:nvSpPr>
          <p:cNvPr id="10250" name="WordArt 10"/>
          <p:cNvSpPr>
            <a:spLocks noChangeArrowheads="1" noChangeShapeType="1" noTextEdit="1"/>
          </p:cNvSpPr>
          <p:nvPr/>
        </p:nvSpPr>
        <p:spPr bwMode="auto">
          <a:xfrm rot="1124200">
            <a:off x="5791200" y="990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0000FF"/>
                </a:solidFill>
                <a:latin typeface="Arial Black"/>
              </a:rPr>
              <a:t>20-25 PSI</a:t>
            </a:r>
          </a:p>
        </p:txBody>
      </p:sp>
      <p:sp>
        <p:nvSpPr>
          <p:cNvPr id="10251" name="WordArt 11"/>
          <p:cNvSpPr>
            <a:spLocks noChangeArrowheads="1" noChangeShapeType="1" noTextEdit="1"/>
          </p:cNvSpPr>
          <p:nvPr/>
        </p:nvSpPr>
        <p:spPr bwMode="auto">
          <a:xfrm rot="1163374">
            <a:off x="5867400" y="2514600"/>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6600"/>
                </a:solidFill>
                <a:latin typeface="Arial Black"/>
              </a:rPr>
              <a:t>30-40 PSI</a:t>
            </a:r>
          </a:p>
        </p:txBody>
      </p:sp>
      <p:sp>
        <p:nvSpPr>
          <p:cNvPr id="10252" name="WordArt 12"/>
          <p:cNvSpPr>
            <a:spLocks noChangeArrowheads="1" noChangeShapeType="1" noTextEdit="1"/>
          </p:cNvSpPr>
          <p:nvPr/>
        </p:nvSpPr>
        <p:spPr bwMode="auto">
          <a:xfrm rot="1163374">
            <a:off x="5943600" y="5362575"/>
            <a:ext cx="1819275" cy="1114425"/>
          </a:xfrm>
          <a:prstGeom prst="rect">
            <a:avLst/>
          </a:prstGeom>
        </p:spPr>
        <p:txBody>
          <a:bodyPr wrap="none" fromWordArt="1">
            <a:prstTxWarp prst="textSlantUp">
              <a:avLst>
                <a:gd name="adj" fmla="val 55556"/>
              </a:avLst>
            </a:prstTxWarp>
          </a:bodyPr>
          <a:lstStyle/>
          <a:p>
            <a:pPr algn="ctr"/>
            <a:r>
              <a:rPr lang="en-US" sz="2800" kern="10">
                <a:ln w="9525">
                  <a:solidFill>
                    <a:srgbClr val="000000"/>
                  </a:solidFill>
                  <a:round/>
                  <a:headEnd type="none" w="sm" len="sm"/>
                  <a:tailEnd type="none" w="sm" len="sm"/>
                </a:ln>
                <a:solidFill>
                  <a:srgbClr val="FFFF00"/>
                </a:solidFill>
                <a:latin typeface="Arial Black"/>
              </a:rPr>
              <a:t>50-80 PSI</a:t>
            </a:r>
          </a:p>
        </p:txBody>
      </p:sp>
      <p:pic>
        <p:nvPicPr>
          <p:cNvPr id="1190925" name="Picture 13" descr="GuardianAirgroup1"/>
          <p:cNvPicPr>
            <a:picLocks noChangeAspect="1" noChangeArrowheads="1"/>
          </p:cNvPicPr>
          <p:nvPr/>
        </p:nvPicPr>
        <p:blipFill>
          <a:blip r:embed="rId8" cstate="print"/>
          <a:srcRect/>
          <a:stretch>
            <a:fillRect/>
          </a:stretch>
        </p:blipFill>
        <p:spPr bwMode="auto">
          <a:xfrm>
            <a:off x="381000" y="3603625"/>
            <a:ext cx="1600200" cy="1441450"/>
          </a:xfrm>
          <a:prstGeom prst="rect">
            <a:avLst/>
          </a:prstGeom>
          <a:noFill/>
          <a:ln w="9525">
            <a:noFill/>
            <a:miter lim="800000"/>
            <a:headEnd/>
            <a:tailEnd/>
          </a:ln>
        </p:spPr>
      </p:pic>
      <p:sp>
        <p:nvSpPr>
          <p:cNvPr id="1190928" name="WordArt 16"/>
          <p:cNvSpPr>
            <a:spLocks noChangeArrowheads="1" noChangeShapeType="1" noTextEdit="1"/>
          </p:cNvSpPr>
          <p:nvPr/>
        </p:nvSpPr>
        <p:spPr bwMode="auto">
          <a:xfrm rot="197525">
            <a:off x="2286000" y="4038600"/>
            <a:ext cx="3276600" cy="719138"/>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160000" scaled="1"/>
                </a:gradFill>
                <a:effectLst>
                  <a:outerShdw dist="53882" dir="2700000" algn="ctr" rotWithShape="0">
                    <a:srgbClr val="9999FF">
                      <a:alpha val="79999"/>
                    </a:srgbClr>
                  </a:outerShdw>
                </a:effectLst>
                <a:latin typeface="Impact"/>
              </a:rPr>
              <a:t>IN BETWEEN VENTURI</a:t>
            </a:r>
          </a:p>
        </p:txBody>
      </p:sp>
      <p:sp>
        <p:nvSpPr>
          <p:cNvPr id="1190929" name="WordArt 17"/>
          <p:cNvSpPr>
            <a:spLocks noChangeArrowheads="1" noChangeShapeType="1" noTextEdit="1"/>
          </p:cNvSpPr>
          <p:nvPr/>
        </p:nvSpPr>
        <p:spPr bwMode="auto">
          <a:xfrm rot="727519">
            <a:off x="6248400" y="3962400"/>
            <a:ext cx="1066800" cy="8286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4620000" scaled="1"/>
                </a:gradFill>
                <a:effectLst>
                  <a:outerShdw dist="53882" dir="2700000" algn="ctr" rotWithShape="0">
                    <a:srgbClr val="9999FF">
                      <a:alpha val="79999"/>
                    </a:srgbClr>
                  </a:outerShdw>
                </a:effectLst>
                <a:latin typeface="Impact"/>
              </a:rPr>
              <a:t>40 PSI</a:t>
            </a: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0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11909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1190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928" grpId="0" animBg="1"/>
      <p:bldP spid="11909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email"/>
          <a:srcRect/>
          <a:stretch>
            <a:fillRect/>
          </a:stretch>
        </p:blipFill>
        <p:spPr bwMode="auto">
          <a:xfrm>
            <a:off x="152400" y="228600"/>
            <a:ext cx="8686800" cy="5638800"/>
          </a:xfrm>
          <a:prstGeom prst="rect">
            <a:avLst/>
          </a:prstGeom>
          <a:noFill/>
          <a:ln w="12700">
            <a:noFill/>
            <a:miter lim="800000"/>
            <a:headEnd/>
            <a:tailEnd/>
          </a:ln>
        </p:spPr>
      </p:pic>
      <p:pic>
        <p:nvPicPr>
          <p:cNvPr id="73731" name="Picture 3" descr="img_03"/>
          <p:cNvPicPr>
            <a:picLocks noChangeAspect="1" noChangeArrowheads="1"/>
          </p:cNvPicPr>
          <p:nvPr/>
        </p:nvPicPr>
        <p:blipFill>
          <a:blip r:embed="rId4" cstate="email"/>
          <a:srcRect/>
          <a:stretch>
            <a:fillRect/>
          </a:stretch>
        </p:blipFill>
        <p:spPr bwMode="auto">
          <a:xfrm>
            <a:off x="5791200" y="2057400"/>
            <a:ext cx="3048000" cy="28432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endParaRPr lang="en-US" smtClean="0"/>
          </a:p>
        </p:txBody>
      </p:sp>
      <p:pic>
        <p:nvPicPr>
          <p:cNvPr id="74755" name="Picture 3"/>
          <p:cNvPicPr>
            <a:picLocks noChangeAspect="1" noChangeArrowheads="1"/>
          </p:cNvPicPr>
          <p:nvPr/>
        </p:nvPicPr>
        <p:blipFill>
          <a:blip r:embed="rId3" cstate="email"/>
          <a:srcRect/>
          <a:stretch>
            <a:fillRect/>
          </a:stretch>
        </p:blipFill>
        <p:spPr bwMode="auto">
          <a:xfrm>
            <a:off x="76199" y="152401"/>
            <a:ext cx="8990297" cy="6629400"/>
          </a:xfrm>
          <a:prstGeom prst="rect">
            <a:avLst/>
          </a:prstGeom>
          <a:noFill/>
          <a:ln w="12700">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952500"/>
            <a:ext cx="7772400" cy="609600"/>
          </a:xfrm>
        </p:spPr>
        <p:txBody>
          <a:bodyPr>
            <a:normAutofit/>
          </a:bodyPr>
          <a:lstStyle/>
          <a:p>
            <a:r>
              <a:rPr lang="en-US" sz="3200" dirty="0"/>
              <a:t>Boom Buster – Evergreen Products</a:t>
            </a:r>
          </a:p>
        </p:txBody>
      </p:sp>
      <p:pic>
        <p:nvPicPr>
          <p:cNvPr id="30723" name="Picture 3" descr="MVC-148F"/>
          <p:cNvPicPr>
            <a:picLocks noGrp="1" noChangeAspect="1" noChangeArrowheads="1"/>
          </p:cNvPicPr>
          <p:nvPr>
            <p:ph sz="half" idx="1"/>
          </p:nvPr>
        </p:nvPicPr>
        <p:blipFill>
          <a:blip r:embed="rId2" cstate="print">
            <a:lum bright="12000"/>
          </a:blip>
          <a:stretch>
            <a:fillRect/>
          </a:stretch>
        </p:blipFill>
        <p:spPr>
          <a:xfrm>
            <a:off x="990600" y="2724150"/>
            <a:ext cx="3505200" cy="2628900"/>
          </a:xfrm>
          <a:noFill/>
          <a:ln/>
        </p:spPr>
      </p:pic>
      <p:pic>
        <p:nvPicPr>
          <p:cNvPr id="30724" name="Picture 4" descr="MVC-034F"/>
          <p:cNvPicPr>
            <a:picLocks noChangeAspect="1" noChangeArrowheads="1"/>
          </p:cNvPicPr>
          <p:nvPr/>
        </p:nvPicPr>
        <p:blipFill>
          <a:blip r:embed="rId3" cstate="print">
            <a:lum bright="12000"/>
          </a:blip>
          <a:srcRect l="16667" t="25000" r="17708" b="40277"/>
          <a:stretch>
            <a:fillRect/>
          </a:stretch>
        </p:blipFill>
        <p:spPr bwMode="auto">
          <a:xfrm>
            <a:off x="4724400" y="4724400"/>
            <a:ext cx="4038600" cy="1603375"/>
          </a:xfrm>
          <a:prstGeom prst="rect">
            <a:avLst/>
          </a:prstGeom>
          <a:noFill/>
        </p:spPr>
      </p:pic>
      <p:pic>
        <p:nvPicPr>
          <p:cNvPr id="30725" name="Picture 5" descr="MVC-033F"/>
          <p:cNvPicPr>
            <a:picLocks noChangeAspect="1" noChangeArrowheads="1"/>
          </p:cNvPicPr>
          <p:nvPr/>
        </p:nvPicPr>
        <p:blipFill>
          <a:blip r:embed="rId4" cstate="print">
            <a:lum bright="12000"/>
          </a:blip>
          <a:srcRect l="16667" t="26389" r="11458" b="34723"/>
          <a:stretch>
            <a:fillRect/>
          </a:stretch>
        </p:blipFill>
        <p:spPr bwMode="auto">
          <a:xfrm>
            <a:off x="4648200" y="2133600"/>
            <a:ext cx="3886200" cy="1579563"/>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title"/>
          </p:nvPr>
        </p:nvSpPr>
        <p:spPr>
          <a:xfrm>
            <a:off x="685800" y="228600"/>
            <a:ext cx="6705600" cy="838200"/>
          </a:xfrm>
        </p:spPr>
        <p:txBody>
          <a:bodyPr/>
          <a:lstStyle/>
          <a:p>
            <a:r>
              <a:rPr lang="en-US" sz="3600"/>
              <a:t>XP BoomJet			TeeJet</a:t>
            </a:r>
            <a:endParaRPr lang="en-US" sz="3600">
              <a:sym typeface="CommercialPi BT" pitchFamily="18" charset="2"/>
            </a:endParaRPr>
          </a:p>
        </p:txBody>
      </p:sp>
      <p:pic>
        <p:nvPicPr>
          <p:cNvPr id="33796" name="Picture 4" descr="XP tip"/>
          <p:cNvPicPr>
            <a:picLocks noGrp="1" noChangeAspect="1" noChangeArrowheads="1"/>
          </p:cNvPicPr>
          <p:nvPr>
            <p:ph sz="half" idx="1"/>
          </p:nvPr>
        </p:nvPicPr>
        <p:blipFill>
          <a:blip r:embed="rId2" cstate="print"/>
          <a:srcRect b="8653"/>
          <a:stretch>
            <a:fillRect/>
          </a:stretch>
        </p:blipFill>
        <p:spPr>
          <a:xfrm>
            <a:off x="152399" y="990600"/>
            <a:ext cx="4310743" cy="5486400"/>
          </a:xfrm>
          <a:noFill/>
          <a:ln/>
        </p:spPr>
      </p:pic>
      <p:pic>
        <p:nvPicPr>
          <p:cNvPr id="33794" name="Picture 2" descr="XP_Group1_3x4_300dpi"/>
          <p:cNvPicPr>
            <a:picLocks noGrp="1" noChangeAspect="1" noChangeArrowheads="1"/>
          </p:cNvPicPr>
          <p:nvPr>
            <p:ph sz="half" idx="2"/>
          </p:nvPr>
        </p:nvPicPr>
        <p:blipFill>
          <a:blip r:embed="rId3" cstate="print"/>
          <a:srcRect l="14000" t="9274" r="8000" b="12344"/>
          <a:stretch>
            <a:fillRect/>
          </a:stretch>
        </p:blipFill>
        <p:spPr>
          <a:xfrm>
            <a:off x="4648200" y="1219200"/>
            <a:ext cx="4191000" cy="2686418"/>
          </a:xfrm>
          <a:ln/>
        </p:spPr>
      </p:pic>
      <p:pic>
        <p:nvPicPr>
          <p:cNvPr id="33797" name="Picture 5" descr="XP tip"/>
          <p:cNvPicPr>
            <a:picLocks noChangeAspect="1" noChangeArrowheads="1"/>
          </p:cNvPicPr>
          <p:nvPr/>
        </p:nvPicPr>
        <p:blipFill>
          <a:blip r:embed="rId2" cstate="print"/>
          <a:srcRect l="37149" t="43373" r="11290" b="47809"/>
          <a:stretch>
            <a:fillRect/>
          </a:stretch>
        </p:blipFill>
        <p:spPr bwMode="auto">
          <a:xfrm>
            <a:off x="5334000" y="4343400"/>
            <a:ext cx="3124200" cy="1887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838200"/>
          </a:xfrm>
        </p:spPr>
        <p:txBody>
          <a:bodyPr/>
          <a:lstStyle/>
          <a:p>
            <a:pPr algn="l" eaLnBrk="1" hangingPunct="1"/>
            <a:r>
              <a:rPr lang="en-US" dirty="0" smtClean="0"/>
              <a:t>Boom Extender: Hypro</a:t>
            </a:r>
          </a:p>
        </p:txBody>
      </p:sp>
      <p:pic>
        <p:nvPicPr>
          <p:cNvPr id="45059" name="Picture 4" descr="SG_FCxt_XTgroup_pic"/>
          <p:cNvPicPr>
            <a:picLocks noChangeAspect="1" noChangeArrowheads="1"/>
          </p:cNvPicPr>
          <p:nvPr/>
        </p:nvPicPr>
        <p:blipFill>
          <a:blip r:embed="rId2" cstate="print"/>
          <a:srcRect t="7753" b="21184"/>
          <a:stretch>
            <a:fillRect/>
          </a:stretch>
        </p:blipFill>
        <p:spPr bwMode="auto">
          <a:xfrm>
            <a:off x="457200" y="1066800"/>
            <a:ext cx="5562600" cy="3557588"/>
          </a:xfrm>
          <a:prstGeom prst="rect">
            <a:avLst/>
          </a:prstGeom>
          <a:noFill/>
          <a:ln w="9525">
            <a:noFill/>
            <a:miter lim="800000"/>
            <a:headEnd/>
            <a:tailEnd/>
          </a:ln>
        </p:spPr>
      </p:pic>
      <p:pic>
        <p:nvPicPr>
          <p:cNvPr id="45060" name="Picture 5" descr="http://www.hypropumps.com/NR/rdonlyres/306C9DA5-F865-40DA-B84B-CB6AB501F266/1215/SG_XT_SPEC_506.jpg"/>
          <p:cNvPicPr>
            <a:picLocks noChangeAspect="1" noChangeArrowheads="1"/>
          </p:cNvPicPr>
          <p:nvPr/>
        </p:nvPicPr>
        <p:blipFill>
          <a:blip r:embed="rId3" cstate="print"/>
          <a:srcRect r="52023" b="54286"/>
          <a:stretch>
            <a:fillRect/>
          </a:stretch>
        </p:blipFill>
        <p:spPr bwMode="auto">
          <a:xfrm>
            <a:off x="4800600" y="4572000"/>
            <a:ext cx="4191000" cy="2209800"/>
          </a:xfrm>
          <a:prstGeom prst="rect">
            <a:avLst/>
          </a:prstGeom>
          <a:noFill/>
          <a:ln w="9525">
            <a:noFill/>
            <a:miter lim="800000"/>
            <a:headEnd/>
            <a:tailEnd/>
          </a:ln>
        </p:spPr>
      </p:pic>
      <p:pic>
        <p:nvPicPr>
          <p:cNvPr id="45061" name="Picture 6"/>
          <p:cNvPicPr>
            <a:picLocks noChangeAspect="1" noChangeArrowheads="1"/>
          </p:cNvPicPr>
          <p:nvPr/>
        </p:nvPicPr>
        <p:blipFill>
          <a:blip r:embed="rId4" cstate="print"/>
          <a:srcRect/>
          <a:stretch>
            <a:fillRect/>
          </a:stretch>
        </p:blipFill>
        <p:spPr bwMode="auto">
          <a:xfrm>
            <a:off x="6553200" y="2971800"/>
            <a:ext cx="2362200" cy="2035175"/>
          </a:xfrm>
          <a:prstGeom prst="rect">
            <a:avLst/>
          </a:prstGeom>
          <a:noFill/>
          <a:ln w="12700">
            <a:noFill/>
            <a:miter lim="800000"/>
            <a:headEnd/>
            <a:tailEnd/>
          </a:ln>
        </p:spPr>
      </p:pic>
      <p:pic>
        <p:nvPicPr>
          <p:cNvPr id="45062" name="Picture 7"/>
          <p:cNvPicPr>
            <a:picLocks noChangeAspect="1" noChangeArrowheads="1"/>
          </p:cNvPicPr>
          <p:nvPr/>
        </p:nvPicPr>
        <p:blipFill>
          <a:blip r:embed="rId5" cstate="print"/>
          <a:srcRect/>
          <a:stretch>
            <a:fillRect/>
          </a:stretch>
        </p:blipFill>
        <p:spPr bwMode="auto">
          <a:xfrm>
            <a:off x="5867400" y="228600"/>
            <a:ext cx="2667000" cy="2505075"/>
          </a:xfrm>
          <a:prstGeom prst="rect">
            <a:avLst/>
          </a:prstGeom>
          <a:noFill/>
          <a:ln w="12700">
            <a:noFill/>
            <a:miter lim="800000"/>
            <a:headEnd/>
            <a:tailEnd/>
          </a:ln>
        </p:spPr>
      </p:pic>
      <p:pic>
        <p:nvPicPr>
          <p:cNvPr id="45063" name="Picture 8"/>
          <p:cNvPicPr>
            <a:picLocks noChangeAspect="1" noChangeArrowheads="1"/>
          </p:cNvPicPr>
          <p:nvPr/>
        </p:nvPicPr>
        <p:blipFill>
          <a:blip r:embed="rId6" cstate="print"/>
          <a:srcRect/>
          <a:stretch>
            <a:fillRect/>
          </a:stretch>
        </p:blipFill>
        <p:spPr bwMode="auto">
          <a:xfrm>
            <a:off x="0" y="4876800"/>
            <a:ext cx="4533900" cy="16002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3" name="Picture 3" descr="plot 027"/>
          <p:cNvPicPr>
            <a:picLocks noChangeAspect="1" noChangeArrowheads="1"/>
          </p:cNvPicPr>
          <p:nvPr/>
        </p:nvPicPr>
        <p:blipFill>
          <a:blip r:embed="rId2" cstate="print"/>
          <a:srcRect t="17578" b="9766"/>
          <a:stretch>
            <a:fillRect/>
          </a:stretch>
        </p:blipFill>
        <p:spPr bwMode="auto">
          <a:xfrm>
            <a:off x="76200" y="76200"/>
            <a:ext cx="5316921" cy="2895600"/>
          </a:xfrm>
          <a:prstGeom prst="rect">
            <a:avLst/>
          </a:prstGeom>
          <a:noFill/>
        </p:spPr>
      </p:pic>
      <p:pic>
        <p:nvPicPr>
          <p:cNvPr id="7" name="Picture 3" descr="plot 139"/>
          <p:cNvPicPr>
            <a:picLocks noChangeAspect="1" noChangeArrowheads="1"/>
          </p:cNvPicPr>
          <p:nvPr/>
        </p:nvPicPr>
        <p:blipFill>
          <a:blip r:embed="rId3" cstate="print"/>
          <a:srcRect/>
          <a:stretch>
            <a:fillRect/>
          </a:stretch>
        </p:blipFill>
        <p:spPr bwMode="auto">
          <a:xfrm>
            <a:off x="5791200" y="2362200"/>
            <a:ext cx="2971800" cy="2228850"/>
          </a:xfrm>
          <a:prstGeom prst="rect">
            <a:avLst/>
          </a:prstGeom>
          <a:noFill/>
        </p:spPr>
      </p:pic>
      <p:pic>
        <p:nvPicPr>
          <p:cNvPr id="8" name="Picture 4" descr="IMG_4619"/>
          <p:cNvPicPr>
            <a:picLocks noChangeAspect="1" noChangeArrowheads="1"/>
          </p:cNvPicPr>
          <p:nvPr/>
        </p:nvPicPr>
        <p:blipFill>
          <a:blip r:embed="rId4" cstate="print"/>
          <a:srcRect t="11819"/>
          <a:stretch>
            <a:fillRect/>
          </a:stretch>
        </p:blipFill>
        <p:spPr bwMode="auto">
          <a:xfrm>
            <a:off x="5638800" y="152400"/>
            <a:ext cx="3124200" cy="2065149"/>
          </a:xfrm>
          <a:prstGeom prst="rect">
            <a:avLst/>
          </a:prstGeom>
          <a:noFill/>
        </p:spPr>
      </p:pic>
      <p:pic>
        <p:nvPicPr>
          <p:cNvPr id="9" name="Picture 5" descr="IMG_4479"/>
          <p:cNvPicPr>
            <a:picLocks noChangeAspect="1" noChangeArrowheads="1"/>
          </p:cNvPicPr>
          <p:nvPr/>
        </p:nvPicPr>
        <p:blipFill>
          <a:blip r:embed="rId5" cstate="print"/>
          <a:srcRect l="16844" t="18555" r="12115" b="14059"/>
          <a:stretch>
            <a:fillRect/>
          </a:stretch>
        </p:blipFill>
        <p:spPr bwMode="auto">
          <a:xfrm>
            <a:off x="5791200" y="4648200"/>
            <a:ext cx="2971800" cy="2113870"/>
          </a:xfrm>
          <a:prstGeom prst="rect">
            <a:avLst/>
          </a:prstGeom>
          <a:noFill/>
        </p:spPr>
      </p:pic>
      <p:pic>
        <p:nvPicPr>
          <p:cNvPr id="10" name="Picture 7" descr="IMG_4966"/>
          <p:cNvPicPr>
            <a:picLocks noChangeAspect="1" noChangeArrowheads="1"/>
          </p:cNvPicPr>
          <p:nvPr/>
        </p:nvPicPr>
        <p:blipFill>
          <a:blip r:embed="rId6" cstate="print"/>
          <a:srcRect/>
          <a:stretch>
            <a:fillRect/>
          </a:stretch>
        </p:blipFill>
        <p:spPr bwMode="auto">
          <a:xfrm>
            <a:off x="228600" y="3505200"/>
            <a:ext cx="4191000" cy="314325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Drift Ranked:</a:t>
            </a:r>
            <a:endParaRPr lang="en-US" dirty="0"/>
          </a:p>
        </p:txBody>
      </p:sp>
      <p:graphicFrame>
        <p:nvGraphicFramePr>
          <p:cNvPr id="4" name="Content Placeholder 3"/>
          <p:cNvGraphicFramePr>
            <a:graphicFrameLocks noGrp="1"/>
          </p:cNvGraphicFramePr>
          <p:nvPr>
            <p:ph idx="1"/>
          </p:nvPr>
        </p:nvGraphicFramePr>
        <p:xfrm>
          <a:off x="152400" y="1600200"/>
          <a:ext cx="8763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676400" y="3395246"/>
            <a:ext cx="228600" cy="338554"/>
          </a:xfrm>
          <a:prstGeom prst="rect">
            <a:avLst/>
          </a:prstGeom>
          <a:noFill/>
        </p:spPr>
        <p:txBody>
          <a:bodyPr wrap="square" rtlCol="0">
            <a:spAutoFit/>
          </a:bodyPr>
          <a:lstStyle/>
          <a:p>
            <a:r>
              <a:rPr lang="en-US" sz="1600" dirty="0" smtClean="0"/>
              <a:t>a</a:t>
            </a:r>
            <a:endParaRPr lang="en-US" sz="1600" dirty="0"/>
          </a:p>
        </p:txBody>
      </p:sp>
      <p:sp>
        <p:nvSpPr>
          <p:cNvPr id="6" name="TextBox 5"/>
          <p:cNvSpPr txBox="1"/>
          <p:nvPr/>
        </p:nvSpPr>
        <p:spPr>
          <a:xfrm>
            <a:off x="5181600" y="2785646"/>
            <a:ext cx="533400" cy="338554"/>
          </a:xfrm>
          <a:prstGeom prst="rect">
            <a:avLst/>
          </a:prstGeom>
          <a:noFill/>
        </p:spPr>
        <p:txBody>
          <a:bodyPr wrap="square" rtlCol="0">
            <a:spAutoFit/>
          </a:bodyPr>
          <a:lstStyle/>
          <a:p>
            <a:r>
              <a:rPr lang="en-US" sz="1600" dirty="0" err="1" smtClean="0">
                <a:solidFill>
                  <a:schemeClr val="bg1"/>
                </a:solidFill>
              </a:rPr>
              <a:t>cde</a:t>
            </a:r>
            <a:endParaRPr lang="en-US" sz="1600" dirty="0">
              <a:solidFill>
                <a:schemeClr val="bg1"/>
              </a:solidFill>
            </a:endParaRPr>
          </a:p>
        </p:txBody>
      </p:sp>
      <p:sp>
        <p:nvSpPr>
          <p:cNvPr id="7" name="TextBox 6"/>
          <p:cNvSpPr txBox="1"/>
          <p:nvPr/>
        </p:nvSpPr>
        <p:spPr>
          <a:xfrm>
            <a:off x="5867400" y="2785646"/>
            <a:ext cx="381000" cy="338554"/>
          </a:xfrm>
          <a:prstGeom prst="rect">
            <a:avLst/>
          </a:prstGeom>
          <a:noFill/>
        </p:spPr>
        <p:txBody>
          <a:bodyPr wrap="square" rtlCol="0">
            <a:spAutoFit/>
          </a:bodyPr>
          <a:lstStyle/>
          <a:p>
            <a:r>
              <a:rPr lang="en-US" sz="1600" dirty="0" smtClean="0"/>
              <a:t>de</a:t>
            </a:r>
            <a:endParaRPr lang="en-US" sz="1600" dirty="0"/>
          </a:p>
        </p:txBody>
      </p:sp>
      <p:sp>
        <p:nvSpPr>
          <p:cNvPr id="8" name="TextBox 7"/>
          <p:cNvSpPr txBox="1"/>
          <p:nvPr/>
        </p:nvSpPr>
        <p:spPr>
          <a:xfrm>
            <a:off x="6477000" y="2438400"/>
            <a:ext cx="381000" cy="338554"/>
          </a:xfrm>
          <a:prstGeom prst="rect">
            <a:avLst/>
          </a:prstGeom>
          <a:noFill/>
        </p:spPr>
        <p:txBody>
          <a:bodyPr wrap="square" rtlCol="0">
            <a:spAutoFit/>
          </a:bodyPr>
          <a:lstStyle/>
          <a:p>
            <a:r>
              <a:rPr lang="en-US" sz="1600" dirty="0" err="1" smtClean="0">
                <a:solidFill>
                  <a:schemeClr val="bg1"/>
                </a:solidFill>
              </a:rPr>
              <a:t>ef</a:t>
            </a:r>
            <a:endParaRPr lang="en-US" sz="1600" dirty="0">
              <a:solidFill>
                <a:schemeClr val="bg1"/>
              </a:solidFill>
            </a:endParaRPr>
          </a:p>
        </p:txBody>
      </p:sp>
      <p:sp>
        <p:nvSpPr>
          <p:cNvPr id="9" name="TextBox 8"/>
          <p:cNvSpPr txBox="1"/>
          <p:nvPr/>
        </p:nvSpPr>
        <p:spPr>
          <a:xfrm>
            <a:off x="7086600" y="2438400"/>
            <a:ext cx="381000" cy="338554"/>
          </a:xfrm>
          <a:prstGeom prst="rect">
            <a:avLst/>
          </a:prstGeom>
          <a:noFill/>
        </p:spPr>
        <p:txBody>
          <a:bodyPr wrap="square" rtlCol="0">
            <a:spAutoFit/>
          </a:bodyPr>
          <a:lstStyle/>
          <a:p>
            <a:r>
              <a:rPr lang="en-US" sz="1600" dirty="0" err="1" smtClean="0"/>
              <a:t>ef</a:t>
            </a:r>
            <a:endParaRPr lang="en-US" sz="1600" dirty="0"/>
          </a:p>
        </p:txBody>
      </p:sp>
      <p:sp>
        <p:nvSpPr>
          <p:cNvPr id="10" name="TextBox 9"/>
          <p:cNvSpPr txBox="1"/>
          <p:nvPr/>
        </p:nvSpPr>
        <p:spPr>
          <a:xfrm>
            <a:off x="7696200" y="2252246"/>
            <a:ext cx="381000" cy="338554"/>
          </a:xfrm>
          <a:prstGeom prst="rect">
            <a:avLst/>
          </a:prstGeom>
          <a:noFill/>
        </p:spPr>
        <p:txBody>
          <a:bodyPr wrap="square" rtlCol="0">
            <a:spAutoFit/>
          </a:bodyPr>
          <a:lstStyle/>
          <a:p>
            <a:r>
              <a:rPr lang="en-US" sz="1600" dirty="0" err="1" smtClean="0"/>
              <a:t>fg</a:t>
            </a:r>
            <a:endParaRPr lang="en-US" sz="1600" dirty="0"/>
          </a:p>
        </p:txBody>
      </p:sp>
      <p:sp>
        <p:nvSpPr>
          <p:cNvPr id="11" name="TextBox 10"/>
          <p:cNvSpPr txBox="1"/>
          <p:nvPr/>
        </p:nvSpPr>
        <p:spPr>
          <a:xfrm>
            <a:off x="8305800" y="2057400"/>
            <a:ext cx="228600" cy="338554"/>
          </a:xfrm>
          <a:prstGeom prst="rect">
            <a:avLst/>
          </a:prstGeom>
          <a:noFill/>
        </p:spPr>
        <p:txBody>
          <a:bodyPr wrap="square" rtlCol="0">
            <a:spAutoFit/>
          </a:bodyPr>
          <a:lstStyle/>
          <a:p>
            <a:r>
              <a:rPr lang="en-US" sz="1600" dirty="0" smtClean="0"/>
              <a:t>g</a:t>
            </a:r>
            <a:endParaRPr lang="en-US" sz="1600" dirty="0"/>
          </a:p>
        </p:txBody>
      </p:sp>
      <p:sp>
        <p:nvSpPr>
          <p:cNvPr id="12" name="TextBox 11"/>
          <p:cNvSpPr txBox="1"/>
          <p:nvPr/>
        </p:nvSpPr>
        <p:spPr>
          <a:xfrm>
            <a:off x="22860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3" name="TextBox 12"/>
          <p:cNvSpPr txBox="1"/>
          <p:nvPr/>
        </p:nvSpPr>
        <p:spPr>
          <a:xfrm>
            <a:off x="990600" y="3395246"/>
            <a:ext cx="228600" cy="338554"/>
          </a:xfrm>
          <a:prstGeom prst="rect">
            <a:avLst/>
          </a:prstGeom>
          <a:noFill/>
        </p:spPr>
        <p:txBody>
          <a:bodyPr wrap="square" rtlCol="0">
            <a:spAutoFit/>
          </a:bodyPr>
          <a:lstStyle/>
          <a:p>
            <a:r>
              <a:rPr lang="en-US" sz="1600" dirty="0" smtClean="0"/>
              <a:t>a</a:t>
            </a:r>
            <a:endParaRPr lang="en-US" sz="1600" dirty="0"/>
          </a:p>
        </p:txBody>
      </p:sp>
      <p:sp>
        <p:nvSpPr>
          <p:cNvPr id="14" name="TextBox 13"/>
          <p:cNvSpPr txBox="1"/>
          <p:nvPr/>
        </p:nvSpPr>
        <p:spPr>
          <a:xfrm>
            <a:off x="3352800" y="3090446"/>
            <a:ext cx="533400" cy="338554"/>
          </a:xfrm>
          <a:prstGeom prst="rect">
            <a:avLst/>
          </a:prstGeom>
          <a:noFill/>
        </p:spPr>
        <p:txBody>
          <a:bodyPr wrap="square" rtlCol="0">
            <a:spAutoFit/>
          </a:bodyPr>
          <a:lstStyle/>
          <a:p>
            <a:r>
              <a:rPr lang="en-US" sz="1600" dirty="0" err="1" smtClean="0"/>
              <a:t>abc</a:t>
            </a:r>
            <a:endParaRPr lang="en-US" sz="1600" dirty="0"/>
          </a:p>
        </p:txBody>
      </p:sp>
      <p:sp>
        <p:nvSpPr>
          <p:cNvPr id="15" name="TextBox 14"/>
          <p:cNvSpPr txBox="1"/>
          <p:nvPr/>
        </p:nvSpPr>
        <p:spPr>
          <a:xfrm>
            <a:off x="2819400" y="3242846"/>
            <a:ext cx="381000" cy="338554"/>
          </a:xfrm>
          <a:prstGeom prst="rect">
            <a:avLst/>
          </a:prstGeom>
          <a:noFill/>
        </p:spPr>
        <p:txBody>
          <a:bodyPr wrap="square" rtlCol="0">
            <a:spAutoFit/>
          </a:bodyPr>
          <a:lstStyle/>
          <a:p>
            <a:r>
              <a:rPr lang="en-US" sz="1600" dirty="0" err="1" smtClean="0"/>
              <a:t>ab</a:t>
            </a:r>
            <a:endParaRPr lang="en-US" sz="1600" dirty="0"/>
          </a:p>
        </p:txBody>
      </p:sp>
      <p:sp>
        <p:nvSpPr>
          <p:cNvPr id="16" name="TextBox 15"/>
          <p:cNvSpPr txBox="1"/>
          <p:nvPr/>
        </p:nvSpPr>
        <p:spPr>
          <a:xfrm>
            <a:off x="3962400" y="2861846"/>
            <a:ext cx="533400" cy="338554"/>
          </a:xfrm>
          <a:prstGeom prst="rect">
            <a:avLst/>
          </a:prstGeom>
          <a:noFill/>
        </p:spPr>
        <p:txBody>
          <a:bodyPr wrap="square" rtlCol="0">
            <a:spAutoFit/>
          </a:bodyPr>
          <a:lstStyle/>
          <a:p>
            <a:r>
              <a:rPr lang="en-US" sz="1600" dirty="0" err="1" smtClean="0"/>
              <a:t>bcd</a:t>
            </a:r>
            <a:endParaRPr lang="en-US" sz="1600" dirty="0"/>
          </a:p>
        </p:txBody>
      </p:sp>
      <p:sp>
        <p:nvSpPr>
          <p:cNvPr id="17" name="TextBox 16"/>
          <p:cNvSpPr txBox="1"/>
          <p:nvPr/>
        </p:nvSpPr>
        <p:spPr>
          <a:xfrm>
            <a:off x="4572000" y="2785646"/>
            <a:ext cx="533400" cy="338554"/>
          </a:xfrm>
          <a:prstGeom prst="rect">
            <a:avLst/>
          </a:prstGeom>
          <a:noFill/>
        </p:spPr>
        <p:txBody>
          <a:bodyPr wrap="square" rtlCol="0">
            <a:spAutoFit/>
          </a:bodyPr>
          <a:lstStyle/>
          <a:p>
            <a:r>
              <a:rPr lang="en-US" sz="1600" dirty="0" err="1" smtClean="0"/>
              <a:t>cde</a:t>
            </a:r>
            <a:endParaRPr lang="en-US" sz="1600" dirty="0"/>
          </a:p>
        </p:txBody>
      </p:sp>
      <p:sp>
        <p:nvSpPr>
          <p:cNvPr id="18" name="TextBox 17"/>
          <p:cNvSpPr txBox="1"/>
          <p:nvPr/>
        </p:nvSpPr>
        <p:spPr>
          <a:xfrm>
            <a:off x="1676400" y="1905000"/>
            <a:ext cx="1981200" cy="461665"/>
          </a:xfrm>
          <a:prstGeom prst="rect">
            <a:avLst/>
          </a:prstGeom>
          <a:solidFill>
            <a:schemeClr val="bg1"/>
          </a:solidFill>
          <a:ln>
            <a:solidFill>
              <a:schemeClr val="tx2"/>
            </a:solidFill>
          </a:ln>
        </p:spPr>
        <p:txBody>
          <a:bodyPr wrap="square" rtlCol="0">
            <a:spAutoFit/>
          </a:bodyPr>
          <a:lstStyle/>
          <a:p>
            <a:r>
              <a:rPr lang="en-US" dirty="0" smtClean="0">
                <a:solidFill>
                  <a:schemeClr val="tx2"/>
                </a:solidFill>
              </a:rPr>
              <a:t>water average</a:t>
            </a:r>
            <a:endParaRPr lang="en-US" dirty="0">
              <a:solidFill>
                <a:schemeClr val="tx2"/>
              </a:solidFill>
            </a:endParaRPr>
          </a:p>
        </p:txBody>
      </p:sp>
      <p:cxnSp>
        <p:nvCxnSpPr>
          <p:cNvPr id="20" name="Straight Arrow Connector 19"/>
          <p:cNvCxnSpPr/>
          <p:nvPr/>
        </p:nvCxnSpPr>
        <p:spPr>
          <a:xfrm rot="5400000">
            <a:off x="2324100" y="25527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250" name="Rectangle 2"/>
          <p:cNvSpPr>
            <a:spLocks noChangeArrowheads="1"/>
          </p:cNvSpPr>
          <p:nvPr/>
        </p:nvSpPr>
        <p:spPr bwMode="auto">
          <a:xfrm>
            <a:off x="457200" y="1295400"/>
            <a:ext cx="8382000" cy="381000"/>
          </a:xfrm>
          <a:prstGeom prst="rect">
            <a:avLst/>
          </a:prstGeom>
          <a:solidFill>
            <a:schemeClr val="bg1"/>
          </a:solidFill>
          <a:ln w="12700">
            <a:noFill/>
            <a:miter lim="800000"/>
            <a:headEnd/>
            <a:tailEnd/>
          </a:ln>
          <a:effectLst/>
        </p:spPr>
        <p:txBody>
          <a:bodyPr wrap="none" anchor="ctr"/>
          <a:lstStyle/>
          <a:p>
            <a:endParaRPr lang="en-US"/>
          </a:p>
        </p:txBody>
      </p:sp>
      <p:sp>
        <p:nvSpPr>
          <p:cNvPr id="1333251" name="Rectangle 3"/>
          <p:cNvSpPr>
            <a:spLocks noChangeArrowheads="1"/>
          </p:cNvSpPr>
          <p:nvPr/>
        </p:nvSpPr>
        <p:spPr bwMode="auto">
          <a:xfrm>
            <a:off x="76200" y="90488"/>
            <a:ext cx="9067800" cy="747712"/>
          </a:xfrm>
          <a:prstGeom prst="rect">
            <a:avLst/>
          </a:prstGeom>
          <a:noFill/>
          <a:ln w="9525">
            <a:noFill/>
            <a:miter lim="800000"/>
            <a:headEnd/>
            <a:tailEnd/>
          </a:ln>
          <a:effectLst/>
        </p:spPr>
        <p:txBody>
          <a:bodyPr>
            <a:spAutoFit/>
          </a:bodyPr>
          <a:lstStyle/>
          <a:p>
            <a:pPr algn="ctr"/>
            <a:r>
              <a:rPr lang="en-US" sz="4300" b="1">
                <a:solidFill>
                  <a:schemeClr val="tx2"/>
                </a:solidFill>
                <a:latin typeface="Times New Roman" pitchFamily="18" charset="0"/>
              </a:rPr>
              <a:t>Volume Median Diameter   (VMD)</a:t>
            </a:r>
          </a:p>
        </p:txBody>
      </p:sp>
      <p:graphicFrame>
        <p:nvGraphicFramePr>
          <p:cNvPr id="1333252" name="Object 4"/>
          <p:cNvGraphicFramePr>
            <a:graphicFrameLocks noChangeAspect="1"/>
          </p:cNvGraphicFramePr>
          <p:nvPr/>
        </p:nvGraphicFramePr>
        <p:xfrm>
          <a:off x="76200" y="612775"/>
          <a:ext cx="8978900" cy="5330825"/>
        </p:xfrm>
        <a:graphic>
          <a:graphicData uri="http://schemas.openxmlformats.org/presentationml/2006/ole">
            <p:oleObj spid="_x0000_s54274" name="Chart" r:id="rId4" imgW="8953548" imgH="5219795" progId="MSGraph.Chart.8">
              <p:embed followColorScheme="full"/>
            </p:oleObj>
          </a:graphicData>
        </a:graphic>
      </p:graphicFrame>
      <p:sp>
        <p:nvSpPr>
          <p:cNvPr id="1333253" name="Text Box 5"/>
          <p:cNvSpPr txBox="1">
            <a:spLocks noChangeArrowheads="1"/>
          </p:cNvSpPr>
          <p:nvPr/>
        </p:nvSpPr>
        <p:spPr bwMode="auto">
          <a:xfrm>
            <a:off x="1289050" y="5562600"/>
            <a:ext cx="7626350" cy="457200"/>
          </a:xfrm>
          <a:prstGeom prst="rect">
            <a:avLst/>
          </a:prstGeom>
          <a:noFill/>
          <a:ln w="12700">
            <a:noFill/>
            <a:miter lim="800000"/>
            <a:headEnd type="none" w="sm" len="sm"/>
            <a:tailEnd type="none" w="sm" len="sm"/>
          </a:ln>
          <a:effectLst/>
        </p:spPr>
        <p:txBody>
          <a:bodyPr lIns="91439" tIns="45719" rIns="91439" bIns="45719">
            <a:spAutoFit/>
          </a:bodyPr>
          <a:lstStyle/>
          <a:p>
            <a:r>
              <a:rPr lang="en-US" sz="2400" b="1">
                <a:latin typeface="Times New Roman" pitchFamily="18" charset="0"/>
              </a:rPr>
              <a:t>     40 psi                40 psi               40 psi                70 psi</a:t>
            </a:r>
          </a:p>
        </p:txBody>
      </p:sp>
      <p:sp>
        <p:nvSpPr>
          <p:cNvPr id="1333254" name="Rectangle 6" descr="Wide downward diagonal"/>
          <p:cNvSpPr>
            <a:spLocks noChangeArrowheads="1"/>
          </p:cNvSpPr>
          <p:nvPr/>
        </p:nvSpPr>
        <p:spPr bwMode="auto">
          <a:xfrm>
            <a:off x="1684338" y="4408488"/>
            <a:ext cx="265112" cy="533400"/>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55" name="Rectangle 7" descr="Wide downward diagonal"/>
          <p:cNvSpPr>
            <a:spLocks noChangeArrowheads="1"/>
          </p:cNvSpPr>
          <p:nvPr/>
        </p:nvSpPr>
        <p:spPr bwMode="auto">
          <a:xfrm>
            <a:off x="1989138" y="4318000"/>
            <a:ext cx="265112" cy="630238"/>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56" name="Rectangle 8" descr="Wide downward diagonal"/>
          <p:cNvSpPr>
            <a:spLocks noChangeArrowheads="1"/>
          </p:cNvSpPr>
          <p:nvPr/>
        </p:nvSpPr>
        <p:spPr bwMode="auto">
          <a:xfrm>
            <a:off x="2274888" y="4335463"/>
            <a:ext cx="265112" cy="61277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57" name="Rectangle 9" descr="Wide downward diagonal"/>
          <p:cNvSpPr>
            <a:spLocks noChangeArrowheads="1"/>
          </p:cNvSpPr>
          <p:nvPr/>
        </p:nvSpPr>
        <p:spPr bwMode="auto">
          <a:xfrm>
            <a:off x="2566988" y="4381500"/>
            <a:ext cx="265112" cy="566738"/>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58" name="Rectangle 10" descr="Wide downward diagonal"/>
          <p:cNvSpPr>
            <a:spLocks noChangeArrowheads="1"/>
          </p:cNvSpPr>
          <p:nvPr/>
        </p:nvSpPr>
        <p:spPr bwMode="auto">
          <a:xfrm>
            <a:off x="2859088" y="4344988"/>
            <a:ext cx="265112" cy="603250"/>
          </a:xfrm>
          <a:prstGeom prst="rect">
            <a:avLst/>
          </a:prstGeom>
          <a:pattFill prst="wdDnDiag">
            <a:fgClr>
              <a:schemeClr val="bg2"/>
            </a:fgClr>
            <a:bgClr>
              <a:srgbClr val="B5F6A6"/>
            </a:bgClr>
          </a:pattFill>
          <a:ln w="9525">
            <a:noFill/>
            <a:miter lim="800000"/>
            <a:headEnd/>
            <a:tailEnd/>
          </a:ln>
          <a:effectLst/>
        </p:spPr>
        <p:txBody>
          <a:bodyPr wrap="none" anchor="ctr"/>
          <a:lstStyle/>
          <a:p>
            <a:endParaRPr lang="en-US"/>
          </a:p>
        </p:txBody>
      </p:sp>
      <p:sp>
        <p:nvSpPr>
          <p:cNvPr id="1333259" name="Rectangle 11" descr="Wide downward diagonal"/>
          <p:cNvSpPr>
            <a:spLocks noChangeArrowheads="1"/>
          </p:cNvSpPr>
          <p:nvPr/>
        </p:nvSpPr>
        <p:spPr bwMode="auto">
          <a:xfrm>
            <a:off x="3525838" y="4437063"/>
            <a:ext cx="265112" cy="5032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0" name="Rectangle 12" descr="Wide downward diagonal"/>
          <p:cNvSpPr>
            <a:spLocks noChangeArrowheads="1"/>
          </p:cNvSpPr>
          <p:nvPr/>
        </p:nvSpPr>
        <p:spPr bwMode="auto">
          <a:xfrm>
            <a:off x="3827463" y="4400550"/>
            <a:ext cx="265112"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1" name="Rectangle 13" descr="Wide downward diagonal"/>
          <p:cNvSpPr>
            <a:spLocks noChangeArrowheads="1"/>
          </p:cNvSpPr>
          <p:nvPr/>
        </p:nvSpPr>
        <p:spPr bwMode="auto">
          <a:xfrm>
            <a:off x="4111625" y="4573588"/>
            <a:ext cx="265113"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2" name="Rectangle 14" descr="Wide downward diagonal"/>
          <p:cNvSpPr>
            <a:spLocks noChangeArrowheads="1"/>
          </p:cNvSpPr>
          <p:nvPr/>
        </p:nvSpPr>
        <p:spPr bwMode="auto">
          <a:xfrm>
            <a:off x="4403725" y="4556125"/>
            <a:ext cx="265113"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3" name="Rectangle 15" descr="Wide downward diagonal"/>
          <p:cNvSpPr>
            <a:spLocks noChangeArrowheads="1"/>
          </p:cNvSpPr>
          <p:nvPr/>
        </p:nvSpPr>
        <p:spPr bwMode="auto">
          <a:xfrm>
            <a:off x="4687888" y="4427538"/>
            <a:ext cx="265112" cy="520700"/>
          </a:xfrm>
          <a:prstGeom prst="rect">
            <a:avLst/>
          </a:prstGeom>
          <a:pattFill prst="wdDnDiag">
            <a:fgClr>
              <a:schemeClr val="bg2"/>
            </a:fgClr>
            <a:bgClr>
              <a:srgbClr val="C5F3B5"/>
            </a:bgClr>
          </a:pattFill>
          <a:ln w="9525">
            <a:noFill/>
            <a:miter lim="800000"/>
            <a:headEnd/>
            <a:tailEnd/>
          </a:ln>
          <a:effectLst/>
        </p:spPr>
        <p:txBody>
          <a:bodyPr wrap="none" anchor="ctr"/>
          <a:lstStyle/>
          <a:p>
            <a:endParaRPr lang="en-US"/>
          </a:p>
        </p:txBody>
      </p:sp>
      <p:sp>
        <p:nvSpPr>
          <p:cNvPr id="1333264" name="Rectangle 16" descr="Wide downward diagonal"/>
          <p:cNvSpPr>
            <a:spLocks noChangeArrowheads="1"/>
          </p:cNvSpPr>
          <p:nvPr/>
        </p:nvSpPr>
        <p:spPr bwMode="auto">
          <a:xfrm>
            <a:off x="5422900" y="4437063"/>
            <a:ext cx="265113" cy="511175"/>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65" name="Rectangle 17" descr="Wide downward diagonal"/>
          <p:cNvSpPr>
            <a:spLocks noChangeArrowheads="1"/>
          </p:cNvSpPr>
          <p:nvPr/>
        </p:nvSpPr>
        <p:spPr bwMode="auto">
          <a:xfrm>
            <a:off x="5724525" y="4408488"/>
            <a:ext cx="265113" cy="539750"/>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66" name="Rectangle 18" descr="Wide downward diagonal"/>
          <p:cNvSpPr>
            <a:spLocks noChangeArrowheads="1"/>
          </p:cNvSpPr>
          <p:nvPr/>
        </p:nvSpPr>
        <p:spPr bwMode="auto">
          <a:xfrm>
            <a:off x="6008688" y="4576763"/>
            <a:ext cx="265112" cy="365125"/>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67" name="Rectangle 19" descr="Wide downward diagonal"/>
          <p:cNvSpPr>
            <a:spLocks noChangeArrowheads="1"/>
          </p:cNvSpPr>
          <p:nvPr/>
        </p:nvSpPr>
        <p:spPr bwMode="auto">
          <a:xfrm>
            <a:off x="6300788" y="4556125"/>
            <a:ext cx="265112" cy="384175"/>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68" name="Rectangle 20" descr="Wide downward diagonal"/>
          <p:cNvSpPr>
            <a:spLocks noChangeArrowheads="1"/>
          </p:cNvSpPr>
          <p:nvPr/>
        </p:nvSpPr>
        <p:spPr bwMode="auto">
          <a:xfrm>
            <a:off x="6592888" y="4430713"/>
            <a:ext cx="265112" cy="511175"/>
          </a:xfrm>
          <a:prstGeom prst="rect">
            <a:avLst/>
          </a:prstGeom>
          <a:pattFill prst="wdDnDiag">
            <a:fgClr>
              <a:schemeClr val="bg2"/>
            </a:fgClr>
            <a:bgClr>
              <a:srgbClr val="BDFFBD"/>
            </a:bgClr>
          </a:pattFill>
          <a:ln w="9525">
            <a:noFill/>
            <a:miter lim="800000"/>
            <a:headEnd/>
            <a:tailEnd/>
          </a:ln>
          <a:effectLst/>
        </p:spPr>
        <p:txBody>
          <a:bodyPr wrap="none" anchor="ctr"/>
          <a:lstStyle/>
          <a:p>
            <a:endParaRPr lang="en-US"/>
          </a:p>
        </p:txBody>
      </p:sp>
      <p:sp>
        <p:nvSpPr>
          <p:cNvPr id="1333269" name="Rectangle 21" descr="Wide downward diagonal"/>
          <p:cNvSpPr>
            <a:spLocks noChangeArrowheads="1"/>
          </p:cNvSpPr>
          <p:nvPr/>
        </p:nvSpPr>
        <p:spPr bwMode="auto">
          <a:xfrm>
            <a:off x="7269163" y="4665663"/>
            <a:ext cx="265112" cy="274637"/>
          </a:xfrm>
          <a:prstGeom prst="rect">
            <a:avLst/>
          </a:prstGeom>
          <a:pattFill prst="wdDnDiag">
            <a:fgClr>
              <a:schemeClr val="bg2"/>
            </a:fgClr>
            <a:bgClr>
              <a:srgbClr val="FFFF99"/>
            </a:bgClr>
          </a:pattFill>
          <a:ln w="9525">
            <a:noFill/>
            <a:miter lim="800000"/>
            <a:headEnd/>
            <a:tailEnd/>
          </a:ln>
          <a:effectLst/>
        </p:spPr>
        <p:txBody>
          <a:bodyPr wrap="none" anchor="ctr"/>
          <a:lstStyle/>
          <a:p>
            <a:endParaRPr lang="en-US"/>
          </a:p>
        </p:txBody>
      </p:sp>
      <p:sp>
        <p:nvSpPr>
          <p:cNvPr id="1333270" name="Rectangle 22" descr="Wide downward diagonal"/>
          <p:cNvSpPr>
            <a:spLocks noChangeArrowheads="1"/>
          </p:cNvSpPr>
          <p:nvPr/>
        </p:nvSpPr>
        <p:spPr bwMode="auto">
          <a:xfrm>
            <a:off x="7550150" y="4576763"/>
            <a:ext cx="265113" cy="365125"/>
          </a:xfrm>
          <a:prstGeom prst="rect">
            <a:avLst/>
          </a:prstGeom>
          <a:pattFill prst="wdDnDiag">
            <a:fgClr>
              <a:schemeClr val="bg2"/>
            </a:fgClr>
            <a:bgClr>
              <a:schemeClr val="accent1"/>
            </a:bgClr>
          </a:pattFill>
          <a:ln w="9525">
            <a:noFill/>
            <a:miter lim="800000"/>
            <a:headEnd/>
            <a:tailEnd/>
          </a:ln>
          <a:effectLst/>
        </p:spPr>
        <p:txBody>
          <a:bodyPr wrap="none" anchor="ctr"/>
          <a:lstStyle/>
          <a:p>
            <a:endParaRPr lang="en-US"/>
          </a:p>
        </p:txBody>
      </p:sp>
      <p:sp>
        <p:nvSpPr>
          <p:cNvPr id="1333271" name="Rectangle 23" descr="Wide downward diagonal"/>
          <p:cNvSpPr>
            <a:spLocks noChangeArrowheads="1"/>
          </p:cNvSpPr>
          <p:nvPr/>
        </p:nvSpPr>
        <p:spPr bwMode="auto">
          <a:xfrm>
            <a:off x="7845425" y="4371975"/>
            <a:ext cx="265113" cy="566738"/>
          </a:xfrm>
          <a:prstGeom prst="rect">
            <a:avLst/>
          </a:prstGeom>
          <a:pattFill prst="wdDnDiag">
            <a:fgClr>
              <a:schemeClr val="bg2"/>
            </a:fgClr>
            <a:bgClr>
              <a:srgbClr val="CC99FF"/>
            </a:bgClr>
          </a:pattFill>
          <a:ln w="9525">
            <a:noFill/>
            <a:miter lim="800000"/>
            <a:headEnd/>
            <a:tailEnd/>
          </a:ln>
          <a:effectLst/>
        </p:spPr>
        <p:txBody>
          <a:bodyPr wrap="none" anchor="ctr"/>
          <a:lstStyle/>
          <a:p>
            <a:endParaRPr lang="en-US"/>
          </a:p>
        </p:txBody>
      </p:sp>
      <p:sp>
        <p:nvSpPr>
          <p:cNvPr id="1333272" name="Rectangle 24" descr="Wide downward diagonal"/>
          <p:cNvSpPr>
            <a:spLocks noChangeArrowheads="1"/>
          </p:cNvSpPr>
          <p:nvPr/>
        </p:nvSpPr>
        <p:spPr bwMode="auto">
          <a:xfrm>
            <a:off x="8137525" y="4344988"/>
            <a:ext cx="265113" cy="603250"/>
          </a:xfrm>
          <a:prstGeom prst="rect">
            <a:avLst/>
          </a:prstGeom>
          <a:pattFill prst="wdDnDiag">
            <a:fgClr>
              <a:schemeClr val="bg2"/>
            </a:fgClr>
            <a:bgClr>
              <a:schemeClr val="accent2"/>
            </a:bgClr>
          </a:pattFill>
          <a:ln w="9525">
            <a:noFill/>
            <a:miter lim="800000"/>
            <a:headEnd/>
            <a:tailEnd/>
          </a:ln>
          <a:effectLst/>
        </p:spPr>
        <p:txBody>
          <a:bodyPr wrap="none" anchor="ctr"/>
          <a:lstStyle/>
          <a:p>
            <a:endParaRPr lang="en-US"/>
          </a:p>
        </p:txBody>
      </p:sp>
      <p:sp>
        <p:nvSpPr>
          <p:cNvPr id="1333273" name="Rectangle 25" descr="Wide downward diagonal"/>
          <p:cNvSpPr>
            <a:spLocks noChangeArrowheads="1"/>
          </p:cNvSpPr>
          <p:nvPr/>
        </p:nvSpPr>
        <p:spPr bwMode="auto">
          <a:xfrm>
            <a:off x="8421688" y="4592638"/>
            <a:ext cx="265112" cy="357187"/>
          </a:xfrm>
          <a:prstGeom prst="rect">
            <a:avLst/>
          </a:prstGeom>
          <a:pattFill prst="wdDnDiag">
            <a:fgClr>
              <a:schemeClr val="bg2"/>
            </a:fgClr>
            <a:bgClr>
              <a:srgbClr val="C1FFC1"/>
            </a:bgClr>
          </a:pattFill>
          <a:ln w="9525">
            <a:noFill/>
            <a:miter lim="800000"/>
            <a:headEnd/>
            <a:tailEnd/>
          </a:ln>
          <a:effectLst/>
        </p:spPr>
        <p:txBody>
          <a:bodyPr wrap="none" anchor="ctr"/>
          <a:lstStyle/>
          <a:p>
            <a:endParaRPr lang="en-US"/>
          </a:p>
        </p:txBody>
      </p:sp>
      <p:sp>
        <p:nvSpPr>
          <p:cNvPr id="1333274" name="Rectangle 26" descr="Wide downward diagonal"/>
          <p:cNvSpPr>
            <a:spLocks noChangeArrowheads="1"/>
          </p:cNvSpPr>
          <p:nvPr/>
        </p:nvSpPr>
        <p:spPr bwMode="auto">
          <a:xfrm>
            <a:off x="5257800" y="1357313"/>
            <a:ext cx="152400" cy="152400"/>
          </a:xfrm>
          <a:prstGeom prst="rect">
            <a:avLst/>
          </a:prstGeom>
          <a:pattFill prst="wdDnDiag">
            <a:fgClr>
              <a:schemeClr val="bg2"/>
            </a:fgClr>
            <a:bgClr>
              <a:schemeClr val="tx1"/>
            </a:bgClr>
          </a:pattFill>
          <a:ln w="9525">
            <a:noFill/>
            <a:miter lim="800000"/>
            <a:headEnd/>
            <a:tailEnd/>
          </a:ln>
          <a:effectLst/>
        </p:spPr>
        <p:txBody>
          <a:bodyPr wrap="none" anchor="ctr"/>
          <a:lstStyle/>
          <a:p>
            <a:endParaRPr lang="en-US"/>
          </a:p>
        </p:txBody>
      </p:sp>
      <p:sp>
        <p:nvSpPr>
          <p:cNvPr id="1333275" name="Text Box 27"/>
          <p:cNvSpPr txBox="1">
            <a:spLocks noChangeArrowheads="1"/>
          </p:cNvSpPr>
          <p:nvPr/>
        </p:nvSpPr>
        <p:spPr bwMode="auto">
          <a:xfrm>
            <a:off x="5416550" y="1219200"/>
            <a:ext cx="2584450" cy="366713"/>
          </a:xfrm>
          <a:prstGeom prst="rect">
            <a:avLst/>
          </a:prstGeom>
          <a:noFill/>
          <a:ln w="9525">
            <a:noFill/>
            <a:miter lim="800000"/>
            <a:headEnd/>
            <a:tailEnd/>
          </a:ln>
          <a:effectLst/>
        </p:spPr>
        <p:txBody>
          <a:bodyPr wrap="none">
            <a:spAutoFit/>
          </a:bodyPr>
          <a:lstStyle/>
          <a:p>
            <a:r>
              <a:rPr lang="en-US" b="1">
                <a:latin typeface="Times New Roman" pitchFamily="18" charset="0"/>
              </a:rPr>
              <a:t>% less than 210 Microns</a:t>
            </a:r>
          </a:p>
        </p:txBody>
      </p:sp>
      <p:sp>
        <p:nvSpPr>
          <p:cNvPr id="1333276" name="Text Box 28"/>
          <p:cNvSpPr txBox="1">
            <a:spLocks noChangeArrowheads="1"/>
          </p:cNvSpPr>
          <p:nvPr/>
        </p:nvSpPr>
        <p:spPr bwMode="auto">
          <a:xfrm>
            <a:off x="163830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37</a:t>
            </a:r>
          </a:p>
        </p:txBody>
      </p:sp>
      <p:sp>
        <p:nvSpPr>
          <p:cNvPr id="1333277" name="Text Box 29"/>
          <p:cNvSpPr txBox="1">
            <a:spLocks noChangeArrowheads="1"/>
          </p:cNvSpPr>
          <p:nvPr/>
        </p:nvSpPr>
        <p:spPr bwMode="auto">
          <a:xfrm>
            <a:off x="19335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51</a:t>
            </a:r>
          </a:p>
        </p:txBody>
      </p:sp>
      <p:sp>
        <p:nvSpPr>
          <p:cNvPr id="1333278" name="Text Box 30"/>
          <p:cNvSpPr txBox="1">
            <a:spLocks noChangeArrowheads="1"/>
          </p:cNvSpPr>
          <p:nvPr/>
        </p:nvSpPr>
        <p:spPr bwMode="auto">
          <a:xfrm>
            <a:off x="2219325"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36</a:t>
            </a:r>
          </a:p>
        </p:txBody>
      </p:sp>
      <p:sp>
        <p:nvSpPr>
          <p:cNvPr id="1333279" name="Text Box 31"/>
          <p:cNvSpPr txBox="1">
            <a:spLocks noChangeArrowheads="1"/>
          </p:cNvSpPr>
          <p:nvPr/>
        </p:nvSpPr>
        <p:spPr bwMode="auto">
          <a:xfrm>
            <a:off x="2505075" y="39989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35</a:t>
            </a:r>
          </a:p>
        </p:txBody>
      </p:sp>
      <p:sp>
        <p:nvSpPr>
          <p:cNvPr id="1333280" name="Text Box 32"/>
          <p:cNvSpPr txBox="1">
            <a:spLocks noChangeArrowheads="1"/>
          </p:cNvSpPr>
          <p:nvPr/>
        </p:nvSpPr>
        <p:spPr bwMode="auto">
          <a:xfrm>
            <a:off x="2800350" y="40640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45</a:t>
            </a:r>
          </a:p>
        </p:txBody>
      </p:sp>
      <p:sp>
        <p:nvSpPr>
          <p:cNvPr id="1333281" name="Text Box 33"/>
          <p:cNvSpPr txBox="1">
            <a:spLocks noChangeArrowheads="1"/>
          </p:cNvSpPr>
          <p:nvPr/>
        </p:nvSpPr>
        <p:spPr bwMode="auto">
          <a:xfrm>
            <a:off x="34607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23</a:t>
            </a:r>
          </a:p>
        </p:txBody>
      </p:sp>
      <p:sp>
        <p:nvSpPr>
          <p:cNvPr id="1333282" name="Text Box 34"/>
          <p:cNvSpPr txBox="1">
            <a:spLocks noChangeArrowheads="1"/>
          </p:cNvSpPr>
          <p:nvPr/>
        </p:nvSpPr>
        <p:spPr bwMode="auto">
          <a:xfrm>
            <a:off x="3746500" y="4016375"/>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30</a:t>
            </a:r>
          </a:p>
        </p:txBody>
      </p:sp>
      <p:sp>
        <p:nvSpPr>
          <p:cNvPr id="1333283" name="Text Box 35"/>
          <p:cNvSpPr txBox="1">
            <a:spLocks noChangeArrowheads="1"/>
          </p:cNvSpPr>
          <p:nvPr/>
        </p:nvSpPr>
        <p:spPr bwMode="auto">
          <a:xfrm>
            <a:off x="40322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4" name="Text Box 36"/>
          <p:cNvSpPr txBox="1">
            <a:spLocks noChangeArrowheads="1"/>
          </p:cNvSpPr>
          <p:nvPr/>
        </p:nvSpPr>
        <p:spPr bwMode="auto">
          <a:xfrm>
            <a:off x="4327525"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sp>
        <p:nvSpPr>
          <p:cNvPr id="1333285" name="Text Box 37"/>
          <p:cNvSpPr txBox="1">
            <a:spLocks noChangeArrowheads="1"/>
          </p:cNvSpPr>
          <p:nvPr/>
        </p:nvSpPr>
        <p:spPr bwMode="auto">
          <a:xfrm>
            <a:off x="46291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26</a:t>
            </a:r>
          </a:p>
        </p:txBody>
      </p:sp>
      <p:sp>
        <p:nvSpPr>
          <p:cNvPr id="1333286" name="Text Box 38"/>
          <p:cNvSpPr txBox="1">
            <a:spLocks noChangeArrowheads="1"/>
          </p:cNvSpPr>
          <p:nvPr/>
        </p:nvSpPr>
        <p:spPr bwMode="auto">
          <a:xfrm>
            <a:off x="53340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19</a:t>
            </a:r>
          </a:p>
        </p:txBody>
      </p:sp>
      <p:sp>
        <p:nvSpPr>
          <p:cNvPr id="1333287" name="Text Box 39"/>
          <p:cNvSpPr txBox="1">
            <a:spLocks noChangeArrowheads="1"/>
          </p:cNvSpPr>
          <p:nvPr/>
        </p:nvSpPr>
        <p:spPr bwMode="auto">
          <a:xfrm>
            <a:off x="56197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88" name="Text Box 40"/>
          <p:cNvSpPr txBox="1">
            <a:spLocks noChangeArrowheads="1"/>
          </p:cNvSpPr>
          <p:nvPr/>
        </p:nvSpPr>
        <p:spPr bwMode="auto">
          <a:xfrm>
            <a:off x="59055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14</a:t>
            </a:r>
          </a:p>
        </p:txBody>
      </p:sp>
      <p:sp>
        <p:nvSpPr>
          <p:cNvPr id="1333289" name="Text Box 41"/>
          <p:cNvSpPr txBox="1">
            <a:spLocks noChangeArrowheads="1"/>
          </p:cNvSpPr>
          <p:nvPr/>
        </p:nvSpPr>
        <p:spPr bwMode="auto">
          <a:xfrm>
            <a:off x="6191250" y="400526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13</a:t>
            </a:r>
          </a:p>
        </p:txBody>
      </p:sp>
      <p:sp>
        <p:nvSpPr>
          <p:cNvPr id="1333290" name="Text Box 42"/>
          <p:cNvSpPr txBox="1">
            <a:spLocks noChangeArrowheads="1"/>
          </p:cNvSpPr>
          <p:nvPr/>
        </p:nvSpPr>
        <p:spPr bwMode="auto">
          <a:xfrm>
            <a:off x="648652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22</a:t>
            </a:r>
          </a:p>
        </p:txBody>
      </p:sp>
      <p:sp>
        <p:nvSpPr>
          <p:cNvPr id="1333291" name="Text Box 43"/>
          <p:cNvSpPr txBox="1">
            <a:spLocks noChangeArrowheads="1"/>
          </p:cNvSpPr>
          <p:nvPr/>
        </p:nvSpPr>
        <p:spPr bwMode="auto">
          <a:xfrm>
            <a:off x="7216775"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10</a:t>
            </a:r>
          </a:p>
        </p:txBody>
      </p:sp>
      <p:sp>
        <p:nvSpPr>
          <p:cNvPr id="1333292" name="Text Box 44"/>
          <p:cNvSpPr txBox="1">
            <a:spLocks noChangeArrowheads="1"/>
          </p:cNvSpPr>
          <p:nvPr/>
        </p:nvSpPr>
        <p:spPr bwMode="auto">
          <a:xfrm>
            <a:off x="7502525" y="3995738"/>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17</a:t>
            </a:r>
          </a:p>
        </p:txBody>
      </p:sp>
      <p:sp>
        <p:nvSpPr>
          <p:cNvPr id="1333293" name="Text Box 45"/>
          <p:cNvSpPr txBox="1">
            <a:spLocks noChangeArrowheads="1"/>
          </p:cNvSpPr>
          <p:nvPr/>
        </p:nvSpPr>
        <p:spPr bwMode="auto">
          <a:xfrm>
            <a:off x="779780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4" name="Text Box 46"/>
          <p:cNvSpPr txBox="1">
            <a:spLocks noChangeArrowheads="1"/>
          </p:cNvSpPr>
          <p:nvPr/>
        </p:nvSpPr>
        <p:spPr bwMode="auto">
          <a:xfrm>
            <a:off x="8083550" y="3986213"/>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29</a:t>
            </a:r>
          </a:p>
        </p:txBody>
      </p:sp>
      <p:sp>
        <p:nvSpPr>
          <p:cNvPr id="1333295" name="Text Box 47"/>
          <p:cNvSpPr txBox="1">
            <a:spLocks noChangeArrowheads="1"/>
          </p:cNvSpPr>
          <p:nvPr/>
        </p:nvSpPr>
        <p:spPr bwMode="auto">
          <a:xfrm>
            <a:off x="8362950" y="3987800"/>
            <a:ext cx="374650" cy="320675"/>
          </a:xfrm>
          <a:prstGeom prst="rect">
            <a:avLst/>
          </a:prstGeom>
          <a:noFill/>
          <a:ln w="9525">
            <a:noFill/>
            <a:miter lim="800000"/>
            <a:headEnd/>
            <a:tailEnd/>
          </a:ln>
          <a:effectLst/>
        </p:spPr>
        <p:txBody>
          <a:bodyPr wrap="none">
            <a:spAutoFit/>
          </a:bodyPr>
          <a:lstStyle/>
          <a:p>
            <a:r>
              <a:rPr lang="en-US" sz="1500" b="1">
                <a:latin typeface="Times New Roman" pitchFamily="18" charset="0"/>
              </a:rPr>
              <a:t>15</a:t>
            </a:r>
          </a:p>
        </p:txBody>
      </p:sp>
      <p:pic>
        <p:nvPicPr>
          <p:cNvPr id="1333296" name="Picture 48" descr="XR11004VK-1"/>
          <p:cNvPicPr>
            <a:picLocks noChangeAspect="1" noChangeArrowheads="1"/>
          </p:cNvPicPr>
          <p:nvPr/>
        </p:nvPicPr>
        <p:blipFill>
          <a:blip r:embed="rId5" cstate="print"/>
          <a:srcRect/>
          <a:stretch>
            <a:fillRect/>
          </a:stretch>
        </p:blipFill>
        <p:spPr bwMode="auto">
          <a:xfrm>
            <a:off x="2133600" y="6019800"/>
            <a:ext cx="465138" cy="533400"/>
          </a:xfrm>
          <a:prstGeom prst="rect">
            <a:avLst/>
          </a:prstGeom>
          <a:noFill/>
        </p:spPr>
      </p:pic>
      <p:pic>
        <p:nvPicPr>
          <p:cNvPr id="1333297" name="Picture 49" descr="TT11004"/>
          <p:cNvPicPr>
            <a:picLocks noChangeAspect="1" noChangeArrowheads="1"/>
          </p:cNvPicPr>
          <p:nvPr/>
        </p:nvPicPr>
        <p:blipFill>
          <a:blip r:embed="rId6" cstate="print"/>
          <a:srcRect/>
          <a:stretch>
            <a:fillRect/>
          </a:stretch>
        </p:blipFill>
        <p:spPr bwMode="auto">
          <a:xfrm>
            <a:off x="4114800" y="6019800"/>
            <a:ext cx="422275" cy="533400"/>
          </a:xfrm>
          <a:prstGeom prst="rect">
            <a:avLst/>
          </a:prstGeom>
          <a:noFill/>
        </p:spPr>
      </p:pic>
      <p:pic>
        <p:nvPicPr>
          <p:cNvPr id="1333298" name="Picture 50" descr="TFVS2"/>
          <p:cNvPicPr>
            <a:picLocks noChangeAspect="1" noChangeArrowheads="1"/>
          </p:cNvPicPr>
          <p:nvPr/>
        </p:nvPicPr>
        <p:blipFill>
          <a:blip r:embed="rId7" cstate="print"/>
          <a:srcRect/>
          <a:stretch>
            <a:fillRect/>
          </a:stretch>
        </p:blipFill>
        <p:spPr bwMode="auto">
          <a:xfrm>
            <a:off x="5791200" y="6016625"/>
            <a:ext cx="347663" cy="612775"/>
          </a:xfrm>
          <a:prstGeom prst="rect">
            <a:avLst/>
          </a:prstGeom>
          <a:noFill/>
          <a:ln w="9525">
            <a:noFill/>
            <a:miter lim="800000"/>
            <a:headEnd/>
            <a:tailEnd/>
          </a:ln>
        </p:spPr>
      </p:pic>
      <p:pic>
        <p:nvPicPr>
          <p:cNvPr id="1333299" name="Picture 51" descr="ai11003_t"/>
          <p:cNvPicPr>
            <a:picLocks noChangeAspect="1" noChangeArrowheads="1"/>
          </p:cNvPicPr>
          <p:nvPr/>
        </p:nvPicPr>
        <p:blipFill>
          <a:blip r:embed="rId8" cstate="print"/>
          <a:srcRect l="22800" r="22800"/>
          <a:stretch>
            <a:fillRect/>
          </a:stretch>
        </p:blipFill>
        <p:spPr bwMode="auto">
          <a:xfrm>
            <a:off x="7696200" y="6019800"/>
            <a:ext cx="331788" cy="609600"/>
          </a:xfrm>
          <a:prstGeom prst="rect">
            <a:avLst/>
          </a:prstGeom>
          <a:noFill/>
          <a:ln w="9525">
            <a:noFill/>
            <a:miter lim="800000"/>
            <a:headEnd/>
            <a:tailEnd/>
          </a:ln>
        </p:spPr>
      </p:pic>
      <p:sp>
        <p:nvSpPr>
          <p:cNvPr id="1333300" name="Text Box 52"/>
          <p:cNvSpPr txBox="1">
            <a:spLocks noChangeArrowheads="1"/>
          </p:cNvSpPr>
          <p:nvPr/>
        </p:nvSpPr>
        <p:spPr bwMode="auto">
          <a:xfrm>
            <a:off x="136525" y="6289675"/>
            <a:ext cx="1857375" cy="457200"/>
          </a:xfrm>
          <a:prstGeom prst="rect">
            <a:avLst/>
          </a:prstGeom>
          <a:noFill/>
          <a:ln w="12700">
            <a:noFill/>
            <a:miter lim="800000"/>
            <a:headEnd/>
            <a:tailEnd/>
          </a:ln>
          <a:effectLst/>
        </p:spPr>
        <p:txBody>
          <a:bodyPr wrap="none">
            <a:spAutoFit/>
          </a:bodyPr>
          <a:lstStyle/>
          <a:p>
            <a:pPr eaLnBrk="0" hangingPunct="0"/>
            <a:r>
              <a:rPr lang="en-US" sz="2400">
                <a:latin typeface="Times New Roman" pitchFamily="18" charset="0"/>
              </a:rPr>
              <a:t> </a:t>
            </a:r>
            <a:r>
              <a:rPr lang="en-US" sz="1200">
                <a:latin typeface="Times New Roman" pitchFamily="18" charset="0"/>
              </a:rPr>
              <a:t>Bob Klein, U of Nebraska</a:t>
            </a:r>
          </a:p>
        </p:txBody>
      </p:sp>
      <p:sp>
        <p:nvSpPr>
          <p:cNvPr id="1333301" name="Line 53"/>
          <p:cNvSpPr>
            <a:spLocks noChangeShapeType="1"/>
          </p:cNvSpPr>
          <p:nvPr/>
        </p:nvSpPr>
        <p:spPr bwMode="auto">
          <a:xfrm>
            <a:off x="1828800" y="2438400"/>
            <a:ext cx="0" cy="914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2" name="Line 54"/>
          <p:cNvSpPr>
            <a:spLocks noChangeShapeType="1"/>
          </p:cNvSpPr>
          <p:nvPr/>
        </p:nvSpPr>
        <p:spPr bwMode="auto">
          <a:xfrm flipV="1">
            <a:off x="838200" y="914400"/>
            <a:ext cx="914400" cy="152400"/>
          </a:xfrm>
          <a:prstGeom prst="line">
            <a:avLst/>
          </a:prstGeom>
          <a:noFill/>
          <a:ln w="38100">
            <a:solidFill>
              <a:srgbClr val="FF0000"/>
            </a:solidFill>
            <a:prstDash val="dash"/>
            <a:round/>
            <a:headEnd/>
            <a:tailEnd type="triangle" w="med" len="med"/>
          </a:ln>
          <a:effectLst/>
        </p:spPr>
        <p:txBody>
          <a:bodyPr/>
          <a:lstStyle/>
          <a:p>
            <a:endParaRPr lang="en-US"/>
          </a:p>
        </p:txBody>
      </p:sp>
      <p:sp>
        <p:nvSpPr>
          <p:cNvPr id="1333303" name="Line 55"/>
          <p:cNvSpPr>
            <a:spLocks noChangeShapeType="1"/>
          </p:cNvSpPr>
          <p:nvPr/>
        </p:nvSpPr>
        <p:spPr bwMode="auto">
          <a:xfrm>
            <a:off x="2133600" y="2590800"/>
            <a:ext cx="0" cy="91440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4" name="Line 56"/>
          <p:cNvSpPr>
            <a:spLocks noChangeShapeType="1"/>
          </p:cNvSpPr>
          <p:nvPr/>
        </p:nvSpPr>
        <p:spPr bwMode="auto">
          <a:xfrm flipV="1">
            <a:off x="4267200" y="914400"/>
            <a:ext cx="914400" cy="0"/>
          </a:xfrm>
          <a:prstGeom prst="line">
            <a:avLst/>
          </a:prstGeom>
          <a:noFill/>
          <a:ln w="38100">
            <a:solidFill>
              <a:srgbClr val="3333FF"/>
            </a:solidFill>
            <a:prstDash val="dash"/>
            <a:round/>
            <a:headEnd/>
            <a:tailEnd type="triangle" w="med" len="med"/>
          </a:ln>
          <a:effectLst/>
        </p:spPr>
        <p:txBody>
          <a:bodyPr/>
          <a:lstStyle/>
          <a:p>
            <a:endParaRPr lang="en-US"/>
          </a:p>
        </p:txBody>
      </p:sp>
      <p:sp>
        <p:nvSpPr>
          <p:cNvPr id="1333305" name="Oval 57"/>
          <p:cNvSpPr>
            <a:spLocks noChangeArrowheads="1"/>
          </p:cNvSpPr>
          <p:nvPr/>
        </p:nvSpPr>
        <p:spPr bwMode="auto">
          <a:xfrm>
            <a:off x="685800" y="3352800"/>
            <a:ext cx="762000" cy="304800"/>
          </a:xfrm>
          <a:prstGeom prst="ellipse">
            <a:avLst/>
          </a:prstGeom>
          <a:noFill/>
          <a:ln w="12700">
            <a:solidFill>
              <a:srgbClr val="FF0000"/>
            </a:solidFill>
            <a:round/>
            <a:headEnd/>
            <a:tailEnd/>
          </a:ln>
          <a:effectLst/>
        </p:spPr>
        <p:txBody>
          <a:bodyPr wrap="none" anchor="ctr"/>
          <a:lstStyle/>
          <a:p>
            <a:endParaRPr lang="en-US"/>
          </a:p>
        </p:txBody>
      </p:sp>
      <p:sp>
        <p:nvSpPr>
          <p:cNvPr id="1333306" name="Line 58"/>
          <p:cNvSpPr>
            <a:spLocks noChangeShapeType="1"/>
          </p:cNvSpPr>
          <p:nvPr/>
        </p:nvSpPr>
        <p:spPr bwMode="auto">
          <a:xfrm flipV="1">
            <a:off x="1143000" y="4343400"/>
            <a:ext cx="609600" cy="1295400"/>
          </a:xfrm>
          <a:prstGeom prst="line">
            <a:avLst/>
          </a:prstGeom>
          <a:noFill/>
          <a:ln w="12700">
            <a:solidFill>
              <a:srgbClr val="FF0000"/>
            </a:solidFill>
            <a:round/>
            <a:headEnd/>
            <a:tailEnd type="triangle" w="med" len="med"/>
          </a:ln>
          <a:effectLst/>
        </p:spPr>
        <p:txBody>
          <a:bodyPr/>
          <a:lstStyle/>
          <a:p>
            <a:endParaRPr lang="en-US"/>
          </a:p>
        </p:txBody>
      </p:sp>
      <p:sp>
        <p:nvSpPr>
          <p:cNvPr id="1333307" name="Text Box 59"/>
          <p:cNvSpPr txBox="1">
            <a:spLocks noChangeArrowheads="1"/>
          </p:cNvSpPr>
          <p:nvPr/>
        </p:nvSpPr>
        <p:spPr bwMode="auto">
          <a:xfrm>
            <a:off x="152400" y="5638800"/>
            <a:ext cx="1371600" cy="469900"/>
          </a:xfrm>
          <a:prstGeom prst="rect">
            <a:avLst/>
          </a:prstGeom>
          <a:noFill/>
          <a:ln w="12700">
            <a:solidFill>
              <a:srgbClr val="FF0000"/>
            </a:solidFill>
            <a:miter lim="800000"/>
            <a:headEnd/>
            <a:tailEnd/>
          </a:ln>
          <a:effectLst/>
        </p:spPr>
        <p:txBody>
          <a:bodyPr>
            <a:spAutoFit/>
          </a:bodyPr>
          <a:lstStyle/>
          <a:p>
            <a:pPr eaLnBrk="0" hangingPunct="0"/>
            <a:r>
              <a:rPr lang="en-US" sz="2400">
                <a:latin typeface="Times New Roman" pitchFamily="18" charset="0"/>
              </a:rPr>
              <a:t> </a:t>
            </a:r>
            <a:r>
              <a:rPr lang="en-US" sz="1600">
                <a:latin typeface="Times New Roman" pitchFamily="18" charset="0"/>
              </a:rPr>
              <a:t>Percent fines</a:t>
            </a:r>
            <a:endParaRPr lang="en-US" sz="800">
              <a:latin typeface="Times New Roman" pitchFamily="18" charset="0"/>
            </a:endParaRPr>
          </a:p>
        </p:txBody>
      </p:sp>
    </p:spTree>
    <p:custDataLst>
      <p:tags r:id="rId2"/>
    </p:custData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mpspraywind_AI_herbvsILock_82+88i.wmv">
            <a:hlinkClick r:id="" action="ppaction://media"/>
          </p:cNvPr>
          <p:cNvPicPr>
            <a:picLocks noGrp="1" noRot="1" noChangeAspect="1"/>
          </p:cNvPicPr>
          <p:nvPr>
            <p:ph idx="1"/>
            <a:videoFile r:link="rId2"/>
          </p:nvPr>
        </p:nvPicPr>
        <p:blipFill>
          <a:blip r:embed="rId4" cstate="print"/>
          <a:stretch>
            <a:fillRect/>
          </a:stretch>
        </p:blipFill>
        <p:spPr>
          <a:xfrm>
            <a:off x="0" y="990599"/>
            <a:ext cx="9144000" cy="514350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r>
              <a:rPr lang="en-US"/>
              <a:t>Disclaimer:</a:t>
            </a:r>
          </a:p>
        </p:txBody>
      </p:sp>
      <p:sp>
        <p:nvSpPr>
          <p:cNvPr id="1080323" name="Rectangle 3"/>
          <p:cNvSpPr>
            <a:spLocks noGrp="1" noChangeArrowheads="1"/>
          </p:cNvSpPr>
          <p:nvPr>
            <p:ph type="body" idx="1"/>
          </p:nvPr>
        </p:nvSpPr>
        <p:spPr/>
        <p:txBody>
          <a:bodyPr/>
          <a:lstStyle/>
          <a:p>
            <a:r>
              <a:rPr lang="en-US"/>
              <a:t>Brand names appearing in this presentation are for identification and illustration purposes only.</a:t>
            </a:r>
          </a:p>
          <a:p>
            <a:r>
              <a:rPr lang="en-US"/>
              <a:t>No endorsement is intended, nor is criticism implied of similar products not mentioned. </a:t>
            </a:r>
          </a:p>
        </p:txBody>
      </p:sp>
    </p:spTree>
    <p:custDataLst>
      <p:tags r:id="rId1"/>
    </p:custData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http://www.homedepot.com/catalog/productImages/300/65/65a7af95-32d0-49f6-b770-47b2e9c20a09_300.jpg"/>
          <p:cNvPicPr>
            <a:picLocks noChangeAspect="1" noChangeArrowheads="1"/>
          </p:cNvPicPr>
          <p:nvPr/>
        </p:nvPicPr>
        <p:blipFill>
          <a:blip r:embed="rId2" cstate="print"/>
          <a:srcRect/>
          <a:stretch>
            <a:fillRect/>
          </a:stretch>
        </p:blipFill>
        <p:spPr bwMode="auto">
          <a:xfrm>
            <a:off x="76200" y="3048000"/>
            <a:ext cx="3429000" cy="3429000"/>
          </a:xfrm>
          <a:prstGeom prst="rect">
            <a:avLst/>
          </a:prstGeom>
          <a:noFill/>
          <a:ln w="9525">
            <a:noFill/>
            <a:miter lim="800000"/>
            <a:headEnd/>
            <a:tailEnd/>
          </a:ln>
        </p:spPr>
      </p:pic>
      <p:pic>
        <p:nvPicPr>
          <p:cNvPr id="27655" name="Picture 6" descr="http://www.solousa.com/store/shop_image/product/f28d77992baeadcec934d2cb04cf0f74.gif"/>
          <p:cNvPicPr>
            <a:picLocks noChangeAspect="1" noChangeArrowheads="1"/>
          </p:cNvPicPr>
          <p:nvPr/>
        </p:nvPicPr>
        <p:blipFill>
          <a:blip r:embed="rId3" cstate="print"/>
          <a:srcRect/>
          <a:stretch>
            <a:fillRect/>
          </a:stretch>
        </p:blipFill>
        <p:spPr bwMode="auto">
          <a:xfrm>
            <a:off x="3505200" y="2559050"/>
            <a:ext cx="1803400" cy="4070350"/>
          </a:xfrm>
          <a:prstGeom prst="rect">
            <a:avLst/>
          </a:prstGeom>
          <a:noFill/>
          <a:ln w="9525">
            <a:noFill/>
            <a:miter lim="800000"/>
            <a:headEnd/>
            <a:tailEnd/>
          </a:ln>
        </p:spPr>
      </p:pic>
      <p:pic>
        <p:nvPicPr>
          <p:cNvPr id="12" name="Picture 9" descr="MVC-030F"/>
          <p:cNvPicPr>
            <a:picLocks noChangeAspect="1" noChangeArrowheads="1"/>
          </p:cNvPicPr>
          <p:nvPr/>
        </p:nvPicPr>
        <p:blipFill>
          <a:blip r:embed="rId4" cstate="print"/>
          <a:srcRect l="2083" t="2777" r="4167" b="4167"/>
          <a:stretch>
            <a:fillRect/>
          </a:stretch>
        </p:blipFill>
        <p:spPr bwMode="auto">
          <a:xfrm>
            <a:off x="2819400" y="381000"/>
            <a:ext cx="2819400" cy="2100263"/>
          </a:xfrm>
          <a:prstGeom prst="rect">
            <a:avLst/>
          </a:prstGeom>
          <a:noFill/>
          <a:ln w="9525">
            <a:noFill/>
            <a:miter lim="800000"/>
            <a:headEnd/>
            <a:tailEnd/>
          </a:ln>
        </p:spPr>
      </p:pic>
      <p:pic>
        <p:nvPicPr>
          <p:cNvPr id="13" name="Picture 12" descr="MVC-051F"/>
          <p:cNvPicPr>
            <a:picLocks noChangeAspect="1" noChangeArrowheads="1"/>
          </p:cNvPicPr>
          <p:nvPr/>
        </p:nvPicPr>
        <p:blipFill>
          <a:blip r:embed="rId5" cstate="print"/>
          <a:srcRect l="11539" r="9616" b="5128"/>
          <a:stretch>
            <a:fillRect/>
          </a:stretch>
        </p:blipFill>
        <p:spPr bwMode="auto">
          <a:xfrm>
            <a:off x="381000" y="228600"/>
            <a:ext cx="2209800" cy="1995488"/>
          </a:xfrm>
          <a:prstGeom prst="rect">
            <a:avLst/>
          </a:prstGeom>
          <a:noFill/>
          <a:ln w="9525">
            <a:noFill/>
            <a:miter lim="800000"/>
            <a:headEnd/>
            <a:tailEnd/>
          </a:ln>
        </p:spPr>
      </p:pic>
      <p:pic>
        <p:nvPicPr>
          <p:cNvPr id="14" name="Picture 5" descr="gg_smv"/>
          <p:cNvPicPr>
            <a:picLocks noChangeAspect="1" noChangeArrowheads="1"/>
          </p:cNvPicPr>
          <p:nvPr/>
        </p:nvPicPr>
        <p:blipFill>
          <a:blip r:embed="rId6" cstate="print"/>
          <a:srcRect/>
          <a:stretch>
            <a:fillRect/>
          </a:stretch>
        </p:blipFill>
        <p:spPr bwMode="auto">
          <a:xfrm>
            <a:off x="5715000" y="5029200"/>
            <a:ext cx="3276600" cy="1746250"/>
          </a:xfrm>
          <a:prstGeom prst="rect">
            <a:avLst/>
          </a:prstGeom>
          <a:noFill/>
          <a:ln w="9525">
            <a:noFill/>
            <a:miter lim="800000"/>
            <a:headEnd/>
            <a:tailEnd/>
          </a:ln>
        </p:spPr>
      </p:pic>
      <p:pic>
        <p:nvPicPr>
          <p:cNvPr id="15" name="Picture 7" descr="MVC-010F"/>
          <p:cNvPicPr>
            <a:picLocks noChangeAspect="1" noChangeArrowheads="1"/>
          </p:cNvPicPr>
          <p:nvPr/>
        </p:nvPicPr>
        <p:blipFill>
          <a:blip r:embed="rId7" cstate="print"/>
          <a:srcRect l="53125" t="41667" r="22917" b="23611"/>
          <a:stretch>
            <a:fillRect/>
          </a:stretch>
        </p:blipFill>
        <p:spPr bwMode="auto">
          <a:xfrm>
            <a:off x="6324600" y="76200"/>
            <a:ext cx="2362200" cy="2568983"/>
          </a:xfrm>
          <a:prstGeom prst="rect">
            <a:avLst/>
          </a:prstGeom>
          <a:noFill/>
          <a:ln w="9525">
            <a:noFill/>
            <a:miter lim="800000"/>
            <a:headEnd/>
            <a:tailEnd/>
          </a:ln>
        </p:spPr>
      </p:pic>
      <p:pic>
        <p:nvPicPr>
          <p:cNvPr id="16" name="Picture 10" descr="MVC-032F"/>
          <p:cNvPicPr>
            <a:picLocks noChangeAspect="1" noChangeArrowheads="1"/>
          </p:cNvPicPr>
          <p:nvPr/>
        </p:nvPicPr>
        <p:blipFill>
          <a:blip r:embed="rId8" cstate="print"/>
          <a:srcRect l="56250" t="30556" r="11458" b="38889"/>
          <a:stretch>
            <a:fillRect/>
          </a:stretch>
        </p:blipFill>
        <p:spPr bwMode="auto">
          <a:xfrm>
            <a:off x="6248400" y="3169330"/>
            <a:ext cx="2514600" cy="1783670"/>
          </a:xfrm>
          <a:prstGeom prst="rect">
            <a:avLst/>
          </a:prstGeom>
          <a:noFill/>
          <a:ln w="9525">
            <a:noFill/>
            <a:miter lim="800000"/>
            <a:headEnd/>
            <a:tailEnd/>
          </a:ln>
        </p:spPr>
      </p:pic>
      <p:cxnSp>
        <p:nvCxnSpPr>
          <p:cNvPr id="18" name="Straight Arrow Connector 17"/>
          <p:cNvCxnSpPr/>
          <p:nvPr/>
        </p:nvCxnSpPr>
        <p:spPr>
          <a:xfrm rot="10800000" flipV="1">
            <a:off x="5562600" y="1828800"/>
            <a:ext cx="1143000" cy="228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Text Box 6"/>
          <p:cNvSpPr txBox="1">
            <a:spLocks noChangeArrowheads="1"/>
          </p:cNvSpPr>
          <p:nvPr/>
        </p:nvSpPr>
        <p:spPr bwMode="auto">
          <a:xfrm>
            <a:off x="5943600" y="2681288"/>
            <a:ext cx="2971800" cy="366712"/>
          </a:xfrm>
          <a:prstGeom prst="rect">
            <a:avLst/>
          </a:prstGeom>
          <a:noFill/>
          <a:ln w="9525">
            <a:noFill/>
            <a:miter lim="800000"/>
            <a:headEnd type="none" w="sm" len="sm"/>
            <a:tailEnd type="none" w="sm" len="sm"/>
          </a:ln>
        </p:spPr>
        <p:txBody>
          <a:bodyPr>
            <a:spAutoFit/>
          </a:bodyPr>
          <a:lstStyle/>
          <a:p>
            <a:pPr>
              <a:spcBef>
                <a:spcPct val="50000"/>
              </a:spcBef>
            </a:pPr>
            <a:r>
              <a:rPr lang="en-US" dirty="0"/>
              <a:t>Spray Management </a:t>
            </a:r>
            <a:r>
              <a:rPr lang="en-US" dirty="0" smtClean="0"/>
              <a:t>Valves</a:t>
            </a:r>
            <a:endParaRPr lang="en-US" dirty="0"/>
          </a:p>
        </p:txBody>
      </p:sp>
      <p:cxnSp>
        <p:nvCxnSpPr>
          <p:cNvPr id="20" name="Straight Arrow Connector 19"/>
          <p:cNvCxnSpPr/>
          <p:nvPr/>
        </p:nvCxnSpPr>
        <p:spPr>
          <a:xfrm rot="10800000" flipV="1">
            <a:off x="3962400" y="228600"/>
            <a:ext cx="1371600" cy="5334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5400000" flipH="1" flipV="1">
            <a:off x="2971800" y="2667000"/>
            <a:ext cx="533400" cy="2286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0" name="Picture 9" descr="pressuregauge1"/>
          <p:cNvPicPr>
            <a:picLocks noChangeAspect="1" noChangeArrowheads="1"/>
          </p:cNvPicPr>
          <p:nvPr/>
        </p:nvPicPr>
        <p:blipFill>
          <a:blip r:embed="rId9" cstate="print">
            <a:lum bright="30000"/>
          </a:blip>
          <a:srcRect l="12500" t="8333" r="12500"/>
          <a:stretch>
            <a:fillRect/>
          </a:stretch>
        </p:blipFill>
        <p:spPr bwMode="auto">
          <a:xfrm>
            <a:off x="2514600" y="3124200"/>
            <a:ext cx="762000" cy="698500"/>
          </a:xfrm>
          <a:prstGeom prst="rect">
            <a:avLst/>
          </a:prstGeom>
          <a:noFill/>
          <a:ln w="76200">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IMG_129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Rectangle 4"/>
          <p:cNvSpPr>
            <a:spLocks noChangeArrowheads="1"/>
          </p:cNvSpPr>
          <p:nvPr/>
        </p:nvSpPr>
        <p:spPr bwMode="auto">
          <a:xfrm>
            <a:off x="474663" y="6096000"/>
            <a:ext cx="8288337" cy="762000"/>
          </a:xfrm>
          <a:prstGeom prst="rect">
            <a:avLst/>
          </a:prstGeom>
          <a:noFill/>
          <a:ln w="12700">
            <a:noFill/>
            <a:miter lim="800000"/>
            <a:headEnd/>
            <a:tailEnd/>
          </a:ln>
        </p:spPr>
        <p:txBody>
          <a:bodyPr wrap="none">
            <a:spAutoFit/>
          </a:bodyPr>
          <a:lstStyle/>
          <a:p>
            <a:r>
              <a:rPr lang="en-US" sz="4400">
                <a:solidFill>
                  <a:schemeClr val="bg1"/>
                </a:solidFill>
                <a:latin typeface="Comic Sans MS" pitchFamily="66" charset="0"/>
              </a:rPr>
              <a:t>www.bae.ksu.edu/faculty/wolf/</a:t>
            </a:r>
          </a:p>
        </p:txBody>
      </p:sp>
      <p:sp>
        <p:nvSpPr>
          <p:cNvPr id="889861" name="Rectangle 5"/>
          <p:cNvSpPr>
            <a:spLocks noChangeArrowheads="1"/>
          </p:cNvSpPr>
          <p:nvPr/>
        </p:nvSpPr>
        <p:spPr bwMode="auto">
          <a:xfrm rot="-1194350">
            <a:off x="2611014" y="4191000"/>
            <a:ext cx="3581400" cy="1404938"/>
          </a:xfrm>
          <a:prstGeom prst="rect">
            <a:avLst/>
          </a:prstGeom>
          <a:noFill/>
          <a:ln w="9525">
            <a:noFill/>
            <a:miter lim="800000"/>
            <a:headEnd/>
            <a:tailEnd/>
          </a:ln>
        </p:spPr>
        <p:txBody>
          <a:bodyPr anchor="ctr"/>
          <a:lstStyle/>
          <a:p>
            <a:r>
              <a:rPr kumimoji="1" lang="en-US" sz="6700" dirty="0">
                <a:solidFill>
                  <a:srgbClr val="FFFF00"/>
                </a:solidFill>
                <a:latin typeface="Comic Sans MS" pitchFamily="66" charset="0"/>
              </a:rPr>
              <a:t>T</a:t>
            </a:r>
            <a:r>
              <a:rPr kumimoji="1" lang="en-US" sz="6100" dirty="0">
                <a:solidFill>
                  <a:srgbClr val="FFFF00"/>
                </a:solidFill>
                <a:latin typeface="Comic Sans MS" pitchFamily="66" charset="0"/>
              </a:rPr>
              <a:t>hanks!</a:t>
            </a:r>
          </a:p>
        </p:txBody>
      </p:sp>
      <p:sp>
        <p:nvSpPr>
          <p:cNvPr id="23557" name="Rectangle 6"/>
          <p:cNvSpPr>
            <a:spLocks noChangeArrowheads="1"/>
          </p:cNvSpPr>
          <p:nvPr/>
        </p:nvSpPr>
        <p:spPr bwMode="auto">
          <a:xfrm>
            <a:off x="76200" y="228600"/>
            <a:ext cx="5689600" cy="520700"/>
          </a:xfrm>
          <a:prstGeom prst="rect">
            <a:avLst/>
          </a:prstGeom>
          <a:noFill/>
          <a:ln w="9525">
            <a:noFill/>
            <a:miter lim="800000"/>
            <a:headEnd/>
            <a:tailEnd/>
          </a:ln>
        </p:spPr>
        <p:txBody>
          <a:bodyPr lIns="91425" tIns="45713" rIns="91425" bIns="45713" anchor="b"/>
          <a:lstStyle/>
          <a:p>
            <a:r>
              <a:rPr kumimoji="1" lang="en-US">
                <a:solidFill>
                  <a:schemeClr val="bg1"/>
                </a:solidFill>
                <a:latin typeface="Comic Sans MS" pitchFamily="66" charset="0"/>
              </a:rPr>
              <a:t>For more information contact:</a:t>
            </a:r>
          </a:p>
        </p:txBody>
      </p:sp>
      <p:sp>
        <p:nvSpPr>
          <p:cNvPr id="23558" name="Text Box 7"/>
          <p:cNvSpPr txBox="1">
            <a:spLocks noChangeArrowheads="1"/>
          </p:cNvSpPr>
          <p:nvPr/>
        </p:nvSpPr>
        <p:spPr bwMode="auto">
          <a:xfrm>
            <a:off x="5791200" y="0"/>
            <a:ext cx="3190875" cy="579438"/>
          </a:xfrm>
          <a:prstGeom prst="rect">
            <a:avLst/>
          </a:prstGeom>
          <a:noFill/>
          <a:ln w="9525">
            <a:noFill/>
            <a:miter lim="800000"/>
            <a:headEnd type="none" w="sm" len="sm"/>
            <a:tailEnd type="none" w="sm" len="sm"/>
          </a:ln>
        </p:spPr>
        <p:txBody>
          <a:bodyPr wrap="none">
            <a:spAutoFit/>
          </a:bodyPr>
          <a:lstStyle/>
          <a:p>
            <a:r>
              <a:rPr lang="en-US" sz="3200">
                <a:latin typeface="Comic Sans MS" pitchFamily="66" charset="0"/>
              </a:rPr>
              <a:t>rewolf@ksu.edu</a:t>
            </a:r>
          </a:p>
        </p:txBody>
      </p:sp>
      <p:pic>
        <p:nvPicPr>
          <p:cNvPr id="23559" name="Picture 7" descr="IMG_0298"/>
          <p:cNvPicPr>
            <a:picLocks noChangeAspect="1" noChangeArrowheads="1"/>
          </p:cNvPicPr>
          <p:nvPr/>
        </p:nvPicPr>
        <p:blipFill>
          <a:blip r:embed="rId4" cstate="print"/>
          <a:srcRect/>
          <a:stretch>
            <a:fillRect/>
          </a:stretch>
        </p:blipFill>
        <p:spPr bwMode="auto">
          <a:xfrm>
            <a:off x="5638800" y="3962400"/>
            <a:ext cx="3276600" cy="2184400"/>
          </a:xfrm>
          <a:prstGeom prst="snip2DiagRect">
            <a:avLst>
              <a:gd name="adj1" fmla="val 2192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descr="IMG_0214.JPG"/>
          <p:cNvPicPr>
            <a:picLocks noChangeAspect="1"/>
          </p:cNvPicPr>
          <p:nvPr/>
        </p:nvPicPr>
        <p:blipFill>
          <a:blip r:embed="rId5" cstate="print"/>
          <a:srcRect l="34166" t="28750" r="33334" b="22500"/>
          <a:stretch>
            <a:fillRect/>
          </a:stretch>
        </p:blipFill>
        <p:spPr>
          <a:xfrm>
            <a:off x="228600" y="4343400"/>
            <a:ext cx="1981200" cy="1981200"/>
          </a:xfrm>
          <a:prstGeom prst="ellipse">
            <a:avLst/>
          </a:prstGeom>
          <a:ln>
            <a:noFill/>
          </a:ln>
          <a:effectLst>
            <a:softEdge rad="11250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89861"/>
                                        </p:tgtEl>
                                        <p:attrNameLst>
                                          <p:attrName>style.visibility</p:attrName>
                                        </p:attrNameLst>
                                      </p:cBhvr>
                                      <p:to>
                                        <p:strVal val="visible"/>
                                      </p:to>
                                    </p:set>
                                    <p:anim calcmode="lin" valueType="num">
                                      <p:cBhvr additive="base">
                                        <p:cTn id="7" dur="3000" fill="hold"/>
                                        <p:tgtEl>
                                          <p:spTgt spid="889861"/>
                                        </p:tgtEl>
                                        <p:attrNameLst>
                                          <p:attrName>ppt_x</p:attrName>
                                        </p:attrNameLst>
                                      </p:cBhvr>
                                      <p:tavLst>
                                        <p:tav tm="0">
                                          <p:val>
                                            <p:strVal val="#ppt_x"/>
                                          </p:val>
                                        </p:tav>
                                        <p:tav tm="100000">
                                          <p:val>
                                            <p:strVal val="#ppt_x"/>
                                          </p:val>
                                        </p:tav>
                                      </p:tavLst>
                                    </p:anim>
                                    <p:anim calcmode="lin" valueType="num">
                                      <p:cBhvr additive="base">
                                        <p:cTn id="8" dur="3000" fill="hold"/>
                                        <p:tgtEl>
                                          <p:spTgt spid="8898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Spray Management Valve</a:t>
            </a:r>
            <a:endParaRPr lang="en-US" dirty="0"/>
          </a:p>
        </p:txBody>
      </p:sp>
      <p:pic>
        <p:nvPicPr>
          <p:cNvPr id="710658" name="Picture 2"/>
          <p:cNvPicPr>
            <a:picLocks noChangeAspect="1" noChangeArrowheads="1"/>
          </p:cNvPicPr>
          <p:nvPr/>
        </p:nvPicPr>
        <p:blipFill>
          <a:blip r:embed="rId2" cstate="print"/>
          <a:srcRect/>
          <a:stretch>
            <a:fillRect/>
          </a:stretch>
        </p:blipFill>
        <p:spPr bwMode="auto">
          <a:xfrm>
            <a:off x="41746" y="1295401"/>
            <a:ext cx="3768254" cy="5257800"/>
          </a:xfrm>
          <a:prstGeom prst="rect">
            <a:avLst/>
          </a:prstGeom>
          <a:noFill/>
          <a:ln w="9525">
            <a:noFill/>
            <a:miter lim="800000"/>
            <a:headEnd/>
            <a:tailEnd/>
          </a:ln>
        </p:spPr>
      </p:pic>
      <p:pic>
        <p:nvPicPr>
          <p:cNvPr id="710659" name="Picture 3"/>
          <p:cNvPicPr>
            <a:picLocks noChangeAspect="1" noChangeArrowheads="1"/>
          </p:cNvPicPr>
          <p:nvPr/>
        </p:nvPicPr>
        <p:blipFill>
          <a:blip r:embed="rId3" cstate="print"/>
          <a:srcRect/>
          <a:stretch>
            <a:fillRect/>
          </a:stretch>
        </p:blipFill>
        <p:spPr bwMode="auto">
          <a:xfrm>
            <a:off x="3757247" y="1447800"/>
            <a:ext cx="5310554" cy="5029200"/>
          </a:xfrm>
          <a:prstGeom prst="rect">
            <a:avLst/>
          </a:prstGeom>
          <a:noFill/>
          <a:ln w="9525">
            <a:noFill/>
            <a:miter lim="800000"/>
            <a:headEnd/>
            <a:tailEnd/>
          </a:ln>
        </p:spPr>
      </p:pic>
      <p:pic>
        <p:nvPicPr>
          <p:cNvPr id="710660" name="Picture 4"/>
          <p:cNvPicPr>
            <a:picLocks noChangeAspect="1" noChangeArrowheads="1"/>
          </p:cNvPicPr>
          <p:nvPr/>
        </p:nvPicPr>
        <p:blipFill>
          <a:blip r:embed="rId4" cstate="print"/>
          <a:srcRect/>
          <a:stretch>
            <a:fillRect/>
          </a:stretch>
        </p:blipFill>
        <p:spPr bwMode="auto">
          <a:xfrm>
            <a:off x="6477000" y="3124200"/>
            <a:ext cx="2152650" cy="438150"/>
          </a:xfrm>
          <a:prstGeom prst="rect">
            <a:avLst/>
          </a:prstGeom>
          <a:noFill/>
          <a:ln w="9525">
            <a:noFill/>
            <a:miter lim="800000"/>
            <a:headEnd/>
            <a:tailEnd/>
          </a:ln>
        </p:spPr>
      </p:pic>
      <p:pic>
        <p:nvPicPr>
          <p:cNvPr id="710661" name="Picture 5"/>
          <p:cNvPicPr>
            <a:picLocks noChangeAspect="1" noChangeArrowheads="1"/>
          </p:cNvPicPr>
          <p:nvPr/>
        </p:nvPicPr>
        <p:blipFill>
          <a:blip r:embed="rId5" cstate="print"/>
          <a:srcRect/>
          <a:stretch>
            <a:fillRect/>
          </a:stretch>
        </p:blipFill>
        <p:spPr bwMode="auto">
          <a:xfrm>
            <a:off x="152400" y="1828800"/>
            <a:ext cx="2114550" cy="472250"/>
          </a:xfrm>
          <a:prstGeom prst="rect">
            <a:avLst/>
          </a:prstGeom>
          <a:noFill/>
          <a:ln w="9525">
            <a:noFill/>
            <a:miter lim="800000"/>
            <a:headEnd/>
            <a:tailEnd/>
          </a:ln>
        </p:spPr>
      </p:pic>
      <p:pic>
        <p:nvPicPr>
          <p:cNvPr id="710662" name="Picture 6"/>
          <p:cNvPicPr>
            <a:picLocks noChangeAspect="1" noChangeArrowheads="1"/>
          </p:cNvPicPr>
          <p:nvPr/>
        </p:nvPicPr>
        <p:blipFill>
          <a:blip r:embed="rId6" cstate="print"/>
          <a:srcRect/>
          <a:stretch>
            <a:fillRect/>
          </a:stretch>
        </p:blipFill>
        <p:spPr bwMode="auto">
          <a:xfrm>
            <a:off x="657225" y="2362200"/>
            <a:ext cx="1095375" cy="19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tree-1"/>
          <p:cNvPicPr>
            <a:picLocks noChangeAspect="1" noChangeArrowheads="1"/>
          </p:cNvPicPr>
          <p:nvPr/>
        </p:nvPicPr>
        <p:blipFill>
          <a:blip r:embed="rId2" cstate="print"/>
          <a:srcRect/>
          <a:stretch>
            <a:fillRect/>
          </a:stretch>
        </p:blipFill>
        <p:spPr bwMode="auto">
          <a:xfrm>
            <a:off x="762000" y="3581400"/>
            <a:ext cx="2590800" cy="2590800"/>
          </a:xfrm>
          <a:prstGeom prst="rect">
            <a:avLst/>
          </a:prstGeom>
          <a:noFill/>
          <a:ln w="9525">
            <a:noFill/>
            <a:miter lim="800000"/>
            <a:headEnd/>
            <a:tailEnd/>
          </a:ln>
        </p:spPr>
      </p:pic>
      <p:pic>
        <p:nvPicPr>
          <p:cNvPr id="41987" name="Picture 6" descr="antique tree sprayer"/>
          <p:cNvPicPr>
            <a:picLocks noChangeAspect="1" noChangeArrowheads="1"/>
          </p:cNvPicPr>
          <p:nvPr/>
        </p:nvPicPr>
        <p:blipFill>
          <a:blip r:embed="rId3" cstate="print"/>
          <a:srcRect/>
          <a:stretch>
            <a:fillRect/>
          </a:stretch>
        </p:blipFill>
        <p:spPr bwMode="auto">
          <a:xfrm>
            <a:off x="76200" y="381000"/>
            <a:ext cx="4953000" cy="2787650"/>
          </a:xfrm>
          <a:prstGeom prst="rect">
            <a:avLst/>
          </a:prstGeom>
          <a:noFill/>
          <a:ln w="9525">
            <a:noFill/>
            <a:miter lim="800000"/>
            <a:headEnd/>
            <a:tailEnd/>
          </a:ln>
        </p:spPr>
      </p:pic>
      <p:pic>
        <p:nvPicPr>
          <p:cNvPr id="41988" name="Picture 4" descr="gg-a-high-tree.gif"/>
          <p:cNvPicPr>
            <a:picLocks noChangeAspect="1"/>
          </p:cNvPicPr>
          <p:nvPr/>
        </p:nvPicPr>
        <p:blipFill>
          <a:blip r:embed="rId4" cstate="print"/>
          <a:srcRect/>
          <a:stretch>
            <a:fillRect/>
          </a:stretch>
        </p:blipFill>
        <p:spPr bwMode="auto">
          <a:xfrm>
            <a:off x="5181600" y="1219200"/>
            <a:ext cx="38862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1447800" y="1828800"/>
          <a:ext cx="6218238" cy="4267200"/>
        </p:xfrm>
        <a:graphic>
          <a:graphicData uri="http://schemas.openxmlformats.org/presentationml/2006/ole">
            <p:oleObj spid="_x0000_s108546" name="Chart" r:id="rId4" imgW="6095905" imgH="4095940" progId="MSGraph.Chart.8">
              <p:embed followColorScheme="full"/>
            </p:oleObj>
          </a:graphicData>
        </a:graphic>
      </p:graphicFrame>
      <p:sp>
        <p:nvSpPr>
          <p:cNvPr id="1027" name="Rectangle 3"/>
          <p:cNvSpPr>
            <a:spLocks noGrp="1" noChangeArrowheads="1"/>
          </p:cNvSpPr>
          <p:nvPr>
            <p:ph type="title"/>
          </p:nvPr>
        </p:nvSpPr>
        <p:spPr>
          <a:xfrm>
            <a:off x="990600" y="381000"/>
            <a:ext cx="7162800" cy="1143000"/>
          </a:xfrm>
          <a:noFill/>
        </p:spPr>
        <p:txBody>
          <a:bodyPr anchor="t">
            <a:normAutofit fontScale="90000"/>
          </a:bodyPr>
          <a:lstStyle/>
          <a:p>
            <a:r>
              <a:rPr lang="en-US" smtClean="0"/>
              <a:t>Vertical Reach at Various Pressures (Spray Gun)</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2"/>
          <p:cNvSpPr>
            <a:spLocks noGrp="1" noChangeArrowheads="1"/>
          </p:cNvSpPr>
          <p:nvPr>
            <p:ph type="title"/>
          </p:nvPr>
        </p:nvSpPr>
        <p:spPr>
          <a:xfrm>
            <a:off x="381000" y="381000"/>
            <a:ext cx="8534400" cy="762000"/>
          </a:xfrm>
          <a:noFill/>
          <a:ln/>
        </p:spPr>
        <p:txBody>
          <a:bodyPr>
            <a:normAutofit fontScale="90000"/>
          </a:bodyPr>
          <a:lstStyle/>
          <a:p>
            <a:r>
              <a:rPr lang="en-US" sz="4000" dirty="0"/>
              <a:t>Accurate and efficient applications:</a:t>
            </a:r>
            <a:br>
              <a:rPr lang="en-US" sz="4000" dirty="0"/>
            </a:br>
            <a:r>
              <a:rPr lang="en-US" sz="3600" dirty="0"/>
              <a:t>Increase Efficacy – Minimize Drift</a:t>
            </a:r>
            <a:endParaRPr lang="en-US" sz="4000" dirty="0"/>
          </a:p>
        </p:txBody>
      </p:sp>
      <p:pic>
        <p:nvPicPr>
          <p:cNvPr id="5" name="Picture 4" descr="MVC-023F"/>
          <p:cNvPicPr>
            <a:picLocks noChangeAspect="1" noChangeArrowheads="1"/>
          </p:cNvPicPr>
          <p:nvPr/>
        </p:nvPicPr>
        <p:blipFill>
          <a:blip r:embed="rId4" cstate="print"/>
          <a:srcRect l="11539" t="7692" r="27885"/>
          <a:stretch>
            <a:fillRect/>
          </a:stretch>
        </p:blipFill>
        <p:spPr>
          <a:xfrm>
            <a:off x="2286000" y="3962400"/>
            <a:ext cx="2362200" cy="2699657"/>
          </a:xfrm>
          <a:prstGeom prst="rect">
            <a:avLst/>
          </a:prstGeom>
          <a:noFill/>
          <a:ln/>
        </p:spPr>
      </p:pic>
      <p:pic>
        <p:nvPicPr>
          <p:cNvPr id="6" name="Picture 5" descr="IMG_0369"/>
          <p:cNvPicPr>
            <a:picLocks noChangeAspect="1" noChangeArrowheads="1"/>
          </p:cNvPicPr>
          <p:nvPr/>
        </p:nvPicPr>
        <p:blipFill>
          <a:blip r:embed="rId5" cstate="print"/>
          <a:srcRect/>
          <a:stretch>
            <a:fillRect/>
          </a:stretch>
        </p:blipFill>
        <p:spPr>
          <a:xfrm>
            <a:off x="4851400" y="1295400"/>
            <a:ext cx="3835400" cy="2876550"/>
          </a:xfrm>
          <a:prstGeom prst="rect">
            <a:avLst/>
          </a:prstGeom>
          <a:noFill/>
          <a:ln/>
        </p:spPr>
      </p:pic>
      <p:pic>
        <p:nvPicPr>
          <p:cNvPr id="7" name="Picture 5" descr="MVC-046L"/>
          <p:cNvPicPr>
            <a:picLocks noChangeAspect="1" noChangeArrowheads="1"/>
          </p:cNvPicPr>
          <p:nvPr/>
        </p:nvPicPr>
        <p:blipFill>
          <a:blip r:embed="rId6" cstate="print"/>
          <a:srcRect l="4297" t="14063" r="13672"/>
          <a:stretch>
            <a:fillRect/>
          </a:stretch>
        </p:blipFill>
        <p:spPr bwMode="auto">
          <a:xfrm>
            <a:off x="1143000" y="1295400"/>
            <a:ext cx="3276600" cy="2574925"/>
          </a:xfrm>
          <a:prstGeom prst="rect">
            <a:avLst/>
          </a:prstGeom>
          <a:noFill/>
        </p:spPr>
      </p:pic>
      <p:pic>
        <p:nvPicPr>
          <p:cNvPr id="8" name="Picture 8" descr="MVC-092X"/>
          <p:cNvPicPr>
            <a:picLocks noGrp="1" noChangeAspect="1" noChangeArrowheads="1"/>
          </p:cNvPicPr>
          <p:nvPr>
            <p:ph sz="quarter" idx="4294967295"/>
          </p:nvPr>
        </p:nvPicPr>
        <p:blipFill>
          <a:blip r:embed="rId7" cstate="print"/>
          <a:srcRect/>
          <a:stretch>
            <a:fillRect/>
          </a:stretch>
        </p:blipFill>
        <p:spPr>
          <a:xfrm>
            <a:off x="5181600" y="4267200"/>
            <a:ext cx="3251200" cy="2438400"/>
          </a:xfrm>
          <a:prstGeom prst="rect">
            <a:avLst/>
          </a:prstGeom>
          <a:noFill/>
          <a:ln/>
        </p:spPr>
      </p:pic>
      <p:pic>
        <p:nvPicPr>
          <p:cNvPr id="9" name="Picture 7" descr="Accuflo-heli-3"/>
          <p:cNvPicPr>
            <a:picLocks noChangeAspect="1" noChangeArrowheads="1"/>
          </p:cNvPicPr>
          <p:nvPr/>
        </p:nvPicPr>
        <p:blipFill>
          <a:blip r:embed="rId8" cstate="print"/>
          <a:srcRect/>
          <a:stretch>
            <a:fillRect/>
          </a:stretch>
        </p:blipFill>
        <p:spPr bwMode="auto">
          <a:xfrm>
            <a:off x="152400" y="4572000"/>
            <a:ext cx="1961626" cy="1936750"/>
          </a:xfrm>
          <a:prstGeom prst="rect">
            <a:avLst/>
          </a:prstGeom>
          <a:noFill/>
        </p:spPr>
      </p:pic>
    </p:spTree>
    <p:custDataLst>
      <p:tags r:id="rId1"/>
    </p:custData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SKIPREMAININGRACESLIDES" val="True"/>
  <p:tag name="BUBBLENAMEVISIBLE" val="True"/>
  <p:tag name="DEFAULTNUMTEAMS" val="5"/>
  <p:tag name="DISPLAYNAME" val="True"/>
  <p:tag name="GRIDROTATIONINTERVAL" val="2"/>
  <p:tag name="POLLINGCYCLE" val="2"/>
  <p:tag name="INCLUDENONRESPONDERS" val="False"/>
  <p:tag name="ALLOWUSERFEEDBACK" val="True"/>
  <p:tag name="REALTIMEBACKUPPATH" val="(None)"/>
  <p:tag name="FIBDISPLAYKEYWORDS" val="True"/>
  <p:tag name="PRRESPONSE4" val="7"/>
  <p:tag name="PRRESPONSE8" val="3"/>
  <p:tag name="TPVERSION" val="2008"/>
  <p:tag name="BULLETTYPE" val="3"/>
  <p:tag name="RESPCOUNTERFORMAT" val="0"/>
  <p:tag name="BACKUPSESSIONS" val="True"/>
  <p:tag name="ROTATIONINTERVAL" val="2"/>
  <p:tag name="RACEANIMATIONSPEED" val="3"/>
  <p:tag name="BUBBLESIZEVISIBLE" val="True"/>
  <p:tag name="USESCHEMECOLORS" val="True"/>
  <p:tag name="AUTOSIZEGRID" val="True"/>
  <p:tag name="CHARTLABELS" val="1"/>
  <p:tag name="INCLUDEPPT" val="True"/>
  <p:tag name="ZEROBASED" val="False"/>
  <p:tag name="FIBNUMRESULTS" val="5"/>
  <p:tag name="PRRESPONSE3" val="8"/>
  <p:tag name="PRRESPONSE9" val="2"/>
  <p:tag name="SHOWBARVISIBLE" val="True"/>
  <p:tag name="RESPCOUNTERSTYLE" val="-1"/>
  <p:tag name="BACKUPMAINTENANCE" val="7"/>
  <p:tag name="RACEENDPOINTS" val="100"/>
  <p:tag name="MAXRESPONDERS" val="5"/>
  <p:tag name="DISPLAYDEVICEID" val="True"/>
  <p:tag name="CHARTCOLORS" val="0"/>
  <p:tag name="CORRECTPOINTVALUE" val="100"/>
  <p:tag name="CHARTSCALE" val="True"/>
  <p:tag name="PRRESPONSE2" val="9"/>
  <p:tag name="PRRESPONSE10" val="1"/>
  <p:tag name="ANSWERNOWSTYLE" val="-1"/>
  <p:tag name="NUMRESPONSES" val="1"/>
  <p:tag name="RACERSMAXDISPLAYED" val="5"/>
  <p:tag name="BUBBLEGROUPING" val="3"/>
  <p:tag name="DISPLAYDEVICENUMBER" val="True"/>
  <p:tag name="RESETCHARTS" val="True"/>
  <p:tag name="REALTIMEBACKUP" val="False"/>
  <p:tag name="PRRESPONSE1" val="10"/>
  <p:tag name="SHOWFLASHWARNING" val="True"/>
  <p:tag name="COUNTDOWNSECONDS" val="10"/>
  <p:tag name="AUTOUPDATEALIASES" val="True"/>
  <p:tag name="CUSTOMGRIDBACKCOLOR" val="-2830136"/>
  <p:tag name="GRIDSIZE" val="{Width=800, Height=600}"/>
  <p:tag name="INCORRECTPOINTVALUE" val="0"/>
  <p:tag name="PRRESPONSE5" val="6"/>
  <p:tag name="USESECONDARYMONITOR" val="True"/>
  <p:tag name="REVIEWONLY" val="False"/>
  <p:tag name="MULTIRESPDIVISOR" val="1"/>
  <p:tag name="FIBINCLUDEOTHER" val="True"/>
  <p:tag name="COUNTDOWNSTYLE" val="-1"/>
  <p:tag name="TEAMSINLEADERBOARD" val="5"/>
  <p:tag name="GRIDPOSITION" val="1"/>
  <p:tag name="PRRESPONSE6" val="5"/>
  <p:tag name="CHARTVALUEFORMAT" val="0%"/>
  <p:tag name="GRIDOPACITY" val="90"/>
  <p:tag name="PRRESPONSE7" val="4"/>
  <p:tag name="BUBBLEVALUEFORMAT" val="0.0"/>
  <p:tag name="FIBDISPLAYRESULTS" val="True"/>
  <p:tag name="INPUTSOURCE" val="1"/>
  <p:tag name="POWERPOINTVERSION" val="12.0"/>
  <p:tag name="PARTICIPANTSINLEADERBOARD" val="5"/>
  <p:tag name="AUTOADJUSTPARTRANGE" val="True"/>
  <p:tag name="PARTLISTDEFAULT" val="1"/>
  <p:tag name="DELIMITERS" val="3.1"/>
  <p:tag name="ADVANCEDSETTINGSVIEW" val="True"/>
  <p:tag name="CUSTOMCELLBACKCOLOR1" val="-16777056"/>
  <p:tag name="CUSTOMCELLBACKCOLOR2" val="-8388480"/>
  <p:tag name="CUSTOMCELLBACKCOLOR3" val="-16744384"/>
  <p:tag name="CUSTOMCELLBACKCOLOR4" val="-8355712"/>
  <p:tag name="CUSTOMCELLFORECOLOR" val="-65536"/>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6313</TotalTime>
  <Pages>29</Pages>
  <Words>1121</Words>
  <Application>Microsoft Office PowerPoint</Application>
  <PresentationFormat>Overhead</PresentationFormat>
  <Paragraphs>220</Paragraphs>
  <Slides>50</Slides>
  <Notes>13</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50</vt:i4>
      </vt:variant>
    </vt:vector>
  </HeadingPairs>
  <TitlesOfParts>
    <vt:vector size="54" baseType="lpstr">
      <vt:lpstr>Office Theme</vt:lpstr>
      <vt:lpstr>Document</vt:lpstr>
      <vt:lpstr>Equation</vt:lpstr>
      <vt:lpstr>Chart</vt:lpstr>
      <vt:lpstr>Calibrating Sprayers for Droplet Size…. ….according to the label</vt:lpstr>
      <vt:lpstr>Nozzle Technology……</vt:lpstr>
      <vt:lpstr>Nozzle Efficacy/Drift Slope</vt:lpstr>
      <vt:lpstr>Nozzles-Recommended Use</vt:lpstr>
      <vt:lpstr>Slide 5</vt:lpstr>
      <vt:lpstr>Spray Management Valve</vt:lpstr>
      <vt:lpstr>Slide 7</vt:lpstr>
      <vt:lpstr>Vertical Reach at Various Pressures (Spray Gun)</vt:lpstr>
      <vt:lpstr>Accurate and efficient applications: Increase Efficacy – Minimize Drift</vt:lpstr>
      <vt:lpstr>Converting to a flat-fan and/or drift reducing nozzle</vt:lpstr>
      <vt:lpstr>Slide 11</vt:lpstr>
      <vt:lpstr>Slide 12</vt:lpstr>
      <vt:lpstr>Nozzles are important because:</vt:lpstr>
      <vt:lpstr>Calibration!!!!</vt:lpstr>
      <vt:lpstr>Calibration/Nozzle Selection:</vt:lpstr>
      <vt:lpstr>Flow Rate Equation:</vt:lpstr>
      <vt:lpstr>Slide 17</vt:lpstr>
      <vt:lpstr>Selecting the proper nozzle….</vt:lpstr>
      <vt:lpstr>Slide 19</vt:lpstr>
      <vt:lpstr>SpotOn Electronic Calibration Tool</vt:lpstr>
      <vt:lpstr>Calibration!!!! The next phase!</vt:lpstr>
      <vt:lpstr>Slide 22</vt:lpstr>
      <vt:lpstr>Slide 23</vt:lpstr>
      <vt:lpstr>Slide 24</vt:lpstr>
      <vt:lpstr>Slide 25</vt:lpstr>
      <vt:lpstr>Slide 26</vt:lpstr>
      <vt:lpstr>Slide 27</vt:lpstr>
      <vt:lpstr>Slide 28</vt:lpstr>
      <vt:lpstr>Slide 29</vt:lpstr>
      <vt:lpstr>Slide 30</vt:lpstr>
      <vt:lpstr>Selecting The Proper Nozzle</vt:lpstr>
      <vt:lpstr>Slide 32</vt:lpstr>
      <vt:lpstr>Slide 33</vt:lpstr>
      <vt:lpstr>Slide 34</vt:lpstr>
      <vt:lpstr>Slide 35</vt:lpstr>
      <vt:lpstr>Slide 36</vt:lpstr>
      <vt:lpstr>Slide 37</vt:lpstr>
      <vt:lpstr>Slide 38</vt:lpstr>
      <vt:lpstr>Slide 39</vt:lpstr>
      <vt:lpstr>Slide 40</vt:lpstr>
      <vt:lpstr>Slide 41</vt:lpstr>
      <vt:lpstr>Boom Buster – Evergreen Products</vt:lpstr>
      <vt:lpstr>XP BoomJet   TeeJet</vt:lpstr>
      <vt:lpstr>Boom Extender: Hypro</vt:lpstr>
      <vt:lpstr>Slide 45</vt:lpstr>
      <vt:lpstr>Total Drift Ranked:</vt:lpstr>
      <vt:lpstr>Slide 47</vt:lpstr>
      <vt:lpstr>Slide 48</vt:lpstr>
      <vt:lpstr>Disclaimer:</vt:lpstr>
      <vt:lpstr>Slide 50</vt:lpstr>
    </vt:vector>
  </TitlesOfParts>
  <Company>AgEng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on Drift Minimization</dc:title>
  <dc:subject/>
  <dc:creator>Robert E. Wolf</dc:creator>
  <cp:keywords/>
  <dc:description/>
  <cp:lastModifiedBy>Bob Wolf</cp:lastModifiedBy>
  <cp:revision>303</cp:revision>
  <cp:lastPrinted>1999-07-01T14:34:41Z</cp:lastPrinted>
  <dcterms:created xsi:type="dcterms:W3CDTF">1998-05-05T03:49:06Z</dcterms:created>
  <dcterms:modified xsi:type="dcterms:W3CDTF">2010-09-30T03:08:08Z</dcterms:modified>
</cp:coreProperties>
</file>