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77"/>
  </p:notesMasterIdLst>
  <p:handoutMasterIdLst>
    <p:handoutMasterId r:id="rId78"/>
  </p:handoutMasterIdLst>
  <p:sldIdLst>
    <p:sldId id="1073" r:id="rId2"/>
    <p:sldId id="1071" r:id="rId3"/>
    <p:sldId id="1079" r:id="rId4"/>
    <p:sldId id="1072" r:id="rId5"/>
    <p:sldId id="912" r:id="rId6"/>
    <p:sldId id="1070" r:id="rId7"/>
    <p:sldId id="1074" r:id="rId8"/>
    <p:sldId id="1075" r:id="rId9"/>
    <p:sldId id="1076" r:id="rId10"/>
    <p:sldId id="1078" r:id="rId11"/>
    <p:sldId id="1077" r:id="rId12"/>
    <p:sldId id="913" r:id="rId13"/>
    <p:sldId id="1080" r:id="rId14"/>
    <p:sldId id="1081" r:id="rId15"/>
    <p:sldId id="1082" r:id="rId16"/>
    <p:sldId id="1124" r:id="rId17"/>
    <p:sldId id="1083" r:id="rId18"/>
    <p:sldId id="1084" r:id="rId19"/>
    <p:sldId id="1085" r:id="rId20"/>
    <p:sldId id="1086" r:id="rId21"/>
    <p:sldId id="1089" r:id="rId22"/>
    <p:sldId id="1091" r:id="rId23"/>
    <p:sldId id="1092" r:id="rId24"/>
    <p:sldId id="1125" r:id="rId25"/>
    <p:sldId id="1093" r:id="rId26"/>
    <p:sldId id="1096" r:id="rId27"/>
    <p:sldId id="1097" r:id="rId28"/>
    <p:sldId id="1105" r:id="rId29"/>
    <p:sldId id="1098" r:id="rId30"/>
    <p:sldId id="1099" r:id="rId31"/>
    <p:sldId id="1100" r:id="rId32"/>
    <p:sldId id="1102" r:id="rId33"/>
    <p:sldId id="1103" r:id="rId34"/>
    <p:sldId id="1106" r:id="rId35"/>
    <p:sldId id="1128" r:id="rId36"/>
    <p:sldId id="1038" r:id="rId37"/>
    <p:sldId id="1152" r:id="rId38"/>
    <p:sldId id="1112" r:id="rId39"/>
    <p:sldId id="1130" r:id="rId40"/>
    <p:sldId id="1114" r:id="rId41"/>
    <p:sldId id="1131" r:id="rId42"/>
    <p:sldId id="1115" r:id="rId43"/>
    <p:sldId id="1117" r:id="rId44"/>
    <p:sldId id="1039" r:id="rId45"/>
    <p:sldId id="1122" r:id="rId46"/>
    <p:sldId id="1123" r:id="rId47"/>
    <p:sldId id="1142" r:id="rId48"/>
    <p:sldId id="1126" r:id="rId49"/>
    <p:sldId id="1127" r:id="rId50"/>
    <p:sldId id="1129" r:id="rId51"/>
    <p:sldId id="1132" r:id="rId52"/>
    <p:sldId id="1133" r:id="rId53"/>
    <p:sldId id="1134" r:id="rId54"/>
    <p:sldId id="1135" r:id="rId55"/>
    <p:sldId id="1137" r:id="rId56"/>
    <p:sldId id="1138" r:id="rId57"/>
    <p:sldId id="1139" r:id="rId58"/>
    <p:sldId id="1140" r:id="rId59"/>
    <p:sldId id="1141" r:id="rId60"/>
    <p:sldId id="1069" r:id="rId61"/>
    <p:sldId id="1153" r:id="rId62"/>
    <p:sldId id="1154" r:id="rId63"/>
    <p:sldId id="1155" r:id="rId64"/>
    <p:sldId id="1157" r:id="rId65"/>
    <p:sldId id="1156" r:id="rId66"/>
    <p:sldId id="1148" r:id="rId67"/>
    <p:sldId id="1144" r:id="rId68"/>
    <p:sldId id="1146" r:id="rId69"/>
    <p:sldId id="1145" r:id="rId70"/>
    <p:sldId id="1147" r:id="rId71"/>
    <p:sldId id="1149" r:id="rId72"/>
    <p:sldId id="1150" r:id="rId73"/>
    <p:sldId id="1143" r:id="rId74"/>
    <p:sldId id="639" r:id="rId75"/>
    <p:sldId id="1151" r:id="rId76"/>
  </p:sldIdLst>
  <p:sldSz cx="9144000" cy="6858000" type="overhead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33FF"/>
    <a:srgbClr val="6600CC"/>
    <a:srgbClr val="FF0000"/>
    <a:srgbClr val="9696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64" autoAdjust="0"/>
    <p:restoredTop sz="94595" autoAdjust="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22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8.xml"/><Relationship Id="rId2" Type="http://schemas.openxmlformats.org/officeDocument/2006/relationships/slide" Target="slides/slide10.xml"/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9850" y="8750300"/>
            <a:ext cx="72390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eaLnBrk="0" hangingPunct="0"/>
            <a:fld id="{652B89A0-6507-43A9-A7D0-05023B929FCE}" type="datetime1">
              <a:rPr lang="en-US" sz="1400">
                <a:latin typeface="Times New Roman" pitchFamily="18" charset="0"/>
              </a:rPr>
              <a:pPr eaLnBrk="0" hangingPunct="0"/>
              <a:t>10/28/2009</a:t>
            </a:fld>
            <a:endParaRPr lang="en-US" sz="1400"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r" eaLnBrk="0" hangingPunct="0"/>
            <a:fld id="{E20B41E4-E6F9-428B-8100-1C10CC5334DB}" type="slidenum">
              <a:rPr lang="en-US" sz="1400">
                <a:latin typeface="Times New Roman" pitchFamily="18" charset="0"/>
              </a:rPr>
              <a:pPr algn="r" eaLnBrk="0" hangingPunct="0"/>
              <a:t>‹#›</a:t>
            </a:fld>
            <a:endParaRPr lang="en-US" sz="1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notes styles</a:t>
            </a:r>
          </a:p>
          <a:p>
            <a:pPr lvl="0"/>
            <a:r>
              <a:rPr lang="en-US" smtClean="0"/>
              <a:t>Second Level</a:t>
            </a:r>
          </a:p>
          <a:p>
            <a:pPr lvl="0"/>
            <a:r>
              <a:rPr lang="en-US" smtClean="0"/>
              <a:t>Third Level</a:t>
            </a:r>
          </a:p>
          <a:p>
            <a:pPr lvl="0"/>
            <a:r>
              <a:rPr lang="en-US" smtClean="0"/>
              <a:t>Fourth Level</a:t>
            </a:r>
          </a:p>
          <a:p>
            <a:pPr lvl="0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This is a good transition slide emphasizing what the module is all about.</a:t>
            </a:r>
          </a:p>
          <a:p>
            <a:r>
              <a:rPr lang="en-US" sz="1400" b="1"/>
              <a:t>S</a:t>
            </a:r>
            <a:r>
              <a:rPr lang="en-US" sz="1400"/>
              <a:t>elf-regulating </a:t>
            </a:r>
            <a:r>
              <a:rPr lang="en-US" sz="1400" b="1"/>
              <a:t>A</a:t>
            </a:r>
            <a:r>
              <a:rPr lang="en-US" sz="1400"/>
              <a:t>pplication &amp; </a:t>
            </a:r>
            <a:r>
              <a:rPr lang="en-US" sz="1400" b="1"/>
              <a:t>F</a:t>
            </a:r>
            <a:r>
              <a:rPr lang="en-US" sz="1400"/>
              <a:t>light </a:t>
            </a:r>
            <a:r>
              <a:rPr lang="en-US" sz="1400" b="1"/>
              <a:t>E</a:t>
            </a:r>
            <a:r>
              <a:rPr lang="en-US" sz="1400"/>
              <a:t>fficiency</a:t>
            </a:r>
          </a:p>
          <a:p>
            <a:r>
              <a:rPr lang="en-US" sz="1400"/>
              <a:t>NAAA has an excellent explanation of this on the web page. Analysts and participants are both posted.</a:t>
            </a:r>
          </a:p>
          <a:p>
            <a:r>
              <a:rPr lang="en-US" sz="1400"/>
              <a:t>Presenters Note:  Recommend Operation S.A.F.E. to all operators and pilots.  Encourage them to ask their state association to conduct/sponsor an Operation S.A.F.E.</a:t>
            </a:r>
          </a:p>
          <a:p>
            <a:endParaRPr lang="en-US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Properly configured aircraft do not exhibit spray moving up into the air, the spray simply falls as if the aircraft is rolling out a carpet.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nozzle has been built for the task.  Developed at the U of TN, sold to Delevan (Patent Squabble rumored), </a:t>
            </a:r>
            <a:r>
              <a:rPr lang="en-US" dirty="0" err="1"/>
              <a:t>AgCo</a:t>
            </a:r>
            <a:r>
              <a:rPr lang="en-US" dirty="0"/>
              <a:t> selling it. They are pushing on new sprayers.  Most buyers have no idea about it.  It has also been marketed in aerial applications and some problems are reported.  The </a:t>
            </a:r>
            <a:r>
              <a:rPr lang="en-US" dirty="0" err="1"/>
              <a:t>varialble</a:t>
            </a:r>
            <a:r>
              <a:rPr lang="en-US" dirty="0"/>
              <a:t> orifices (flexible rubber parts) may not hold up to acres and acres of use.  Some adjustments have been made to the gaskets but….  I have proposed a study with the KS Corn Board and am in the final screening for a go.  There are no research trials showing efficacy and durability of this nozzle.  Time will tell but is sorely needed.  Priced at $65-85 per nozzle.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8D345-CD46-45DC-A7D6-3502ED0FC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F208A-512B-475E-A183-2AFF34E60E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9E986-0871-4D07-B5EA-6C05C6480B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343DB5-1DF4-47A3-81CA-77D7A9D3F8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05942B-F97F-40E8-9BF8-754A179480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212F71-23F6-4B8D-AA00-12B670124D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959F045-B025-4284-A510-A43C63E3E5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243E1F-6927-4693-86BC-5DFE703937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BA70AF-6482-446E-A41D-BC77F2E2B5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CCCFA80-A226-42C6-B659-0690B8A63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B4D9B7-70BE-4338-A09E-A83E0999E6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71ABB-0B0F-4158-BF0E-37E3429451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763AF9-6261-422B-953D-EFACF4F196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B58FE-655F-4228-B518-9E00F85BEF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21B35-4134-4063-87F9-4411F6090F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19501-0181-4179-853B-8D964F742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265F7-C580-4145-9705-CF0131901E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3268F-C80A-4AA9-951A-B8AB480CBD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12EB9-358B-478F-B0B4-BE2232E68E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179E7-C555-443B-AE86-D62212D553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1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1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1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ACA6BC4-336B-4508-BDE9-E851D3AFEF8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http://www.oznet.ksu.edu/edtech/TeamServices/Images/LOGOS/72dpi/Pcat.gif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Microsoft_Office_Excel_97-2003_Worksheet1.xls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rewolf\My%20Documents\Research\College%20Station\Images-College%20Station\MVI_4414.AV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rewolf\My%20Documents\Research\College%20Station\Images-College%20Station\MVI_4417.AVI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8.jpeg"/><Relationship Id="rId2" Type="http://schemas.openxmlformats.org/officeDocument/2006/relationships/tags" Target="../tags/tag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oleObject" Target="../embeddings/oleObject10.bin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8" name="Rectangle 10"/>
          <p:cNvSpPr>
            <a:spLocks noChangeArrowheads="1"/>
          </p:cNvSpPr>
          <p:nvPr/>
        </p:nvSpPr>
        <p:spPr bwMode="auto">
          <a:xfrm>
            <a:off x="4114800" y="533400"/>
            <a:ext cx="502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kumimoji="0" lang="en-US" sz="54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27010" name="Picture 2" descr="4ECU69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27017" name="Rectangle 9"/>
          <p:cNvSpPr>
            <a:spLocks noChangeArrowheads="1"/>
          </p:cNvSpPr>
          <p:nvPr/>
        </p:nvSpPr>
        <p:spPr bwMode="auto">
          <a:xfrm>
            <a:off x="4038600" y="19812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>
              <a:buClrTx/>
              <a:buFontTx/>
              <a:buNone/>
            </a:pPr>
            <a:r>
              <a:rPr kumimoji="0" lang="en-US" sz="2800" dirty="0">
                <a:solidFill>
                  <a:schemeClr val="bg1"/>
                </a:solidFill>
                <a:latin typeface="Book Antiqua" pitchFamily="18" charset="0"/>
              </a:rPr>
              <a:t>Robert E. Wolf</a:t>
            </a:r>
          </a:p>
          <a:p>
            <a:pPr marL="342900" indent="-342900" algn="ctr">
              <a:buClrTx/>
              <a:buFontTx/>
              <a:buNone/>
            </a:pPr>
            <a:r>
              <a:rPr kumimoji="0" lang="en-US" sz="2800" dirty="0">
                <a:solidFill>
                  <a:schemeClr val="bg1"/>
                </a:solidFill>
                <a:latin typeface="Book Antiqua" pitchFamily="18" charset="0"/>
              </a:rPr>
              <a:t>Extension Specialist</a:t>
            </a:r>
          </a:p>
          <a:p>
            <a:pPr marL="342900" indent="-342900" algn="ctr">
              <a:buClrTx/>
              <a:buFontTx/>
              <a:buNone/>
            </a:pPr>
            <a:r>
              <a:rPr kumimoji="0" lang="en-US" sz="2800" dirty="0">
                <a:solidFill>
                  <a:schemeClr val="bg1"/>
                </a:solidFill>
                <a:latin typeface="Book Antiqua" pitchFamily="18" charset="0"/>
              </a:rPr>
              <a:t>Application Technology</a:t>
            </a:r>
            <a:endParaRPr kumimoji="0" lang="en-US" sz="2800" dirty="0">
              <a:latin typeface="Book Antiqua" pitchFamily="18" charset="0"/>
            </a:endParaRPr>
          </a:p>
        </p:txBody>
      </p:sp>
      <p:pic>
        <p:nvPicPr>
          <p:cNvPr id="427019" name="Picture 11"/>
          <p:cNvPicPr>
            <a:picLocks noChangeAspect="1" noChangeArrowheads="1"/>
          </p:cNvPicPr>
          <p:nvPr/>
        </p:nvPicPr>
        <p:blipFill>
          <a:blip r:embed="rId3" cstate="print"/>
          <a:srcRect r="-7359"/>
          <a:stretch>
            <a:fillRect/>
          </a:stretch>
        </p:blipFill>
        <p:spPr bwMode="auto">
          <a:xfrm>
            <a:off x="5486400" y="5578475"/>
            <a:ext cx="3473450" cy="105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27020" name="Picture 12" descr="http://www.oznet.ksu.edu/edtech/TeamServices/Images/LOGOS/72dpi/Pcat.gif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4191000" y="5578475"/>
            <a:ext cx="1295400" cy="1050925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58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K</a:t>
            </a:r>
            <a:r>
              <a:rPr lang="en-US" sz="6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AAA Convention</a:t>
            </a:r>
            <a:endParaRPr lang="en-US" sz="72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191000" y="5086290"/>
            <a:ext cx="480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srgbClr val="6600CC"/>
                </a:solidFill>
              </a:rPr>
              <a:t>Biological and Agricultural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685800"/>
          </a:xfrm>
        </p:spPr>
        <p:txBody>
          <a:bodyPr/>
          <a:lstStyle/>
          <a:p>
            <a:r>
              <a:rPr lang="en-US" sz="4000" dirty="0" err="1" smtClean="0"/>
              <a:t>LaJunta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Sept. 24-25, 2009</a:t>
            </a:r>
            <a:endParaRPr lang="en-US" sz="3600" dirty="0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4013200" cy="3505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15 </a:t>
            </a:r>
            <a:r>
              <a:rPr lang="en-US" sz="2800" dirty="0"/>
              <a:t>‘N’ numbers</a:t>
            </a:r>
          </a:p>
          <a:p>
            <a:pPr lvl="1"/>
            <a:r>
              <a:rPr lang="en-US" sz="2400" dirty="0" smtClean="0"/>
              <a:t>45472 – Root</a:t>
            </a:r>
          </a:p>
          <a:p>
            <a:pPr lvl="1"/>
            <a:r>
              <a:rPr lang="en-US" sz="2400" dirty="0" smtClean="0"/>
              <a:t>6175S – Rucker</a:t>
            </a:r>
          </a:p>
          <a:p>
            <a:r>
              <a:rPr lang="en-US" dirty="0" smtClean="0"/>
              <a:t>55</a:t>
            </a:r>
            <a:r>
              <a:rPr lang="en-US" sz="3200" dirty="0" smtClean="0"/>
              <a:t> </a:t>
            </a:r>
            <a:r>
              <a:rPr lang="en-US" sz="3200" dirty="0"/>
              <a:t>series</a:t>
            </a:r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pic>
        <p:nvPicPr>
          <p:cNvPr id="9" name="Content Placeholder 8" descr="IMG_415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62400" y="1981200"/>
            <a:ext cx="4572001" cy="3429000"/>
          </a:xfrm>
        </p:spPr>
      </p:pic>
      <p:sp>
        <p:nvSpPr>
          <p:cNvPr id="5" name="Rectangle 4"/>
          <p:cNvSpPr/>
          <p:nvPr/>
        </p:nvSpPr>
        <p:spPr bwMode="auto">
          <a:xfrm>
            <a:off x="1295400" y="5791200"/>
            <a:ext cx="5867400" cy="914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WRK – NAAA Operation S.A.F.E.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Analyst Training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– new category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established…..Technician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81000"/>
            <a:ext cx="7772400" cy="762000"/>
          </a:xfrm>
        </p:spPr>
        <p:txBody>
          <a:bodyPr/>
          <a:lstStyle/>
          <a:p>
            <a:r>
              <a:rPr lang="en-US" dirty="0" smtClean="0"/>
              <a:t>Lincoln</a:t>
            </a:r>
            <a:br>
              <a:rPr lang="en-US" dirty="0" smtClean="0"/>
            </a:br>
            <a:r>
              <a:rPr lang="en-US" sz="3600" dirty="0" smtClean="0"/>
              <a:t>Nov 10, 2008 – Nov. 2, 2009</a:t>
            </a:r>
            <a:endParaRPr lang="en-US" sz="3600" dirty="0"/>
          </a:p>
        </p:txBody>
      </p:sp>
      <p:pic>
        <p:nvPicPr>
          <p:cNvPr id="16" name="Picture 15" descr="IMG_0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676650"/>
            <a:ext cx="4038600" cy="3028950"/>
          </a:xfrm>
          <a:prstGeom prst="rect">
            <a:avLst/>
          </a:prstGeom>
        </p:spPr>
      </p:pic>
      <p:pic>
        <p:nvPicPr>
          <p:cNvPr id="17" name="Picture 16" descr="IMG_0457.JPG"/>
          <p:cNvPicPr>
            <a:picLocks noChangeAspect="1"/>
          </p:cNvPicPr>
          <p:nvPr/>
        </p:nvPicPr>
        <p:blipFill>
          <a:blip r:embed="rId3" cstate="print"/>
          <a:srcRect t="22222" b="28889"/>
          <a:stretch>
            <a:fillRect/>
          </a:stretch>
        </p:blipFill>
        <p:spPr>
          <a:xfrm>
            <a:off x="4800600" y="1711960"/>
            <a:ext cx="4267200" cy="1564640"/>
          </a:xfrm>
          <a:prstGeom prst="rect">
            <a:avLst/>
          </a:prstGeom>
        </p:spPr>
      </p:pic>
      <p:pic>
        <p:nvPicPr>
          <p:cNvPr id="19" name="Picture 18" descr="IMG_0454.JPG"/>
          <p:cNvPicPr>
            <a:picLocks noChangeAspect="1"/>
          </p:cNvPicPr>
          <p:nvPr/>
        </p:nvPicPr>
        <p:blipFill>
          <a:blip r:embed="rId4" cstate="print"/>
          <a:srcRect t="24044" b="6011"/>
          <a:stretch>
            <a:fillRect/>
          </a:stretch>
        </p:blipFill>
        <p:spPr>
          <a:xfrm>
            <a:off x="76200" y="3962400"/>
            <a:ext cx="4648200" cy="2438400"/>
          </a:xfrm>
          <a:prstGeom prst="rect">
            <a:avLst/>
          </a:prstGeom>
        </p:spPr>
      </p:pic>
      <p:pic>
        <p:nvPicPr>
          <p:cNvPr id="20" name="Picture 19" descr="IMG_0452.JPG"/>
          <p:cNvPicPr>
            <a:picLocks noChangeAspect="1"/>
          </p:cNvPicPr>
          <p:nvPr/>
        </p:nvPicPr>
        <p:blipFill>
          <a:blip r:embed="rId5" cstate="print"/>
          <a:srcRect t="25397" b="17460"/>
          <a:stretch>
            <a:fillRect/>
          </a:stretch>
        </p:blipFill>
        <p:spPr>
          <a:xfrm>
            <a:off x="76200" y="1600200"/>
            <a:ext cx="4622800" cy="1981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r>
              <a:rPr lang="en-US" dirty="0" err="1"/>
              <a:t>Flourometer</a:t>
            </a:r>
            <a:r>
              <a:rPr lang="en-US" dirty="0"/>
              <a:t> </a:t>
            </a:r>
            <a:r>
              <a:rPr lang="en-US" dirty="0" smtClean="0"/>
              <a:t>Issues in the past!</a:t>
            </a:r>
            <a:endParaRPr lang="en-US" dirty="0"/>
          </a:p>
        </p:txBody>
      </p:sp>
      <p:pic>
        <p:nvPicPr>
          <p:cNvPr id="1136646" name="Picture 6" descr="IMG_0287"/>
          <p:cNvPicPr>
            <a:picLocks noChangeAspect="1" noChangeArrowheads="1"/>
          </p:cNvPicPr>
          <p:nvPr/>
        </p:nvPicPr>
        <p:blipFill>
          <a:blip r:embed="rId2" cstate="print"/>
          <a:srcRect t="9523" b="35239"/>
          <a:stretch>
            <a:fillRect/>
          </a:stretch>
        </p:blipFill>
        <p:spPr bwMode="auto">
          <a:xfrm>
            <a:off x="990600" y="152400"/>
            <a:ext cx="6781800" cy="2808288"/>
          </a:xfrm>
          <a:prstGeom prst="rect">
            <a:avLst/>
          </a:prstGeom>
          <a:noFill/>
        </p:spPr>
      </p:pic>
      <p:pic>
        <p:nvPicPr>
          <p:cNvPr id="1136649" name="Picture 9" descr="IMG_0296"/>
          <p:cNvPicPr>
            <a:picLocks noChangeAspect="1" noChangeArrowheads="1"/>
          </p:cNvPicPr>
          <p:nvPr/>
        </p:nvPicPr>
        <p:blipFill>
          <a:blip r:embed="rId3" cstate="print"/>
          <a:srcRect t="27586" r="56035" b="17241"/>
          <a:stretch>
            <a:fillRect/>
          </a:stretch>
        </p:blipFill>
        <p:spPr bwMode="auto">
          <a:xfrm>
            <a:off x="381000" y="3657600"/>
            <a:ext cx="3276600" cy="3084513"/>
          </a:xfrm>
          <a:prstGeom prst="rect">
            <a:avLst/>
          </a:prstGeom>
          <a:noFill/>
        </p:spPr>
      </p:pic>
      <p:pic>
        <p:nvPicPr>
          <p:cNvPr id="6" name="Picture 5" descr="IMG_09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3733800"/>
            <a:ext cx="2641600" cy="1981200"/>
          </a:xfrm>
          <a:prstGeom prst="rect">
            <a:avLst/>
          </a:prstGeom>
        </p:spPr>
      </p:pic>
      <p:pic>
        <p:nvPicPr>
          <p:cNvPr id="8" name="Picture 7" descr="IMG_09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4800600"/>
            <a:ext cx="2387600" cy="1790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/>
              <a:t>Two sources of data – two reports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495800"/>
          </a:xfrm>
        </p:spPr>
        <p:txBody>
          <a:bodyPr/>
          <a:lstStyle/>
          <a:p>
            <a:r>
              <a:rPr lang="en-US" sz="2400" dirty="0"/>
              <a:t>Spray pattern analysis</a:t>
            </a:r>
          </a:p>
          <a:p>
            <a:pPr lvl="1"/>
            <a:r>
              <a:rPr lang="en-US" sz="2400" dirty="0"/>
              <a:t>Fluorescent dye applied to string</a:t>
            </a:r>
          </a:p>
          <a:p>
            <a:pPr lvl="1"/>
            <a:r>
              <a:rPr lang="en-US" sz="2400" u="sng" dirty="0"/>
              <a:t>Relative</a:t>
            </a:r>
            <a:r>
              <a:rPr lang="en-US" sz="2400" dirty="0"/>
              <a:t> concentration measured using </a:t>
            </a:r>
            <a:r>
              <a:rPr lang="en-US" sz="2400" dirty="0" err="1"/>
              <a:t>fluorometer</a:t>
            </a:r>
            <a:endParaRPr lang="en-US" sz="2400" dirty="0"/>
          </a:p>
          <a:p>
            <a:pPr lvl="1"/>
            <a:r>
              <a:rPr lang="en-US" sz="2400" dirty="0"/>
              <a:t>Used to measure spray pattern uniformity and determine appropriate swath width</a:t>
            </a:r>
          </a:p>
          <a:p>
            <a:r>
              <a:rPr lang="en-US" sz="2400" dirty="0"/>
              <a:t>Droplet size analysis</a:t>
            </a:r>
          </a:p>
          <a:p>
            <a:pPr lvl="1"/>
            <a:r>
              <a:rPr lang="en-US" sz="2400" dirty="0"/>
              <a:t>Spray droplets stain water sensitive paper cards</a:t>
            </a:r>
          </a:p>
          <a:p>
            <a:pPr lvl="1"/>
            <a:r>
              <a:rPr lang="en-US" sz="2400" dirty="0"/>
              <a:t>Stains measured using computer scanner</a:t>
            </a:r>
          </a:p>
          <a:p>
            <a:pPr lvl="1"/>
            <a:r>
              <a:rPr lang="en-US" sz="2400" dirty="0"/>
              <a:t>Used to measure droplet size and determine risk of drift and effects on efficacy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0"/>
            <a:ext cx="9144000" cy="614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Line 4"/>
          <p:cNvSpPr>
            <a:spLocks noChangeShapeType="1"/>
          </p:cNvSpPr>
          <p:nvPr/>
        </p:nvSpPr>
        <p:spPr bwMode="auto">
          <a:xfrm flipH="1" flipV="1">
            <a:off x="2362200" y="3276600"/>
            <a:ext cx="533400" cy="1295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H="1" flipV="1">
            <a:off x="3810000" y="2819400"/>
            <a:ext cx="1066800" cy="1752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343400" y="4724400"/>
            <a:ext cx="1158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7 cards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743200" y="4724400"/>
            <a:ext cx="996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String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1" grpId="0" animBg="1"/>
      <p:bldP spid="29702" grpId="0"/>
      <p:bldP spid="297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/>
              <a:t>Fly-in data sheet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2286000"/>
          </a:xfrm>
        </p:spPr>
        <p:txBody>
          <a:bodyPr/>
          <a:lstStyle/>
          <a:p>
            <a:r>
              <a:rPr lang="en-US" sz="2400" dirty="0"/>
              <a:t>Fill out Pattern Deposition Analysis data sheet completely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33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315200" cy="553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37667" name="Object 3"/>
          <p:cNvGraphicFramePr>
            <a:graphicFrameLocks noChangeAspect="1"/>
          </p:cNvGraphicFramePr>
          <p:nvPr>
            <p:ph idx="1"/>
          </p:nvPr>
        </p:nvGraphicFramePr>
        <p:xfrm>
          <a:off x="228600" y="228600"/>
          <a:ext cx="8458200" cy="6491288"/>
        </p:xfrm>
        <a:graphic>
          <a:graphicData uri="http://schemas.openxmlformats.org/presentationml/2006/ole">
            <p:oleObj spid="_x0000_s1395714" name="Bitmap Image" r:id="rId3" imgW="6276190" imgH="5401429" progId="PBrush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304800" y="685800"/>
            <a:ext cx="4038600" cy="68580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200400" y="1752600"/>
            <a:ext cx="762000" cy="15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29200" y="685800"/>
            <a:ext cx="1066800" cy="15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3000" y="1752600"/>
            <a:ext cx="762000" cy="15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5" name="Picture 15" descr="Sting A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077200" cy="6145213"/>
          </a:xfrm>
          <a:prstGeom prst="rect">
            <a:avLst/>
          </a:prstGeom>
          <a:noFill/>
        </p:spPr>
      </p:pic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229600" cy="838200"/>
          </a:xfrm>
        </p:spPr>
        <p:txBody>
          <a:bodyPr/>
          <a:lstStyle/>
          <a:p>
            <a:r>
              <a:rPr lang="en-US"/>
              <a:t>Spray pattern analysis</a:t>
            </a: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304800" y="1219200"/>
            <a:ext cx="4419600" cy="1752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457200" y="2133600"/>
            <a:ext cx="4419600" cy="2667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4343400" y="4191000"/>
            <a:ext cx="4419600" cy="2667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457200" y="4191000"/>
            <a:ext cx="4419600" cy="2667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4419600" y="2095500"/>
            <a:ext cx="4419600" cy="2667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4343400" y="1295400"/>
            <a:ext cx="4419600" cy="1752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1371600" y="1676400"/>
            <a:ext cx="3810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ight Arrow 10"/>
          <p:cNvSpPr/>
          <p:nvPr/>
        </p:nvSpPr>
        <p:spPr bwMode="auto">
          <a:xfrm rot="1955949">
            <a:off x="1676400" y="3505200"/>
            <a:ext cx="457200" cy="2286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5" grpId="1" animBg="1"/>
      <p:bldP spid="30727" grpId="0" animBg="1"/>
      <p:bldP spid="30727" grpId="1" animBg="1"/>
      <p:bldP spid="30728" grpId="0" animBg="1"/>
      <p:bldP spid="30729" grpId="0" animBg="1"/>
      <p:bldP spid="30729" grpId="1" animBg="1"/>
      <p:bldP spid="30730" grpId="0" animBg="1"/>
      <p:bldP spid="30730" grpId="1" animBg="1"/>
      <p:bldP spid="30726" grpId="0" animBg="1"/>
      <p:bldP spid="30726" grpId="1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74" name="Picture 34" descr="String-aircraft d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2271713"/>
          </a:xfrm>
          <a:prstGeom prst="rect">
            <a:avLst/>
          </a:prstGeom>
          <a:noFill/>
        </p:spPr>
      </p:pic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Aircraft data</a:t>
            </a:r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7086600" y="1771650"/>
            <a:ext cx="685800" cy="533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7118350" y="2212975"/>
            <a:ext cx="141605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1752600" y="1676400"/>
            <a:ext cx="10668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Text Box 30"/>
          <p:cNvSpPr txBox="1">
            <a:spLocks noChangeArrowheads="1"/>
          </p:cNvSpPr>
          <p:nvPr/>
        </p:nvSpPr>
        <p:spPr bwMode="auto">
          <a:xfrm>
            <a:off x="1219200" y="4267200"/>
            <a:ext cx="6762750" cy="1766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en-US" sz="3200" dirty="0"/>
              <a:t>Aircraft number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en-US" sz="3200" dirty="0"/>
              <a:t>Series number – not pass number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en-US" sz="3200" dirty="0"/>
              <a:t>Aircraft type</a:t>
            </a:r>
          </a:p>
        </p:txBody>
      </p:sp>
      <p:sp>
        <p:nvSpPr>
          <p:cNvPr id="35871" name="Text Box 31"/>
          <p:cNvSpPr txBox="1">
            <a:spLocks noChangeArrowheads="1"/>
          </p:cNvSpPr>
          <p:nvPr/>
        </p:nvSpPr>
        <p:spPr bwMode="auto">
          <a:xfrm>
            <a:off x="1447800" y="1752600"/>
            <a:ext cx="22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6781800" y="1752600"/>
            <a:ext cx="22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5873" name="Text Box 33"/>
          <p:cNvSpPr txBox="1">
            <a:spLocks noChangeArrowheads="1"/>
          </p:cNvSpPr>
          <p:nvPr/>
        </p:nvSpPr>
        <p:spPr bwMode="auto">
          <a:xfrm>
            <a:off x="8610600" y="21336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3</a:t>
            </a:r>
          </a:p>
        </p:txBody>
      </p:sp>
      <p:graphicFrame>
        <p:nvGraphicFramePr>
          <p:cNvPr id="35875" name="Object 35"/>
          <p:cNvGraphicFramePr>
            <a:graphicFrameLocks noChangeAspect="1"/>
          </p:cNvGraphicFramePr>
          <p:nvPr>
            <p:ph idx="1"/>
          </p:nvPr>
        </p:nvGraphicFramePr>
        <p:xfrm>
          <a:off x="152400" y="1676400"/>
          <a:ext cx="8839200" cy="2286000"/>
        </p:xfrm>
        <a:graphic>
          <a:graphicData uri="http://schemas.openxmlformats.org/presentationml/2006/ole">
            <p:oleObj spid="_x0000_s1339394" name="Chart" r:id="rId4" imgW="8229600" imgH="4524566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 animBg="1"/>
      <p:bldP spid="35853" grpId="0" animBg="1"/>
      <p:bldP spid="35850" grpId="0" animBg="1"/>
      <p:bldP spid="35871" grpId="0"/>
      <p:bldP spid="35872" grpId="0"/>
      <p:bldP spid="358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7" name="Picture 19" descr="String-aircraft d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2271713"/>
          </a:xfrm>
          <a:prstGeom prst="rect">
            <a:avLst/>
          </a:prstGeom>
          <a:noFill/>
        </p:spPr>
      </p:pic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Aircraft data</a:t>
            </a:r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6934200" y="2457450"/>
            <a:ext cx="10668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7162800" y="2762250"/>
            <a:ext cx="11430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620" name="Oval 12"/>
          <p:cNvSpPr>
            <a:spLocks noChangeArrowheads="1"/>
          </p:cNvSpPr>
          <p:nvPr/>
        </p:nvSpPr>
        <p:spPr bwMode="auto">
          <a:xfrm>
            <a:off x="1676400" y="2457450"/>
            <a:ext cx="10668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1524000" y="4343400"/>
            <a:ext cx="6196012" cy="15696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200" dirty="0"/>
              <a:t>Target swath – chosen by pilot</a:t>
            </a:r>
          </a:p>
          <a:p>
            <a:pPr marL="342900" indent="-342900">
              <a:buFontTx/>
              <a:buAutoNum type="arabicPeriod"/>
            </a:pPr>
            <a:r>
              <a:rPr lang="en-US" sz="3200" dirty="0"/>
              <a:t>Number of active nozzles</a:t>
            </a:r>
          </a:p>
          <a:p>
            <a:pPr marL="342900" indent="-342900">
              <a:buFontTx/>
              <a:buAutoNum type="arabicPeriod"/>
            </a:pPr>
            <a:r>
              <a:rPr lang="en-US" sz="3200" dirty="0"/>
              <a:t>Target GPA – chosen by pilot</a:t>
            </a: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1447800" y="2057400"/>
            <a:ext cx="22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6858000" y="2057400"/>
            <a:ext cx="22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8382000" y="25908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 animBg="1"/>
      <p:bldP spid="68618" grpId="0" animBg="1"/>
      <p:bldP spid="68625" grpId="0"/>
      <p:bldP spid="686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pPr algn="l"/>
            <a:r>
              <a:rPr lang="en-US"/>
              <a:t>NAAA Membership</a:t>
            </a:r>
          </a:p>
        </p:txBody>
      </p:sp>
      <p:sp>
        <p:nvSpPr>
          <p:cNvPr id="137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24050"/>
            <a:ext cx="5638800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Program’s designed to help your application business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Strong presence in WDC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Education and Safety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PAASS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S.A.F.E.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Leadership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Pilot Mentoring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Support Aerial Research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Magazine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Web site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Meeting and Trade Show</a:t>
            </a:r>
          </a:p>
        </p:txBody>
      </p:sp>
      <p:cxnSp>
        <p:nvCxnSpPr>
          <p:cNvPr id="1377284" name="AutoShape 4"/>
          <p:cNvCxnSpPr>
            <a:cxnSpLocks noChangeShapeType="1"/>
          </p:cNvCxnSpPr>
          <p:nvPr/>
        </p:nvCxnSpPr>
        <p:spPr bwMode="auto">
          <a:xfrm>
            <a:off x="5529263" y="3429000"/>
            <a:ext cx="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pic>
        <p:nvPicPr>
          <p:cNvPr id="1377285" name="Picture 5" descr="scan00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38800" y="0"/>
            <a:ext cx="3505200" cy="6858000"/>
          </a:xfrm>
          <a:noFill/>
          <a:ln/>
        </p:spPr>
      </p:pic>
      <p:pic>
        <p:nvPicPr>
          <p:cNvPr id="11376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666600"/>
            <a:ext cx="1752600" cy="2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1" name="Picture 19" descr="String-aircraft d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2271713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Aircraft data</a:t>
            </a: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1600200" y="2305050"/>
            <a:ext cx="1143000" cy="2286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85800" y="3219450"/>
            <a:ext cx="83058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5" name="Oval 13"/>
          <p:cNvSpPr>
            <a:spLocks noChangeArrowheads="1"/>
          </p:cNvSpPr>
          <p:nvPr/>
        </p:nvSpPr>
        <p:spPr bwMode="auto">
          <a:xfrm>
            <a:off x="1752600" y="1924050"/>
            <a:ext cx="32766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762000" y="4191000"/>
            <a:ext cx="7658100" cy="2043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dirty="0"/>
              <a:t>Nozzle type, size, and deflection angle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dirty="0"/>
              <a:t>Operating pressure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dirty="0"/>
              <a:t>USDA ARS droplet size </a:t>
            </a:r>
            <a:r>
              <a:rPr lang="en-US" sz="3200" u="sng" dirty="0"/>
              <a:t>model</a:t>
            </a:r>
            <a:r>
              <a:rPr lang="en-US" sz="3200" dirty="0"/>
              <a:t> data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1828800" y="1524000"/>
            <a:ext cx="22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2743200" y="2362200"/>
            <a:ext cx="22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304800" y="316865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nimBg="1"/>
      <p:bldP spid="69639" grpId="0" animBg="1"/>
      <p:bldP spid="69649" grpId="0"/>
      <p:bldP spid="696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/>
              <a:t>Individual passes</a:t>
            </a:r>
          </a:p>
        </p:txBody>
      </p:sp>
      <p:pic>
        <p:nvPicPr>
          <p:cNvPr id="39942" name="Picture 6" descr="Sting-pass 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90600"/>
            <a:ext cx="9144000" cy="4576763"/>
          </a:xfrm>
          <a:noFill/>
          <a:ln/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52413" y="5943600"/>
            <a:ext cx="7300653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Relative deposition – not GPA deposition: 0 to 100%</a:t>
            </a:r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H="1">
            <a:off x="1066800" y="3962400"/>
            <a:ext cx="533400" cy="838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8305800" y="4038600"/>
            <a:ext cx="533400" cy="685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>
            <a:off x="4692650" y="3668713"/>
            <a:ext cx="0" cy="1066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1371600" y="3429000"/>
            <a:ext cx="795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Left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7543800" y="3429000"/>
            <a:ext cx="1031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Right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4632325" y="3055938"/>
            <a:ext cx="1189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Center</a:t>
            </a: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1431925" y="1989138"/>
            <a:ext cx="4595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Aircraft is flying </a:t>
            </a:r>
            <a:r>
              <a:rPr lang="en-US" b="1" u="sng">
                <a:solidFill>
                  <a:srgbClr val="FF3300"/>
                </a:solidFill>
              </a:rPr>
              <a:t>INTO</a:t>
            </a:r>
            <a:r>
              <a:rPr lang="en-US" b="1">
                <a:solidFill>
                  <a:srgbClr val="FF3300"/>
                </a:solidFill>
              </a:rPr>
              <a:t> paper</a:t>
            </a: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 flipH="1" flipV="1">
            <a:off x="228600" y="3733800"/>
            <a:ext cx="381000" cy="2209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685800" y="4953000"/>
            <a:ext cx="304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457200" y="1219200"/>
            <a:ext cx="4572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86600" y="1066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Pass B and 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Sting A 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793750"/>
            <a:ext cx="8083550" cy="6045200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/>
              <a:t>Averaged pattern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2286000" y="914400"/>
            <a:ext cx="914400" cy="762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4876800" y="914400"/>
            <a:ext cx="914400" cy="762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4572000" y="2743200"/>
            <a:ext cx="1219200" cy="457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2628900" y="419100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Aircraft flying into paper</a:t>
            </a: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1371600" y="1828800"/>
            <a:ext cx="381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/>
              <a:t>Spray pattern analysis</a:t>
            </a:r>
          </a:p>
        </p:txBody>
      </p:sp>
      <p:pic>
        <p:nvPicPr>
          <p:cNvPr id="72710" name="Picture 6" descr="Effective swath wid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43113" y="4038600"/>
            <a:ext cx="5057775" cy="2674938"/>
          </a:xfrm>
          <a:solidFill>
            <a:srgbClr val="6600CC"/>
          </a:solidFill>
          <a:ln/>
        </p:spPr>
      </p:pic>
      <p:pic>
        <p:nvPicPr>
          <p:cNvPr id="72711" name="Picture 7" descr="Propwash-tip vorti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0" y="914400"/>
            <a:ext cx="4076700" cy="2963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38691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76200" y="152400"/>
          <a:ext cx="8915400" cy="6562725"/>
        </p:xfrm>
        <a:graphic>
          <a:graphicData uri="http://schemas.openxmlformats.org/presentationml/2006/ole">
            <p:oleObj spid="_x0000_s1397762" name="Bitmap Image" r:id="rId3" imgW="6335009" imgH="5458587" progId="PBrush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304800" y="1752600"/>
            <a:ext cx="1600200" cy="38100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2" name="Picture 14" descr="Sting A 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8" y="741363"/>
            <a:ext cx="8108950" cy="6116637"/>
          </a:xfrm>
          <a:prstGeom prst="rect">
            <a:avLst/>
          </a:prstGeom>
          <a:noFill/>
        </p:spPr>
      </p:pic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/>
              <a:t>Spray pattern analysis</a:t>
            </a: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990600" y="1447800"/>
            <a:ext cx="3733800" cy="1295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4114800" y="1524000"/>
            <a:ext cx="4800600" cy="1295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304800" y="2971800"/>
            <a:ext cx="7010400" cy="2133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457200" y="4724400"/>
            <a:ext cx="7010400" cy="2133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6172200" y="2895600"/>
            <a:ext cx="2590800" cy="3962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6400800" y="2743200"/>
            <a:ext cx="2133600" cy="6858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4" grpId="1" animBg="1"/>
      <p:bldP spid="32776" grpId="0" animBg="1"/>
      <p:bldP spid="32776" grpId="1" animBg="1"/>
      <p:bldP spid="32777" grpId="0" animBg="1"/>
      <p:bldP spid="32777" grpId="1" animBg="1"/>
      <p:bldP spid="32778" grpId="0" animBg="1"/>
      <p:bldP spid="32778" grpId="1" animBg="1"/>
      <p:bldP spid="32779" grpId="0" animBg="1"/>
      <p:bldP spid="32780" grpId="0" animBg="1"/>
      <p:bldP spid="3278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8" name="Picture 10" descr="String-aircraft data-swath wid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2479675"/>
          </a:xfrm>
          <a:prstGeom prst="rect">
            <a:avLst/>
          </a:prstGeom>
          <a:noFill/>
        </p:spPr>
      </p:pic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Aircraft data</a:t>
            </a:r>
          </a:p>
        </p:txBody>
      </p:sp>
      <p:sp>
        <p:nvSpPr>
          <p:cNvPr id="89092" name="Oval 4"/>
          <p:cNvSpPr>
            <a:spLocks noChangeArrowheads="1"/>
          </p:cNvSpPr>
          <p:nvPr/>
        </p:nvSpPr>
        <p:spPr bwMode="auto">
          <a:xfrm>
            <a:off x="5638800" y="2895600"/>
            <a:ext cx="3505200" cy="42068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5638800" y="3286125"/>
            <a:ext cx="3538538" cy="3714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09563" y="4419600"/>
            <a:ext cx="8523287" cy="2041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200" dirty="0"/>
              <a:t>Target rate – desired rate </a:t>
            </a:r>
            <a:r>
              <a:rPr lang="en-US" sz="3200" u="sng" dirty="0"/>
              <a:t>entered by pilot</a:t>
            </a:r>
          </a:p>
          <a:p>
            <a:pPr marL="342900" indent="-342900">
              <a:buFontTx/>
              <a:buAutoNum type="arabicPeriod"/>
            </a:pPr>
            <a:r>
              <a:rPr lang="en-US" sz="3200" dirty="0"/>
              <a:t>Estimated rate – rate </a:t>
            </a:r>
            <a:r>
              <a:rPr lang="en-US" sz="3200" b="1" u="sng" dirty="0"/>
              <a:t>calculated</a:t>
            </a:r>
            <a:r>
              <a:rPr lang="en-US" sz="3200" dirty="0"/>
              <a:t> by software using nozzle flow rate, number of nozzles, speed, and swath width  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5257800" y="28194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5257800" y="316865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nimBg="1"/>
      <p:bldP spid="8909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3" name="Picture 11" descr="String-aircraft data-swath wid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2479675"/>
          </a:xfrm>
          <a:prstGeom prst="rect">
            <a:avLst/>
          </a:prstGeom>
          <a:noFill/>
        </p:spPr>
      </p:pic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Aircraft data</a:t>
            </a:r>
          </a:p>
        </p:txBody>
      </p:sp>
      <p:sp>
        <p:nvSpPr>
          <p:cNvPr id="90116" name="Oval 4"/>
          <p:cNvSpPr>
            <a:spLocks noChangeArrowheads="1"/>
          </p:cNvSpPr>
          <p:nvPr/>
        </p:nvSpPr>
        <p:spPr bwMode="auto">
          <a:xfrm>
            <a:off x="0" y="3200400"/>
            <a:ext cx="2971800" cy="533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5715000" y="3581400"/>
            <a:ext cx="28956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048000" y="316865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5257800" y="34290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228600" y="4343400"/>
            <a:ext cx="8534400" cy="18158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dirty="0"/>
              <a:t>Target swath – desired swath entered by pilot</a:t>
            </a:r>
          </a:p>
          <a:p>
            <a:pPr marL="342900" indent="-342900">
              <a:buFontTx/>
              <a:buAutoNum type="arabicPeriod"/>
            </a:pPr>
            <a:r>
              <a:rPr lang="en-US" sz="2800" dirty="0"/>
              <a:t>Swath – swath </a:t>
            </a:r>
            <a:r>
              <a:rPr lang="en-US" sz="2800" b="1" u="sng" dirty="0"/>
              <a:t>setting in program</a:t>
            </a:r>
            <a:r>
              <a:rPr lang="en-US" sz="2800" dirty="0"/>
              <a:t> and displayed in the race track and back and forth pattern graphs below (adjustable)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animBg="1"/>
      <p:bldP spid="901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3" name="Picture 13" descr="Sting B 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7772580" cy="5827713"/>
          </a:xfrm>
          <a:prstGeom prst="rect">
            <a:avLst/>
          </a:prstGeom>
          <a:noFill/>
        </p:spPr>
      </p:pic>
      <p:sp>
        <p:nvSpPr>
          <p:cNvPr id="921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r>
              <a:rPr lang="en-US"/>
              <a:t>Spray pattern analysis</a:t>
            </a:r>
          </a:p>
        </p:txBody>
      </p:sp>
      <p:sp>
        <p:nvSpPr>
          <p:cNvPr id="92167" name="Oval 7"/>
          <p:cNvSpPr>
            <a:spLocks noChangeArrowheads="1"/>
          </p:cNvSpPr>
          <p:nvPr/>
        </p:nvSpPr>
        <p:spPr bwMode="auto">
          <a:xfrm>
            <a:off x="5105400" y="3048000"/>
            <a:ext cx="6096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168" name="Oval 8"/>
          <p:cNvSpPr>
            <a:spLocks noChangeArrowheads="1"/>
          </p:cNvSpPr>
          <p:nvPr/>
        </p:nvSpPr>
        <p:spPr bwMode="auto">
          <a:xfrm>
            <a:off x="5105400" y="4724400"/>
            <a:ext cx="6096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169" name="Oval 9"/>
          <p:cNvSpPr>
            <a:spLocks noChangeArrowheads="1"/>
          </p:cNvSpPr>
          <p:nvPr/>
        </p:nvSpPr>
        <p:spPr bwMode="auto">
          <a:xfrm>
            <a:off x="914400" y="1981200"/>
            <a:ext cx="1011237" cy="2286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Oval 10"/>
          <p:cNvSpPr>
            <a:spLocks noChangeArrowheads="1"/>
          </p:cNvSpPr>
          <p:nvPr/>
        </p:nvSpPr>
        <p:spPr bwMode="auto">
          <a:xfrm>
            <a:off x="2895600" y="2057400"/>
            <a:ext cx="1066800" cy="23653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 animBg="1"/>
      <p:bldP spid="921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/>
              <a:t>Race track pattern</a:t>
            </a:r>
          </a:p>
        </p:txBody>
      </p:sp>
      <p:sp>
        <p:nvSpPr>
          <p:cNvPr id="10445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52400" y="4724400"/>
            <a:ext cx="8763000" cy="1752600"/>
          </a:xfrm>
          <a:ln>
            <a:solidFill>
              <a:srgbClr val="FF0000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ffectLst/>
              </a:rPr>
              <a:t>Relative deposition across field using race track application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effectLst/>
              </a:rPr>
              <a:t>Aircraft flying </a:t>
            </a:r>
            <a:r>
              <a:rPr lang="en-US" sz="2400" u="sng" dirty="0">
                <a:effectLst/>
              </a:rPr>
              <a:t>into</a:t>
            </a:r>
            <a:r>
              <a:rPr lang="en-US" sz="2400" dirty="0">
                <a:effectLst/>
              </a:rPr>
              <a:t> paper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effectLst/>
              </a:rPr>
              <a:t>Shaded area = repeating portion of the overlapped swath deposition based on the swath width set in program using the average pattern</a:t>
            </a:r>
          </a:p>
        </p:txBody>
      </p:sp>
      <p:pic>
        <p:nvPicPr>
          <p:cNvPr id="104451" name="Picture 3" descr="String race track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90600"/>
            <a:ext cx="9144000" cy="2695575"/>
          </a:xfrm>
          <a:noFill/>
          <a:ln/>
        </p:spPr>
      </p:pic>
      <p:sp>
        <p:nvSpPr>
          <p:cNvPr id="104453" name="Line 5"/>
          <p:cNvSpPr>
            <a:spLocks noChangeShapeType="1"/>
          </p:cNvSpPr>
          <p:nvPr/>
        </p:nvSpPr>
        <p:spPr bwMode="auto">
          <a:xfrm flipH="1" flipV="1">
            <a:off x="1066800" y="3276600"/>
            <a:ext cx="228600" cy="990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54" name="Line 6"/>
          <p:cNvSpPr>
            <a:spLocks noChangeShapeType="1"/>
          </p:cNvSpPr>
          <p:nvPr/>
        </p:nvSpPr>
        <p:spPr bwMode="auto">
          <a:xfrm flipV="1">
            <a:off x="6781800" y="3276600"/>
            <a:ext cx="228600" cy="914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1295400" y="3810000"/>
            <a:ext cx="75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Left</a:t>
            </a: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5791200" y="3810000"/>
            <a:ext cx="930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8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94385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76600" y="15240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http://www.agaviation.org/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Race track pattern</a:t>
            </a: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90600" y="4191000"/>
            <a:ext cx="7162800" cy="2286000"/>
          </a:xfrm>
          <a:ln>
            <a:solidFill>
              <a:srgbClr val="FF00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CV = coefficient of variation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Mathematical calculation of how uniform deposition is across field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 lower the better – more uniform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CV needs to be 25% or lower</a:t>
            </a:r>
          </a:p>
        </p:txBody>
      </p:sp>
      <p:pic>
        <p:nvPicPr>
          <p:cNvPr id="46086" name="Picture 6" descr="String race track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43000"/>
            <a:ext cx="9144000" cy="2695575"/>
          </a:xfrm>
          <a:noFill/>
          <a:ln/>
        </p:spPr>
      </p:pic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7772400" y="1143000"/>
            <a:ext cx="1371600" cy="838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Race track pattern</a:t>
            </a: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0" y="4876800"/>
            <a:ext cx="7620000" cy="106680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800" dirty="0"/>
              <a:t>CV = 0</a:t>
            </a:r>
          </a:p>
          <a:p>
            <a:r>
              <a:rPr lang="en-US" sz="2800" dirty="0"/>
              <a:t>Perfectly uniform – no variation across field</a:t>
            </a:r>
          </a:p>
        </p:txBody>
      </p:sp>
      <p:pic>
        <p:nvPicPr>
          <p:cNvPr id="103427" name="Picture 3" descr="String race track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24000"/>
            <a:ext cx="9144000" cy="2695575"/>
          </a:xfrm>
          <a:noFill/>
          <a:ln/>
        </p:spPr>
      </p:pic>
      <p:sp>
        <p:nvSpPr>
          <p:cNvPr id="103430" name="Line 6"/>
          <p:cNvSpPr>
            <a:spLocks noChangeShapeType="1"/>
          </p:cNvSpPr>
          <p:nvPr/>
        </p:nvSpPr>
        <p:spPr bwMode="auto">
          <a:xfrm flipV="1">
            <a:off x="990600" y="2133600"/>
            <a:ext cx="5943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/>
              <a:t>Back and forth pattern</a:t>
            </a:r>
          </a:p>
        </p:txBody>
      </p:sp>
      <p:sp>
        <p:nvSpPr>
          <p:cNvPr id="4813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4114800"/>
            <a:ext cx="8229600" cy="2286000"/>
          </a:xfrm>
          <a:ln>
            <a:solidFill>
              <a:srgbClr val="FF00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Relative deposition across field using back and forth application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Aircraft flying </a:t>
            </a:r>
            <a:r>
              <a:rPr lang="en-US" sz="2400" u="sng" dirty="0">
                <a:effectLst/>
              </a:rPr>
              <a:t>into</a:t>
            </a:r>
            <a:r>
              <a:rPr lang="en-US" sz="2400" dirty="0">
                <a:effectLst/>
              </a:rPr>
              <a:t> and </a:t>
            </a:r>
            <a:r>
              <a:rPr lang="en-US" sz="2400" u="sng" dirty="0">
                <a:effectLst/>
              </a:rPr>
              <a:t>out of</a:t>
            </a:r>
            <a:r>
              <a:rPr lang="en-US" sz="2400" dirty="0">
                <a:effectLst/>
              </a:rPr>
              <a:t> paper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Shaded area = repeating portion of the overlapped swath deposition based on the swath width set in program using the average pattern</a:t>
            </a:r>
          </a:p>
        </p:txBody>
      </p:sp>
      <p:pic>
        <p:nvPicPr>
          <p:cNvPr id="48134" name="Picture 6" descr="String-back and forth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38200"/>
            <a:ext cx="9144000" cy="3057525"/>
          </a:xfrm>
          <a:noFill/>
          <a:ln/>
        </p:spPr>
      </p:pic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1066800" y="2438400"/>
            <a:ext cx="0" cy="762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>
            <a:off x="8686800" y="2362200"/>
            <a:ext cx="0" cy="762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762000" y="1981200"/>
            <a:ext cx="75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Left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8137525" y="1836738"/>
            <a:ext cx="930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Right</a:t>
            </a:r>
          </a:p>
        </p:txBody>
      </p:sp>
      <p:sp>
        <p:nvSpPr>
          <p:cNvPr id="48141" name="Oval 13"/>
          <p:cNvSpPr>
            <a:spLocks noChangeArrowheads="1"/>
          </p:cNvSpPr>
          <p:nvPr/>
        </p:nvSpPr>
        <p:spPr bwMode="auto">
          <a:xfrm>
            <a:off x="7620000" y="914400"/>
            <a:ext cx="1371600" cy="533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152400"/>
            <a:ext cx="4953000" cy="914400"/>
          </a:xfrm>
        </p:spPr>
        <p:txBody>
          <a:bodyPr/>
          <a:lstStyle/>
          <a:p>
            <a:r>
              <a:rPr lang="en-US" dirty="0" smtClean="0"/>
              <a:t>Swaths - CV</a:t>
            </a:r>
            <a:endParaRPr lang="en-US" dirty="0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8600" y="1257300"/>
            <a:ext cx="4800600" cy="50673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This chart allows you to determine how changing your swath width changes your CV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Swath – range given for comparison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Rate – calculated, not measured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RT CV – race track coefficient of variation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B&amp;F CV – back and forth coefficient of variation</a:t>
            </a:r>
          </a:p>
        </p:txBody>
      </p:sp>
      <p:pic>
        <p:nvPicPr>
          <p:cNvPr id="50182" name="Picture 6" descr="String-alternate swath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2413" y="0"/>
            <a:ext cx="3811587" cy="6858000"/>
          </a:xfrm>
          <a:noFill/>
          <a:ln/>
        </p:spPr>
      </p:pic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5867400" y="3657600"/>
            <a:ext cx="2971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5605463" y="739775"/>
            <a:ext cx="838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V="1">
            <a:off x="6650038" y="742950"/>
            <a:ext cx="581025" cy="95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7394575" y="700088"/>
            <a:ext cx="582613" cy="79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8193088" y="712788"/>
            <a:ext cx="581025" cy="111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build="p"/>
      <p:bldP spid="50184" grpId="0" animBg="1"/>
      <p:bldP spid="50185" grpId="0" animBg="1"/>
      <p:bldP spid="50186" grpId="0" animBg="1"/>
      <p:bldP spid="50187" grpId="0" animBg="1"/>
      <p:bldP spid="5018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/>
              <a:t>Droplet size data</a:t>
            </a: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00100" y="3429000"/>
            <a:ext cx="75438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effectLst/>
              </a:rPr>
              <a:t>USDA ARS droplet size </a:t>
            </a:r>
            <a:r>
              <a:rPr lang="en-US" u="sng">
                <a:effectLst/>
              </a:rPr>
              <a:t>model</a:t>
            </a:r>
            <a:r>
              <a:rPr lang="en-US">
                <a:effectLst/>
              </a:rPr>
              <a:t> data</a:t>
            </a:r>
          </a:p>
          <a:p>
            <a:pPr>
              <a:lnSpc>
                <a:spcPct val="90000"/>
              </a:lnSpc>
            </a:pPr>
            <a:r>
              <a:rPr lang="en-US">
                <a:effectLst/>
              </a:rPr>
              <a:t>VMD = volume median diameter</a:t>
            </a:r>
          </a:p>
          <a:p>
            <a:pPr>
              <a:lnSpc>
                <a:spcPct val="90000"/>
              </a:lnSpc>
            </a:pPr>
            <a:r>
              <a:rPr lang="en-US">
                <a:effectLst/>
              </a:rPr>
              <a:t>%&lt;100</a:t>
            </a:r>
            <a:r>
              <a:rPr lang="el-GR">
                <a:effectLst/>
              </a:rPr>
              <a:t>μ</a:t>
            </a:r>
            <a:r>
              <a:rPr lang="en-US">
                <a:effectLst/>
              </a:rPr>
              <a:t>m = percent of volume in droplets smaller than 100</a:t>
            </a:r>
            <a:r>
              <a:rPr lang="el-GR">
                <a:effectLst/>
              </a:rPr>
              <a:t>μ</a:t>
            </a:r>
            <a:r>
              <a:rPr lang="en-US">
                <a:effectLst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en-US">
                <a:effectLst/>
              </a:rPr>
              <a:t>%&lt;200</a:t>
            </a:r>
            <a:r>
              <a:rPr lang="el-GR">
                <a:effectLst/>
              </a:rPr>
              <a:t>μ</a:t>
            </a:r>
            <a:r>
              <a:rPr lang="en-US">
                <a:effectLst/>
              </a:rPr>
              <a:t>m = percent of volume in droplets smaller than 200</a:t>
            </a:r>
            <a:r>
              <a:rPr lang="el-GR">
                <a:effectLst/>
              </a:rPr>
              <a:t>μ</a:t>
            </a:r>
            <a:r>
              <a:rPr lang="en-US">
                <a:effectLst/>
              </a:rPr>
              <a:t>m</a:t>
            </a:r>
            <a:endParaRPr lang="el-GR">
              <a:effectLst/>
            </a:endParaRPr>
          </a:p>
        </p:txBody>
      </p:sp>
      <p:pic>
        <p:nvPicPr>
          <p:cNvPr id="52230" name="Picture 6" descr="String-droplet dat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38200"/>
            <a:ext cx="9144000" cy="23764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833" name="Picture 1"/>
          <p:cNvPicPr>
            <a:picLocks noChangeAspect="1" noChangeArrowheads="1"/>
          </p:cNvPicPr>
          <p:nvPr/>
        </p:nvPicPr>
        <p:blipFill>
          <a:blip r:embed="rId2" cstate="print"/>
          <a:srcRect t="1352"/>
          <a:stretch>
            <a:fillRect/>
          </a:stretch>
        </p:blipFill>
        <p:spPr bwMode="auto">
          <a:xfrm>
            <a:off x="457200" y="76200"/>
            <a:ext cx="7924800" cy="671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708400" cy="838200"/>
          </a:xfrm>
        </p:spPr>
        <p:txBody>
          <a:bodyPr/>
          <a:lstStyle/>
          <a:p>
            <a:r>
              <a:rPr lang="en-US"/>
              <a:t>DropletScan</a:t>
            </a:r>
          </a:p>
        </p:txBody>
      </p:sp>
      <p:graphicFrame>
        <p:nvGraphicFramePr>
          <p:cNvPr id="1334275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3733800" y="304800"/>
          <a:ext cx="5334000" cy="6286500"/>
        </p:xfrm>
        <a:graphic>
          <a:graphicData uri="http://schemas.openxmlformats.org/presentationml/2006/ole">
            <p:oleObj spid="_x0000_s1334275" name="Bitmap Image" r:id="rId3" imgW="4486901" imgH="6552381" progId="PBrush">
              <p:embed/>
            </p:oleObj>
          </a:graphicData>
        </a:graphic>
      </p:graphicFrame>
      <p:sp>
        <p:nvSpPr>
          <p:cNvPr id="1334276" name="Oval 4"/>
          <p:cNvSpPr>
            <a:spLocks noChangeArrowheads="1"/>
          </p:cNvSpPr>
          <p:nvPr/>
        </p:nvSpPr>
        <p:spPr bwMode="auto">
          <a:xfrm>
            <a:off x="4038600" y="2362200"/>
            <a:ext cx="1219200" cy="7620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34277" name="Picture 5" descr="4ECU7087"/>
          <p:cNvPicPr>
            <a:picLocks noChangeAspect="1" noChangeArrowheads="1"/>
          </p:cNvPicPr>
          <p:nvPr/>
        </p:nvPicPr>
        <p:blipFill>
          <a:blip r:embed="rId4" cstate="print"/>
          <a:srcRect l="8653" t="18790" r="28847" b="13280"/>
          <a:stretch>
            <a:fillRect/>
          </a:stretch>
        </p:blipFill>
        <p:spPr bwMode="auto">
          <a:xfrm>
            <a:off x="152400" y="1600200"/>
            <a:ext cx="3886200" cy="2809875"/>
          </a:xfrm>
          <a:prstGeom prst="rect">
            <a:avLst/>
          </a:prstGeom>
          <a:noFill/>
        </p:spPr>
      </p:pic>
      <p:pic>
        <p:nvPicPr>
          <p:cNvPr id="1334278" name="Picture 6" descr="4ECU73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495800"/>
            <a:ext cx="3276600" cy="2179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Droplet analysis - summary data</a:t>
            </a:r>
          </a:p>
        </p:txBody>
      </p:sp>
      <p:pic>
        <p:nvPicPr>
          <p:cNvPr id="54278" name="Picture 6" descr="Droplet-summary dat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25600"/>
            <a:ext cx="9144000" cy="4473575"/>
          </a:xfrm>
          <a:noFill/>
          <a:ln/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2590800"/>
            <a:ext cx="5486400" cy="1981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4572000"/>
            <a:ext cx="1981200" cy="1447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6019800" y="2057400"/>
            <a:ext cx="3038475" cy="19653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6019800" y="4038600"/>
            <a:ext cx="2971800" cy="1524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5943600" y="1600200"/>
            <a:ext cx="2667000" cy="381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1600200"/>
            <a:ext cx="3048000" cy="914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19400" y="2667000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3930405">
            <a:off x="2901714" y="4857546"/>
            <a:ext cx="1214734" cy="610226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0" y="3962400"/>
            <a:ext cx="3962400" cy="533400"/>
          </a:xfrm>
          <a:prstGeom prst="roundRect">
            <a:avLst/>
          </a:prstGeom>
          <a:noFill/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 animBg="1"/>
      <p:bldP spid="54279" grpId="1" animBg="1"/>
      <p:bldP spid="54280" grpId="0" animBg="1"/>
      <p:bldP spid="54281" grpId="0" animBg="1"/>
      <p:bldP spid="54281" grpId="1" animBg="1"/>
      <p:bldP spid="54282" grpId="0" animBg="1"/>
      <p:bldP spid="54282" grpId="1" animBg="1"/>
      <p:bldP spid="5428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/>
              <a:t>Composite droplet size data</a:t>
            </a:r>
          </a:p>
        </p:txBody>
      </p:sp>
      <p:pic>
        <p:nvPicPr>
          <p:cNvPr id="96263" name="Picture 7" descr="Droplet-composit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838200"/>
            <a:ext cx="3810000" cy="2746375"/>
          </a:xfrm>
          <a:noFill/>
          <a:ln/>
        </p:spPr>
      </p:pic>
      <p:pic>
        <p:nvPicPr>
          <p:cNvPr id="96264" name="Picture 8" descr="Droplet-composite 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81400"/>
            <a:ext cx="3733800" cy="569913"/>
          </a:xfrm>
          <a:prstGeom prst="rect">
            <a:avLst/>
          </a:prstGeom>
          <a:noFill/>
        </p:spPr>
      </p:pic>
      <p:sp>
        <p:nvSpPr>
          <p:cNvPr id="96265" name="AutoShape 9"/>
          <p:cNvSpPr>
            <a:spLocks noChangeArrowheads="1"/>
          </p:cNvSpPr>
          <p:nvPr/>
        </p:nvSpPr>
        <p:spPr bwMode="auto">
          <a:xfrm>
            <a:off x="1066800" y="1524000"/>
            <a:ext cx="3733800" cy="228600"/>
          </a:xfrm>
          <a:prstGeom prst="rightArrow">
            <a:avLst>
              <a:gd name="adj1" fmla="val 50000"/>
              <a:gd name="adj2" fmla="val 408333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6" name="AutoShape 10"/>
          <p:cNvSpPr>
            <a:spLocks noChangeArrowheads="1"/>
          </p:cNvSpPr>
          <p:nvPr/>
        </p:nvSpPr>
        <p:spPr bwMode="auto">
          <a:xfrm>
            <a:off x="1066800" y="2057400"/>
            <a:ext cx="3733800" cy="228600"/>
          </a:xfrm>
          <a:prstGeom prst="rightArrow">
            <a:avLst>
              <a:gd name="adj1" fmla="val 50000"/>
              <a:gd name="adj2" fmla="val 408333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AutoShape 11"/>
          <p:cNvSpPr>
            <a:spLocks noChangeArrowheads="1"/>
          </p:cNvSpPr>
          <p:nvPr/>
        </p:nvSpPr>
        <p:spPr bwMode="auto">
          <a:xfrm>
            <a:off x="1066800" y="2514600"/>
            <a:ext cx="3733800" cy="228600"/>
          </a:xfrm>
          <a:prstGeom prst="rightArrow">
            <a:avLst>
              <a:gd name="adj1" fmla="val 50000"/>
              <a:gd name="adj2" fmla="val 408333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8" name="AutoShape 12"/>
          <p:cNvSpPr>
            <a:spLocks noChangeArrowheads="1"/>
          </p:cNvSpPr>
          <p:nvPr/>
        </p:nvSpPr>
        <p:spPr bwMode="auto">
          <a:xfrm>
            <a:off x="1066800" y="3048000"/>
            <a:ext cx="3733800" cy="228600"/>
          </a:xfrm>
          <a:prstGeom prst="rightArrow">
            <a:avLst>
              <a:gd name="adj1" fmla="val 50000"/>
              <a:gd name="adj2" fmla="val 408333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AutoShape 13"/>
          <p:cNvSpPr>
            <a:spLocks noChangeArrowheads="1"/>
          </p:cNvSpPr>
          <p:nvPr/>
        </p:nvSpPr>
        <p:spPr bwMode="auto">
          <a:xfrm>
            <a:off x="1066800" y="3733800"/>
            <a:ext cx="3733800" cy="228600"/>
          </a:xfrm>
          <a:prstGeom prst="rightArrow">
            <a:avLst>
              <a:gd name="adj1" fmla="val 50000"/>
              <a:gd name="adj2" fmla="val 408333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Rectangle 14"/>
          <p:cNvSpPr>
            <a:spLocks noChangeArrowheads="1"/>
          </p:cNvSpPr>
          <p:nvPr/>
        </p:nvSpPr>
        <p:spPr bwMode="auto">
          <a:xfrm>
            <a:off x="419100" y="4343400"/>
            <a:ext cx="8305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400" dirty="0"/>
              <a:t>VMD = average volume median diameter in microns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400" dirty="0"/>
              <a:t>VD (0.1) and (0.9) = average volume diameter in microns for 10% and 90% of volume, respectively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400" dirty="0"/>
              <a:t>GPA = average gallons per acre measured on cards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400" dirty="0"/>
              <a:t>Percent coverage = average percentage of card surface area covered by stain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5" grpId="0" animBg="1"/>
      <p:bldP spid="96265" grpId="1" animBg="1"/>
      <p:bldP spid="96266" grpId="0" animBg="1"/>
      <p:bldP spid="96266" grpId="1" animBg="1"/>
      <p:bldP spid="96267" grpId="0" animBg="1"/>
      <p:bldP spid="96267" grpId="1" animBg="1"/>
      <p:bldP spid="96268" grpId="0" animBg="1"/>
      <p:bldP spid="96268" grpId="1" animBg="1"/>
      <p:bldP spid="9626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ChangeArrowheads="1"/>
          </p:cNvSpPr>
          <p:nvPr/>
        </p:nvSpPr>
        <p:spPr bwMode="auto">
          <a:xfrm>
            <a:off x="533400" y="1143000"/>
            <a:ext cx="8229600" cy="685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55" name="Oval 3"/>
          <p:cNvSpPr>
            <a:spLocks noChangeArrowheads="1"/>
          </p:cNvSpPr>
          <p:nvPr/>
        </p:nvSpPr>
        <p:spPr bwMode="auto">
          <a:xfrm>
            <a:off x="6019800" y="990600"/>
            <a:ext cx="609600" cy="8382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56" name="AutoShape 4"/>
          <p:cNvSpPr>
            <a:spLocks noChangeArrowheads="1"/>
          </p:cNvSpPr>
          <p:nvPr/>
        </p:nvSpPr>
        <p:spPr bwMode="auto">
          <a:xfrm>
            <a:off x="1828800" y="914400"/>
            <a:ext cx="5510213" cy="4953000"/>
          </a:xfrm>
          <a:prstGeom prst="cube">
            <a:avLst>
              <a:gd name="adj" fmla="val 25000"/>
            </a:avLst>
          </a:prstGeom>
          <a:solidFill>
            <a:srgbClr val="5F5F5F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57" name="Oval 5"/>
          <p:cNvSpPr>
            <a:spLocks noChangeArrowheads="1"/>
          </p:cNvSpPr>
          <p:nvPr/>
        </p:nvSpPr>
        <p:spPr bwMode="auto">
          <a:xfrm>
            <a:off x="5029200" y="3733800"/>
            <a:ext cx="796925" cy="8382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58" name="Oval 6"/>
          <p:cNvSpPr>
            <a:spLocks noChangeArrowheads="1"/>
          </p:cNvSpPr>
          <p:nvPr/>
        </p:nvSpPr>
        <p:spPr bwMode="auto">
          <a:xfrm>
            <a:off x="5181600" y="4724400"/>
            <a:ext cx="903288" cy="10668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59" name="Oval 7"/>
          <p:cNvSpPr>
            <a:spLocks noChangeArrowheads="1"/>
          </p:cNvSpPr>
          <p:nvPr/>
        </p:nvSpPr>
        <p:spPr bwMode="auto">
          <a:xfrm>
            <a:off x="5334000" y="2286000"/>
            <a:ext cx="768350" cy="8382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0" name="Oval 8"/>
          <p:cNvSpPr>
            <a:spLocks noChangeArrowheads="1"/>
          </p:cNvSpPr>
          <p:nvPr/>
        </p:nvSpPr>
        <p:spPr bwMode="auto">
          <a:xfrm>
            <a:off x="6477000" y="2133600"/>
            <a:ext cx="782638" cy="9144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1" name="Line 9"/>
          <p:cNvSpPr>
            <a:spLocks noChangeShapeType="1"/>
          </p:cNvSpPr>
          <p:nvPr/>
        </p:nvSpPr>
        <p:spPr bwMode="auto">
          <a:xfrm>
            <a:off x="3962400" y="2209800"/>
            <a:ext cx="0" cy="3657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2" name="Line 10"/>
          <p:cNvSpPr>
            <a:spLocks noChangeShapeType="1"/>
          </p:cNvSpPr>
          <p:nvPr/>
        </p:nvSpPr>
        <p:spPr bwMode="auto">
          <a:xfrm flipV="1">
            <a:off x="3962400" y="914400"/>
            <a:ext cx="94615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3" name="Oval 11"/>
          <p:cNvSpPr>
            <a:spLocks noChangeArrowheads="1"/>
          </p:cNvSpPr>
          <p:nvPr/>
        </p:nvSpPr>
        <p:spPr bwMode="auto">
          <a:xfrm>
            <a:off x="4038600" y="2209800"/>
            <a:ext cx="903288" cy="10668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4" name="Oval 12"/>
          <p:cNvSpPr>
            <a:spLocks noChangeArrowheads="1"/>
          </p:cNvSpPr>
          <p:nvPr/>
        </p:nvSpPr>
        <p:spPr bwMode="auto">
          <a:xfrm>
            <a:off x="4648200" y="990600"/>
            <a:ext cx="903288" cy="10668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5" name="Oval 13"/>
          <p:cNvSpPr>
            <a:spLocks noChangeArrowheads="1"/>
          </p:cNvSpPr>
          <p:nvPr/>
        </p:nvSpPr>
        <p:spPr bwMode="auto">
          <a:xfrm>
            <a:off x="4114800" y="5181600"/>
            <a:ext cx="481013" cy="609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6" name="Oval 14"/>
          <p:cNvSpPr>
            <a:spLocks noChangeArrowheads="1"/>
          </p:cNvSpPr>
          <p:nvPr/>
        </p:nvSpPr>
        <p:spPr bwMode="auto">
          <a:xfrm>
            <a:off x="6781800" y="1371600"/>
            <a:ext cx="481013" cy="609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7" name="Oval 15"/>
          <p:cNvSpPr>
            <a:spLocks noChangeArrowheads="1"/>
          </p:cNvSpPr>
          <p:nvPr/>
        </p:nvSpPr>
        <p:spPr bwMode="auto">
          <a:xfrm>
            <a:off x="6172200" y="4800600"/>
            <a:ext cx="481013" cy="609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8" name="Oval 16"/>
          <p:cNvSpPr>
            <a:spLocks noChangeArrowheads="1"/>
          </p:cNvSpPr>
          <p:nvPr/>
        </p:nvSpPr>
        <p:spPr bwMode="auto">
          <a:xfrm>
            <a:off x="6248400" y="3124200"/>
            <a:ext cx="481013" cy="609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69" name="Oval 17"/>
          <p:cNvSpPr>
            <a:spLocks noChangeArrowheads="1"/>
          </p:cNvSpPr>
          <p:nvPr/>
        </p:nvSpPr>
        <p:spPr bwMode="auto">
          <a:xfrm>
            <a:off x="5562600" y="1447800"/>
            <a:ext cx="481013" cy="609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0" name="Oval 18"/>
          <p:cNvSpPr>
            <a:spLocks noChangeArrowheads="1"/>
          </p:cNvSpPr>
          <p:nvPr/>
        </p:nvSpPr>
        <p:spPr bwMode="auto">
          <a:xfrm>
            <a:off x="4419600" y="4419600"/>
            <a:ext cx="482600" cy="609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1" name="Oval 19"/>
          <p:cNvSpPr>
            <a:spLocks noChangeArrowheads="1"/>
          </p:cNvSpPr>
          <p:nvPr/>
        </p:nvSpPr>
        <p:spPr bwMode="auto">
          <a:xfrm>
            <a:off x="4576763" y="3505200"/>
            <a:ext cx="481012" cy="609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2" name="Oval 20"/>
          <p:cNvSpPr>
            <a:spLocks noChangeArrowheads="1"/>
          </p:cNvSpPr>
          <p:nvPr/>
        </p:nvSpPr>
        <p:spPr bwMode="auto">
          <a:xfrm>
            <a:off x="5029200" y="22860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3" name="Oval 21"/>
          <p:cNvSpPr>
            <a:spLocks noChangeArrowheads="1"/>
          </p:cNvSpPr>
          <p:nvPr/>
        </p:nvSpPr>
        <p:spPr bwMode="auto">
          <a:xfrm>
            <a:off x="4800600" y="51816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4" name="Oval 22"/>
          <p:cNvSpPr>
            <a:spLocks noChangeArrowheads="1"/>
          </p:cNvSpPr>
          <p:nvPr/>
        </p:nvSpPr>
        <p:spPr bwMode="auto">
          <a:xfrm>
            <a:off x="5410200" y="32766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5" name="Oval 23"/>
          <p:cNvSpPr>
            <a:spLocks noChangeArrowheads="1"/>
          </p:cNvSpPr>
          <p:nvPr/>
        </p:nvSpPr>
        <p:spPr bwMode="auto">
          <a:xfrm>
            <a:off x="6096000" y="3810000"/>
            <a:ext cx="303213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6" name="Oval 24"/>
          <p:cNvSpPr>
            <a:spLocks noChangeArrowheads="1"/>
          </p:cNvSpPr>
          <p:nvPr/>
        </p:nvSpPr>
        <p:spPr bwMode="auto">
          <a:xfrm>
            <a:off x="2438400" y="34290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7" name="Oval 25"/>
          <p:cNvSpPr>
            <a:spLocks noChangeArrowheads="1"/>
          </p:cNvSpPr>
          <p:nvPr/>
        </p:nvSpPr>
        <p:spPr bwMode="auto">
          <a:xfrm>
            <a:off x="6248400" y="20574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8" name="Oval 26"/>
          <p:cNvSpPr>
            <a:spLocks noChangeArrowheads="1"/>
          </p:cNvSpPr>
          <p:nvPr/>
        </p:nvSpPr>
        <p:spPr bwMode="auto">
          <a:xfrm>
            <a:off x="6629400" y="9906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79" name="Oval 27"/>
          <p:cNvSpPr>
            <a:spLocks noChangeArrowheads="1"/>
          </p:cNvSpPr>
          <p:nvPr/>
        </p:nvSpPr>
        <p:spPr bwMode="auto">
          <a:xfrm>
            <a:off x="3048000" y="43434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0" name="Oval 28"/>
          <p:cNvSpPr>
            <a:spLocks noChangeArrowheads="1"/>
          </p:cNvSpPr>
          <p:nvPr/>
        </p:nvSpPr>
        <p:spPr bwMode="auto">
          <a:xfrm>
            <a:off x="3276600" y="9906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1" name="Oval 29"/>
          <p:cNvSpPr>
            <a:spLocks noChangeArrowheads="1"/>
          </p:cNvSpPr>
          <p:nvPr/>
        </p:nvSpPr>
        <p:spPr bwMode="auto">
          <a:xfrm>
            <a:off x="3048000" y="27432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2" name="Oval 30"/>
          <p:cNvSpPr>
            <a:spLocks noChangeArrowheads="1"/>
          </p:cNvSpPr>
          <p:nvPr/>
        </p:nvSpPr>
        <p:spPr bwMode="auto">
          <a:xfrm>
            <a:off x="2057400" y="4724400"/>
            <a:ext cx="303213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3" name="Oval 31"/>
          <p:cNvSpPr>
            <a:spLocks noChangeArrowheads="1"/>
          </p:cNvSpPr>
          <p:nvPr/>
        </p:nvSpPr>
        <p:spPr bwMode="auto">
          <a:xfrm>
            <a:off x="2057400" y="55626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4" name="Oval 32"/>
          <p:cNvSpPr>
            <a:spLocks noChangeArrowheads="1"/>
          </p:cNvSpPr>
          <p:nvPr/>
        </p:nvSpPr>
        <p:spPr bwMode="auto">
          <a:xfrm>
            <a:off x="2895600" y="32004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5" name="Oval 33"/>
          <p:cNvSpPr>
            <a:spLocks noChangeArrowheads="1"/>
          </p:cNvSpPr>
          <p:nvPr/>
        </p:nvSpPr>
        <p:spPr bwMode="auto">
          <a:xfrm>
            <a:off x="3352800" y="3962400"/>
            <a:ext cx="179388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6" name="Oval 34"/>
          <p:cNvSpPr>
            <a:spLocks noChangeArrowheads="1"/>
          </p:cNvSpPr>
          <p:nvPr/>
        </p:nvSpPr>
        <p:spPr bwMode="auto">
          <a:xfrm>
            <a:off x="2362200" y="38862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7" name="Oval 35"/>
          <p:cNvSpPr>
            <a:spLocks noChangeArrowheads="1"/>
          </p:cNvSpPr>
          <p:nvPr/>
        </p:nvSpPr>
        <p:spPr bwMode="auto">
          <a:xfrm>
            <a:off x="3581400" y="28194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8" name="Oval 36"/>
          <p:cNvSpPr>
            <a:spLocks noChangeArrowheads="1"/>
          </p:cNvSpPr>
          <p:nvPr/>
        </p:nvSpPr>
        <p:spPr bwMode="auto">
          <a:xfrm>
            <a:off x="2228850" y="1905000"/>
            <a:ext cx="179388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89" name="Oval 37"/>
          <p:cNvSpPr>
            <a:spLocks noChangeArrowheads="1"/>
          </p:cNvSpPr>
          <p:nvPr/>
        </p:nvSpPr>
        <p:spPr bwMode="auto">
          <a:xfrm>
            <a:off x="4038600" y="14478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90" name="Rectangle 38"/>
          <p:cNvSpPr>
            <a:spLocks noChangeArrowheads="1"/>
          </p:cNvSpPr>
          <p:nvPr/>
        </p:nvSpPr>
        <p:spPr bwMode="auto">
          <a:xfrm>
            <a:off x="1371600" y="5943600"/>
            <a:ext cx="655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1/2 of spray </a:t>
            </a:r>
            <a:r>
              <a:rPr lang="en-US" sz="2800" u="sng"/>
              <a:t>volume</a:t>
            </a:r>
            <a:r>
              <a:rPr lang="en-US" sz="2800"/>
              <a:t> = larger droplets</a:t>
            </a:r>
            <a:endParaRPr lang="en-US" sz="2400"/>
          </a:p>
        </p:txBody>
      </p:sp>
      <p:sp>
        <p:nvSpPr>
          <p:cNvPr id="996391" name="Rectangle 39"/>
          <p:cNvSpPr>
            <a:spLocks noChangeArrowheads="1"/>
          </p:cNvSpPr>
          <p:nvPr/>
        </p:nvSpPr>
        <p:spPr bwMode="auto">
          <a:xfrm>
            <a:off x="3276600" y="3200400"/>
            <a:ext cx="144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/>
            <a:r>
              <a:rPr lang="en-US" sz="4400">
                <a:solidFill>
                  <a:srgbClr val="FFFF66"/>
                </a:solidFill>
              </a:rPr>
              <a:t>VMD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996392" name="Oval 40"/>
          <p:cNvSpPr>
            <a:spLocks noChangeArrowheads="1"/>
          </p:cNvSpPr>
          <p:nvPr/>
        </p:nvSpPr>
        <p:spPr bwMode="auto">
          <a:xfrm>
            <a:off x="6400800" y="3810000"/>
            <a:ext cx="903288" cy="10668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93" name="Oval 41"/>
          <p:cNvSpPr>
            <a:spLocks noChangeArrowheads="1"/>
          </p:cNvSpPr>
          <p:nvPr/>
        </p:nvSpPr>
        <p:spPr bwMode="auto">
          <a:xfrm>
            <a:off x="3429000" y="54102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94" name="Oval 42"/>
          <p:cNvSpPr>
            <a:spLocks noChangeArrowheads="1"/>
          </p:cNvSpPr>
          <p:nvPr/>
        </p:nvSpPr>
        <p:spPr bwMode="auto">
          <a:xfrm>
            <a:off x="6934200" y="32004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95" name="Oval 43"/>
          <p:cNvSpPr>
            <a:spLocks noChangeArrowheads="1"/>
          </p:cNvSpPr>
          <p:nvPr/>
        </p:nvSpPr>
        <p:spPr bwMode="auto">
          <a:xfrm>
            <a:off x="1981200" y="3581400"/>
            <a:ext cx="303213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96" name="Oval 44"/>
          <p:cNvSpPr>
            <a:spLocks noChangeArrowheads="1"/>
          </p:cNvSpPr>
          <p:nvPr/>
        </p:nvSpPr>
        <p:spPr bwMode="auto">
          <a:xfrm>
            <a:off x="3048000" y="22098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97" name="Oval 45"/>
          <p:cNvSpPr>
            <a:spLocks noChangeArrowheads="1"/>
          </p:cNvSpPr>
          <p:nvPr/>
        </p:nvSpPr>
        <p:spPr bwMode="auto">
          <a:xfrm>
            <a:off x="1981200" y="28194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98" name="Oval 46"/>
          <p:cNvSpPr>
            <a:spLocks noChangeArrowheads="1"/>
          </p:cNvSpPr>
          <p:nvPr/>
        </p:nvSpPr>
        <p:spPr bwMode="auto">
          <a:xfrm>
            <a:off x="2514600" y="14478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399" name="Oval 47"/>
          <p:cNvSpPr>
            <a:spLocks noChangeArrowheads="1"/>
          </p:cNvSpPr>
          <p:nvPr/>
        </p:nvSpPr>
        <p:spPr bwMode="auto">
          <a:xfrm>
            <a:off x="2590800" y="41910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0" name="Oval 48"/>
          <p:cNvSpPr>
            <a:spLocks noChangeArrowheads="1"/>
          </p:cNvSpPr>
          <p:nvPr/>
        </p:nvSpPr>
        <p:spPr bwMode="auto">
          <a:xfrm>
            <a:off x="2438400" y="54102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1" name="Oval 49"/>
          <p:cNvSpPr>
            <a:spLocks noChangeArrowheads="1"/>
          </p:cNvSpPr>
          <p:nvPr/>
        </p:nvSpPr>
        <p:spPr bwMode="auto">
          <a:xfrm>
            <a:off x="2895600" y="17526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2" name="Oval 50"/>
          <p:cNvSpPr>
            <a:spLocks noChangeArrowheads="1"/>
          </p:cNvSpPr>
          <p:nvPr/>
        </p:nvSpPr>
        <p:spPr bwMode="auto">
          <a:xfrm>
            <a:off x="3581400" y="15240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3" name="Oval 51"/>
          <p:cNvSpPr>
            <a:spLocks noChangeArrowheads="1"/>
          </p:cNvSpPr>
          <p:nvPr/>
        </p:nvSpPr>
        <p:spPr bwMode="auto">
          <a:xfrm>
            <a:off x="3581400" y="45720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4" name="Oval 52"/>
          <p:cNvSpPr>
            <a:spLocks noChangeArrowheads="1"/>
          </p:cNvSpPr>
          <p:nvPr/>
        </p:nvSpPr>
        <p:spPr bwMode="auto">
          <a:xfrm>
            <a:off x="3276600" y="1752600"/>
            <a:ext cx="303213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5" name="Oval 53"/>
          <p:cNvSpPr>
            <a:spLocks noChangeArrowheads="1"/>
          </p:cNvSpPr>
          <p:nvPr/>
        </p:nvSpPr>
        <p:spPr bwMode="auto">
          <a:xfrm>
            <a:off x="2438400" y="2286000"/>
            <a:ext cx="301625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6" name="Oval 54"/>
          <p:cNvSpPr>
            <a:spLocks noChangeArrowheads="1"/>
          </p:cNvSpPr>
          <p:nvPr/>
        </p:nvSpPr>
        <p:spPr bwMode="auto">
          <a:xfrm>
            <a:off x="3048000" y="5257800"/>
            <a:ext cx="300038" cy="3810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7" name="Oval 55"/>
          <p:cNvSpPr>
            <a:spLocks noChangeArrowheads="1"/>
          </p:cNvSpPr>
          <p:nvPr/>
        </p:nvSpPr>
        <p:spPr bwMode="auto">
          <a:xfrm>
            <a:off x="3352800" y="49530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8" name="Oval 56"/>
          <p:cNvSpPr>
            <a:spLocks noChangeArrowheads="1"/>
          </p:cNvSpPr>
          <p:nvPr/>
        </p:nvSpPr>
        <p:spPr bwMode="auto">
          <a:xfrm>
            <a:off x="2057400" y="23622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09" name="Oval 57"/>
          <p:cNvSpPr>
            <a:spLocks noChangeArrowheads="1"/>
          </p:cNvSpPr>
          <p:nvPr/>
        </p:nvSpPr>
        <p:spPr bwMode="auto">
          <a:xfrm>
            <a:off x="3581400" y="23622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10" name="Oval 58"/>
          <p:cNvSpPr>
            <a:spLocks noChangeArrowheads="1"/>
          </p:cNvSpPr>
          <p:nvPr/>
        </p:nvSpPr>
        <p:spPr bwMode="auto">
          <a:xfrm>
            <a:off x="2819400" y="37338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11" name="Oval 59"/>
          <p:cNvSpPr>
            <a:spLocks noChangeArrowheads="1"/>
          </p:cNvSpPr>
          <p:nvPr/>
        </p:nvSpPr>
        <p:spPr bwMode="auto">
          <a:xfrm>
            <a:off x="2590800" y="47244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12" name="Oval 60"/>
          <p:cNvSpPr>
            <a:spLocks noChangeArrowheads="1"/>
          </p:cNvSpPr>
          <p:nvPr/>
        </p:nvSpPr>
        <p:spPr bwMode="auto">
          <a:xfrm>
            <a:off x="3581400" y="12192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13" name="Oval 61"/>
          <p:cNvSpPr>
            <a:spLocks noChangeArrowheads="1"/>
          </p:cNvSpPr>
          <p:nvPr/>
        </p:nvSpPr>
        <p:spPr bwMode="auto">
          <a:xfrm>
            <a:off x="4038600" y="11430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14" name="Oval 62"/>
          <p:cNvSpPr>
            <a:spLocks noChangeArrowheads="1"/>
          </p:cNvSpPr>
          <p:nvPr/>
        </p:nvSpPr>
        <p:spPr bwMode="auto">
          <a:xfrm>
            <a:off x="3009900" y="12192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6415" name="Oval 63"/>
          <p:cNvSpPr>
            <a:spLocks noChangeArrowheads="1"/>
          </p:cNvSpPr>
          <p:nvPr/>
        </p:nvSpPr>
        <p:spPr bwMode="auto">
          <a:xfrm>
            <a:off x="2590800" y="2895600"/>
            <a:ext cx="180975" cy="228600"/>
          </a:xfrm>
          <a:prstGeom prst="ellipse">
            <a:avLst/>
          </a:prstGeom>
          <a:solidFill>
            <a:srgbClr val="00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96416" name="AutoShape 64"/>
          <p:cNvCxnSpPr>
            <a:cxnSpLocks noChangeShapeType="1"/>
            <a:stCxn id="996418" idx="1"/>
            <a:endCxn id="996356" idx="2"/>
          </p:cNvCxnSpPr>
          <p:nvPr/>
        </p:nvCxnSpPr>
        <p:spPr bwMode="auto">
          <a:xfrm rot="10800000" flipH="1" flipV="1">
            <a:off x="1219200" y="571500"/>
            <a:ext cx="600075" cy="3438525"/>
          </a:xfrm>
          <a:prstGeom prst="bentConnector3">
            <a:avLst>
              <a:gd name="adj1" fmla="val -38097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996417" name="AutoShape 65"/>
          <p:cNvCxnSpPr>
            <a:cxnSpLocks noChangeShapeType="1"/>
            <a:stCxn id="996390" idx="3"/>
            <a:endCxn id="996360" idx="6"/>
          </p:cNvCxnSpPr>
          <p:nvPr/>
        </p:nvCxnSpPr>
        <p:spPr bwMode="auto">
          <a:xfrm flipH="1" flipV="1">
            <a:off x="7259638" y="2590800"/>
            <a:ext cx="665162" cy="3619500"/>
          </a:xfrm>
          <a:prstGeom prst="bentConnector3">
            <a:avLst>
              <a:gd name="adj1" fmla="val -34366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996418" name="Rectangle 66"/>
          <p:cNvSpPr>
            <a:spLocks noChangeArrowheads="1"/>
          </p:cNvSpPr>
          <p:nvPr/>
        </p:nvSpPr>
        <p:spPr bwMode="auto">
          <a:xfrm>
            <a:off x="1219200" y="228600"/>
            <a:ext cx="792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1/2 of spray </a:t>
            </a:r>
            <a:r>
              <a:rPr lang="en-US" sz="2800" u="sng"/>
              <a:t>volume</a:t>
            </a:r>
            <a:r>
              <a:rPr lang="en-US" sz="2800"/>
              <a:t> = smaller droplets</a:t>
            </a:r>
            <a:endParaRPr lang="en-US" sz="240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NAAA </a:t>
            </a:r>
            <a:r>
              <a:rPr lang="en-US" sz="3600" dirty="0" smtClean="0"/>
              <a:t>Convention</a:t>
            </a:r>
            <a:endParaRPr lang="en-US" sz="3600" dirty="0"/>
          </a:p>
        </p:txBody>
      </p:sp>
      <p:sp>
        <p:nvSpPr>
          <p:cNvPr id="137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76400"/>
            <a:ext cx="5257800" cy="2076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Silver Legacy Casino, </a:t>
            </a:r>
            <a:r>
              <a:rPr lang="en-US" sz="2400" dirty="0" smtClean="0"/>
              <a:t>Reno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Dec</a:t>
            </a:r>
            <a:r>
              <a:rPr lang="en-US" sz="2400" dirty="0"/>
              <a:t>. </a:t>
            </a:r>
            <a:r>
              <a:rPr lang="en-US" sz="2400" dirty="0" smtClean="0"/>
              <a:t>7-10, 2009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ASAE Papers – </a:t>
            </a:r>
            <a:r>
              <a:rPr lang="en-US" sz="2400" dirty="0" smtClean="0"/>
              <a:t>Monday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Welcoming breakfast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United Captain – Dennis Fitch Sr.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13783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676400"/>
            <a:ext cx="2667000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Trade Show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Workshops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Banquets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CP Breakfast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Auction</a:t>
            </a:r>
            <a:endParaRPr lang="en-US" sz="2400" dirty="0"/>
          </a:p>
        </p:txBody>
      </p:sp>
      <p:pic>
        <p:nvPicPr>
          <p:cNvPr id="1166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962399"/>
            <a:ext cx="6248400" cy="271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000"/>
              <a:t>Other droplet measurement terms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3505200"/>
          </a:xfrm>
        </p:spPr>
        <p:txBody>
          <a:bodyPr/>
          <a:lstStyle/>
          <a:p>
            <a:r>
              <a:rPr lang="en-US"/>
              <a:t>VD(0.1) – droplet diameter where 10% of spray volume is smaller (90% is greater)</a:t>
            </a:r>
          </a:p>
          <a:p>
            <a:r>
              <a:rPr lang="en-US"/>
              <a:t>VD(0.9) – droplet diameter where 90% of spray volume is smaller (10% is greater)</a:t>
            </a:r>
          </a:p>
          <a:p>
            <a:r>
              <a:rPr lang="en-US"/>
              <a:t>Relative span (RS) – used to describe the “width” of the spectrum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09800" y="4876800"/>
            <a:ext cx="4724400" cy="1265238"/>
            <a:chOff x="2160" y="3120"/>
            <a:chExt cx="2976" cy="797"/>
          </a:xfrm>
        </p:grpSpPr>
        <p:sp>
          <p:nvSpPr>
            <p:cNvPr id="77829" name="Text Box 5"/>
            <p:cNvSpPr txBox="1">
              <a:spLocks noChangeArrowheads="1"/>
            </p:cNvSpPr>
            <p:nvPr/>
          </p:nvSpPr>
          <p:spPr bwMode="auto">
            <a:xfrm>
              <a:off x="2872" y="3120"/>
              <a:ext cx="226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Tahoma" pitchFamily="34" charset="0"/>
                </a:rPr>
                <a:t>VD(0.9) </a:t>
              </a:r>
              <a:r>
                <a:rPr lang="en-US" sz="3200" dirty="0">
                  <a:latin typeface="Tahoma" pitchFamily="34" charset="0"/>
                </a:rPr>
                <a:t>– </a:t>
              </a:r>
              <a:r>
                <a:rPr lang="en-US" sz="3200" dirty="0" smtClean="0">
                  <a:latin typeface="Tahoma" pitchFamily="34" charset="0"/>
                </a:rPr>
                <a:t>VD(0.1)</a:t>
              </a:r>
              <a:endParaRPr lang="en-US" sz="3200" baseline="-25000" dirty="0">
                <a:latin typeface="Tahoma" pitchFamily="34" charset="0"/>
              </a:endParaRPr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2160" y="3360"/>
              <a:ext cx="8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latin typeface="Tahoma" pitchFamily="34" charset="0"/>
                </a:rPr>
                <a:t>RS =</a:t>
              </a:r>
            </a:p>
          </p:txBody>
        </p:sp>
        <p:sp>
          <p:nvSpPr>
            <p:cNvPr id="77831" name="Text Box 7"/>
            <p:cNvSpPr txBox="1">
              <a:spLocks noChangeArrowheads="1"/>
            </p:cNvSpPr>
            <p:nvPr/>
          </p:nvSpPr>
          <p:spPr bwMode="auto">
            <a:xfrm>
              <a:off x="3648" y="3552"/>
              <a:ext cx="8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latin typeface="Tahoma" pitchFamily="34" charset="0"/>
                </a:rPr>
                <a:t>VMD</a:t>
              </a:r>
            </a:p>
          </p:txBody>
        </p:sp>
        <p:sp>
          <p:nvSpPr>
            <p:cNvPr id="77832" name="Line 8"/>
            <p:cNvSpPr>
              <a:spLocks noChangeShapeType="1"/>
            </p:cNvSpPr>
            <p:nvPr/>
          </p:nvSpPr>
          <p:spPr bwMode="auto">
            <a:xfrm>
              <a:off x="2872" y="3552"/>
              <a:ext cx="21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7772400" cy="762000"/>
          </a:xfrm>
        </p:spPr>
        <p:txBody>
          <a:bodyPr/>
          <a:lstStyle/>
          <a:p>
            <a:r>
              <a:rPr lang="en-US"/>
              <a:t>Important Droplet Statistics:</a:t>
            </a:r>
          </a:p>
        </p:txBody>
      </p:sp>
      <p:graphicFrame>
        <p:nvGraphicFramePr>
          <p:cNvPr id="1351683" name="Object 3"/>
          <p:cNvGraphicFramePr>
            <a:graphicFrameLocks noChangeAspect="1"/>
          </p:cNvGraphicFramePr>
          <p:nvPr/>
        </p:nvGraphicFramePr>
        <p:xfrm>
          <a:off x="1158875" y="1449388"/>
          <a:ext cx="6332538" cy="4259262"/>
        </p:xfrm>
        <a:graphic>
          <a:graphicData uri="http://schemas.openxmlformats.org/presentationml/2006/ole">
            <p:oleObj spid="_x0000_s1442818" name="Chart" r:id="rId3" imgW="6334220" imgH="4257532" progId="MSGraph.Chart.8">
              <p:embed followColorScheme="full"/>
            </p:oleObj>
          </a:graphicData>
        </a:graphic>
      </p:graphicFrame>
      <p:graphicFrame>
        <p:nvGraphicFramePr>
          <p:cNvPr id="1351684" name="Object 4"/>
          <p:cNvGraphicFramePr>
            <a:graphicFrameLocks noChangeAspect="1"/>
          </p:cNvGraphicFramePr>
          <p:nvPr/>
        </p:nvGraphicFramePr>
        <p:xfrm>
          <a:off x="812800" y="1647825"/>
          <a:ext cx="7162800" cy="4981575"/>
        </p:xfrm>
        <a:graphic>
          <a:graphicData uri="http://schemas.openxmlformats.org/presentationml/2006/ole">
            <p:oleObj spid="_x0000_s1442819" name="Chart" r:id="rId4" imgW="5152320" imgH="3578400" progId="Excel.Sheet.8">
              <p:embed/>
            </p:oleObj>
          </a:graphicData>
        </a:graphic>
      </p:graphicFrame>
      <p:sp>
        <p:nvSpPr>
          <p:cNvPr id="1351685" name="Line 5"/>
          <p:cNvSpPr>
            <a:spLocks noChangeShapeType="1"/>
          </p:cNvSpPr>
          <p:nvPr/>
        </p:nvSpPr>
        <p:spPr bwMode="auto">
          <a:xfrm>
            <a:off x="2108200" y="5534025"/>
            <a:ext cx="0" cy="9144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51686" name="Line 6"/>
          <p:cNvSpPr>
            <a:spLocks noChangeShapeType="1"/>
          </p:cNvSpPr>
          <p:nvPr/>
        </p:nvSpPr>
        <p:spPr bwMode="auto">
          <a:xfrm>
            <a:off x="6680200" y="5534025"/>
            <a:ext cx="0" cy="91440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51687" name="Line 7"/>
          <p:cNvSpPr>
            <a:spLocks noChangeShapeType="1"/>
          </p:cNvSpPr>
          <p:nvPr/>
        </p:nvSpPr>
        <p:spPr bwMode="auto">
          <a:xfrm flipH="1">
            <a:off x="4343400" y="1752600"/>
            <a:ext cx="0" cy="4572000"/>
          </a:xfrm>
          <a:prstGeom prst="line">
            <a:avLst/>
          </a:prstGeom>
          <a:noFill/>
          <a:ln w="57150">
            <a:solidFill>
              <a:srgbClr val="33CC33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51688" name="WordArt 8"/>
          <p:cNvSpPr>
            <a:spLocks noChangeArrowheads="1" noChangeShapeType="1" noTextEdit="1"/>
          </p:cNvSpPr>
          <p:nvPr/>
        </p:nvSpPr>
        <p:spPr bwMode="auto">
          <a:xfrm>
            <a:off x="5765800" y="1916113"/>
            <a:ext cx="1016000" cy="12842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VMD</a:t>
            </a:r>
          </a:p>
          <a:p>
            <a:pPr algn="ctr"/>
            <a:r>
              <a:rPr lang="en-US" sz="3600" kern="10">
                <a:ln w="9525"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(50%)</a:t>
            </a:r>
          </a:p>
          <a:p>
            <a:pPr algn="ctr"/>
            <a:r>
              <a:rPr lang="en-US" sz="3600" kern="10">
                <a:ln w="9525"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or</a:t>
            </a:r>
          </a:p>
          <a:p>
            <a:pPr algn="ctr"/>
            <a:r>
              <a:rPr lang="en-US" sz="3600" kern="10">
                <a:ln w="9525"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Vd0.5</a:t>
            </a:r>
          </a:p>
        </p:txBody>
      </p:sp>
      <p:sp>
        <p:nvSpPr>
          <p:cNvPr id="1351689" name="Line 9"/>
          <p:cNvSpPr>
            <a:spLocks noChangeShapeType="1"/>
          </p:cNvSpPr>
          <p:nvPr/>
        </p:nvSpPr>
        <p:spPr bwMode="auto">
          <a:xfrm flipH="1">
            <a:off x="4470400" y="2257425"/>
            <a:ext cx="11430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51690" name="WordArt 10"/>
          <p:cNvSpPr>
            <a:spLocks noChangeArrowheads="1" noChangeShapeType="1" noTextEdit="1"/>
          </p:cNvSpPr>
          <p:nvPr/>
        </p:nvSpPr>
        <p:spPr bwMode="auto">
          <a:xfrm>
            <a:off x="6604000" y="4314825"/>
            <a:ext cx="1066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VD0.9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(90%)</a:t>
            </a:r>
          </a:p>
        </p:txBody>
      </p:sp>
      <p:sp>
        <p:nvSpPr>
          <p:cNvPr id="1351691" name="Line 11"/>
          <p:cNvSpPr>
            <a:spLocks noChangeShapeType="1"/>
          </p:cNvSpPr>
          <p:nvPr/>
        </p:nvSpPr>
        <p:spPr bwMode="auto">
          <a:xfrm flipH="1">
            <a:off x="7061200" y="5000625"/>
            <a:ext cx="1524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51692" name="WordArt 12"/>
          <p:cNvSpPr>
            <a:spLocks noChangeArrowheads="1" noChangeShapeType="1" noTextEdit="1"/>
          </p:cNvSpPr>
          <p:nvPr/>
        </p:nvSpPr>
        <p:spPr bwMode="auto">
          <a:xfrm>
            <a:off x="1117600" y="4314825"/>
            <a:ext cx="990600" cy="6000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VD0.1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(10%)</a:t>
            </a:r>
          </a:p>
        </p:txBody>
      </p:sp>
      <p:sp>
        <p:nvSpPr>
          <p:cNvPr id="1351693" name="Line 13"/>
          <p:cNvSpPr>
            <a:spLocks noChangeShapeType="1"/>
          </p:cNvSpPr>
          <p:nvPr/>
        </p:nvSpPr>
        <p:spPr bwMode="auto">
          <a:xfrm>
            <a:off x="1422400" y="5000625"/>
            <a:ext cx="2286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51694" name="Oval 14"/>
          <p:cNvSpPr>
            <a:spLocks noChangeArrowheads="1"/>
          </p:cNvSpPr>
          <p:nvPr/>
        </p:nvSpPr>
        <p:spPr bwMode="auto">
          <a:xfrm>
            <a:off x="3098800" y="3095625"/>
            <a:ext cx="2590800" cy="1447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1695" name="Text Box 15"/>
          <p:cNvSpPr txBox="1">
            <a:spLocks noChangeArrowheads="1"/>
          </p:cNvSpPr>
          <p:nvPr/>
        </p:nvSpPr>
        <p:spPr bwMode="auto">
          <a:xfrm>
            <a:off x="3479800" y="3400425"/>
            <a:ext cx="18288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Operational Area</a:t>
            </a:r>
          </a:p>
        </p:txBody>
      </p:sp>
      <p:sp>
        <p:nvSpPr>
          <p:cNvPr id="1351696" name="AutoShape 16"/>
          <p:cNvSpPr>
            <a:spLocks noChangeArrowheads="1"/>
          </p:cNvSpPr>
          <p:nvPr/>
        </p:nvSpPr>
        <p:spPr bwMode="auto">
          <a:xfrm>
            <a:off x="2286000" y="5867400"/>
            <a:ext cx="9144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1697" name="AutoShape 17"/>
          <p:cNvSpPr>
            <a:spLocks noChangeArrowheads="1"/>
          </p:cNvSpPr>
          <p:nvPr/>
        </p:nvSpPr>
        <p:spPr bwMode="auto">
          <a:xfrm rot="10800000">
            <a:off x="5638800" y="5867400"/>
            <a:ext cx="9144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5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516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516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516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516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688" grpId="0" animBg="1"/>
      <p:bldP spid="1351690" grpId="0" animBg="1"/>
      <p:bldP spid="1351692" grpId="0" animBg="1"/>
      <p:bldP spid="1351694" grpId="0" animBg="1"/>
      <p:bldP spid="1351695" grpId="0" autoUpdateAnimBg="0"/>
      <p:bldP spid="1351696" grpId="0" animBg="1"/>
      <p:bldP spid="135169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229600" cy="990600"/>
          </a:xfrm>
        </p:spPr>
        <p:txBody>
          <a:bodyPr/>
          <a:lstStyle/>
          <a:p>
            <a:r>
              <a:rPr lang="en-US" dirty="0"/>
              <a:t>Droplet size recommendations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229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VMD usually should be in 300-350 micron range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 smaller VMD will be required for lower GPA rates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VD(0.1) &gt; 200 microns – reduce the risk of drift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VD(0.9) &lt; 600 microns – prevent large droplets that can reduce coverage by consuming large portions of the total volume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RS should be around 1 - provides suitable variation for differences in target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Volume diameter distribution</a:t>
            </a:r>
          </a:p>
        </p:txBody>
      </p:sp>
      <p:pic>
        <p:nvPicPr>
          <p:cNvPr id="58374" name="Picture 6" descr="Droplet-volume distribu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89063"/>
            <a:ext cx="9144000" cy="4079875"/>
          </a:xfrm>
          <a:noFill/>
          <a:ln/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635000" y="5791200"/>
            <a:ext cx="8063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Percentage of volume in droplet diameter classes</a:t>
            </a:r>
          </a:p>
        </p:txBody>
      </p:sp>
      <p:sp>
        <p:nvSpPr>
          <p:cNvPr id="58376" name="Oval 8"/>
          <p:cNvSpPr>
            <a:spLocks noChangeArrowheads="1"/>
          </p:cNvSpPr>
          <p:nvPr/>
        </p:nvSpPr>
        <p:spPr bwMode="auto">
          <a:xfrm>
            <a:off x="0" y="2286000"/>
            <a:ext cx="381000" cy="1447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Freeform 13"/>
          <p:cNvSpPr>
            <a:spLocks/>
          </p:cNvSpPr>
          <p:nvPr/>
        </p:nvSpPr>
        <p:spPr bwMode="auto">
          <a:xfrm>
            <a:off x="925513" y="2193925"/>
            <a:ext cx="5400675" cy="2540000"/>
          </a:xfrm>
          <a:custGeom>
            <a:avLst/>
            <a:gdLst/>
            <a:ahLst/>
            <a:cxnLst>
              <a:cxn ang="0">
                <a:pos x="0" y="1573"/>
              </a:cxn>
              <a:cxn ang="0">
                <a:pos x="203" y="1498"/>
              </a:cxn>
              <a:cxn ang="0">
                <a:pos x="318" y="1335"/>
              </a:cxn>
              <a:cxn ang="0">
                <a:pos x="440" y="1152"/>
              </a:cxn>
              <a:cxn ang="0">
                <a:pos x="467" y="1112"/>
              </a:cxn>
              <a:cxn ang="0">
                <a:pos x="488" y="1091"/>
              </a:cxn>
              <a:cxn ang="0">
                <a:pos x="569" y="969"/>
              </a:cxn>
              <a:cxn ang="0">
                <a:pos x="637" y="888"/>
              </a:cxn>
              <a:cxn ang="0">
                <a:pos x="718" y="814"/>
              </a:cxn>
              <a:cxn ang="0">
                <a:pos x="813" y="712"/>
              </a:cxn>
              <a:cxn ang="0">
                <a:pos x="962" y="556"/>
              </a:cxn>
              <a:cxn ang="0">
                <a:pos x="1050" y="454"/>
              </a:cxn>
              <a:cxn ang="0">
                <a:pos x="1111" y="360"/>
              </a:cxn>
              <a:cxn ang="0">
                <a:pos x="1301" y="136"/>
              </a:cxn>
              <a:cxn ang="0">
                <a:pos x="1362" y="102"/>
              </a:cxn>
              <a:cxn ang="0">
                <a:pos x="1470" y="41"/>
              </a:cxn>
              <a:cxn ang="0">
                <a:pos x="1606" y="0"/>
              </a:cxn>
              <a:cxn ang="0">
                <a:pos x="1850" y="7"/>
              </a:cxn>
              <a:cxn ang="0">
                <a:pos x="1918" y="28"/>
              </a:cxn>
              <a:cxn ang="0">
                <a:pos x="2012" y="55"/>
              </a:cxn>
              <a:cxn ang="0">
                <a:pos x="2141" y="136"/>
              </a:cxn>
              <a:cxn ang="0">
                <a:pos x="2155" y="156"/>
              </a:cxn>
              <a:cxn ang="0">
                <a:pos x="2195" y="183"/>
              </a:cxn>
              <a:cxn ang="0">
                <a:pos x="2250" y="231"/>
              </a:cxn>
              <a:cxn ang="0">
                <a:pos x="2324" y="305"/>
              </a:cxn>
              <a:cxn ang="0">
                <a:pos x="2412" y="407"/>
              </a:cxn>
              <a:cxn ang="0">
                <a:pos x="2466" y="482"/>
              </a:cxn>
              <a:cxn ang="0">
                <a:pos x="2507" y="522"/>
              </a:cxn>
              <a:cxn ang="0">
                <a:pos x="2548" y="583"/>
              </a:cxn>
              <a:cxn ang="0">
                <a:pos x="2663" y="732"/>
              </a:cxn>
              <a:cxn ang="0">
                <a:pos x="2731" y="820"/>
              </a:cxn>
              <a:cxn ang="0">
                <a:pos x="2798" y="902"/>
              </a:cxn>
              <a:cxn ang="0">
                <a:pos x="2914" y="1017"/>
              </a:cxn>
              <a:cxn ang="0">
                <a:pos x="2995" y="1119"/>
              </a:cxn>
              <a:cxn ang="0">
                <a:pos x="3056" y="1200"/>
              </a:cxn>
              <a:cxn ang="0">
                <a:pos x="3083" y="1268"/>
              </a:cxn>
              <a:cxn ang="0">
                <a:pos x="3124" y="1329"/>
              </a:cxn>
              <a:cxn ang="0">
                <a:pos x="3178" y="1451"/>
              </a:cxn>
              <a:cxn ang="0">
                <a:pos x="3212" y="1512"/>
              </a:cxn>
              <a:cxn ang="0">
                <a:pos x="3273" y="1559"/>
              </a:cxn>
              <a:cxn ang="0">
                <a:pos x="3334" y="1579"/>
              </a:cxn>
              <a:cxn ang="0">
                <a:pos x="3402" y="1600"/>
              </a:cxn>
            </a:cxnLst>
            <a:rect l="0" t="0" r="r" b="b"/>
            <a:pathLst>
              <a:path w="3402" h="1600">
                <a:moveTo>
                  <a:pt x="0" y="1573"/>
                </a:moveTo>
                <a:cubicBezTo>
                  <a:pt x="66" y="1556"/>
                  <a:pt x="149" y="1544"/>
                  <a:pt x="203" y="1498"/>
                </a:cubicBezTo>
                <a:cubicBezTo>
                  <a:pt x="255" y="1453"/>
                  <a:pt x="282" y="1391"/>
                  <a:pt x="318" y="1335"/>
                </a:cubicBezTo>
                <a:cubicBezTo>
                  <a:pt x="358" y="1274"/>
                  <a:pt x="400" y="1213"/>
                  <a:pt x="440" y="1152"/>
                </a:cubicBezTo>
                <a:cubicBezTo>
                  <a:pt x="449" y="1139"/>
                  <a:pt x="456" y="1123"/>
                  <a:pt x="467" y="1112"/>
                </a:cubicBezTo>
                <a:cubicBezTo>
                  <a:pt x="474" y="1105"/>
                  <a:pt x="482" y="1099"/>
                  <a:pt x="488" y="1091"/>
                </a:cubicBezTo>
                <a:cubicBezTo>
                  <a:pt x="518" y="1053"/>
                  <a:pt x="542" y="1009"/>
                  <a:pt x="569" y="969"/>
                </a:cubicBezTo>
                <a:cubicBezTo>
                  <a:pt x="587" y="941"/>
                  <a:pt x="615" y="913"/>
                  <a:pt x="637" y="888"/>
                </a:cubicBezTo>
                <a:cubicBezTo>
                  <a:pt x="661" y="859"/>
                  <a:pt x="696" y="846"/>
                  <a:pt x="718" y="814"/>
                </a:cubicBezTo>
                <a:cubicBezTo>
                  <a:pt x="744" y="775"/>
                  <a:pt x="780" y="745"/>
                  <a:pt x="813" y="712"/>
                </a:cubicBezTo>
                <a:cubicBezTo>
                  <a:pt x="864" y="661"/>
                  <a:pt x="903" y="598"/>
                  <a:pt x="962" y="556"/>
                </a:cubicBezTo>
                <a:cubicBezTo>
                  <a:pt x="988" y="519"/>
                  <a:pt x="1023" y="490"/>
                  <a:pt x="1050" y="454"/>
                </a:cubicBezTo>
                <a:cubicBezTo>
                  <a:pt x="1073" y="424"/>
                  <a:pt x="1090" y="391"/>
                  <a:pt x="1111" y="360"/>
                </a:cubicBezTo>
                <a:cubicBezTo>
                  <a:pt x="1166" y="280"/>
                  <a:pt x="1233" y="204"/>
                  <a:pt x="1301" y="136"/>
                </a:cubicBezTo>
                <a:cubicBezTo>
                  <a:pt x="1318" y="119"/>
                  <a:pt x="1341" y="113"/>
                  <a:pt x="1362" y="102"/>
                </a:cubicBezTo>
                <a:cubicBezTo>
                  <a:pt x="1398" y="83"/>
                  <a:pt x="1433" y="58"/>
                  <a:pt x="1470" y="41"/>
                </a:cubicBezTo>
                <a:cubicBezTo>
                  <a:pt x="1513" y="22"/>
                  <a:pt x="1562" y="15"/>
                  <a:pt x="1606" y="0"/>
                </a:cubicBezTo>
                <a:cubicBezTo>
                  <a:pt x="1687" y="2"/>
                  <a:pt x="1769" y="3"/>
                  <a:pt x="1850" y="7"/>
                </a:cubicBezTo>
                <a:cubicBezTo>
                  <a:pt x="1862" y="8"/>
                  <a:pt x="1914" y="27"/>
                  <a:pt x="1918" y="28"/>
                </a:cubicBezTo>
                <a:cubicBezTo>
                  <a:pt x="1949" y="38"/>
                  <a:pt x="1982" y="42"/>
                  <a:pt x="2012" y="55"/>
                </a:cubicBezTo>
                <a:cubicBezTo>
                  <a:pt x="2057" y="74"/>
                  <a:pt x="2100" y="108"/>
                  <a:pt x="2141" y="136"/>
                </a:cubicBezTo>
                <a:cubicBezTo>
                  <a:pt x="2146" y="143"/>
                  <a:pt x="2149" y="151"/>
                  <a:pt x="2155" y="156"/>
                </a:cubicBezTo>
                <a:cubicBezTo>
                  <a:pt x="2167" y="167"/>
                  <a:pt x="2195" y="183"/>
                  <a:pt x="2195" y="183"/>
                </a:cubicBezTo>
                <a:cubicBezTo>
                  <a:pt x="2235" y="243"/>
                  <a:pt x="2169" y="150"/>
                  <a:pt x="2250" y="231"/>
                </a:cubicBezTo>
                <a:cubicBezTo>
                  <a:pt x="2276" y="257"/>
                  <a:pt x="2297" y="282"/>
                  <a:pt x="2324" y="305"/>
                </a:cubicBezTo>
                <a:cubicBezTo>
                  <a:pt x="2359" y="335"/>
                  <a:pt x="2373" y="380"/>
                  <a:pt x="2412" y="407"/>
                </a:cubicBezTo>
                <a:cubicBezTo>
                  <a:pt x="2426" y="434"/>
                  <a:pt x="2446" y="459"/>
                  <a:pt x="2466" y="482"/>
                </a:cubicBezTo>
                <a:cubicBezTo>
                  <a:pt x="2479" y="496"/>
                  <a:pt x="2507" y="522"/>
                  <a:pt x="2507" y="522"/>
                </a:cubicBezTo>
                <a:cubicBezTo>
                  <a:pt x="2516" y="548"/>
                  <a:pt x="2533" y="561"/>
                  <a:pt x="2548" y="583"/>
                </a:cubicBezTo>
                <a:cubicBezTo>
                  <a:pt x="2560" y="618"/>
                  <a:pt x="2639" y="698"/>
                  <a:pt x="2663" y="732"/>
                </a:cubicBezTo>
                <a:cubicBezTo>
                  <a:pt x="2685" y="762"/>
                  <a:pt x="2711" y="789"/>
                  <a:pt x="2731" y="820"/>
                </a:cubicBezTo>
                <a:cubicBezTo>
                  <a:pt x="2750" y="849"/>
                  <a:pt x="2768" y="883"/>
                  <a:pt x="2798" y="902"/>
                </a:cubicBezTo>
                <a:cubicBezTo>
                  <a:pt x="2828" y="920"/>
                  <a:pt x="2898" y="992"/>
                  <a:pt x="2914" y="1017"/>
                </a:cubicBezTo>
                <a:cubicBezTo>
                  <a:pt x="2938" y="1053"/>
                  <a:pt x="2969" y="1085"/>
                  <a:pt x="2995" y="1119"/>
                </a:cubicBezTo>
                <a:cubicBezTo>
                  <a:pt x="3017" y="1148"/>
                  <a:pt x="3031" y="1175"/>
                  <a:pt x="3056" y="1200"/>
                </a:cubicBezTo>
                <a:cubicBezTo>
                  <a:pt x="3062" y="1217"/>
                  <a:pt x="3076" y="1254"/>
                  <a:pt x="3083" y="1268"/>
                </a:cubicBezTo>
                <a:cubicBezTo>
                  <a:pt x="3094" y="1290"/>
                  <a:pt x="3116" y="1306"/>
                  <a:pt x="3124" y="1329"/>
                </a:cubicBezTo>
                <a:cubicBezTo>
                  <a:pt x="3139" y="1370"/>
                  <a:pt x="3158" y="1412"/>
                  <a:pt x="3178" y="1451"/>
                </a:cubicBezTo>
                <a:cubicBezTo>
                  <a:pt x="3190" y="1475"/>
                  <a:pt x="3181" y="1491"/>
                  <a:pt x="3212" y="1512"/>
                </a:cubicBezTo>
                <a:cubicBezTo>
                  <a:pt x="3233" y="1526"/>
                  <a:pt x="3251" y="1547"/>
                  <a:pt x="3273" y="1559"/>
                </a:cubicBezTo>
                <a:cubicBezTo>
                  <a:pt x="3290" y="1568"/>
                  <a:pt x="3315" y="1573"/>
                  <a:pt x="3334" y="1579"/>
                </a:cubicBezTo>
                <a:cubicBezTo>
                  <a:pt x="3353" y="1585"/>
                  <a:pt x="3380" y="1600"/>
                  <a:pt x="3402" y="1600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3529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38113" y="152400"/>
          <a:ext cx="3976687" cy="5486400"/>
        </p:xfrm>
        <a:graphic>
          <a:graphicData uri="http://schemas.openxmlformats.org/presentationml/2006/ole">
            <p:oleObj spid="_x0000_s1335299" name="Bitmap Image" r:id="rId3" imgW="4847619" imgH="6780952" progId="PBrush">
              <p:embed/>
            </p:oleObj>
          </a:graphicData>
        </a:graphic>
      </p:graphicFrame>
      <p:graphicFrame>
        <p:nvGraphicFramePr>
          <p:cNvPr id="1335300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381000" y="5451475"/>
          <a:ext cx="3733800" cy="1406525"/>
        </p:xfrm>
        <a:graphic>
          <a:graphicData uri="http://schemas.openxmlformats.org/presentationml/2006/ole">
            <p:oleObj spid="_x0000_s1335300" name="Bitmap Image" r:id="rId4" imgW="4458322" imgH="1600000" progId="PBrush">
              <p:embed/>
            </p:oleObj>
          </a:graphicData>
        </a:graphic>
      </p:graphicFrame>
      <p:graphicFrame>
        <p:nvGraphicFramePr>
          <p:cNvPr id="1335301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4114800" y="171450"/>
          <a:ext cx="5029200" cy="3333750"/>
        </p:xfrm>
        <a:graphic>
          <a:graphicData uri="http://schemas.openxmlformats.org/presentationml/2006/ole">
            <p:oleObj spid="_x0000_s1335301" name="Bitmap Image" r:id="rId5" imgW="4858428" imgH="3219899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/>
              <a:t>Individual card - volume</a:t>
            </a:r>
          </a:p>
        </p:txBody>
      </p:sp>
      <p:pic>
        <p:nvPicPr>
          <p:cNvPr id="64518" name="Picture 6" descr="Droplet-individual volum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9144000" cy="1587500"/>
          </a:xfrm>
          <a:noFill/>
          <a:ln/>
        </p:spPr>
      </p:pic>
      <p:sp>
        <p:nvSpPr>
          <p:cNvPr id="64524" name="Oval 12"/>
          <p:cNvSpPr>
            <a:spLocks noChangeArrowheads="1"/>
          </p:cNvSpPr>
          <p:nvPr/>
        </p:nvSpPr>
        <p:spPr bwMode="auto">
          <a:xfrm>
            <a:off x="0" y="1524000"/>
            <a:ext cx="5334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838200" y="1524000"/>
            <a:ext cx="9906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6" name="Oval 14"/>
          <p:cNvSpPr>
            <a:spLocks noChangeArrowheads="1"/>
          </p:cNvSpPr>
          <p:nvPr/>
        </p:nvSpPr>
        <p:spPr bwMode="auto">
          <a:xfrm>
            <a:off x="1905000" y="1524000"/>
            <a:ext cx="12192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7" name="Oval 15"/>
          <p:cNvSpPr>
            <a:spLocks noChangeArrowheads="1"/>
          </p:cNvSpPr>
          <p:nvPr/>
        </p:nvSpPr>
        <p:spPr bwMode="auto">
          <a:xfrm>
            <a:off x="3276600" y="1752600"/>
            <a:ext cx="228600" cy="1143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347663" y="3581400"/>
            <a:ext cx="84486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/>
              <a:t>Card position: negative numbers mean to the left side of aircraft, positive numbers to right side; number indicates distance in feet from center of </a:t>
            </a:r>
            <a:r>
              <a:rPr lang="en-US" sz="2400" dirty="0" err="1"/>
              <a:t>flightline</a:t>
            </a:r>
            <a:endParaRPr lang="en-US" sz="2400" dirty="0"/>
          </a:p>
          <a:p>
            <a:pPr marL="342900" indent="-342900">
              <a:buFontTx/>
              <a:buAutoNum type="arabicPeriod"/>
            </a:pPr>
            <a:r>
              <a:rPr lang="en-US" sz="2400" dirty="0"/>
              <a:t>GPA for that individual card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VMD for that individual card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Graph of percentage of volume in droplet diameter classes for that individual card</a:t>
            </a:r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228600" y="10668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990600" y="9906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1981200" y="10668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3870325" y="1150938"/>
            <a:ext cx="350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4" grpId="0" animBg="1"/>
      <p:bldP spid="64525" grpId="0" animBg="1"/>
      <p:bldP spid="64526" grpId="0" animBg="1"/>
      <p:bldP spid="64527" grpId="0" animBg="1"/>
      <p:bldP spid="64529" grpId="0"/>
      <p:bldP spid="64530" grpId="0"/>
      <p:bldP spid="64531" grpId="0"/>
      <p:bldP spid="645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r>
              <a:rPr lang="en-US"/>
              <a:t>Individual card - number</a:t>
            </a:r>
          </a:p>
        </p:txBody>
      </p:sp>
      <p:pic>
        <p:nvPicPr>
          <p:cNvPr id="117765" name="Picture 5" descr="Droplet-individual numb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1658938"/>
          </a:xfrm>
          <a:prstGeom prst="rect">
            <a:avLst/>
          </a:prstGeom>
          <a:noFill/>
        </p:spPr>
      </p:pic>
      <p:sp>
        <p:nvSpPr>
          <p:cNvPr id="117766" name="Oval 6"/>
          <p:cNvSpPr>
            <a:spLocks noChangeArrowheads="1"/>
          </p:cNvSpPr>
          <p:nvPr/>
        </p:nvSpPr>
        <p:spPr bwMode="auto">
          <a:xfrm>
            <a:off x="22225" y="1577975"/>
            <a:ext cx="5334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767" name="Oval 7"/>
          <p:cNvSpPr>
            <a:spLocks noChangeArrowheads="1"/>
          </p:cNvSpPr>
          <p:nvPr/>
        </p:nvSpPr>
        <p:spPr bwMode="auto">
          <a:xfrm>
            <a:off x="892175" y="1524000"/>
            <a:ext cx="1077913" cy="5127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768" name="Oval 8"/>
          <p:cNvSpPr>
            <a:spLocks noChangeArrowheads="1"/>
          </p:cNvSpPr>
          <p:nvPr/>
        </p:nvSpPr>
        <p:spPr bwMode="auto">
          <a:xfrm>
            <a:off x="2070100" y="1557338"/>
            <a:ext cx="12192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769" name="Oval 9"/>
          <p:cNvSpPr>
            <a:spLocks noChangeArrowheads="1"/>
          </p:cNvSpPr>
          <p:nvPr/>
        </p:nvSpPr>
        <p:spPr bwMode="auto">
          <a:xfrm>
            <a:off x="3244850" y="1852613"/>
            <a:ext cx="228600" cy="1143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347663" y="3349625"/>
            <a:ext cx="84486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/>
              <a:t>Card position: negative numbers mean to the left side of aircraft, positive numbers to right side; number indicates distance in feet from center of </a:t>
            </a:r>
            <a:r>
              <a:rPr lang="en-US" sz="2400" dirty="0" err="1"/>
              <a:t>flightline</a:t>
            </a:r>
            <a:endParaRPr lang="en-US" sz="2400" dirty="0"/>
          </a:p>
          <a:p>
            <a:pPr marL="342900" indent="-342900">
              <a:buFontTx/>
              <a:buAutoNum type="arabicPeriod"/>
            </a:pPr>
            <a:r>
              <a:rPr lang="en-US" sz="2400" dirty="0"/>
              <a:t>Percentage of card surface area covered by stain for that individual card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VMD for that individual card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Graph of number of droplets in droplet diameter classes for that individual card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228600" y="10668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990600" y="10668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1981200" y="1066800"/>
            <a:ext cx="350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3870325" y="1150938"/>
            <a:ext cx="350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7" grpId="0" animBg="1"/>
      <p:bldP spid="117768" grpId="0" animBg="1"/>
      <p:bldP spid="117769" grpId="0" animBg="1"/>
      <p:bldP spid="117771" grpId="0"/>
      <p:bldP spid="117772" grpId="0"/>
      <p:bldP spid="117773" grpId="0"/>
      <p:bldP spid="11777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38400"/>
            <a:ext cx="7772400" cy="1362075"/>
          </a:xfrm>
        </p:spPr>
        <p:txBody>
          <a:bodyPr/>
          <a:lstStyle/>
          <a:p>
            <a:pPr algn="ctr"/>
            <a:r>
              <a:rPr lang="en-US" sz="4400" dirty="0" err="1" smtClean="0"/>
              <a:t>uPDATES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0"/>
            <a:ext cx="8915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8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819640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667000" y="5934670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Herbicides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7" y="1600200"/>
            <a:ext cx="900570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9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5" y="457200"/>
            <a:ext cx="790765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61691" y="5867400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Fung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icides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4594" name="Object 2"/>
          <p:cNvGraphicFramePr>
            <a:graphicFrameLocks noChangeAspect="1"/>
          </p:cNvGraphicFramePr>
          <p:nvPr>
            <p:ph type="chart" sz="half" idx="4294967295"/>
          </p:nvPr>
        </p:nvGraphicFramePr>
        <p:xfrm>
          <a:off x="0" y="-11113"/>
          <a:ext cx="9144000" cy="6869113"/>
        </p:xfrm>
        <a:graphic>
          <a:graphicData uri="http://schemas.openxmlformats.org/presentationml/2006/ole">
            <p:oleObj spid="_x0000_s1134594" name="Photo Editor Photo" r:id="rId4" imgW="6485714" imgH="6152381" progId="">
              <p:embed/>
            </p:oleObj>
          </a:graphicData>
        </a:graphic>
      </p:graphicFrame>
      <p:sp>
        <p:nvSpPr>
          <p:cNvPr id="1134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2588"/>
            <a:ext cx="7772400" cy="914400"/>
          </a:xfrm>
          <a:ln>
            <a:solidFill>
              <a:schemeClr val="bg2"/>
            </a:solidFill>
          </a:ln>
        </p:spPr>
        <p:txBody>
          <a:bodyPr/>
          <a:lstStyle/>
          <a:p>
            <a:r>
              <a:rPr lang="en-US" sz="4800" b="1">
                <a:solidFill>
                  <a:schemeClr val="bg2"/>
                </a:solidFill>
              </a:rPr>
              <a:t>Operation S.A.F.E.</a:t>
            </a:r>
          </a:p>
        </p:txBody>
      </p:sp>
      <p:pic>
        <p:nvPicPr>
          <p:cNvPr id="1134596" name="Picture 4" descr="DSCF0098"/>
          <p:cNvPicPr>
            <a:picLocks noChangeAspect="1" noChangeArrowheads="1"/>
          </p:cNvPicPr>
          <p:nvPr/>
        </p:nvPicPr>
        <p:blipFill>
          <a:blip r:embed="rId5" cstate="print"/>
          <a:srcRect l="14516" t="32234" r="9677"/>
          <a:stretch>
            <a:fillRect/>
          </a:stretch>
        </p:blipFill>
        <p:spPr bwMode="auto">
          <a:xfrm>
            <a:off x="228600" y="3924300"/>
            <a:ext cx="3962400" cy="2654300"/>
          </a:xfrm>
          <a:prstGeom prst="rect">
            <a:avLst/>
          </a:prstGeom>
          <a:noFill/>
        </p:spPr>
      </p:pic>
      <p:pic>
        <p:nvPicPr>
          <p:cNvPr id="1134597" name="Picture 5" descr="IMG_38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657600"/>
            <a:ext cx="3886200" cy="2914650"/>
          </a:xfrm>
          <a:prstGeom prst="rect">
            <a:avLst/>
          </a:prstGeom>
          <a:noFill/>
        </p:spPr>
      </p:pic>
      <p:pic>
        <p:nvPicPr>
          <p:cNvPr id="1134598" name="Picture 6" descr="IMG_02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1371600"/>
            <a:ext cx="2946400" cy="2209800"/>
          </a:xfrm>
          <a:prstGeom prst="rect">
            <a:avLst/>
          </a:prstGeom>
          <a:noFill/>
        </p:spPr>
      </p:pic>
      <p:pic>
        <p:nvPicPr>
          <p:cNvPr id="1134599" name="Picture 7" descr="Flyin-05 026"/>
          <p:cNvPicPr>
            <a:picLocks noChangeAspect="1" noChangeArrowheads="1"/>
          </p:cNvPicPr>
          <p:nvPr/>
        </p:nvPicPr>
        <p:blipFill>
          <a:blip r:embed="rId8" cstate="print"/>
          <a:srcRect b="18750"/>
          <a:stretch>
            <a:fillRect/>
          </a:stretch>
        </p:blipFill>
        <p:spPr bwMode="auto">
          <a:xfrm>
            <a:off x="457200" y="1371600"/>
            <a:ext cx="3657600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" y="1795463"/>
            <a:ext cx="71818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229600" cy="685800"/>
          </a:xfrm>
        </p:spPr>
        <p:txBody>
          <a:bodyPr/>
          <a:lstStyle/>
          <a:p>
            <a:r>
              <a:rPr lang="en-US" sz="4000"/>
              <a:t>Variable Rate/Mapped Applications</a:t>
            </a:r>
          </a:p>
        </p:txBody>
      </p:sp>
      <p:sp>
        <p:nvSpPr>
          <p:cNvPr id="1233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70866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/>
              <a:t>Predeveloped</a:t>
            </a:r>
            <a:r>
              <a:rPr lang="en-US" sz="2800" dirty="0"/>
              <a:t> variable rate maps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Dependent on target variables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pest </a:t>
            </a:r>
            <a:r>
              <a:rPr lang="en-US" sz="2400" dirty="0"/>
              <a:t>pressures, species, size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Flow and droplet control issues</a:t>
            </a:r>
          </a:p>
        </p:txBody>
      </p:sp>
      <p:pic>
        <p:nvPicPr>
          <p:cNvPr id="1233925" name="Picture 5" descr="fieldware"/>
          <p:cNvPicPr>
            <a:picLocks noChangeAspect="1" noChangeArrowheads="1"/>
          </p:cNvPicPr>
          <p:nvPr/>
        </p:nvPicPr>
        <p:blipFill>
          <a:blip r:embed="rId2" cstate="print"/>
          <a:srcRect l="43637"/>
          <a:stretch>
            <a:fillRect/>
          </a:stretch>
        </p:blipFill>
        <p:spPr bwMode="auto">
          <a:xfrm>
            <a:off x="76200" y="3048000"/>
            <a:ext cx="4886930" cy="3657600"/>
          </a:xfrm>
          <a:prstGeom prst="rect">
            <a:avLst/>
          </a:prstGeom>
          <a:noFill/>
        </p:spPr>
      </p:pic>
      <p:pic>
        <p:nvPicPr>
          <p:cNvPr id="1233926" name="Picture 6" descr="variable_r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14400"/>
            <a:ext cx="2590800" cy="2590800"/>
          </a:xfrm>
          <a:prstGeom prst="rect">
            <a:avLst/>
          </a:prstGeom>
          <a:noFill/>
        </p:spPr>
      </p:pic>
      <p:pic>
        <p:nvPicPr>
          <p:cNvPr id="7" name="Picture 6" descr="IMG_22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505200"/>
            <a:ext cx="3962400" cy="297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884238"/>
          </a:xfrm>
        </p:spPr>
        <p:txBody>
          <a:bodyPr/>
          <a:lstStyle/>
          <a:p>
            <a:pPr algn="l"/>
            <a:r>
              <a:rPr lang="en-US"/>
              <a:t>Variable Rate Liquid:</a:t>
            </a:r>
          </a:p>
        </p:txBody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17638"/>
            <a:ext cx="8229600" cy="52117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Direct Injection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Complex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Time lag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Fixed orifice nozzles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Flow proportional to square root of pressure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Difficult to achieve range in flow rates</a:t>
            </a:r>
          </a:p>
          <a:p>
            <a:pPr>
              <a:lnSpc>
                <a:spcPct val="90000"/>
              </a:lnSpc>
            </a:pPr>
            <a:r>
              <a:rPr lang="en-US" sz="2800"/>
              <a:t>Pulse Width Modulation</a:t>
            </a:r>
          </a:p>
          <a:p>
            <a:pPr>
              <a:lnSpc>
                <a:spcPct val="90000"/>
              </a:lnSpc>
            </a:pPr>
            <a:r>
              <a:rPr lang="en-US" sz="2800"/>
              <a:t>Variable orifice nozzles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Pressure/Flow relationship is more complex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	</a:t>
            </a:r>
          </a:p>
        </p:txBody>
      </p:sp>
      <p:pic>
        <p:nvPicPr>
          <p:cNvPr id="1234948" name="Picture 4" descr="injection 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109663"/>
            <a:ext cx="556260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VariRate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235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133600"/>
            <a:ext cx="5181600" cy="228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Speed variations </a:t>
            </a:r>
            <a:r>
              <a:rPr lang="en-US" sz="2000" dirty="0" smtClean="0"/>
              <a:t>in MPH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Application rates </a:t>
            </a:r>
            <a:r>
              <a:rPr lang="en-US" sz="2000" dirty="0" smtClean="0"/>
              <a:t>variations in GPA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Spring tension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Variable area pre orifice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Variable area spray orifice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Optimize spray droplet size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Maintain efficacy and minimize drift</a:t>
            </a:r>
            <a:endParaRPr lang="en-US" dirty="0"/>
          </a:p>
        </p:txBody>
      </p:sp>
      <p:pic>
        <p:nvPicPr>
          <p:cNvPr id="1235973" name="Picture 5" descr="varitarget cut aw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3095625"/>
            <a:ext cx="4267200" cy="3609975"/>
          </a:xfrm>
          <a:noFill/>
          <a:ln/>
        </p:spPr>
      </p:pic>
      <p:sp>
        <p:nvSpPr>
          <p:cNvPr id="1235974" name="Oval 6"/>
          <p:cNvSpPr>
            <a:spLocks noChangeArrowheads="1"/>
          </p:cNvSpPr>
          <p:nvPr/>
        </p:nvSpPr>
        <p:spPr bwMode="auto">
          <a:xfrm>
            <a:off x="7467600" y="4267200"/>
            <a:ext cx="762000" cy="1676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5975" name="Oval 7"/>
          <p:cNvSpPr>
            <a:spLocks noChangeArrowheads="1"/>
          </p:cNvSpPr>
          <p:nvPr/>
        </p:nvSpPr>
        <p:spPr bwMode="auto">
          <a:xfrm rot="5400000">
            <a:off x="6172200" y="5105400"/>
            <a:ext cx="762000" cy="1676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5976" name="Line 8"/>
          <p:cNvSpPr>
            <a:spLocks noChangeShapeType="1"/>
          </p:cNvSpPr>
          <p:nvPr/>
        </p:nvSpPr>
        <p:spPr bwMode="auto">
          <a:xfrm>
            <a:off x="3352800" y="3200400"/>
            <a:ext cx="42672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5977" name="Line 9"/>
          <p:cNvSpPr>
            <a:spLocks noChangeShapeType="1"/>
          </p:cNvSpPr>
          <p:nvPr/>
        </p:nvSpPr>
        <p:spPr bwMode="auto">
          <a:xfrm>
            <a:off x="3657600" y="3581400"/>
            <a:ext cx="2667000" cy="2362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5978" name="Oval 10"/>
          <p:cNvSpPr>
            <a:spLocks noChangeArrowheads="1"/>
          </p:cNvSpPr>
          <p:nvPr/>
        </p:nvSpPr>
        <p:spPr bwMode="auto">
          <a:xfrm rot="5400000">
            <a:off x="5676900" y="2933700"/>
            <a:ext cx="2286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3597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724400"/>
            <a:ext cx="4648200" cy="925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235980" name="Text Box 12"/>
          <p:cNvSpPr txBox="1">
            <a:spLocks noChangeArrowheads="1"/>
          </p:cNvSpPr>
          <p:nvPr/>
        </p:nvSpPr>
        <p:spPr bwMode="auto">
          <a:xfrm>
            <a:off x="76200" y="5745163"/>
            <a:ext cx="8382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Very Fine</a:t>
            </a:r>
          </a:p>
        </p:txBody>
      </p:sp>
      <p:sp>
        <p:nvSpPr>
          <p:cNvPr id="1235981" name="Text Box 13"/>
          <p:cNvSpPr txBox="1">
            <a:spLocks noChangeArrowheads="1"/>
          </p:cNvSpPr>
          <p:nvPr/>
        </p:nvSpPr>
        <p:spPr bwMode="auto">
          <a:xfrm>
            <a:off x="1143000" y="5715000"/>
            <a:ext cx="5334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Fine</a:t>
            </a:r>
          </a:p>
        </p:txBody>
      </p:sp>
      <p:sp>
        <p:nvSpPr>
          <p:cNvPr id="1235982" name="Text Box 14"/>
          <p:cNvSpPr txBox="1">
            <a:spLocks noChangeArrowheads="1"/>
          </p:cNvSpPr>
          <p:nvPr/>
        </p:nvSpPr>
        <p:spPr bwMode="auto">
          <a:xfrm>
            <a:off x="1905000" y="5715000"/>
            <a:ext cx="7620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Medium</a:t>
            </a:r>
          </a:p>
        </p:txBody>
      </p:sp>
      <p:sp>
        <p:nvSpPr>
          <p:cNvPr id="1235983" name="Text Box 15"/>
          <p:cNvSpPr txBox="1">
            <a:spLocks noChangeArrowheads="1"/>
          </p:cNvSpPr>
          <p:nvPr/>
        </p:nvSpPr>
        <p:spPr bwMode="auto">
          <a:xfrm>
            <a:off x="2895600" y="5715000"/>
            <a:ext cx="7620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Coarse</a:t>
            </a:r>
          </a:p>
        </p:txBody>
      </p:sp>
      <p:sp>
        <p:nvSpPr>
          <p:cNvPr id="1235984" name="Text Box 16"/>
          <p:cNvSpPr txBox="1">
            <a:spLocks noChangeArrowheads="1"/>
          </p:cNvSpPr>
          <p:nvPr/>
        </p:nvSpPr>
        <p:spPr bwMode="auto">
          <a:xfrm>
            <a:off x="3810000" y="56388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Very Coarse</a:t>
            </a:r>
          </a:p>
        </p:txBody>
      </p:sp>
      <p:pic>
        <p:nvPicPr>
          <p:cNvPr id="1235985" name="Picture 17" descr="IMG_08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219200"/>
            <a:ext cx="2336800" cy="17526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33400" y="6073914"/>
            <a:ext cx="394531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Droplet Control</a:t>
            </a:r>
            <a:endParaRPr lang="en-US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453058" name="Picture 2" descr="http://www.spraytarget.com/images/VR_airpla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52400"/>
            <a:ext cx="3600450" cy="18322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7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62950" cy="562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257476" name="Text Box 4"/>
          <p:cNvSpPr txBox="1">
            <a:spLocks noChangeArrowheads="1"/>
          </p:cNvSpPr>
          <p:nvPr/>
        </p:nvSpPr>
        <p:spPr bwMode="auto">
          <a:xfrm>
            <a:off x="2362200" y="6019800"/>
            <a:ext cx="43434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www.spraytarget.com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44" name="Picture 4"/>
          <p:cNvPicPr>
            <a:picLocks noChangeAspect="1" noChangeArrowheads="1"/>
          </p:cNvPicPr>
          <p:nvPr/>
        </p:nvPicPr>
        <p:blipFill>
          <a:blip r:embed="rId2" cstate="print"/>
          <a:srcRect l="14285" t="14285" r="11429" b="28572"/>
          <a:stretch>
            <a:fillRect/>
          </a:stretch>
        </p:blipFill>
        <p:spPr bwMode="auto">
          <a:xfrm>
            <a:off x="5257800" y="3986213"/>
            <a:ext cx="36576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9045" name="Rectangle 5"/>
          <p:cNvSpPr>
            <a:spLocks noChangeArrowheads="1"/>
          </p:cNvSpPr>
          <p:nvPr/>
        </p:nvSpPr>
        <p:spPr bwMode="auto">
          <a:xfrm>
            <a:off x="0" y="4343400"/>
            <a:ext cx="7239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Blended Pulse Technology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Independent Flow Control (1-8X)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Independent Drop Size Control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Separate boom section controls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NEW –</a:t>
            </a:r>
            <a:r>
              <a:rPr lang="en-US" sz="2800" dirty="0"/>
              <a:t> Individual nozzle control - paired</a:t>
            </a:r>
            <a:endParaRPr lang="en-US" sz="2400" dirty="0"/>
          </a:p>
        </p:txBody>
      </p:sp>
      <p:pic>
        <p:nvPicPr>
          <p:cNvPr id="7" name="Picture 6" descr="EPSN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762000"/>
            <a:ext cx="3901440" cy="2926080"/>
          </a:xfrm>
          <a:prstGeom prst="rect">
            <a:avLst/>
          </a:prstGeom>
        </p:spPr>
      </p:pic>
      <p:pic>
        <p:nvPicPr>
          <p:cNvPr id="8" name="Picture 7" descr="EPSN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990600"/>
            <a:ext cx="4495800" cy="3371850"/>
          </a:xfrm>
          <a:prstGeom prst="rect">
            <a:avLst/>
          </a:prstGeom>
        </p:spPr>
      </p:pic>
      <p:pic>
        <p:nvPicPr>
          <p:cNvPr id="12390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" y="152400"/>
            <a:ext cx="2780835" cy="1085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457200"/>
            <a:ext cx="8356600" cy="762000"/>
          </a:xfrm>
        </p:spPr>
        <p:txBody>
          <a:bodyPr/>
          <a:lstStyle/>
          <a:p>
            <a:r>
              <a:rPr lang="en-US"/>
              <a:t>How it Works:  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4038600" cy="4114800"/>
          </a:xfrm>
        </p:spPr>
        <p:txBody>
          <a:bodyPr/>
          <a:lstStyle/>
          <a:p>
            <a:r>
              <a:rPr lang="en-US" sz="2800"/>
              <a:t>Uses high speed solenoid valves to regulate flow</a:t>
            </a:r>
          </a:p>
          <a:p>
            <a:r>
              <a:rPr lang="en-US" sz="2800"/>
              <a:t>Varies application rate with duty cycle: independently of pressure </a:t>
            </a:r>
          </a:p>
          <a:p>
            <a:endParaRPr lang="en-US" sz="2800"/>
          </a:p>
        </p:txBody>
      </p:sp>
      <p:pic>
        <p:nvPicPr>
          <p:cNvPr id="569348" name="Picture 4" descr="spray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9875" y="2057400"/>
            <a:ext cx="4835525" cy="326707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Pulse Width?</a:t>
            </a: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8178800" cy="617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Type of control system</a:t>
            </a:r>
          </a:p>
          <a:p>
            <a:pPr>
              <a:lnSpc>
                <a:spcPct val="90000"/>
              </a:lnSpc>
            </a:pPr>
            <a:r>
              <a:rPr lang="en-US" sz="2400"/>
              <a:t>Modulates a DC square wave signal 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  <p:pic>
        <p:nvPicPr>
          <p:cNvPr id="683012" name="Picture 4" descr="spray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86000"/>
            <a:ext cx="8991600" cy="449421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5491" name="Picture 3" descr="speed-pressur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400" cy="6148388"/>
          </a:xfrm>
          <a:prstGeom prst="rect">
            <a:avLst/>
          </a:prstGeom>
          <a:noFill/>
        </p:spPr>
      </p:pic>
      <p:sp>
        <p:nvSpPr>
          <p:cNvPr id="575492" name="Text Box 4"/>
          <p:cNvSpPr txBox="1">
            <a:spLocks noChangeArrowheads="1"/>
          </p:cNvSpPr>
          <p:nvPr/>
        </p:nvSpPr>
        <p:spPr bwMode="auto">
          <a:xfrm>
            <a:off x="381000" y="6324600"/>
            <a:ext cx="586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Courtesy of Ken Giles,  U of California Davis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2" descr="speed-pressur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86800" cy="6116638"/>
          </a:xfrm>
          <a:prstGeom prst="rect">
            <a:avLst/>
          </a:prstGeom>
          <a:noFill/>
        </p:spPr>
      </p:pic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381000" y="6324600"/>
            <a:ext cx="586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Courtesy of Ken Giles,  U of California Davis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 S.A.F.E.</a:t>
            </a:r>
          </a:p>
        </p:txBody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86868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Self-Regulating Application and Flight Efficiency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Comprehensive program of education,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Professional analysis of application, and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Commitment to the principles outlined by the NAAA Board of Directors which includes: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Demonstration of responsibility to minimize the potential for adverse health and environmental effects from applying crop protection chemicals.</a:t>
            </a:r>
          </a:p>
          <a:p>
            <a:pPr>
              <a:lnSpc>
                <a:spcPct val="80000"/>
              </a:lnSpc>
            </a:pPr>
            <a:r>
              <a:rPr lang="en-US" sz="2800"/>
              <a:t>Professional Applicator Analysis Clinic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S.A.F.E. Flyin Workshop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Swath/Pattern and droplet analysis – open to all licensed operators or agricultural aviators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Receive S.A.F.E. Emblem – current NAAA member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Emblem given when aircraft, pilot, and the operator meet S.A.F.E. guidelines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74211" name="Text Box 3"/>
          <p:cNvSpPr txBox="1">
            <a:spLocks noChangeArrowheads="1"/>
          </p:cNvSpPr>
          <p:nvPr/>
        </p:nvSpPr>
        <p:spPr bwMode="auto">
          <a:xfrm>
            <a:off x="1066800" y="152400"/>
            <a:ext cx="6949440" cy="58476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lIns="91425" tIns="45713" rIns="91425" bIns="45713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6600CC"/>
              </a:buClr>
              <a:buFont typeface="Wingdings" pitchFamily="2" charset="2"/>
              <a:buNone/>
            </a:pPr>
            <a:r>
              <a:rPr kumimoji="1" lang="en-US" sz="3200" dirty="0" smtClean="0">
                <a:latin typeface="+mj-lt"/>
              </a:rPr>
              <a:t>Papers </a:t>
            </a:r>
            <a:r>
              <a:rPr kumimoji="1" lang="en-US" sz="3200" dirty="0">
                <a:latin typeface="+mj-lt"/>
              </a:rPr>
              <a:t>– ASABE/NAAA </a:t>
            </a:r>
            <a:r>
              <a:rPr kumimoji="1" lang="en-US" sz="3200" dirty="0" err="1" smtClean="0">
                <a:latin typeface="+mj-lt"/>
              </a:rPr>
              <a:t>Mtg</a:t>
            </a:r>
            <a:r>
              <a:rPr kumimoji="1" lang="en-US" sz="3200" dirty="0">
                <a:latin typeface="+mj-lt"/>
              </a:rPr>
              <a:t> </a:t>
            </a:r>
            <a:r>
              <a:rPr kumimoji="1" lang="en-US" sz="3200" dirty="0" smtClean="0">
                <a:latin typeface="+mj-lt"/>
              </a:rPr>
              <a:t>– Dec. 7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447800"/>
            <a:ext cx="67056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Paper # AA09-001</a:t>
            </a:r>
          </a:p>
          <a:p>
            <a:r>
              <a:rPr lang="en-US" dirty="0" smtClean="0"/>
              <a:t>Title: Aerial Comparisons of Drift Reducing Tank Mixes</a:t>
            </a:r>
          </a:p>
          <a:p>
            <a:r>
              <a:rPr lang="en-US" dirty="0" smtClean="0"/>
              <a:t>Author(s): </a:t>
            </a:r>
            <a:r>
              <a:rPr lang="en-US" b="1" dirty="0" smtClean="0"/>
              <a:t>Wolf, R.</a:t>
            </a:r>
            <a:r>
              <a:rPr lang="en-US" dirty="0" smtClean="0"/>
              <a:t>, </a:t>
            </a:r>
            <a:r>
              <a:rPr lang="en-US" dirty="0" err="1" smtClean="0"/>
              <a:t>Bretthauer</a:t>
            </a:r>
            <a:r>
              <a:rPr lang="en-US" dirty="0" smtClean="0"/>
              <a:t>, S., </a:t>
            </a:r>
            <a:r>
              <a:rPr lang="en-US" dirty="0" err="1" smtClean="0"/>
              <a:t>Gardisser</a:t>
            </a:r>
            <a:r>
              <a:rPr lang="en-US" dirty="0" smtClean="0"/>
              <a:t>, D.</a:t>
            </a:r>
          </a:p>
          <a:p>
            <a:r>
              <a:rPr lang="en-US" dirty="0" smtClean="0"/>
              <a:t>Time: 10:00 AM</a:t>
            </a:r>
            <a:endParaRPr lang="en-US" dirty="0"/>
          </a:p>
        </p:txBody>
      </p:sp>
      <p:sp>
        <p:nvSpPr>
          <p:cNvPr id="1405953" name="Rectangle 1"/>
          <p:cNvSpPr>
            <a:spLocks noChangeArrowheads="1"/>
          </p:cNvSpPr>
          <p:nvPr/>
        </p:nvSpPr>
        <p:spPr bwMode="auto">
          <a:xfrm>
            <a:off x="457200" y="5486400"/>
            <a:ext cx="8382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Paper # AA09-008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Title: Effects of nozzle type and spray solution on fungicide applications to corn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Authors: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Bretthauer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S.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Wolf, R.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Time: 1:20 PM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Materials and Methods (2008):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178800" cy="4171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/>
              <a:t>AT 502A</a:t>
            </a:r>
            <a:r>
              <a:rPr lang="en-US" sz="1800" smtClean="0"/>
              <a:t>(Rucker Flying Service)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Drop booms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CP-11TT #15 straight stream nozzles w/8° deflection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44 PSI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150+ mph ground speed by GPS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Droplet spectrum:</a:t>
            </a:r>
            <a:endParaRPr lang="en-US" sz="1600" smtClean="0"/>
          </a:p>
          <a:p>
            <a:pPr>
              <a:lnSpc>
                <a:spcPct val="80000"/>
              </a:lnSpc>
            </a:pPr>
            <a:r>
              <a:rPr lang="en-US" sz="2400" smtClean="0"/>
              <a:t>Aircraft calibrated for 3 GPA</a:t>
            </a:r>
          </a:p>
        </p:txBody>
      </p:sp>
      <p:pic>
        <p:nvPicPr>
          <p:cNvPr id="19460" name="Picture 5" descr="P1012496"/>
          <p:cNvPicPr>
            <a:picLocks noChangeAspect="1" noChangeArrowheads="1"/>
          </p:cNvPicPr>
          <p:nvPr/>
        </p:nvPicPr>
        <p:blipFill>
          <a:blip r:embed="rId2" cstate="print"/>
          <a:srcRect l="8900" t="16754" b="38570"/>
          <a:stretch>
            <a:fillRect/>
          </a:stretch>
        </p:blipFill>
        <p:spPr bwMode="auto">
          <a:xfrm>
            <a:off x="762000" y="3962400"/>
            <a:ext cx="76200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09600"/>
            <a:ext cx="7772400" cy="609600"/>
          </a:xfrm>
        </p:spPr>
        <p:txBody>
          <a:bodyPr/>
          <a:lstStyle/>
          <a:p>
            <a:r>
              <a:rPr lang="en-US" sz="3600" smtClean="0"/>
              <a:t>Participants in the Study: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2133600"/>
            <a:ext cx="3886200" cy="39624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Formula One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Control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INT 908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#PX056-Z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Interlock 0.8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Interlock 1.25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AG 06037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AG 08050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Super HC + Interlock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Tap Water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400" smtClean="0"/>
              <a:t>Tap Water + oil</a:t>
            </a:r>
          </a:p>
          <a:p>
            <a:pPr marL="533400" indent="-533400">
              <a:lnSpc>
                <a:spcPct val="90000"/>
              </a:lnSpc>
            </a:pPr>
            <a:endParaRPr lang="en-US" sz="2400" smtClean="0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81000" y="34290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00CC"/>
              </a:buClr>
              <a:buFont typeface="Wingdings" pitchFamily="2" charset="2"/>
              <a:buChar char="ü"/>
            </a:pPr>
            <a:r>
              <a:rPr kumimoji="1" lang="en-US">
                <a:latin typeface="Comic Sans MS" pitchFamily="66" charset="0"/>
              </a:rPr>
              <a:t>United Suppliers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00CC"/>
              </a:buClr>
              <a:buFont typeface="Wingdings" pitchFamily="2" charset="2"/>
              <a:buChar char="ü"/>
            </a:pPr>
            <a:r>
              <a:rPr kumimoji="1" lang="en-US">
                <a:latin typeface="Comic Sans MS" pitchFamily="66" charset="0"/>
              </a:rPr>
              <a:t>Garrco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00CC"/>
              </a:buClr>
              <a:buFont typeface="Wingdings" pitchFamily="2" charset="2"/>
              <a:buChar char="ü"/>
            </a:pPr>
            <a:r>
              <a:rPr kumimoji="1" lang="en-US">
                <a:latin typeface="Comic Sans MS" pitchFamily="66" charset="0"/>
              </a:rPr>
              <a:t>Rosen’s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00CC"/>
              </a:buClr>
              <a:buFont typeface="Wingdings" pitchFamily="2" charset="2"/>
              <a:buChar char="ü"/>
            </a:pPr>
            <a:r>
              <a:rPr kumimoji="1" lang="en-US">
                <a:latin typeface="Comic Sans MS" pitchFamily="66" charset="0"/>
              </a:rPr>
              <a:t>Precision Labs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00CC"/>
              </a:buClr>
              <a:buFont typeface="Wingdings" pitchFamily="2" charset="2"/>
              <a:buChar char="ü"/>
            </a:pPr>
            <a:r>
              <a:rPr kumimoji="1" lang="en-US">
                <a:latin typeface="Comic Sans MS" pitchFamily="66" charset="0"/>
              </a:rPr>
              <a:t>Winfield Solutions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00CC"/>
              </a:buClr>
              <a:buFont typeface="Wingdings" pitchFamily="2" charset="2"/>
              <a:buNone/>
            </a:pPr>
            <a:endParaRPr kumimoji="1" lang="en-US">
              <a:latin typeface="Comic Sans MS" pitchFamily="66" charset="0"/>
            </a:endParaRPr>
          </a:p>
        </p:txBody>
      </p:sp>
      <p:sp>
        <p:nvSpPr>
          <p:cNvPr id="20485" name="WordArt 6"/>
          <p:cNvSpPr>
            <a:spLocks noChangeArrowheads="1" noChangeShapeType="1" noTextEdit="1"/>
          </p:cNvSpPr>
          <p:nvPr/>
        </p:nvSpPr>
        <p:spPr bwMode="auto">
          <a:xfrm>
            <a:off x="762000" y="2362200"/>
            <a:ext cx="2133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Companies</a:t>
            </a:r>
          </a:p>
        </p:txBody>
      </p:sp>
      <p:sp>
        <p:nvSpPr>
          <p:cNvPr id="20486" name="WordArt 7"/>
          <p:cNvSpPr>
            <a:spLocks noChangeArrowheads="1" noChangeShapeType="1" noTextEdit="1"/>
          </p:cNvSpPr>
          <p:nvPr/>
        </p:nvSpPr>
        <p:spPr bwMode="auto">
          <a:xfrm>
            <a:off x="5562600" y="1447800"/>
            <a:ext cx="2133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Products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561975"/>
            <a:ext cx="8696325" cy="5734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10124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 descr="P1012519"/>
          <p:cNvPicPr>
            <a:picLocks noChangeAspect="1" noChangeArrowheads="1"/>
          </p:cNvPicPr>
          <p:nvPr/>
        </p:nvPicPr>
        <p:blipFill>
          <a:blip r:embed="rId3" cstate="print"/>
          <a:srcRect l="15555" t="25185" r="6667"/>
          <a:stretch>
            <a:fillRect/>
          </a:stretch>
        </p:blipFill>
        <p:spPr bwMode="auto">
          <a:xfrm>
            <a:off x="5562600" y="4343400"/>
            <a:ext cx="3200400" cy="2308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2" name="Picture 7" descr="IMG_01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953000"/>
            <a:ext cx="2286000" cy="1714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304800" y="661988"/>
          <a:ext cx="8458200" cy="5434012"/>
        </p:xfrm>
        <a:graphic>
          <a:graphicData uri="http://schemas.openxmlformats.org/presentationml/2006/ole">
            <p:oleObj spid="_x0000_s1476610" name="Chart" r:id="rId3" imgW="5886307" imgH="378133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BASF Project – Meade, 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3400" y="4114800"/>
            <a:ext cx="4724400" cy="2362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Treatments @ 3 GPA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Headline EC + COC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Headline SC + COC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Headline SC + </a:t>
            </a:r>
            <a:r>
              <a:rPr lang="en-US" dirty="0" err="1" smtClean="0">
                <a:solidFill>
                  <a:schemeClr val="bg1"/>
                </a:solidFill>
              </a:rPr>
              <a:t>Caramba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Quilt + COC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IMG_2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4038600"/>
            <a:ext cx="31496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Droplet Testing with Tank Mixes</a:t>
            </a:r>
            <a:endParaRPr lang="en-US" dirty="0"/>
          </a:p>
        </p:txBody>
      </p:sp>
      <p:pic>
        <p:nvPicPr>
          <p:cNvPr id="4" name="Picture 3" descr="IMG_4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295400"/>
            <a:ext cx="3200400" cy="2400300"/>
          </a:xfrm>
          <a:prstGeom prst="rect">
            <a:avLst/>
          </a:prstGeom>
        </p:spPr>
      </p:pic>
      <p:pic>
        <p:nvPicPr>
          <p:cNvPr id="6" name="Picture 5" descr="IMG_4368.JPG"/>
          <p:cNvPicPr>
            <a:picLocks noChangeAspect="1"/>
          </p:cNvPicPr>
          <p:nvPr/>
        </p:nvPicPr>
        <p:blipFill>
          <a:blip r:embed="rId3" cstate="print"/>
          <a:srcRect t="24211"/>
          <a:stretch>
            <a:fillRect/>
          </a:stretch>
        </p:blipFill>
        <p:spPr>
          <a:xfrm>
            <a:off x="304800" y="3886200"/>
            <a:ext cx="4826000" cy="2743200"/>
          </a:xfrm>
          <a:prstGeom prst="rect">
            <a:avLst/>
          </a:prstGeom>
        </p:spPr>
      </p:pic>
      <p:pic>
        <p:nvPicPr>
          <p:cNvPr id="7" name="Picture 6" descr="IMG_43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295400"/>
            <a:ext cx="3251200" cy="2438400"/>
          </a:xfrm>
          <a:prstGeom prst="rect">
            <a:avLst/>
          </a:prstGeom>
        </p:spPr>
      </p:pic>
      <p:pic>
        <p:nvPicPr>
          <p:cNvPr id="8" name="Picture 7" descr="IMG_4381.JPG"/>
          <p:cNvPicPr>
            <a:picLocks noChangeAspect="1"/>
          </p:cNvPicPr>
          <p:nvPr/>
        </p:nvPicPr>
        <p:blipFill>
          <a:blip r:embed="rId5" cstate="print"/>
          <a:srcRect l="27814" t="31126" r="28477" b="15894"/>
          <a:stretch>
            <a:fillRect/>
          </a:stretch>
        </p:blipFill>
        <p:spPr>
          <a:xfrm>
            <a:off x="6888480" y="2362200"/>
            <a:ext cx="2179320" cy="1981200"/>
          </a:xfrm>
          <a:prstGeom prst="rect">
            <a:avLst/>
          </a:prstGeom>
        </p:spPr>
      </p:pic>
      <p:pic>
        <p:nvPicPr>
          <p:cNvPr id="9" name="Picture 8" descr="IMG_4429.JPG"/>
          <p:cNvPicPr>
            <a:picLocks noChangeAspect="1"/>
          </p:cNvPicPr>
          <p:nvPr/>
        </p:nvPicPr>
        <p:blipFill>
          <a:blip r:embed="rId6" cstate="print"/>
          <a:srcRect l="16667" r="5833" b="13333"/>
          <a:stretch>
            <a:fillRect/>
          </a:stretch>
        </p:blipFill>
        <p:spPr>
          <a:xfrm>
            <a:off x="5867400" y="4648200"/>
            <a:ext cx="2362200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11.JPG"/>
          <p:cNvPicPr>
            <a:picLocks noChangeAspect="1"/>
          </p:cNvPicPr>
          <p:nvPr/>
        </p:nvPicPr>
        <p:blipFill>
          <a:blip r:embed="rId2" cstate="print"/>
          <a:srcRect t="16250"/>
          <a:stretch>
            <a:fillRect/>
          </a:stretch>
        </p:blipFill>
        <p:spPr>
          <a:xfrm>
            <a:off x="76200" y="228600"/>
            <a:ext cx="5207000" cy="3270647"/>
          </a:xfrm>
          <a:prstGeom prst="rect">
            <a:avLst/>
          </a:prstGeom>
        </p:spPr>
      </p:pic>
      <p:pic>
        <p:nvPicPr>
          <p:cNvPr id="3" name="Picture 2" descr="IMG_4372.JPG"/>
          <p:cNvPicPr>
            <a:picLocks noChangeAspect="1"/>
          </p:cNvPicPr>
          <p:nvPr/>
        </p:nvPicPr>
        <p:blipFill>
          <a:blip r:embed="rId3" cstate="print"/>
          <a:srcRect l="20938"/>
          <a:stretch>
            <a:fillRect/>
          </a:stretch>
        </p:blipFill>
        <p:spPr>
          <a:xfrm>
            <a:off x="5415915" y="3241361"/>
            <a:ext cx="3651885" cy="3464239"/>
          </a:xfrm>
          <a:prstGeom prst="rect">
            <a:avLst/>
          </a:prstGeom>
        </p:spPr>
      </p:pic>
      <p:pic>
        <p:nvPicPr>
          <p:cNvPr id="4" name="Picture 3" descr="IMG_44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581400"/>
            <a:ext cx="3962400" cy="2971800"/>
          </a:xfrm>
          <a:prstGeom prst="rect">
            <a:avLst/>
          </a:prstGeom>
        </p:spPr>
      </p:pic>
      <p:pic>
        <p:nvPicPr>
          <p:cNvPr id="5" name="Picture 4" descr="IMG_4386.JPG"/>
          <p:cNvPicPr>
            <a:picLocks noChangeAspect="1"/>
          </p:cNvPicPr>
          <p:nvPr/>
        </p:nvPicPr>
        <p:blipFill>
          <a:blip r:embed="rId5" cstate="print"/>
          <a:srcRect l="32188" t="10000" b="35000"/>
          <a:stretch>
            <a:fillRect/>
          </a:stretch>
        </p:blipFill>
        <p:spPr>
          <a:xfrm>
            <a:off x="5410200" y="609600"/>
            <a:ext cx="3581400" cy="2178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VI_441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T analysi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295400"/>
            <a:ext cx="8305800" cy="4846638"/>
          </a:xfrm>
          <a:noFill/>
          <a:ln/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762000"/>
          </a:xfrm>
        </p:spPr>
        <p:txBody>
          <a:bodyPr/>
          <a:lstStyle/>
          <a:p>
            <a:r>
              <a:rPr lang="en-US" dirty="0" err="1"/>
              <a:t>Flyins</a:t>
            </a:r>
            <a:r>
              <a:rPr lang="en-US" dirty="0"/>
              <a:t> For </a:t>
            </a:r>
            <a:r>
              <a:rPr lang="en-US" dirty="0" smtClean="0"/>
              <a:t>2009 </a:t>
            </a:r>
            <a:r>
              <a:rPr lang="en-US" dirty="0"/>
              <a:t>in Kansas: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295400"/>
            <a:ext cx="7000875" cy="1143000"/>
          </a:xfrm>
        </p:spPr>
        <p:txBody>
          <a:bodyPr/>
          <a:lstStyle/>
          <a:p>
            <a:r>
              <a:rPr lang="en-US" sz="2400" dirty="0" smtClean="0"/>
              <a:t>Burlington – April 7-8  </a:t>
            </a:r>
            <a:endParaRPr lang="en-US" sz="2400" dirty="0"/>
          </a:p>
          <a:p>
            <a:r>
              <a:rPr lang="en-US" sz="2400" dirty="0"/>
              <a:t>Ingalls – May </a:t>
            </a:r>
            <a:r>
              <a:rPr lang="en-US" sz="2400" dirty="0" smtClean="0"/>
              <a:t>5-6  </a:t>
            </a:r>
            <a:endParaRPr lang="en-US" sz="2400" dirty="0"/>
          </a:p>
          <a:p>
            <a:r>
              <a:rPr lang="en-US" sz="2400" dirty="0" smtClean="0"/>
              <a:t>Lincoln </a:t>
            </a:r>
            <a:r>
              <a:rPr lang="en-US" sz="2400" dirty="0"/>
              <a:t>– </a:t>
            </a:r>
            <a:r>
              <a:rPr lang="en-US" sz="2400" dirty="0" smtClean="0"/>
              <a:t>Nov. 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441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 Factor Testing</a:t>
            </a:r>
            <a:endParaRPr lang="en-US" dirty="0"/>
          </a:p>
        </p:txBody>
      </p:sp>
      <p:pic>
        <p:nvPicPr>
          <p:cNvPr id="4" name="Picture 3" descr="IMG_4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1371600"/>
            <a:ext cx="2768600" cy="2076450"/>
          </a:xfrm>
          <a:prstGeom prst="rect">
            <a:avLst/>
          </a:prstGeom>
        </p:spPr>
      </p:pic>
      <p:pic>
        <p:nvPicPr>
          <p:cNvPr id="5" name="Picture 4" descr="IMG_4476.JPG"/>
          <p:cNvPicPr>
            <a:picLocks noChangeAspect="1"/>
          </p:cNvPicPr>
          <p:nvPr/>
        </p:nvPicPr>
        <p:blipFill>
          <a:blip r:embed="rId3" cstate="print"/>
          <a:srcRect t="11250" b="31250"/>
          <a:stretch>
            <a:fillRect/>
          </a:stretch>
        </p:blipFill>
        <p:spPr>
          <a:xfrm>
            <a:off x="304800" y="1295399"/>
            <a:ext cx="4800600" cy="2070259"/>
          </a:xfrm>
          <a:prstGeom prst="rect">
            <a:avLst/>
          </a:prstGeom>
        </p:spPr>
      </p:pic>
      <p:pic>
        <p:nvPicPr>
          <p:cNvPr id="7" name="Picture 6" descr="IMG_44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600450"/>
            <a:ext cx="4038600" cy="3028950"/>
          </a:xfrm>
          <a:prstGeom prst="rect">
            <a:avLst/>
          </a:prstGeom>
        </p:spPr>
      </p:pic>
      <p:pic>
        <p:nvPicPr>
          <p:cNvPr id="8" name="Picture 7" descr="IMG_44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429000"/>
            <a:ext cx="41148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7.JPG"/>
          <p:cNvPicPr>
            <a:picLocks noChangeAspect="1"/>
          </p:cNvPicPr>
          <p:nvPr/>
        </p:nvPicPr>
        <p:blipFill>
          <a:blip r:embed="rId2" cstate="print"/>
          <a:srcRect l="11250" t="13750" b="33750"/>
          <a:stretch>
            <a:fillRect/>
          </a:stretch>
        </p:blipFill>
        <p:spPr>
          <a:xfrm>
            <a:off x="304800" y="4114800"/>
            <a:ext cx="4980820" cy="2209800"/>
          </a:xfrm>
          <a:prstGeom prst="rect">
            <a:avLst/>
          </a:prstGeom>
        </p:spPr>
      </p:pic>
      <p:pic>
        <p:nvPicPr>
          <p:cNvPr id="3" name="Picture 2" descr="IMG_4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673600" cy="3505200"/>
          </a:xfrm>
          <a:prstGeom prst="rect">
            <a:avLst/>
          </a:prstGeom>
        </p:spPr>
      </p:pic>
      <p:pic>
        <p:nvPicPr>
          <p:cNvPr id="4" name="Picture 3" descr="IMG_4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3810000"/>
            <a:ext cx="3556000" cy="2667000"/>
          </a:xfrm>
          <a:prstGeom prst="rect">
            <a:avLst/>
          </a:prstGeom>
        </p:spPr>
      </p:pic>
      <p:pic>
        <p:nvPicPr>
          <p:cNvPr id="7" name="Picture 6" descr="IMG_43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457200"/>
            <a:ext cx="3987800" cy="299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457200" y="1295400"/>
            <a:ext cx="8382000" cy="381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76200" y="90488"/>
            <a:ext cx="90678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300" b="1">
                <a:solidFill>
                  <a:schemeClr val="tx2"/>
                </a:solidFill>
              </a:rPr>
              <a:t>Volume Median Diameter   (VMD)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76200" y="612775"/>
          <a:ext cx="8978900" cy="5330825"/>
        </p:xfrm>
        <a:graphic>
          <a:graphicData uri="http://schemas.openxmlformats.org/presentationml/2006/ole">
            <p:oleObj spid="_x0000_s1449986" name="Chart" r:id="rId4" imgW="8953548" imgH="5219795" progId="MSGraph.Chart.8">
              <p:embed followColorScheme="full"/>
            </p:oleObj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289050" y="5562600"/>
            <a:ext cx="76263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39" tIns="45719" rIns="91439" bIns="45719">
            <a:spAutoFit/>
          </a:bodyPr>
          <a:lstStyle/>
          <a:p>
            <a:pPr eaLnBrk="1" hangingPunct="1"/>
            <a:r>
              <a:rPr lang="en-US" b="1"/>
              <a:t>     40 psi                40 psi               40 psi                70 psi</a:t>
            </a:r>
          </a:p>
        </p:txBody>
      </p:sp>
      <p:sp>
        <p:nvSpPr>
          <p:cNvPr id="9222" name="Rectangle 6" descr="Wide downward diagonal"/>
          <p:cNvSpPr>
            <a:spLocks noChangeArrowheads="1"/>
          </p:cNvSpPr>
          <p:nvPr/>
        </p:nvSpPr>
        <p:spPr bwMode="auto">
          <a:xfrm>
            <a:off x="1684338" y="4408488"/>
            <a:ext cx="265112" cy="533400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Rectangle 7" descr="Wide downward diagonal"/>
          <p:cNvSpPr>
            <a:spLocks noChangeArrowheads="1"/>
          </p:cNvSpPr>
          <p:nvPr/>
        </p:nvSpPr>
        <p:spPr bwMode="auto">
          <a:xfrm>
            <a:off x="1989138" y="4318000"/>
            <a:ext cx="265112" cy="630238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accent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Rectangle 8" descr="Wide downward diagonal"/>
          <p:cNvSpPr>
            <a:spLocks noChangeArrowheads="1"/>
          </p:cNvSpPr>
          <p:nvPr/>
        </p:nvSpPr>
        <p:spPr bwMode="auto">
          <a:xfrm>
            <a:off x="2274888" y="4335463"/>
            <a:ext cx="265112" cy="612775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CC99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Rectangle 9" descr="Wide downward diagonal"/>
          <p:cNvSpPr>
            <a:spLocks noChangeArrowheads="1"/>
          </p:cNvSpPr>
          <p:nvPr/>
        </p:nvSpPr>
        <p:spPr bwMode="auto">
          <a:xfrm>
            <a:off x="2566988" y="4381500"/>
            <a:ext cx="265112" cy="566738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accent2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Rectangle 10" descr="Wide downward diagonal"/>
          <p:cNvSpPr>
            <a:spLocks noChangeArrowheads="1"/>
          </p:cNvSpPr>
          <p:nvPr/>
        </p:nvSpPr>
        <p:spPr bwMode="auto">
          <a:xfrm>
            <a:off x="2859088" y="4344988"/>
            <a:ext cx="265112" cy="603250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B5F6A6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1" descr="Wide downward diagonal"/>
          <p:cNvSpPr>
            <a:spLocks noChangeArrowheads="1"/>
          </p:cNvSpPr>
          <p:nvPr/>
        </p:nvSpPr>
        <p:spPr bwMode="auto">
          <a:xfrm>
            <a:off x="3525838" y="4437063"/>
            <a:ext cx="265112" cy="503237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Rectangle 12" descr="Wide downward diagonal"/>
          <p:cNvSpPr>
            <a:spLocks noChangeArrowheads="1"/>
          </p:cNvSpPr>
          <p:nvPr/>
        </p:nvSpPr>
        <p:spPr bwMode="auto">
          <a:xfrm>
            <a:off x="3827463" y="4400550"/>
            <a:ext cx="265112" cy="539750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accent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 descr="Wide downward diagonal"/>
          <p:cNvSpPr>
            <a:spLocks noChangeArrowheads="1"/>
          </p:cNvSpPr>
          <p:nvPr/>
        </p:nvSpPr>
        <p:spPr bwMode="auto">
          <a:xfrm>
            <a:off x="4111625" y="4573588"/>
            <a:ext cx="265113" cy="365125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CC99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Rectangle 14" descr="Wide downward diagonal"/>
          <p:cNvSpPr>
            <a:spLocks noChangeArrowheads="1"/>
          </p:cNvSpPr>
          <p:nvPr/>
        </p:nvSpPr>
        <p:spPr bwMode="auto">
          <a:xfrm>
            <a:off x="4403725" y="4556125"/>
            <a:ext cx="265113" cy="38417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accent2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Rectangle 15" descr="Wide downward diagonal"/>
          <p:cNvSpPr>
            <a:spLocks noChangeArrowheads="1"/>
          </p:cNvSpPr>
          <p:nvPr/>
        </p:nvSpPr>
        <p:spPr bwMode="auto">
          <a:xfrm>
            <a:off x="4687888" y="4427538"/>
            <a:ext cx="265112" cy="520700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C5F3B5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Rectangle 16" descr="Wide downward diagonal"/>
          <p:cNvSpPr>
            <a:spLocks noChangeArrowheads="1"/>
          </p:cNvSpPr>
          <p:nvPr/>
        </p:nvSpPr>
        <p:spPr bwMode="auto">
          <a:xfrm>
            <a:off x="5422900" y="4437063"/>
            <a:ext cx="265113" cy="511175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Rectangle 17" descr="Wide downward diagonal"/>
          <p:cNvSpPr>
            <a:spLocks noChangeArrowheads="1"/>
          </p:cNvSpPr>
          <p:nvPr/>
        </p:nvSpPr>
        <p:spPr bwMode="auto">
          <a:xfrm>
            <a:off x="5724525" y="4408488"/>
            <a:ext cx="265113" cy="539750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accent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Rectangle 18" descr="Wide downward diagonal"/>
          <p:cNvSpPr>
            <a:spLocks noChangeArrowheads="1"/>
          </p:cNvSpPr>
          <p:nvPr/>
        </p:nvSpPr>
        <p:spPr bwMode="auto">
          <a:xfrm>
            <a:off x="6008688" y="4576763"/>
            <a:ext cx="265112" cy="365125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CC99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Rectangle 19" descr="Wide downward diagonal"/>
          <p:cNvSpPr>
            <a:spLocks noChangeArrowheads="1"/>
          </p:cNvSpPr>
          <p:nvPr/>
        </p:nvSpPr>
        <p:spPr bwMode="auto">
          <a:xfrm>
            <a:off x="6300788" y="4556125"/>
            <a:ext cx="265112" cy="38417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accent2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Rectangle 20" descr="Wide downward diagonal"/>
          <p:cNvSpPr>
            <a:spLocks noChangeArrowheads="1"/>
          </p:cNvSpPr>
          <p:nvPr/>
        </p:nvSpPr>
        <p:spPr bwMode="auto">
          <a:xfrm>
            <a:off x="6592888" y="4430713"/>
            <a:ext cx="265112" cy="511175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BDFFBD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21" descr="Wide downward diagonal"/>
          <p:cNvSpPr>
            <a:spLocks noChangeArrowheads="1"/>
          </p:cNvSpPr>
          <p:nvPr/>
        </p:nvSpPr>
        <p:spPr bwMode="auto">
          <a:xfrm>
            <a:off x="7269163" y="4665663"/>
            <a:ext cx="265112" cy="274637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22" descr="Wide downward diagonal"/>
          <p:cNvSpPr>
            <a:spLocks noChangeArrowheads="1"/>
          </p:cNvSpPr>
          <p:nvPr/>
        </p:nvSpPr>
        <p:spPr bwMode="auto">
          <a:xfrm>
            <a:off x="7550150" y="4576763"/>
            <a:ext cx="265113" cy="36512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accent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9" name="Rectangle 23" descr="Wide downward diagonal"/>
          <p:cNvSpPr>
            <a:spLocks noChangeArrowheads="1"/>
          </p:cNvSpPr>
          <p:nvPr/>
        </p:nvSpPr>
        <p:spPr bwMode="auto">
          <a:xfrm>
            <a:off x="7845425" y="4371975"/>
            <a:ext cx="265113" cy="566738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CC99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0" name="Rectangle 24" descr="Wide downward diagonal"/>
          <p:cNvSpPr>
            <a:spLocks noChangeArrowheads="1"/>
          </p:cNvSpPr>
          <p:nvPr/>
        </p:nvSpPr>
        <p:spPr bwMode="auto">
          <a:xfrm>
            <a:off x="8137525" y="4344988"/>
            <a:ext cx="265113" cy="603250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accent2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1" name="Rectangle 25" descr="Wide downward diagonal"/>
          <p:cNvSpPr>
            <a:spLocks noChangeArrowheads="1"/>
          </p:cNvSpPr>
          <p:nvPr/>
        </p:nvSpPr>
        <p:spPr bwMode="auto">
          <a:xfrm>
            <a:off x="8421688" y="4592638"/>
            <a:ext cx="265112" cy="357187"/>
          </a:xfrm>
          <a:prstGeom prst="rect">
            <a:avLst/>
          </a:prstGeom>
          <a:pattFill prst="wdDnDiag">
            <a:fgClr>
              <a:schemeClr val="bg2"/>
            </a:fgClr>
            <a:bgClr>
              <a:srgbClr val="C1FFC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2" name="Rectangle 26" descr="Wide downward diagonal"/>
          <p:cNvSpPr>
            <a:spLocks noChangeArrowheads="1"/>
          </p:cNvSpPr>
          <p:nvPr/>
        </p:nvSpPr>
        <p:spPr bwMode="auto">
          <a:xfrm>
            <a:off x="5257800" y="1357313"/>
            <a:ext cx="152400" cy="152400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tx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5416550" y="1219200"/>
            <a:ext cx="258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1"/>
              <a:t>% less than 210 Microns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1638300" y="40640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37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1933575" y="3998913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51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2219325" y="40640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36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2505075" y="3998913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35</a:t>
            </a: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2800350" y="40640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45</a:t>
            </a: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3460750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23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3746500" y="4016375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30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4032250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14</a:t>
            </a: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4327525" y="3986213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15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4629150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26</a:t>
            </a: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5334000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19</a:t>
            </a: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5619750" y="4005263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22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5905500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14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6191250" y="4005263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13</a:t>
            </a:r>
          </a:p>
        </p:txBody>
      </p:sp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6486525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22</a:t>
            </a:r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7216775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10</a:t>
            </a:r>
          </a:p>
        </p:txBody>
      </p:sp>
      <p:sp>
        <p:nvSpPr>
          <p:cNvPr id="9260" name="Text Box 44"/>
          <p:cNvSpPr txBox="1">
            <a:spLocks noChangeArrowheads="1"/>
          </p:cNvSpPr>
          <p:nvPr/>
        </p:nvSpPr>
        <p:spPr bwMode="auto">
          <a:xfrm>
            <a:off x="7502525" y="399573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17</a:t>
            </a:r>
          </a:p>
        </p:txBody>
      </p:sp>
      <p:sp>
        <p:nvSpPr>
          <p:cNvPr id="9261" name="Text Box 45"/>
          <p:cNvSpPr txBox="1">
            <a:spLocks noChangeArrowheads="1"/>
          </p:cNvSpPr>
          <p:nvPr/>
        </p:nvSpPr>
        <p:spPr bwMode="auto">
          <a:xfrm>
            <a:off x="7797800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29</a:t>
            </a:r>
          </a:p>
        </p:txBody>
      </p:sp>
      <p:sp>
        <p:nvSpPr>
          <p:cNvPr id="9262" name="Text Box 46"/>
          <p:cNvSpPr txBox="1">
            <a:spLocks noChangeArrowheads="1"/>
          </p:cNvSpPr>
          <p:nvPr/>
        </p:nvSpPr>
        <p:spPr bwMode="auto">
          <a:xfrm>
            <a:off x="8083550" y="3986213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29</a:t>
            </a:r>
          </a:p>
        </p:txBody>
      </p:sp>
      <p:sp>
        <p:nvSpPr>
          <p:cNvPr id="9263" name="Text Box 47"/>
          <p:cNvSpPr txBox="1">
            <a:spLocks noChangeArrowheads="1"/>
          </p:cNvSpPr>
          <p:nvPr/>
        </p:nvSpPr>
        <p:spPr bwMode="auto">
          <a:xfrm>
            <a:off x="8362950" y="39878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 b="1"/>
              <a:t>15</a:t>
            </a:r>
          </a:p>
        </p:txBody>
      </p:sp>
      <p:pic>
        <p:nvPicPr>
          <p:cNvPr id="9264" name="Picture 48" descr="XR11004VK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6019800"/>
            <a:ext cx="4651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5" name="Picture 49" descr="TT11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6019800"/>
            <a:ext cx="422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6" name="Picture 50" descr="TFVS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6016625"/>
            <a:ext cx="34766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7" name="Picture 51" descr="ai11003_t"/>
          <p:cNvPicPr>
            <a:picLocks noChangeAspect="1" noChangeArrowheads="1"/>
          </p:cNvPicPr>
          <p:nvPr/>
        </p:nvPicPr>
        <p:blipFill>
          <a:blip r:embed="rId8" cstate="print"/>
          <a:srcRect l="22800" r="22800"/>
          <a:stretch>
            <a:fillRect/>
          </a:stretch>
        </p:blipFill>
        <p:spPr bwMode="auto">
          <a:xfrm>
            <a:off x="7696200" y="6019800"/>
            <a:ext cx="3317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136525" y="6289675"/>
            <a:ext cx="18573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sz="1200"/>
              <a:t>Bob Klein, U of Nebraska</a:t>
            </a:r>
          </a:p>
        </p:txBody>
      </p:sp>
      <p:sp>
        <p:nvSpPr>
          <p:cNvPr id="9269" name="Line 53"/>
          <p:cNvSpPr>
            <a:spLocks noChangeShapeType="1"/>
          </p:cNvSpPr>
          <p:nvPr/>
        </p:nvSpPr>
        <p:spPr bwMode="auto">
          <a:xfrm>
            <a:off x="1828800" y="2438400"/>
            <a:ext cx="0" cy="9144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0" name="Line 54"/>
          <p:cNvSpPr>
            <a:spLocks noChangeShapeType="1"/>
          </p:cNvSpPr>
          <p:nvPr/>
        </p:nvSpPr>
        <p:spPr bwMode="auto">
          <a:xfrm flipV="1">
            <a:off x="838200" y="914400"/>
            <a:ext cx="914400" cy="1524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1" name="Line 55"/>
          <p:cNvSpPr>
            <a:spLocks noChangeShapeType="1"/>
          </p:cNvSpPr>
          <p:nvPr/>
        </p:nvSpPr>
        <p:spPr bwMode="auto">
          <a:xfrm>
            <a:off x="2133600" y="2590800"/>
            <a:ext cx="0" cy="914400"/>
          </a:xfrm>
          <a:prstGeom prst="line">
            <a:avLst/>
          </a:prstGeom>
          <a:noFill/>
          <a:ln w="38100">
            <a:solidFill>
              <a:srgbClr val="3333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2" name="Line 56"/>
          <p:cNvSpPr>
            <a:spLocks noChangeShapeType="1"/>
          </p:cNvSpPr>
          <p:nvPr/>
        </p:nvSpPr>
        <p:spPr bwMode="auto">
          <a:xfrm flipV="1">
            <a:off x="4267200" y="914400"/>
            <a:ext cx="914400" cy="0"/>
          </a:xfrm>
          <a:prstGeom prst="line">
            <a:avLst/>
          </a:prstGeom>
          <a:noFill/>
          <a:ln w="38100">
            <a:solidFill>
              <a:srgbClr val="3333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3" name="Oval 57"/>
          <p:cNvSpPr>
            <a:spLocks noChangeArrowheads="1"/>
          </p:cNvSpPr>
          <p:nvPr/>
        </p:nvSpPr>
        <p:spPr bwMode="auto">
          <a:xfrm>
            <a:off x="685800" y="3352800"/>
            <a:ext cx="762000" cy="304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74" name="Line 58"/>
          <p:cNvSpPr>
            <a:spLocks noChangeShapeType="1"/>
          </p:cNvSpPr>
          <p:nvPr/>
        </p:nvSpPr>
        <p:spPr bwMode="auto">
          <a:xfrm flipV="1">
            <a:off x="1143000" y="4343400"/>
            <a:ext cx="60960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152400" y="5638800"/>
            <a:ext cx="1371600" cy="4699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  <a:r>
              <a:rPr lang="en-US" sz="1600"/>
              <a:t>Percent fines</a:t>
            </a:r>
            <a:endParaRPr lang="en-US" sz="800"/>
          </a:p>
        </p:txBody>
      </p:sp>
      <p:sp>
        <p:nvSpPr>
          <p:cNvPr id="9276" name="Line 60"/>
          <p:cNvSpPr>
            <a:spLocks noChangeShapeType="1"/>
          </p:cNvSpPr>
          <p:nvPr/>
        </p:nvSpPr>
        <p:spPr bwMode="auto">
          <a:xfrm flipV="1">
            <a:off x="914400" y="1219200"/>
            <a:ext cx="914400" cy="152400"/>
          </a:xfrm>
          <a:prstGeom prst="line">
            <a:avLst/>
          </a:prstGeom>
          <a:noFill/>
          <a:ln w="38100">
            <a:solidFill>
              <a:srgbClr val="6600CC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7" name="Line 61"/>
          <p:cNvSpPr>
            <a:spLocks noChangeShapeType="1"/>
          </p:cNvSpPr>
          <p:nvPr/>
        </p:nvSpPr>
        <p:spPr bwMode="auto">
          <a:xfrm flipH="1">
            <a:off x="2438400" y="2438400"/>
            <a:ext cx="152400" cy="762000"/>
          </a:xfrm>
          <a:prstGeom prst="line">
            <a:avLst/>
          </a:prstGeom>
          <a:noFill/>
          <a:ln w="38100">
            <a:solidFill>
              <a:srgbClr val="6600CC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custDataLst>
      <p:tags r:id="rId2"/>
    </p:custData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Disclaimer:</a:t>
            </a:r>
          </a:p>
        </p:txBody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Brand names appearing in this presentation are for identification and illustration purposes only.</a:t>
            </a:r>
          </a:p>
          <a:p>
            <a:r>
              <a:rPr lang="en-US"/>
              <a:t>No endorsement is intended, nor is criticism implied of similar products not mentioned.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IMG_12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74663" y="6096000"/>
            <a:ext cx="8288337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omic Sans MS" pitchFamily="66" charset="0"/>
              </a:rPr>
              <a:t>www.bae.ksu.edu/faculty/wolf/</a:t>
            </a:r>
          </a:p>
        </p:txBody>
      </p:sp>
      <p:sp>
        <p:nvSpPr>
          <p:cNvPr id="889861" name="Rectangle 5"/>
          <p:cNvSpPr>
            <a:spLocks noChangeArrowheads="1"/>
          </p:cNvSpPr>
          <p:nvPr/>
        </p:nvSpPr>
        <p:spPr bwMode="auto">
          <a:xfrm rot="-1194350">
            <a:off x="685800" y="4191000"/>
            <a:ext cx="35814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1" lang="en-US" sz="6700">
                <a:solidFill>
                  <a:srgbClr val="FFFF00"/>
                </a:solidFill>
                <a:latin typeface="Comic Sans MS" pitchFamily="66" charset="0"/>
              </a:rPr>
              <a:t>T</a:t>
            </a:r>
            <a:r>
              <a:rPr kumimoji="1" lang="en-US" sz="6100">
                <a:solidFill>
                  <a:srgbClr val="FFFF00"/>
                </a:solidFill>
                <a:latin typeface="Comic Sans MS" pitchFamily="66" charset="0"/>
              </a:rPr>
              <a:t>hanks!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76200" y="228600"/>
            <a:ext cx="568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r>
              <a:rPr kumimoji="1" lang="en-US">
                <a:solidFill>
                  <a:schemeClr val="bg1"/>
                </a:solidFill>
                <a:latin typeface="Comic Sans MS" pitchFamily="66" charset="0"/>
              </a:rPr>
              <a:t>For more information contact: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5791200" y="0"/>
            <a:ext cx="31908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3200">
                <a:latin typeface="Comic Sans MS" pitchFamily="66" charset="0"/>
              </a:rPr>
              <a:t>rewolf@ksu.edu</a:t>
            </a:r>
          </a:p>
        </p:txBody>
      </p:sp>
      <p:pic>
        <p:nvPicPr>
          <p:cNvPr id="23559" name="Picture 7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987800"/>
            <a:ext cx="3276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89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89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8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81000"/>
            <a:ext cx="7772400" cy="762000"/>
          </a:xfrm>
        </p:spPr>
        <p:txBody>
          <a:bodyPr/>
          <a:lstStyle/>
          <a:p>
            <a:r>
              <a:rPr lang="en-US" dirty="0" smtClean="0"/>
              <a:t>Burlington</a:t>
            </a:r>
            <a:br>
              <a:rPr lang="en-US" dirty="0" smtClean="0"/>
            </a:br>
            <a:r>
              <a:rPr lang="en-US" sz="4000" dirty="0" smtClean="0"/>
              <a:t>April 7-8, 2009</a:t>
            </a:r>
            <a:endParaRPr lang="en-US" sz="40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8288" y="1600200"/>
            <a:ext cx="3465512" cy="3429000"/>
          </a:xfrm>
        </p:spPr>
        <p:txBody>
          <a:bodyPr/>
          <a:lstStyle/>
          <a:p>
            <a:r>
              <a:rPr lang="en-US" sz="2800" dirty="0" smtClean="0"/>
              <a:t>6 </a:t>
            </a:r>
            <a:r>
              <a:rPr lang="en-US" sz="2800" dirty="0"/>
              <a:t>‘N’ </a:t>
            </a:r>
            <a:r>
              <a:rPr lang="en-US" sz="2800" dirty="0" smtClean="0"/>
              <a:t>numbers</a:t>
            </a:r>
          </a:p>
          <a:p>
            <a:pPr lvl="1"/>
            <a:r>
              <a:rPr lang="en-US" sz="2400" dirty="0" smtClean="0"/>
              <a:t>23416 - Warner</a:t>
            </a:r>
          </a:p>
          <a:p>
            <a:pPr lvl="1"/>
            <a:r>
              <a:rPr lang="en-US" sz="2400" dirty="0" smtClean="0"/>
              <a:t>402T - Martinez</a:t>
            </a:r>
          </a:p>
          <a:p>
            <a:pPr lvl="1"/>
            <a:r>
              <a:rPr lang="en-US" sz="2400" dirty="0" smtClean="0"/>
              <a:t>5092J - </a:t>
            </a:r>
            <a:r>
              <a:rPr lang="en-US" sz="2400" dirty="0" err="1" smtClean="0"/>
              <a:t>McElwain</a:t>
            </a:r>
            <a:endParaRPr lang="en-US" sz="2400" dirty="0" smtClean="0"/>
          </a:p>
          <a:p>
            <a:pPr lvl="1"/>
            <a:r>
              <a:rPr lang="en-US" sz="2400" dirty="0" smtClean="0"/>
              <a:t>61481 - Pence</a:t>
            </a:r>
          </a:p>
          <a:p>
            <a:pPr lvl="1"/>
            <a:r>
              <a:rPr lang="en-US" sz="2400" dirty="0" smtClean="0"/>
              <a:t>6175S - Rucker</a:t>
            </a:r>
          </a:p>
          <a:p>
            <a:pPr lvl="1"/>
            <a:r>
              <a:rPr lang="en-US" sz="2400" dirty="0" smtClean="0"/>
              <a:t>78416 - Gaul</a:t>
            </a:r>
            <a:endParaRPr lang="en-US" sz="2400" dirty="0"/>
          </a:p>
          <a:p>
            <a:r>
              <a:rPr lang="en-US" sz="2800" dirty="0" smtClean="0"/>
              <a:t>10 </a:t>
            </a:r>
            <a:r>
              <a:rPr lang="en-US" sz="2800" dirty="0"/>
              <a:t>series</a:t>
            </a:r>
          </a:p>
          <a:p>
            <a:endParaRPr lang="en-US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pic>
        <p:nvPicPr>
          <p:cNvPr id="10" name="Content Placeholder 9" descr="IMG_1137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2971800" y="4267200"/>
            <a:ext cx="2916767" cy="2187575"/>
          </a:xfrm>
        </p:spPr>
      </p:pic>
      <p:pic>
        <p:nvPicPr>
          <p:cNvPr id="9" name="Content Placeholder 8" descr="IMG_112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b="42857"/>
          <a:stretch>
            <a:fillRect/>
          </a:stretch>
        </p:blipFill>
        <p:spPr>
          <a:xfrm>
            <a:off x="3581400" y="1752600"/>
            <a:ext cx="5334000" cy="2286000"/>
          </a:xfrm>
        </p:spPr>
      </p:pic>
      <p:pic>
        <p:nvPicPr>
          <p:cNvPr id="11" name="Picture 10" descr="IMG_1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781550"/>
            <a:ext cx="2463800" cy="1847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MVC-031L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24219" t="10938" r="6641" b="37500"/>
          <a:stretch>
            <a:fillRect/>
          </a:stretch>
        </p:blipFill>
        <p:spPr bwMode="auto">
          <a:xfrm>
            <a:off x="0" y="0"/>
            <a:ext cx="9195694" cy="6858000"/>
          </a:xfrm>
          <a:prstGeom prst="rect">
            <a:avLst/>
          </a:prstGeom>
          <a:noFill/>
        </p:spPr>
      </p:pic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685800"/>
          </a:xfrm>
        </p:spPr>
        <p:txBody>
          <a:bodyPr/>
          <a:lstStyle/>
          <a:p>
            <a:r>
              <a:rPr lang="en-US" sz="4000" dirty="0" smtClean="0"/>
              <a:t>Ingalls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May 5 – 6, 2009</a:t>
            </a:r>
            <a:endParaRPr lang="en-US" sz="3600" dirty="0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524000"/>
            <a:ext cx="4013200" cy="3505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5 </a:t>
            </a:r>
            <a:r>
              <a:rPr lang="en-US" sz="2800" dirty="0"/>
              <a:t>‘N’ numbers</a:t>
            </a:r>
          </a:p>
          <a:p>
            <a:pPr lvl="1"/>
            <a:r>
              <a:rPr lang="en-US" sz="2400" dirty="0" smtClean="0"/>
              <a:t>2042V - Smith</a:t>
            </a:r>
            <a:endParaRPr lang="en-US" sz="2400" dirty="0"/>
          </a:p>
          <a:p>
            <a:pPr lvl="1"/>
            <a:r>
              <a:rPr lang="en-US" sz="2400" dirty="0" smtClean="0"/>
              <a:t>9190Q - Miller</a:t>
            </a:r>
          </a:p>
          <a:p>
            <a:pPr lvl="1"/>
            <a:r>
              <a:rPr lang="en-US" sz="2400" dirty="0" smtClean="0"/>
              <a:t>45472 – Root</a:t>
            </a:r>
          </a:p>
          <a:p>
            <a:pPr lvl="1"/>
            <a:r>
              <a:rPr lang="en-US" sz="2400" dirty="0" smtClean="0"/>
              <a:t>5006G – Faust</a:t>
            </a:r>
          </a:p>
          <a:p>
            <a:pPr lvl="1"/>
            <a:r>
              <a:rPr lang="en-US" sz="2400" dirty="0" smtClean="0"/>
              <a:t>5008L – Felix</a:t>
            </a:r>
          </a:p>
          <a:p>
            <a:r>
              <a:rPr lang="en-US" dirty="0" smtClean="0"/>
              <a:t>14</a:t>
            </a:r>
            <a:r>
              <a:rPr lang="en-US" sz="3200" dirty="0" smtClean="0"/>
              <a:t> </a:t>
            </a:r>
            <a:r>
              <a:rPr lang="en-US" sz="3200" dirty="0"/>
              <a:t>series</a:t>
            </a:r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pic>
        <p:nvPicPr>
          <p:cNvPr id="11" name="Content Placeholder 10" descr="IMG_1310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3048000" y="1524000"/>
            <a:ext cx="3200400" cy="2400300"/>
          </a:xfrm>
        </p:spPr>
      </p:pic>
      <p:pic>
        <p:nvPicPr>
          <p:cNvPr id="10" name="Content Placeholder 9" descr="IMG_1307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867400" y="4267200"/>
            <a:ext cx="3276600" cy="2457450"/>
          </a:xfrm>
        </p:spPr>
      </p:pic>
      <p:pic>
        <p:nvPicPr>
          <p:cNvPr id="12" name="Picture 11" descr="IMG_4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4876800"/>
            <a:ext cx="2336800" cy="1752600"/>
          </a:xfrm>
          <a:prstGeom prst="rect">
            <a:avLst/>
          </a:prstGeom>
        </p:spPr>
      </p:pic>
      <p:pic>
        <p:nvPicPr>
          <p:cNvPr id="13" name="Picture 12" descr="IMG_41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000" y="4419600"/>
            <a:ext cx="3048000" cy="2286000"/>
          </a:xfrm>
          <a:prstGeom prst="rect">
            <a:avLst/>
          </a:prstGeom>
        </p:spPr>
      </p:pic>
      <p:pic>
        <p:nvPicPr>
          <p:cNvPr id="14" name="Picture 13" descr="IMG_41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2362200"/>
            <a:ext cx="2133600" cy="1600200"/>
          </a:xfrm>
          <a:prstGeom prst="rect">
            <a:avLst/>
          </a:prstGeom>
        </p:spPr>
      </p:pic>
      <p:pic>
        <p:nvPicPr>
          <p:cNvPr id="16" name="Picture 15" descr="IMG_41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457200"/>
            <a:ext cx="2235200" cy="167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6563</TotalTime>
  <Pages>29</Pages>
  <Words>1792</Words>
  <Application>Microsoft Office PowerPoint</Application>
  <PresentationFormat>Overhead</PresentationFormat>
  <Paragraphs>350</Paragraphs>
  <Slides>75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Default Design</vt:lpstr>
      <vt:lpstr>Photo Editor Photo</vt:lpstr>
      <vt:lpstr>Bitmap Image</vt:lpstr>
      <vt:lpstr>Chart</vt:lpstr>
      <vt:lpstr>Microsoft Office Excel Chart</vt:lpstr>
      <vt:lpstr>Slide 1</vt:lpstr>
      <vt:lpstr>NAAA Membership</vt:lpstr>
      <vt:lpstr>Slide 3</vt:lpstr>
      <vt:lpstr>NAAA Convention</vt:lpstr>
      <vt:lpstr>Operation S.A.F.E.</vt:lpstr>
      <vt:lpstr>Operation S.A.F.E.</vt:lpstr>
      <vt:lpstr>Flyins For 2009 in Kansas:</vt:lpstr>
      <vt:lpstr>Burlington April 7-8, 2009</vt:lpstr>
      <vt:lpstr>Ingalls May 5 – 6, 2009</vt:lpstr>
      <vt:lpstr>LaJunta Sept. 24-25, 2009</vt:lpstr>
      <vt:lpstr>Lincoln Nov 10, 2008 – Nov. 2, 2009</vt:lpstr>
      <vt:lpstr>Flourometer Issues in the past!</vt:lpstr>
      <vt:lpstr>Two sources of data – two reports</vt:lpstr>
      <vt:lpstr>Slide 14</vt:lpstr>
      <vt:lpstr>Fly-in data sheet</vt:lpstr>
      <vt:lpstr>Slide 16</vt:lpstr>
      <vt:lpstr>Spray pattern analysis</vt:lpstr>
      <vt:lpstr>Aircraft data</vt:lpstr>
      <vt:lpstr>Aircraft data</vt:lpstr>
      <vt:lpstr>Aircraft data</vt:lpstr>
      <vt:lpstr>Individual passes</vt:lpstr>
      <vt:lpstr>Averaged pattern</vt:lpstr>
      <vt:lpstr>Spray pattern analysis</vt:lpstr>
      <vt:lpstr>Slide 24</vt:lpstr>
      <vt:lpstr>Spray pattern analysis</vt:lpstr>
      <vt:lpstr>Aircraft data</vt:lpstr>
      <vt:lpstr>Aircraft data</vt:lpstr>
      <vt:lpstr>Spray pattern analysis</vt:lpstr>
      <vt:lpstr>Race track pattern</vt:lpstr>
      <vt:lpstr>Race track pattern</vt:lpstr>
      <vt:lpstr>Race track pattern</vt:lpstr>
      <vt:lpstr>Back and forth pattern</vt:lpstr>
      <vt:lpstr>Swaths - CV</vt:lpstr>
      <vt:lpstr>Droplet size data</vt:lpstr>
      <vt:lpstr>Slide 35</vt:lpstr>
      <vt:lpstr>DropletScan</vt:lpstr>
      <vt:lpstr>Droplet analysis - summary data</vt:lpstr>
      <vt:lpstr>Composite droplet size data</vt:lpstr>
      <vt:lpstr>Slide 39</vt:lpstr>
      <vt:lpstr>Other droplet measurement terms</vt:lpstr>
      <vt:lpstr>Important Droplet Statistics:</vt:lpstr>
      <vt:lpstr>Droplet size recommendations</vt:lpstr>
      <vt:lpstr>Volume diameter distribution</vt:lpstr>
      <vt:lpstr>Slide 44</vt:lpstr>
      <vt:lpstr>Individual card - volume</vt:lpstr>
      <vt:lpstr>Individual card - number</vt:lpstr>
      <vt:lpstr>uPDATES</vt:lpstr>
      <vt:lpstr>Slide 48</vt:lpstr>
      <vt:lpstr>Slide 49</vt:lpstr>
      <vt:lpstr>Slide 50</vt:lpstr>
      <vt:lpstr>Variable Rate/Mapped Applications</vt:lpstr>
      <vt:lpstr>Variable Rate Liquid:</vt:lpstr>
      <vt:lpstr>VariRate:</vt:lpstr>
      <vt:lpstr>Slide 54</vt:lpstr>
      <vt:lpstr>Slide 55</vt:lpstr>
      <vt:lpstr>How it Works:  </vt:lpstr>
      <vt:lpstr>What is Pulse Width?</vt:lpstr>
      <vt:lpstr>Slide 58</vt:lpstr>
      <vt:lpstr>Slide 59</vt:lpstr>
      <vt:lpstr>Slide 60</vt:lpstr>
      <vt:lpstr>Materials and Methods (2008):</vt:lpstr>
      <vt:lpstr>Participants in the Study:</vt:lpstr>
      <vt:lpstr>Slide 63</vt:lpstr>
      <vt:lpstr>Slide 64</vt:lpstr>
      <vt:lpstr>Slide 65</vt:lpstr>
      <vt:lpstr>BASF Project – Meade, KS</vt:lpstr>
      <vt:lpstr>Droplet Testing with Tank Mixes</vt:lpstr>
      <vt:lpstr>Slide 68</vt:lpstr>
      <vt:lpstr>Slide 69</vt:lpstr>
      <vt:lpstr>Slide 70</vt:lpstr>
      <vt:lpstr>Spread Factor Testing</vt:lpstr>
      <vt:lpstr>Slide 72</vt:lpstr>
      <vt:lpstr>Slide 73</vt:lpstr>
      <vt:lpstr>Disclaimer:</vt:lpstr>
      <vt:lpstr>Slide 75</vt:lpstr>
    </vt:vector>
  </TitlesOfParts>
  <Company>AgEng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Coalition on Drift Minimization</dc:title>
  <dc:subject/>
  <dc:creator>Robert E. Wolf</dc:creator>
  <cp:keywords/>
  <dc:description/>
  <cp:lastModifiedBy>Robert Wolf</cp:lastModifiedBy>
  <cp:revision>243</cp:revision>
  <cp:lastPrinted>1999-07-01T14:34:41Z</cp:lastPrinted>
  <dcterms:created xsi:type="dcterms:W3CDTF">1998-05-05T03:49:06Z</dcterms:created>
  <dcterms:modified xsi:type="dcterms:W3CDTF">2009-10-28T12:03:44Z</dcterms:modified>
</cp:coreProperties>
</file>