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0" r:id="rId1"/>
  </p:sldMasterIdLst>
  <p:notesMasterIdLst>
    <p:notesMasterId r:id="rId117"/>
  </p:notesMasterIdLst>
  <p:handoutMasterIdLst>
    <p:handoutMasterId r:id="rId118"/>
  </p:handoutMasterIdLst>
  <p:sldIdLst>
    <p:sldId id="480" r:id="rId2"/>
    <p:sldId id="481" r:id="rId3"/>
    <p:sldId id="482" r:id="rId4"/>
    <p:sldId id="483" r:id="rId5"/>
    <p:sldId id="596" r:id="rId6"/>
    <p:sldId id="484" r:id="rId7"/>
    <p:sldId id="485" r:id="rId8"/>
    <p:sldId id="486" r:id="rId9"/>
    <p:sldId id="487" r:id="rId10"/>
    <p:sldId id="488" r:id="rId11"/>
    <p:sldId id="489" r:id="rId12"/>
    <p:sldId id="490" r:id="rId13"/>
    <p:sldId id="491" r:id="rId14"/>
    <p:sldId id="492" r:id="rId15"/>
    <p:sldId id="493" r:id="rId16"/>
    <p:sldId id="630" r:id="rId17"/>
    <p:sldId id="494" r:id="rId18"/>
    <p:sldId id="495" r:id="rId19"/>
    <p:sldId id="496" r:id="rId20"/>
    <p:sldId id="497" r:id="rId21"/>
    <p:sldId id="498" r:id="rId22"/>
    <p:sldId id="499" r:id="rId23"/>
    <p:sldId id="500" r:id="rId24"/>
    <p:sldId id="594" r:id="rId25"/>
    <p:sldId id="595" r:id="rId26"/>
    <p:sldId id="501" r:id="rId27"/>
    <p:sldId id="502" r:id="rId28"/>
    <p:sldId id="503" r:id="rId29"/>
    <p:sldId id="504" r:id="rId30"/>
    <p:sldId id="505" r:id="rId31"/>
    <p:sldId id="506" r:id="rId32"/>
    <p:sldId id="507" r:id="rId33"/>
    <p:sldId id="508" r:id="rId34"/>
    <p:sldId id="509" r:id="rId35"/>
    <p:sldId id="510" r:id="rId36"/>
    <p:sldId id="511" r:id="rId37"/>
    <p:sldId id="512"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525" r:id="rId51"/>
    <p:sldId id="526" r:id="rId52"/>
    <p:sldId id="527" r:id="rId53"/>
    <p:sldId id="528" r:id="rId54"/>
    <p:sldId id="529" r:id="rId55"/>
    <p:sldId id="530" r:id="rId56"/>
    <p:sldId id="531" r:id="rId57"/>
    <p:sldId id="532" r:id="rId58"/>
    <p:sldId id="533" r:id="rId59"/>
    <p:sldId id="534" r:id="rId60"/>
    <p:sldId id="535" r:id="rId61"/>
    <p:sldId id="536" r:id="rId62"/>
    <p:sldId id="589" r:id="rId63"/>
    <p:sldId id="590" r:id="rId64"/>
    <p:sldId id="539" r:id="rId65"/>
    <p:sldId id="593" r:id="rId66"/>
    <p:sldId id="542" r:id="rId67"/>
    <p:sldId id="543" r:id="rId68"/>
    <p:sldId id="544" r:id="rId69"/>
    <p:sldId id="545" r:id="rId70"/>
    <p:sldId id="547" r:id="rId71"/>
    <p:sldId id="549" r:id="rId72"/>
    <p:sldId id="550" r:id="rId73"/>
    <p:sldId id="551" r:id="rId74"/>
    <p:sldId id="552" r:id="rId75"/>
    <p:sldId id="553" r:id="rId76"/>
    <p:sldId id="554" r:id="rId77"/>
    <p:sldId id="631" r:id="rId78"/>
    <p:sldId id="632" r:id="rId79"/>
    <p:sldId id="633" r:id="rId80"/>
    <p:sldId id="634" r:id="rId81"/>
    <p:sldId id="635" r:id="rId82"/>
    <p:sldId id="637" r:id="rId83"/>
    <p:sldId id="555" r:id="rId84"/>
    <p:sldId id="597" r:id="rId85"/>
    <p:sldId id="598" r:id="rId86"/>
    <p:sldId id="600" r:id="rId87"/>
    <p:sldId id="601" r:id="rId88"/>
    <p:sldId id="609" r:id="rId89"/>
    <p:sldId id="610" r:id="rId90"/>
    <p:sldId id="611" r:id="rId91"/>
    <p:sldId id="612" r:id="rId92"/>
    <p:sldId id="616" r:id="rId93"/>
    <p:sldId id="617" r:id="rId94"/>
    <p:sldId id="618" r:id="rId95"/>
    <p:sldId id="621" r:id="rId96"/>
    <p:sldId id="622" r:id="rId97"/>
    <p:sldId id="623" r:id="rId98"/>
    <p:sldId id="624" r:id="rId99"/>
    <p:sldId id="625" r:id="rId100"/>
    <p:sldId id="626" r:id="rId101"/>
    <p:sldId id="627" r:id="rId102"/>
    <p:sldId id="628" r:id="rId103"/>
    <p:sldId id="629" r:id="rId104"/>
    <p:sldId id="574" r:id="rId105"/>
    <p:sldId id="575" r:id="rId106"/>
    <p:sldId id="576" r:id="rId107"/>
    <p:sldId id="577" r:id="rId108"/>
    <p:sldId id="578" r:id="rId109"/>
    <p:sldId id="579" r:id="rId110"/>
    <p:sldId id="580" r:id="rId111"/>
    <p:sldId id="581" r:id="rId112"/>
    <p:sldId id="585" r:id="rId113"/>
    <p:sldId id="586" r:id="rId114"/>
    <p:sldId id="587" r:id="rId115"/>
    <p:sldId id="588" r:id="rId116"/>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220BFD"/>
    <a:srgbClr val="009900"/>
    <a:srgbClr val="7BE030"/>
    <a:srgbClr val="990099"/>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92" d="100"/>
          <a:sy n="92" d="100"/>
        </p:scale>
        <p:origin x="-942"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74.xml"/><Relationship Id="rId3" Type="http://schemas.openxmlformats.org/officeDocument/2006/relationships/slide" Target="slides/slide14.xml"/><Relationship Id="rId7" Type="http://schemas.openxmlformats.org/officeDocument/2006/relationships/slide" Target="slides/slide46.xml"/><Relationship Id="rId12" Type="http://schemas.openxmlformats.org/officeDocument/2006/relationships/slide" Target="slides/slide73.xml"/><Relationship Id="rId2" Type="http://schemas.openxmlformats.org/officeDocument/2006/relationships/slide" Target="slides/slide10.xml"/><Relationship Id="rId1" Type="http://schemas.openxmlformats.org/officeDocument/2006/relationships/slide" Target="slides/slide9.xml"/><Relationship Id="rId6" Type="http://schemas.openxmlformats.org/officeDocument/2006/relationships/slide" Target="slides/slide43.xml"/><Relationship Id="rId11" Type="http://schemas.openxmlformats.org/officeDocument/2006/relationships/slide" Target="slides/slide62.xml"/><Relationship Id="rId5" Type="http://schemas.openxmlformats.org/officeDocument/2006/relationships/slide" Target="slides/slide34.xml"/><Relationship Id="rId10" Type="http://schemas.openxmlformats.org/officeDocument/2006/relationships/slide" Target="slides/slide58.xml"/><Relationship Id="rId4" Type="http://schemas.openxmlformats.org/officeDocument/2006/relationships/slide" Target="slides/slide27.xml"/><Relationship Id="rId9" Type="http://schemas.openxmlformats.org/officeDocument/2006/relationships/slide" Target="slides/slide57.xml"/><Relationship Id="rId14"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8.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image" Target="../media/image20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b="0" i="1"/>
            </a:lvl1pPr>
          </a:lstStyle>
          <a:p>
            <a:pPr>
              <a:defRPr/>
            </a:pPr>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50938" y="692150"/>
            <a:ext cx="4556125" cy="341630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b="0" i="1"/>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lvl1pPr>
          </a:lstStyle>
          <a:p>
            <a:pPr>
              <a:defRPr/>
            </a:pPr>
            <a:fld id="{F20556AF-EED8-4EE1-8E0E-2A6B247F5EA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0305CFC-9869-47CB-BD5B-FECD3FA3CED9}" type="slidenum">
              <a:rPr lang="en-US" smtClean="0"/>
              <a:pPr/>
              <a:t>6</a:t>
            </a:fld>
            <a:endParaRPr lang="en-US" smtClean="0"/>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2222E-7A23-4920-9DEA-4F58BD66076C}" type="slidenum">
              <a:rPr lang="en-US"/>
              <a:pPr/>
              <a:t>56</a:t>
            </a:fld>
            <a:endParaRPr lang="en-US"/>
          </a:p>
        </p:txBody>
      </p:sp>
      <p:sp>
        <p:nvSpPr>
          <p:cNvPr id="39938" name="Rectangle 2"/>
          <p:cNvSpPr>
            <a:spLocks noGrp="1" noChangeArrowheads="1"/>
          </p:cNvSpPr>
          <p:nvPr>
            <p:ph type="body" idx="1"/>
          </p:nvPr>
        </p:nvSpPr>
        <p:spPr>
          <a:xfrm>
            <a:off x="914400" y="4343400"/>
            <a:ext cx="5029200" cy="4114800"/>
          </a:xfrm>
          <a:noFill/>
          <a:ln/>
        </p:spPr>
        <p:txBody>
          <a:bodyPr lIns="90686" tIns="44548" rIns="90686" bIns="44548"/>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39939" name="Rectangle 3"/>
          <p:cNvSpPr>
            <a:spLocks noGrp="1" noRot="1" noChangeAspect="1" noChangeArrowheads="1" noTextEdit="1"/>
          </p:cNvSpPr>
          <p:nvPr>
            <p:ph type="sldImg"/>
          </p:nvPr>
        </p:nvSpPr>
        <p:spPr>
          <a:xfrm>
            <a:off x="1152525" y="690563"/>
            <a:ext cx="4557713" cy="3417887"/>
          </a:xfrm>
          <a:ln w="12700"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A760D-6B37-489E-958E-03C0201DD77C}" type="slidenum">
              <a:rPr lang="en-US"/>
              <a:pPr/>
              <a:t>57</a:t>
            </a:fld>
            <a:endParaRPr lang="en-US"/>
          </a:p>
        </p:txBody>
      </p:sp>
      <p:sp>
        <p:nvSpPr>
          <p:cNvPr id="41986" name="Rectangle 2"/>
          <p:cNvSpPr>
            <a:spLocks noGrp="1" noChangeArrowheads="1"/>
          </p:cNvSpPr>
          <p:nvPr>
            <p:ph type="body" idx="1"/>
          </p:nvPr>
        </p:nvSpPr>
        <p:spPr>
          <a:xfrm>
            <a:off x="914400" y="4343400"/>
            <a:ext cx="5029200" cy="4114800"/>
          </a:xfrm>
          <a:noFill/>
          <a:ln/>
        </p:spPr>
        <p:txBody>
          <a:bodyPr lIns="90488" tIns="44450" rIns="90488" bIns="44450"/>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41987" name="Rectangle 3"/>
          <p:cNvSpPr>
            <a:spLocks noGrp="1" noRot="1" noChangeAspect="1" noChangeArrowheads="1" noTextEdit="1"/>
          </p:cNvSpPr>
          <p:nvPr>
            <p:ph type="sldImg"/>
          </p:nvPr>
        </p:nvSpPr>
        <p:spPr>
          <a:xfrm>
            <a:off x="1154113" y="692150"/>
            <a:ext cx="4554537" cy="3416300"/>
          </a:xfrm>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4E2B3BC9-C05A-4049-8086-E7954539D614}" type="slidenum">
              <a:rPr lang="en-US"/>
              <a:pPr/>
              <a:t>60</a:t>
            </a:fld>
            <a:endParaRPr lang="en-US"/>
          </a:p>
        </p:txBody>
      </p:sp>
      <p:sp>
        <p:nvSpPr>
          <p:cNvPr id="14338" name="Rectangle 2"/>
          <p:cNvSpPr>
            <a:spLocks noChangeArrowheads="1"/>
          </p:cNvSpPr>
          <p:nvPr/>
        </p:nvSpPr>
        <p:spPr bwMode="auto">
          <a:xfrm>
            <a:off x="3884613" y="0"/>
            <a:ext cx="2973387" cy="457200"/>
          </a:xfrm>
          <a:prstGeom prst="rect">
            <a:avLst/>
          </a:prstGeom>
          <a:noFill/>
          <a:ln w="9525">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884613" y="8686800"/>
            <a:ext cx="2973387" cy="457200"/>
          </a:xfrm>
          <a:prstGeom prst="rect">
            <a:avLst/>
          </a:prstGeom>
          <a:noFill/>
          <a:ln w="9525">
            <a:noFill/>
            <a:miter lim="800000"/>
            <a:headEnd/>
            <a:tailEnd/>
          </a:ln>
          <a:effectLst/>
        </p:spPr>
        <p:txBody>
          <a:bodyPr lIns="19050" tIns="0" rIns="19050" bIns="0" anchor="b"/>
          <a:lstStyle/>
          <a:p>
            <a:pPr algn="r" eaLnBrk="0" hangingPunct="0"/>
            <a:r>
              <a:rPr lang="en-US" sz="1000" i="1"/>
              <a:t>17</a:t>
            </a:r>
          </a:p>
        </p:txBody>
      </p:sp>
      <p:sp>
        <p:nvSpPr>
          <p:cNvPr id="14340" name="Rectangle 4"/>
          <p:cNvSpPr>
            <a:spLocks noChangeArrowheads="1"/>
          </p:cNvSpPr>
          <p:nvPr/>
        </p:nvSpPr>
        <p:spPr bwMode="auto">
          <a:xfrm>
            <a:off x="-1588" y="8686800"/>
            <a:ext cx="2973388" cy="457200"/>
          </a:xfrm>
          <a:prstGeom prst="rect">
            <a:avLst/>
          </a:prstGeom>
          <a:noFill/>
          <a:ln w="9525">
            <a:noFill/>
            <a:miter lim="800000"/>
            <a:headEnd/>
            <a:tailEnd/>
          </a:ln>
          <a:effectLst/>
        </p:spPr>
        <p:txBody>
          <a:bodyPr wrap="none" anchor="ctr"/>
          <a:lstStyle/>
          <a:p>
            <a:endParaRPr lang="en-US"/>
          </a:p>
        </p:txBody>
      </p:sp>
      <p:sp>
        <p:nvSpPr>
          <p:cNvPr id="14341" name="Rectangle 5"/>
          <p:cNvSpPr>
            <a:spLocks noChangeArrowheads="1"/>
          </p:cNvSpPr>
          <p:nvPr/>
        </p:nvSpPr>
        <p:spPr bwMode="auto">
          <a:xfrm>
            <a:off x="-1588" y="0"/>
            <a:ext cx="2973388" cy="457200"/>
          </a:xfrm>
          <a:prstGeom prst="rect">
            <a:avLst/>
          </a:prstGeom>
          <a:noFill/>
          <a:ln w="9525">
            <a:noFill/>
            <a:miter lim="800000"/>
            <a:headEnd/>
            <a:tailEnd/>
          </a:ln>
          <a:effectLst/>
        </p:spPr>
        <p:txBody>
          <a:bodyPr wrap="none" anchor="ctr"/>
          <a:lstStyle/>
          <a:p>
            <a:endParaRPr lang="en-US"/>
          </a:p>
        </p:txBody>
      </p:sp>
      <p:sp>
        <p:nvSpPr>
          <p:cNvPr id="14342" name="Rectangle 6"/>
          <p:cNvSpPr>
            <a:spLocks noGrp="1" noRot="1" noChangeAspect="1" noChangeArrowheads="1" noTextEdit="1"/>
          </p:cNvSpPr>
          <p:nvPr>
            <p:ph type="sldImg"/>
          </p:nvPr>
        </p:nvSpPr>
        <p:spPr>
          <a:xfrm>
            <a:off x="1149350" y="692150"/>
            <a:ext cx="4556125" cy="3416300"/>
          </a:xfrm>
          <a:ln w="12700" cap="flat">
            <a:solidFill>
              <a:schemeClr val="tx1"/>
            </a:solidFill>
          </a:ln>
        </p:spPr>
      </p:sp>
      <p:sp>
        <p:nvSpPr>
          <p:cNvPr id="14343" name="Rectangle 7"/>
          <p:cNvSpPr>
            <a:spLocks noGrp="1" noChangeArrowheads="1"/>
          </p:cNvSpPr>
          <p:nvPr>
            <p:ph type="body" idx="1"/>
          </p:nvPr>
        </p:nvSpPr>
        <p:spPr>
          <a:xfrm>
            <a:off x="912813" y="4343400"/>
            <a:ext cx="5030787" cy="4114800"/>
          </a:xfrm>
          <a:ln/>
        </p:spPr>
        <p:txBody>
          <a:bodyPr lIns="92075" tIns="46038" rIns="92075" bIns="46038"/>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en-US"/>
          </a:p>
        </p:txBody>
      </p:sp>
      <p:sp>
        <p:nvSpPr>
          <p:cNvPr id="12615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50" tIns="0" rIns="19050" bIns="0" anchor="b"/>
          <a:lstStyle/>
          <a:p>
            <a:pPr algn="r" eaLnBrk="0" hangingPunct="0"/>
            <a:r>
              <a:rPr lang="en-US" sz="1000" i="1">
                <a:latin typeface="Times New Roman" pitchFamily="18" charset="0"/>
              </a:rPr>
              <a:t>18</a:t>
            </a:r>
          </a:p>
        </p:txBody>
      </p:sp>
      <p:sp>
        <p:nvSpPr>
          <p:cNvPr id="12615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en-US"/>
          </a:p>
        </p:txBody>
      </p:sp>
      <p:sp>
        <p:nvSpPr>
          <p:cNvPr id="12615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en-US"/>
          </a:p>
        </p:txBody>
      </p:sp>
      <p:sp>
        <p:nvSpPr>
          <p:cNvPr id="1261574" name="Rectangle 6"/>
          <p:cNvSpPr>
            <a:spLocks noGrp="1" noRot="1" noChangeAspect="1" noChangeArrowheads="1" noTextEdit="1"/>
          </p:cNvSpPr>
          <p:nvPr>
            <p:ph type="sldImg"/>
          </p:nvPr>
        </p:nvSpPr>
        <p:spPr>
          <a:xfrm>
            <a:off x="1146175" y="685800"/>
            <a:ext cx="4570413" cy="3427413"/>
          </a:xfrm>
          <a:ln cap="flat"/>
        </p:spPr>
      </p:sp>
      <p:sp>
        <p:nvSpPr>
          <p:cNvPr id="1261575"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FF273-AB4B-4112-AF02-61D60C9DB4B2}" type="slidenum">
              <a:rPr lang="en-US"/>
              <a:pPr/>
              <a:t>64</a:t>
            </a:fld>
            <a:endParaRPr lang="en-US"/>
          </a:p>
        </p:txBody>
      </p:sp>
      <p:sp>
        <p:nvSpPr>
          <p:cNvPr id="22530" name="Rectangle 2"/>
          <p:cNvSpPr>
            <a:spLocks noGrp="1" noRot="1" noChangeAspect="1" noChangeArrowheads="1" noTextEdit="1"/>
          </p:cNvSpPr>
          <p:nvPr>
            <p:ph type="sldImg"/>
          </p:nvPr>
        </p:nvSpPr>
        <p:spPr>
          <a:xfrm>
            <a:off x="1150938" y="690563"/>
            <a:ext cx="4556125" cy="3417887"/>
          </a:xfrm>
          <a:ln/>
        </p:spPr>
      </p:sp>
      <p:sp>
        <p:nvSpPr>
          <p:cNvPr id="22531" name="Rectangle 3"/>
          <p:cNvSpPr>
            <a:spLocks noGrp="1" noChangeArrowheads="1"/>
          </p:cNvSpPr>
          <p:nvPr>
            <p:ph type="body" idx="1"/>
          </p:nvPr>
        </p:nvSpPr>
        <p:spPr>
          <a:xfrm>
            <a:off x="914400" y="4343400"/>
            <a:ext cx="5029200" cy="4114800"/>
          </a:xfrm>
        </p:spPr>
        <p:txBody>
          <a:bodyPr/>
          <a:lstStyle/>
          <a:p>
            <a:r>
              <a:rPr lang="en-US"/>
              <a:t>Several venturi style nozzles are manufactured and used for the application of crop protection products.  Please refer to manufacture recommendations for information on how to use the venturi tips correctly.  Also be aware that research is ongoing to learn more about the operating parameters for venturi nozzles.</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r>
              <a:rPr lang="en-US" smtClean="0"/>
              <a:t>Again, focus is on the particles and emphasize the ‘after’.  Environmental concerns with inversions would be the reason.  Later slides will illustrate the role of inversions.  ‘During’ will be strongly influenced by wind.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884613" y="0"/>
            <a:ext cx="2971800" cy="457200"/>
          </a:xfrm>
          <a:prstGeom prst="rect">
            <a:avLst/>
          </a:prstGeom>
          <a:noFill/>
          <a:ln w="9525">
            <a:noFill/>
            <a:miter lim="800000"/>
            <a:headEnd/>
            <a:tailEnd/>
          </a:ln>
        </p:spPr>
        <p:txBody>
          <a:bodyPr wrap="none" anchor="ctr"/>
          <a:lstStyle/>
          <a:p>
            <a:endParaRPr lang="en-US"/>
          </a:p>
        </p:txBody>
      </p:sp>
      <p:sp>
        <p:nvSpPr>
          <p:cNvPr id="74755" name="Rectangle 3"/>
          <p:cNvSpPr>
            <a:spLocks noChangeArrowheads="1"/>
          </p:cNvSpPr>
          <p:nvPr/>
        </p:nvSpPr>
        <p:spPr bwMode="auto">
          <a:xfrm>
            <a:off x="3884613" y="8686800"/>
            <a:ext cx="2971800" cy="457200"/>
          </a:xfrm>
          <a:prstGeom prst="rect">
            <a:avLst/>
          </a:prstGeom>
          <a:noFill/>
          <a:ln w="9525">
            <a:noFill/>
            <a:miter lim="800000"/>
            <a:headEnd/>
            <a:tailEnd/>
          </a:ln>
        </p:spPr>
        <p:txBody>
          <a:bodyPr lIns="19050" tIns="0" rIns="19050" bIns="0" anchor="b"/>
          <a:lstStyle/>
          <a:p>
            <a:pPr algn="r"/>
            <a:r>
              <a:rPr lang="en-US" sz="1000" i="1"/>
              <a:t>5</a:t>
            </a:r>
          </a:p>
        </p:txBody>
      </p:sp>
      <p:sp>
        <p:nvSpPr>
          <p:cNvPr id="74756" name="Rectangle 4"/>
          <p:cNvSpPr>
            <a:spLocks noChangeArrowheads="1"/>
          </p:cNvSpPr>
          <p:nvPr/>
        </p:nvSpPr>
        <p:spPr bwMode="auto">
          <a:xfrm>
            <a:off x="-1588" y="8686800"/>
            <a:ext cx="2971801" cy="457200"/>
          </a:xfrm>
          <a:prstGeom prst="rect">
            <a:avLst/>
          </a:prstGeom>
          <a:noFill/>
          <a:ln w="9525">
            <a:noFill/>
            <a:miter lim="800000"/>
            <a:headEnd/>
            <a:tailEnd/>
          </a:ln>
        </p:spPr>
        <p:txBody>
          <a:bodyPr wrap="none" anchor="ctr"/>
          <a:lstStyle/>
          <a:p>
            <a:endParaRPr lang="en-US"/>
          </a:p>
        </p:txBody>
      </p:sp>
      <p:sp>
        <p:nvSpPr>
          <p:cNvPr id="74757" name="Rectangle 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p>
        </p:txBody>
      </p:sp>
      <p:sp>
        <p:nvSpPr>
          <p:cNvPr id="74758" name="Rectangle 6"/>
          <p:cNvSpPr>
            <a:spLocks noGrp="1" noChangeArrowheads="1"/>
          </p:cNvSpPr>
          <p:nvPr>
            <p:ph type="body" idx="1"/>
          </p:nvPr>
        </p:nvSpPr>
        <p:spPr>
          <a:xfrm>
            <a:off x="912813" y="4343400"/>
            <a:ext cx="5029200" cy="4114800"/>
          </a:xfrm>
          <a:noFill/>
          <a:ln w="9525"/>
        </p:spPr>
        <p:txBody>
          <a:bodyPr lIns="92075" tIns="46038" rIns="92075" bIns="46038"/>
          <a:lstStyle/>
          <a:p>
            <a:r>
              <a:rPr lang="en-US" smtClean="0"/>
              <a:t>All the factors that are associated with causing drift.  Nothing new.  However, items in red are getting new interest in research and education.  The main focus of the rest of this presentation will discuss the weather related items listed.</a:t>
            </a:r>
          </a:p>
        </p:txBody>
      </p:sp>
      <p:sp>
        <p:nvSpPr>
          <p:cNvPr id="74759" name="Rectangle 7"/>
          <p:cNvSpPr>
            <a:spLocks noGrp="1" noRot="1" noChangeAspect="1" noChangeArrowheads="1" noTextEdit="1"/>
          </p:cNvSpPr>
          <p:nvPr>
            <p:ph type="sldImg"/>
          </p:nvPr>
        </p:nvSpPr>
        <p:spPr>
          <a:xfrm>
            <a:off x="1143000" y="685800"/>
            <a:ext cx="4570413" cy="3427413"/>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xfrm>
            <a:off x="915988" y="4343400"/>
            <a:ext cx="5026025" cy="4114800"/>
          </a:xfrm>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3FA19726-AD3A-405E-B385-73A224925B25}" type="slidenum">
              <a:rPr lang="en-US" smtClean="0"/>
              <a:pPr/>
              <a:t>17</a:t>
            </a:fld>
            <a:endParaRPr lang="en-US" smtClean="0"/>
          </a:p>
        </p:txBody>
      </p:sp>
      <p:sp>
        <p:nvSpPr>
          <p:cNvPr id="65539" name="Rectangle 2"/>
          <p:cNvSpPr>
            <a:spLocks noGrp="1" noRot="1" noChangeAspect="1" noChangeArrowheads="1" noTextEdit="1"/>
          </p:cNvSpPr>
          <p:nvPr>
            <p:ph type="sldImg"/>
          </p:nvPr>
        </p:nvSpPr>
        <p:spPr>
          <a:xfrm>
            <a:off x="1150938" y="692150"/>
            <a:ext cx="4552950" cy="3414713"/>
          </a:xfrm>
          <a:ln cap="flat"/>
        </p:spPr>
      </p:sp>
      <p:sp>
        <p:nvSpPr>
          <p:cNvPr id="65540" name="Rectangle 3"/>
          <p:cNvSpPr>
            <a:spLocks noGrp="1" noChangeArrowheads="1"/>
          </p:cNvSpPr>
          <p:nvPr>
            <p:ph type="body" idx="1"/>
          </p:nvPr>
        </p:nvSpPr>
        <p:spPr>
          <a:xfrm>
            <a:off x="912813" y="4343400"/>
            <a:ext cx="5030787" cy="4114800"/>
          </a:xfrm>
          <a:noFill/>
          <a:ln/>
        </p:spPr>
        <p:txBody>
          <a:bodyPr lIns="91228" tIns="45614" rIns="91228" bIns="45614"/>
          <a:lstStyle/>
          <a:p>
            <a:pPr defTabSz="930275"/>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886200" y="-1588"/>
            <a:ext cx="2971800" cy="458788"/>
          </a:xfrm>
          <a:prstGeom prst="rect">
            <a:avLst/>
          </a:prstGeom>
          <a:noFill/>
          <a:ln w="9525">
            <a:noFill/>
            <a:miter lim="800000"/>
            <a:headEnd/>
            <a:tailEnd/>
          </a:ln>
        </p:spPr>
        <p:txBody>
          <a:bodyPr wrap="none" anchor="ctr"/>
          <a:lstStyle/>
          <a:p>
            <a:endParaRPr lang="en-US"/>
          </a:p>
        </p:txBody>
      </p:sp>
      <p:sp>
        <p:nvSpPr>
          <p:cNvPr id="77827" name="Rectangle 3"/>
          <p:cNvSpPr>
            <a:spLocks noChangeArrowheads="1"/>
          </p:cNvSpPr>
          <p:nvPr/>
        </p:nvSpPr>
        <p:spPr bwMode="auto">
          <a:xfrm>
            <a:off x="3886200" y="8685213"/>
            <a:ext cx="2971800" cy="458787"/>
          </a:xfrm>
          <a:prstGeom prst="rect">
            <a:avLst/>
          </a:prstGeom>
          <a:noFill/>
          <a:ln w="9525">
            <a:noFill/>
            <a:miter lim="800000"/>
            <a:headEnd/>
            <a:tailEnd/>
          </a:ln>
        </p:spPr>
        <p:txBody>
          <a:bodyPr lIns="19050" tIns="0" rIns="19050" bIns="0" anchor="b"/>
          <a:lstStyle/>
          <a:p>
            <a:pPr algn="r"/>
            <a:r>
              <a:rPr lang="en-US" sz="1000" i="1"/>
              <a:t>9</a:t>
            </a:r>
          </a:p>
        </p:txBody>
      </p:sp>
      <p:sp>
        <p:nvSpPr>
          <p:cNvPr id="77828" name="Rectangle 4"/>
          <p:cNvSpPr>
            <a:spLocks noChangeArrowheads="1"/>
          </p:cNvSpPr>
          <p:nvPr/>
        </p:nvSpPr>
        <p:spPr bwMode="auto">
          <a:xfrm>
            <a:off x="0" y="8685213"/>
            <a:ext cx="2971800" cy="458787"/>
          </a:xfrm>
          <a:prstGeom prst="rect">
            <a:avLst/>
          </a:prstGeom>
          <a:noFill/>
          <a:ln w="9525">
            <a:noFill/>
            <a:miter lim="800000"/>
            <a:headEnd/>
            <a:tailEnd/>
          </a:ln>
        </p:spPr>
        <p:txBody>
          <a:bodyPr wrap="none" anchor="ctr"/>
          <a:lstStyle/>
          <a:p>
            <a:endParaRPr lang="en-US"/>
          </a:p>
        </p:txBody>
      </p:sp>
      <p:sp>
        <p:nvSpPr>
          <p:cNvPr id="77829" name="Rectangle 5"/>
          <p:cNvSpPr>
            <a:spLocks noChangeArrowheads="1"/>
          </p:cNvSpPr>
          <p:nvPr/>
        </p:nvSpPr>
        <p:spPr bwMode="auto">
          <a:xfrm>
            <a:off x="0" y="-1588"/>
            <a:ext cx="2971800" cy="458788"/>
          </a:xfrm>
          <a:prstGeom prst="rect">
            <a:avLst/>
          </a:prstGeom>
          <a:noFill/>
          <a:ln w="9525">
            <a:noFill/>
            <a:miter lim="800000"/>
            <a:headEnd/>
            <a:tailEnd/>
          </a:ln>
        </p:spPr>
        <p:txBody>
          <a:bodyPr wrap="none" anchor="ctr"/>
          <a:lstStyle/>
          <a:p>
            <a:endParaRPr lang="en-US"/>
          </a:p>
        </p:txBody>
      </p:sp>
      <p:sp>
        <p:nvSpPr>
          <p:cNvPr id="77830" name="Rectangle 6"/>
          <p:cNvSpPr>
            <a:spLocks noGrp="1" noRot="1" noChangeAspect="1" noChangeArrowheads="1" noTextEdit="1"/>
          </p:cNvSpPr>
          <p:nvPr>
            <p:ph type="sldImg"/>
          </p:nvPr>
        </p:nvSpPr>
        <p:spPr>
          <a:xfrm>
            <a:off x="1152525" y="682625"/>
            <a:ext cx="4554538" cy="3416300"/>
          </a:xfrm>
          <a:ln cap="flat"/>
        </p:spPr>
      </p:sp>
      <p:sp>
        <p:nvSpPr>
          <p:cNvPr id="77831" name="Rectangle 7"/>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43000" y="685800"/>
            <a:ext cx="4572000" cy="3429000"/>
          </a:xfrm>
          <a:ln/>
        </p:spPr>
      </p:sp>
      <p:sp>
        <p:nvSpPr>
          <p:cNvPr id="79875" name="Rectangle 3"/>
          <p:cNvSpPr>
            <a:spLocks noGrp="1" noChangeArrowheads="1"/>
          </p:cNvSpPr>
          <p:nvPr>
            <p:ph type="body" idx="1"/>
          </p:nvPr>
        </p:nvSpPr>
        <p:spPr>
          <a:noFill/>
          <a:ln w="9525"/>
        </p:spPr>
        <p:txBody>
          <a:bodyPr/>
          <a:lstStyle/>
          <a:p>
            <a:r>
              <a:rPr lang="en-US" smtClean="0"/>
              <a:t>‘Sensitive’ is and will become an even more important factor.  Obviously cotton fits the category as would bodies of water.  ‘No spray zones’ or ‘buffer zones’ will become an integral part of spraying fields in the future.  Wind will influence how much material moves and in what direction.  Thus determining wind direction is critical.  The importance of using the compass to indicate actual ‘magnetic’ direction in degrees (0 – 360 degrees) is becoming very important from a legal perspective.  From what has been learned in previous legal settings it is highly recommended to make the official record in degrees rather that simply listing the direction as N – S – E – W.  Direction is recorded as blowing ‘from’.</a:t>
            </a:r>
          </a:p>
          <a:p>
            <a:endParaRPr lang="en-US" smtClean="0"/>
          </a:p>
          <a:p>
            <a:r>
              <a:rPr lang="en-US" smtClean="0"/>
              <a:t>In addition, it is advised not to spray in periods when the winds are ‘dead calm’.  This is related to the issues of applying chemicals during inversion conditions and will be discussed later.</a:t>
            </a:r>
          </a:p>
          <a:p>
            <a:endParaRPr lang="en-US" smtClean="0"/>
          </a:p>
          <a:p>
            <a:r>
              <a:rPr lang="en-US" smtClean="0"/>
              <a:t>Suggest they should purchase an inexpensive compass ($10 at Walmart).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43000" y="685800"/>
            <a:ext cx="4572000" cy="3429000"/>
          </a:xfrm>
          <a:ln/>
        </p:spPr>
      </p:sp>
      <p:sp>
        <p:nvSpPr>
          <p:cNvPr id="80899" name="Rectangle 3"/>
          <p:cNvSpPr>
            <a:spLocks noGrp="1" noChangeArrowheads="1"/>
          </p:cNvSpPr>
          <p:nvPr>
            <p:ph type="body" idx="1"/>
          </p:nvPr>
        </p:nvSpPr>
        <p:spPr>
          <a:noFill/>
          <a:ln w="9525"/>
        </p:spPr>
        <p:txBody>
          <a:bodyPr/>
          <a:lstStyle/>
          <a:p>
            <a:r>
              <a:rPr lang="en-US" smtClean="0"/>
              <a:t>When winds are light and variable it usually means that the direction they are blowing is unpredictable.  This is a disaster waiting to happen in most application scenarios.  As an applicator you would rather have a wind blowing strong enough to have a set direction.  Then you can make better judgments regarding a particular application in reference to downwind sensitive areas.  Such as not spraying, leaving a buffer and coming back when wind changes direction, etc.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of wind currents has several applications.</a:t>
            </a:r>
          </a:p>
          <a:p>
            <a:r>
              <a:rPr lang="en-US" smtClean="0">
                <a:latin typeface="Arial" pitchFamily="34" charset="0"/>
              </a:rPr>
              <a:t>If there was a field between two tree lines then the turbulent and circular flows described could result in spray droplet deposition even in upwind areas bordering the field</a:t>
            </a:r>
          </a:p>
          <a:p>
            <a:r>
              <a:rPr lang="en-US" smtClean="0">
                <a:latin typeface="Arial" pitchFamily="34" charset="0"/>
              </a:rPr>
              <a:t>If the sketch was depicting level fields with a ditch or depression, then one could understand how product was moved down into the depression by wind currents.</a:t>
            </a:r>
          </a:p>
          <a:p>
            <a:r>
              <a:rPr lang="en-US" smtClean="0">
                <a:latin typeface="Arial" pitchFamily="34" charset="0"/>
              </a:rPr>
              <a:t>Areas with topographical variability-i.e, a combination of hills, valleys, woodlands-can present even greater variables which result in spray droplet deposition in areas that would be difficult to explain without these diagrams.</a:t>
            </a:r>
          </a:p>
          <a:p>
            <a:endParaRPr lang="en-US" smtClean="0">
              <a:latin typeface="Arial" pitchFamily="34" charset="0"/>
            </a:endParaRPr>
          </a:p>
        </p:txBody>
      </p:sp>
      <p:sp>
        <p:nvSpPr>
          <p:cNvPr id="84995"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and the following one describe the flow of winds around a building or similar structure.  Notice how the air swirls toward the ground on the downwind side of the building.  Drifting fine droplets could easily be deposited here.</a:t>
            </a:r>
          </a:p>
          <a:p>
            <a:endParaRPr lang="en-US" smtClean="0">
              <a:latin typeface="Arial" pitchFamily="34" charset="0"/>
            </a:endParaRPr>
          </a:p>
          <a:p>
            <a:r>
              <a:rPr lang="en-US" smtClean="0">
                <a:latin typeface="Arial" pitchFamily="34" charset="0"/>
              </a:rPr>
              <a:t>I like to use the comparison of drifting spray droplets to drifting snow during a snow storm.  Ask the audience to think about how structures affect the movement of snow particles.  Where the drifts deposit.  Spray droplets will perform in the same way.</a:t>
            </a:r>
          </a:p>
        </p:txBody>
      </p:sp>
      <p:sp>
        <p:nvSpPr>
          <p:cNvPr id="86019"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r>
              <a:rPr lang="en-US" smtClean="0"/>
              <a:t>Inversions are often very complicated to understand but are probably responsible for more drift complaints than any thing else.  I try to make it as simple as possible to understand.  The following two slides are simplifications of a temperature inversion.  During normal atmospheric conditions the air temperature will get colder as you go higher creating a normal temperature profile.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t>During a temperature inversion a layer of warmer air may develop.  This can happen at any altitude and can be a thick or thin layer.  Then above the warm layer the normal cooling may occur.  The layer will cause problems as indicated in the text of the slide.  Usually inversion conditions occur late evening and into the morning when the winds are calm.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r>
              <a:rPr lang="en-US" smtClean="0"/>
              <a:t>Around bodies of water, bottom ground, in valleys, and in protected areas.  The lower picture actually shows a double inversion layer.  Low to the ground inversion layers will trap light weight droplets.  They can not fall and will not rise.  They are just waiting for some wind to blow them somewhere.  Pilots have to be aware of similar situations because if they spray above the inversion the spray will not all reach the target.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43000" y="685800"/>
            <a:ext cx="4572000" cy="3429000"/>
          </a:xfrm>
          <a:ln/>
        </p:spPr>
      </p:sp>
      <p:sp>
        <p:nvSpPr>
          <p:cNvPr id="90115" name="Rectangle 3"/>
          <p:cNvSpPr>
            <a:spLocks noGrp="1" noChangeArrowheads="1"/>
          </p:cNvSpPr>
          <p:nvPr>
            <p:ph type="body" idx="1"/>
          </p:nvPr>
        </p:nvSpPr>
        <p:spPr>
          <a:noFill/>
          <a:ln w="9525"/>
        </p:spPr>
        <p:txBody>
          <a:bodyPr/>
          <a:lstStyle/>
          <a:p>
            <a:r>
              <a:rPr lang="en-US" smtClean="0"/>
              <a:t>So what is the problem with spraying in an inversion?  Since the air is calm many of the very small spray droplets that are created during the spray process will not settle into the target area.  Normally these smaller droplets would rise and dissipate into the higher atmosphere.  Instead, because of the inversion layer, they are left hanging around over the field.  Later when the wind picks up the droplets can move to a sensitive area.  If spraying occurred at sunrise, the drift could occur 2-3 hours later when the winds pick up.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43000" y="685800"/>
            <a:ext cx="4572000" cy="3429000"/>
          </a:xfrm>
          <a:ln/>
        </p:spPr>
      </p:sp>
      <p:sp>
        <p:nvSpPr>
          <p:cNvPr id="91139" name="Rectangle 3"/>
          <p:cNvSpPr>
            <a:spLocks noGrp="1" noChangeArrowheads="1"/>
          </p:cNvSpPr>
          <p:nvPr>
            <p:ph type="body" idx="1"/>
          </p:nvPr>
        </p:nvSpPr>
        <p:spPr>
          <a:xfrm>
            <a:off x="915988" y="4343400"/>
            <a:ext cx="5026025" cy="4114800"/>
          </a:xfrm>
          <a:noFill/>
          <a:ln w="9525"/>
        </p:spPr>
        <p:txBody>
          <a:bodyPr/>
          <a:lstStyle/>
          <a:p>
            <a:r>
              <a:rPr lang="en-US" smtClean="0"/>
              <a:t>In addition to raising pressure to decrease droplet size the evaporation of water from spray droplets will also cause the droplets to get smaller.  Evaporation will increase as temperature increases and humidity lowers.  Labels will often provide cautions against spraying during high temperatures and lower humidity's.  This problem can be worsened for applicators using very low GPA’s (2-3 GPA).  As the droplets get smaller the wind becomes more of a factor.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EDE62EA-8051-45FB-9B7D-ECCC79F46714}" type="slidenum">
              <a:rPr lang="en-US" smtClean="0"/>
              <a:pPr/>
              <a:t>25</a:t>
            </a:fld>
            <a:endParaRPr lang="en-US" smtClean="0"/>
          </a:p>
        </p:txBody>
      </p:sp>
      <p:sp>
        <p:nvSpPr>
          <p:cNvPr id="71683" name="Rectangle 2"/>
          <p:cNvSpPr>
            <a:spLocks noGrp="1" noRot="1" noChangeAspect="1" noChangeArrowheads="1" noTextEdit="1"/>
          </p:cNvSpPr>
          <p:nvPr>
            <p:ph type="sldImg"/>
          </p:nvPr>
        </p:nvSpPr>
        <p:spPr>
          <a:xfrm>
            <a:off x="1150938" y="692150"/>
            <a:ext cx="4552950" cy="3414713"/>
          </a:xfrm>
          <a:ln cap="flat"/>
        </p:spPr>
      </p:sp>
      <p:sp>
        <p:nvSpPr>
          <p:cNvPr id="71684" name="Rectangle 3"/>
          <p:cNvSpPr>
            <a:spLocks noGrp="1" noChangeArrowheads="1"/>
          </p:cNvSpPr>
          <p:nvPr>
            <p:ph type="body" idx="1"/>
          </p:nvPr>
        </p:nvSpPr>
        <p:spPr>
          <a:xfrm>
            <a:off x="912813" y="4343400"/>
            <a:ext cx="5030787" cy="4114800"/>
          </a:xfrm>
          <a:noFill/>
          <a:ln/>
        </p:spPr>
        <p:txBody>
          <a:bodyPr lIns="91228" tIns="45614" rIns="91228" bIns="45614"/>
          <a:lstStyle/>
          <a:p>
            <a:pPr>
              <a:spcBef>
                <a:spcPct val="0"/>
              </a:spcBef>
            </a:pPr>
            <a:endParaRPr lang="en-US" sz="240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5800"/>
            <a:ext cx="4572000" cy="3429000"/>
          </a:xfrm>
          <a:ln/>
        </p:spPr>
      </p:sp>
      <p:sp>
        <p:nvSpPr>
          <p:cNvPr id="92163" name="Rectangle 3"/>
          <p:cNvSpPr>
            <a:spLocks noGrp="1" noChangeArrowheads="1"/>
          </p:cNvSpPr>
          <p:nvPr>
            <p:ph type="body" idx="1"/>
          </p:nvPr>
        </p:nvSpPr>
        <p:spPr>
          <a:noFill/>
          <a:ln w="9525"/>
        </p:spPr>
        <p:txBody>
          <a:bodyPr/>
          <a:lstStyle/>
          <a:p>
            <a:r>
              <a:rPr lang="en-US" smtClean="0"/>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smtClean="0"/>
          </a:p>
          <a:p>
            <a:r>
              <a:rPr lang="en-US" smtClean="0"/>
              <a:t>We can not eliminate drift, but by using good management and adopting spray practices with drift reduction in mind, improvements will occur.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F19EEEA-A5CB-46E3-BA19-9048E76C5B02}" type="slidenum">
              <a:rPr lang="en-US" smtClean="0"/>
              <a:pPr/>
              <a:t>104</a:t>
            </a:fld>
            <a:endParaRPr lang="en-US" smtClean="0"/>
          </a:p>
        </p:txBody>
      </p:sp>
      <p:sp>
        <p:nvSpPr>
          <p:cNvPr id="67587" name="Rectangle 2"/>
          <p:cNvSpPr>
            <a:spLocks noGrp="1" noRot="1" noChangeAspect="1" noChangeArrowheads="1" noTextEdit="1"/>
          </p:cNvSpPr>
          <p:nvPr>
            <p:ph type="sldImg"/>
          </p:nvPr>
        </p:nvSpPr>
        <p:spPr>
          <a:xfrm>
            <a:off x="1150938" y="692150"/>
            <a:ext cx="4552950" cy="3414713"/>
          </a:xfrm>
          <a:ln cap="flat"/>
        </p:spPr>
      </p:sp>
      <p:sp>
        <p:nvSpPr>
          <p:cNvPr id="67588" name="Rectangle 3"/>
          <p:cNvSpPr>
            <a:spLocks noGrp="1" noChangeArrowheads="1"/>
          </p:cNvSpPr>
          <p:nvPr>
            <p:ph type="body" idx="1"/>
          </p:nvPr>
        </p:nvSpPr>
        <p:spPr>
          <a:xfrm>
            <a:off x="912813" y="4343400"/>
            <a:ext cx="5030787" cy="4114800"/>
          </a:xfrm>
          <a:noFill/>
          <a:ln/>
        </p:spPr>
        <p:txBody>
          <a:bodyPr lIns="91228" tIns="45614" rIns="91228" bIns="45614"/>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6CCF0BE-309B-44E4-81B3-68B8E502298D}" type="slidenum">
              <a:rPr lang="en-US" smtClean="0"/>
              <a:pPr/>
              <a:t>105</a:t>
            </a:fld>
            <a:endParaRPr lang="en-US" smtClean="0"/>
          </a:p>
        </p:txBody>
      </p:sp>
      <p:sp>
        <p:nvSpPr>
          <p:cNvPr id="68611" name="Rectangle 2"/>
          <p:cNvSpPr>
            <a:spLocks noGrp="1" noRot="1" noChangeAspect="1" noChangeArrowheads="1" noTextEdit="1"/>
          </p:cNvSpPr>
          <p:nvPr>
            <p:ph type="sldImg"/>
          </p:nvPr>
        </p:nvSpPr>
        <p:spPr>
          <a:xfrm>
            <a:off x="1150938" y="692150"/>
            <a:ext cx="4552950" cy="3414713"/>
          </a:xfrm>
          <a:ln cap="flat"/>
        </p:spPr>
      </p:sp>
      <p:sp>
        <p:nvSpPr>
          <p:cNvPr id="68612" name="Rectangle 3"/>
          <p:cNvSpPr>
            <a:spLocks noGrp="1" noChangeArrowheads="1"/>
          </p:cNvSpPr>
          <p:nvPr>
            <p:ph type="body" idx="1"/>
          </p:nvPr>
        </p:nvSpPr>
        <p:spPr>
          <a:xfrm>
            <a:off x="912813" y="4343400"/>
            <a:ext cx="5030787" cy="4114800"/>
          </a:xfrm>
          <a:noFill/>
          <a:ln/>
        </p:spPr>
        <p:txBody>
          <a:bodyPr lIns="91228" tIns="45614" rIns="91228" bIns="45614"/>
          <a:lstStyle/>
          <a:p>
            <a:pPr defTabSz="906463">
              <a:spcBef>
                <a:spcPct val="0"/>
              </a:spcBef>
            </a:pPr>
            <a:endParaRPr lang="en-US" sz="240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754E364-C306-4971-A0E3-8E4DE9954D64}" type="slidenum">
              <a:rPr lang="en-US" smtClean="0"/>
              <a:pPr/>
              <a:t>106</a:t>
            </a:fld>
            <a:endParaRPr lang="en-US" smtClean="0"/>
          </a:p>
        </p:txBody>
      </p:sp>
      <p:sp>
        <p:nvSpPr>
          <p:cNvPr id="69635" name="Rectangle 2"/>
          <p:cNvSpPr>
            <a:spLocks noGrp="1" noRot="1" noChangeAspect="1" noChangeArrowheads="1" noTextEdit="1"/>
          </p:cNvSpPr>
          <p:nvPr>
            <p:ph type="sldImg"/>
          </p:nvPr>
        </p:nvSpPr>
        <p:spPr>
          <a:xfrm>
            <a:off x="1150938" y="692150"/>
            <a:ext cx="4552950" cy="3414713"/>
          </a:xfrm>
          <a:ln cap="flat"/>
        </p:spPr>
      </p:sp>
      <p:sp>
        <p:nvSpPr>
          <p:cNvPr id="69636" name="Rectangle 3"/>
          <p:cNvSpPr>
            <a:spLocks noGrp="1" noChangeArrowheads="1"/>
          </p:cNvSpPr>
          <p:nvPr>
            <p:ph type="body" idx="1"/>
          </p:nvPr>
        </p:nvSpPr>
        <p:spPr>
          <a:xfrm>
            <a:off x="912813" y="4343400"/>
            <a:ext cx="5030787" cy="4114800"/>
          </a:xfrm>
          <a:noFill/>
          <a:ln/>
        </p:spPr>
        <p:txBody>
          <a:bodyPr lIns="91228" tIns="45614" rIns="91228" bIns="45614"/>
          <a:lstStyle/>
          <a:p>
            <a:pPr defTabSz="906463">
              <a:spcBef>
                <a:spcPct val="0"/>
              </a:spcBef>
            </a:pPr>
            <a:endParaRPr lang="en-US" sz="240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918D164-E298-4F38-9F58-D1C170DF2C7A}" type="slidenum">
              <a:rPr lang="en-US" smtClean="0"/>
              <a:pPr/>
              <a:t>107</a:t>
            </a:fld>
            <a:endParaRPr lang="en-US" smtClean="0"/>
          </a:p>
        </p:txBody>
      </p:sp>
      <p:sp>
        <p:nvSpPr>
          <p:cNvPr id="70659" name="Rectangle 2"/>
          <p:cNvSpPr>
            <a:spLocks noGrp="1" noRot="1" noChangeAspect="1" noChangeArrowheads="1" noTextEdit="1"/>
          </p:cNvSpPr>
          <p:nvPr>
            <p:ph type="sldImg"/>
          </p:nvPr>
        </p:nvSpPr>
        <p:spPr>
          <a:xfrm>
            <a:off x="1150938" y="692150"/>
            <a:ext cx="4552950" cy="3414713"/>
          </a:xfrm>
          <a:ln cap="flat"/>
        </p:spPr>
      </p:sp>
      <p:sp>
        <p:nvSpPr>
          <p:cNvPr id="70660" name="Rectangle 3"/>
          <p:cNvSpPr>
            <a:spLocks noGrp="1" noChangeArrowheads="1"/>
          </p:cNvSpPr>
          <p:nvPr>
            <p:ph type="body" idx="1"/>
          </p:nvPr>
        </p:nvSpPr>
        <p:spPr>
          <a:xfrm>
            <a:off x="912813" y="4343400"/>
            <a:ext cx="5030787" cy="4114800"/>
          </a:xfrm>
          <a:noFill/>
          <a:ln/>
        </p:spPr>
        <p:txBody>
          <a:bodyPr lIns="91228" tIns="45614" rIns="91228" bIns="45614"/>
          <a:lstStyle/>
          <a:p>
            <a:pPr defTabSz="906463">
              <a:spcBef>
                <a:spcPct val="0"/>
              </a:spcBef>
            </a:pPr>
            <a:endParaRPr lang="en-US" sz="240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02/04/02</a:t>
            </a:r>
          </a:p>
        </p:txBody>
      </p:sp>
      <p:sp>
        <p:nvSpPr>
          <p:cNvPr id="5" name="Rectangle 7"/>
          <p:cNvSpPr>
            <a:spLocks noGrp="1" noChangeArrowheads="1"/>
          </p:cNvSpPr>
          <p:nvPr>
            <p:ph type="sldNum" sz="quarter" idx="5"/>
          </p:nvPr>
        </p:nvSpPr>
        <p:spPr>
          <a:ln/>
        </p:spPr>
        <p:txBody>
          <a:bodyPr/>
          <a:lstStyle/>
          <a:p>
            <a:fld id="{2F8F2687-B946-4E13-8A6D-A96A543E3E28}" type="slidenum">
              <a:rPr lang="en-US"/>
              <a:pPr/>
              <a:t>36</a:t>
            </a:fld>
            <a:endParaRPr lang="en-US"/>
          </a:p>
        </p:txBody>
      </p:sp>
      <p:sp>
        <p:nvSpPr>
          <p:cNvPr id="335874" name="Rectangle 2"/>
          <p:cNvSpPr>
            <a:spLocks noGrp="1" noRot="1" noChangeAspect="1" noChangeArrowheads="1" noTextEdit="1"/>
          </p:cNvSpPr>
          <p:nvPr>
            <p:ph type="sldImg"/>
          </p:nvPr>
        </p:nvSpPr>
        <p:spPr>
          <a:xfrm>
            <a:off x="1144588" y="687388"/>
            <a:ext cx="4568825" cy="3425825"/>
          </a:xfrm>
          <a:ln/>
        </p:spPr>
      </p:sp>
      <p:sp>
        <p:nvSpPr>
          <p:cNvPr id="335875" name="Rectangle 3"/>
          <p:cNvSpPr>
            <a:spLocks noGrp="1" noChangeArrowheads="1"/>
          </p:cNvSpPr>
          <p:nvPr>
            <p:ph type="body" idx="1"/>
          </p:nvPr>
        </p:nvSpPr>
        <p:spPr/>
        <p:txBody>
          <a:bodyPr/>
          <a:lstStyle/>
          <a:p>
            <a:r>
              <a:rPr lang="en-US"/>
              <a:t>Same for the flat-fans on these 3 pages.  Emphasize that nozzle type does not affect flow rate for a given orifice size.  However, the droplets will be very different.  Pages 160-161 in catalog will show this.  This is not covered in detail in this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02/04/02</a:t>
            </a:r>
          </a:p>
        </p:txBody>
      </p:sp>
      <p:sp>
        <p:nvSpPr>
          <p:cNvPr id="5" name="Rectangle 7"/>
          <p:cNvSpPr>
            <a:spLocks noGrp="1" noChangeArrowheads="1"/>
          </p:cNvSpPr>
          <p:nvPr>
            <p:ph type="sldNum" sz="quarter" idx="5"/>
          </p:nvPr>
        </p:nvSpPr>
        <p:spPr>
          <a:ln/>
        </p:spPr>
        <p:txBody>
          <a:bodyPr/>
          <a:lstStyle/>
          <a:p>
            <a:fld id="{FFE41B64-A110-42DD-A590-958F3C0FE797}" type="slidenum">
              <a:rPr lang="en-US"/>
              <a:pPr/>
              <a:t>37</a:t>
            </a:fld>
            <a:endParaRPr lang="en-US"/>
          </a:p>
        </p:txBody>
      </p:sp>
      <p:sp>
        <p:nvSpPr>
          <p:cNvPr id="356354" name="Rectangle 2"/>
          <p:cNvSpPr>
            <a:spLocks noGrp="1" noRot="1" noChangeAspect="1" noChangeArrowheads="1" noTextEdit="1"/>
          </p:cNvSpPr>
          <p:nvPr>
            <p:ph type="sldImg"/>
          </p:nvPr>
        </p:nvSpPr>
        <p:spPr>
          <a:xfrm>
            <a:off x="1144588" y="687388"/>
            <a:ext cx="4568825" cy="3425825"/>
          </a:xfrm>
          <a:ln/>
        </p:spPr>
      </p:sp>
      <p:sp>
        <p:nvSpPr>
          <p:cNvPr id="356355" name="Rectangle 3"/>
          <p:cNvSpPr>
            <a:spLocks noGrp="1" noChangeArrowheads="1"/>
          </p:cNvSpPr>
          <p:nvPr>
            <p:ph type="body" idx="1"/>
          </p:nvPr>
        </p:nvSpPr>
        <p:spPr/>
        <p:txBody>
          <a:bodyPr/>
          <a:lstStyle/>
          <a:p>
            <a:r>
              <a:rPr lang="en-US"/>
              <a:t>Same for the flat-fans on these 3 pages.  Emphasize that nozzle type does not affect flow rate for a given orifice size.  However, the droplets will be very different.  Pages 160-161 in catalog will show this.  This is not covered in detail in this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02/04/02</a:t>
            </a:r>
          </a:p>
        </p:txBody>
      </p:sp>
      <p:sp>
        <p:nvSpPr>
          <p:cNvPr id="5" name="Rectangle 7"/>
          <p:cNvSpPr>
            <a:spLocks noGrp="1" noChangeArrowheads="1"/>
          </p:cNvSpPr>
          <p:nvPr>
            <p:ph type="sldNum" sz="quarter" idx="5"/>
          </p:nvPr>
        </p:nvSpPr>
        <p:spPr>
          <a:ln/>
        </p:spPr>
        <p:txBody>
          <a:bodyPr/>
          <a:lstStyle/>
          <a:p>
            <a:fld id="{F0BE6659-DDD3-4E8C-8AEA-F7B517401F8B}" type="slidenum">
              <a:rPr lang="en-US"/>
              <a:pPr/>
              <a:t>39</a:t>
            </a:fld>
            <a:endParaRPr lang="en-US"/>
          </a:p>
        </p:txBody>
      </p:sp>
      <p:sp>
        <p:nvSpPr>
          <p:cNvPr id="368642" name="Rectangle 2"/>
          <p:cNvSpPr>
            <a:spLocks noGrp="1" noRot="1" noChangeAspect="1" noChangeArrowheads="1" noTextEdit="1"/>
          </p:cNvSpPr>
          <p:nvPr>
            <p:ph type="sldImg"/>
          </p:nvPr>
        </p:nvSpPr>
        <p:spPr>
          <a:xfrm>
            <a:off x="1144588" y="687388"/>
            <a:ext cx="4568825" cy="3425825"/>
          </a:xfrm>
          <a:ln/>
        </p:spPr>
      </p:sp>
      <p:sp>
        <p:nvSpPr>
          <p:cNvPr id="368643" name="Rectangle 3"/>
          <p:cNvSpPr>
            <a:spLocks noGrp="1" noChangeArrowheads="1"/>
          </p:cNvSpPr>
          <p:nvPr>
            <p:ph type="body" idx="1"/>
          </p:nvPr>
        </p:nvSpPr>
        <p:spPr/>
        <p:txBody>
          <a:bodyPr/>
          <a:lstStyle/>
          <a:p>
            <a:r>
              <a:rPr lang="en-US"/>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02/04/02</a:t>
            </a:r>
          </a:p>
        </p:txBody>
      </p:sp>
      <p:sp>
        <p:nvSpPr>
          <p:cNvPr id="5" name="Rectangle 7"/>
          <p:cNvSpPr>
            <a:spLocks noGrp="1" noChangeArrowheads="1"/>
          </p:cNvSpPr>
          <p:nvPr>
            <p:ph type="sldNum" sz="quarter" idx="5"/>
          </p:nvPr>
        </p:nvSpPr>
        <p:spPr>
          <a:ln/>
        </p:spPr>
        <p:txBody>
          <a:bodyPr/>
          <a:lstStyle/>
          <a:p>
            <a:fld id="{E0D414A8-2A73-47EF-BEA3-F84D01015A2F}" type="slidenum">
              <a:rPr lang="en-US"/>
              <a:pPr/>
              <a:t>40</a:t>
            </a:fld>
            <a:endParaRPr lang="en-US"/>
          </a:p>
        </p:txBody>
      </p:sp>
      <p:sp>
        <p:nvSpPr>
          <p:cNvPr id="166914" name="Rectangle 2"/>
          <p:cNvSpPr>
            <a:spLocks noGrp="1" noRot="1" noChangeAspect="1" noChangeArrowheads="1"/>
          </p:cNvSpPr>
          <p:nvPr>
            <p:ph type="sldImg"/>
          </p:nvPr>
        </p:nvSpPr>
        <p:spPr bwMode="auto">
          <a:xfrm>
            <a:off x="1166813" y="687388"/>
            <a:ext cx="4529137" cy="3397250"/>
          </a:xfrm>
          <a:prstGeom prst="rect">
            <a:avLst/>
          </a:prstGeom>
          <a:noFill/>
          <a:ln w="12700" cap="flat">
            <a:solidFill>
              <a:schemeClr val="tx1"/>
            </a:solidFill>
            <a:miter lim="800000"/>
            <a:headEnd/>
            <a:tailEnd/>
          </a:ln>
        </p:spPr>
      </p:sp>
      <p:sp>
        <p:nvSpPr>
          <p:cNvPr id="16691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dt" idx="1"/>
          </p:nvPr>
        </p:nvSpPr>
        <p:spPr>
          <a:ln/>
        </p:spPr>
        <p:txBody>
          <a:bodyPr/>
          <a:lstStyle/>
          <a:p>
            <a:r>
              <a:rPr lang="en-US"/>
              <a:t>02/04/02</a:t>
            </a:r>
          </a:p>
        </p:txBody>
      </p:sp>
      <p:sp>
        <p:nvSpPr>
          <p:cNvPr id="9" name="Rectangle 7"/>
          <p:cNvSpPr>
            <a:spLocks noGrp="1" noChangeArrowheads="1"/>
          </p:cNvSpPr>
          <p:nvPr>
            <p:ph type="sldNum" sz="quarter" idx="5"/>
          </p:nvPr>
        </p:nvSpPr>
        <p:spPr>
          <a:ln/>
        </p:spPr>
        <p:txBody>
          <a:bodyPr/>
          <a:lstStyle/>
          <a:p>
            <a:fld id="{AE379503-B410-4196-B7FB-41477166AA6D}" type="slidenum">
              <a:rPr lang="en-US"/>
              <a:pPr/>
              <a:t>44</a:t>
            </a:fld>
            <a:endParaRPr lang="en-US"/>
          </a:p>
        </p:txBody>
      </p:sp>
      <p:sp>
        <p:nvSpPr>
          <p:cNvPr id="193538"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93539"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a:r>
              <a:rPr lang="en-US" sz="1000" i="1"/>
              <a:t>15</a:t>
            </a:r>
          </a:p>
        </p:txBody>
      </p:sp>
      <p:sp>
        <p:nvSpPr>
          <p:cNvPr id="193540"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93541"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93542" name="Rectangle 6"/>
          <p:cNvSpPr>
            <a:spLocks noGrp="1" noRot="1" noChangeAspect="1" noChangeArrowheads="1"/>
          </p:cNvSpPr>
          <p:nvPr>
            <p:ph type="sldImg"/>
          </p:nvPr>
        </p:nvSpPr>
        <p:spPr bwMode="auto">
          <a:xfrm>
            <a:off x="1149350" y="690563"/>
            <a:ext cx="4557713" cy="3417887"/>
          </a:xfrm>
          <a:prstGeom prst="rect">
            <a:avLst/>
          </a:prstGeom>
          <a:noFill/>
          <a:ln w="12700" cap="flat">
            <a:solidFill>
              <a:schemeClr val="tx1"/>
            </a:solidFill>
            <a:miter lim="800000"/>
            <a:headEnd/>
            <a:tailEnd/>
          </a:ln>
        </p:spPr>
      </p:sp>
      <p:sp>
        <p:nvSpPr>
          <p:cNvPr id="193543" name="Rectangle 7"/>
          <p:cNvSpPr>
            <a:spLocks noGrp="1" noChangeArrowheads="1"/>
          </p:cNvSpPr>
          <p:nvPr>
            <p:ph type="body" idx="1"/>
          </p:nvPr>
        </p:nvSpPr>
        <p:spPr bwMode="auto">
          <a:xfrm>
            <a:off x="915988" y="4340225"/>
            <a:ext cx="5026025" cy="4117975"/>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dt" idx="1"/>
          </p:nvPr>
        </p:nvSpPr>
        <p:spPr>
          <a:ln/>
        </p:spPr>
        <p:txBody>
          <a:bodyPr/>
          <a:lstStyle/>
          <a:p>
            <a:r>
              <a:rPr lang="en-US"/>
              <a:t>02/04/02</a:t>
            </a:r>
          </a:p>
        </p:txBody>
      </p:sp>
      <p:sp>
        <p:nvSpPr>
          <p:cNvPr id="9" name="Rectangle 7"/>
          <p:cNvSpPr>
            <a:spLocks noGrp="1" noChangeArrowheads="1"/>
          </p:cNvSpPr>
          <p:nvPr>
            <p:ph type="sldNum" sz="quarter" idx="5"/>
          </p:nvPr>
        </p:nvSpPr>
        <p:spPr>
          <a:ln/>
        </p:spPr>
        <p:txBody>
          <a:bodyPr/>
          <a:lstStyle/>
          <a:p>
            <a:fld id="{0718A140-7057-45DC-8BFC-3B2C9E7862BC}" type="slidenum">
              <a:rPr lang="en-US"/>
              <a:pPr/>
              <a:t>48</a:t>
            </a:fld>
            <a:endParaRPr lang="en-US"/>
          </a:p>
        </p:txBody>
      </p:sp>
      <p:sp>
        <p:nvSpPr>
          <p:cNvPr id="175106" name="Rectangle 2"/>
          <p:cNvSpPr>
            <a:spLocks noChangeArrowheads="1"/>
          </p:cNvSpPr>
          <p:nvPr/>
        </p:nvSpPr>
        <p:spPr bwMode="auto">
          <a:xfrm>
            <a:off x="3886200" y="-3175"/>
            <a:ext cx="2971800" cy="460375"/>
          </a:xfrm>
          <a:prstGeom prst="rect">
            <a:avLst/>
          </a:prstGeom>
          <a:noFill/>
          <a:ln w="9525">
            <a:noFill/>
            <a:miter lim="800000"/>
            <a:headEnd/>
            <a:tailEnd/>
          </a:ln>
          <a:effectLst/>
        </p:spPr>
        <p:txBody>
          <a:bodyPr wrap="none" anchor="ctr"/>
          <a:lstStyle/>
          <a:p>
            <a:endParaRPr lang="en-US"/>
          </a:p>
        </p:txBody>
      </p:sp>
      <p:sp>
        <p:nvSpPr>
          <p:cNvPr id="175107" name="Rectangle 3"/>
          <p:cNvSpPr>
            <a:spLocks noChangeArrowheads="1"/>
          </p:cNvSpPr>
          <p:nvPr/>
        </p:nvSpPr>
        <p:spPr bwMode="auto">
          <a:xfrm>
            <a:off x="3886200" y="8685213"/>
            <a:ext cx="2971800" cy="460375"/>
          </a:xfrm>
          <a:prstGeom prst="rect">
            <a:avLst/>
          </a:prstGeom>
          <a:noFill/>
          <a:ln w="9525">
            <a:noFill/>
            <a:miter lim="800000"/>
            <a:headEnd/>
            <a:tailEnd/>
          </a:ln>
          <a:effectLst/>
        </p:spPr>
        <p:txBody>
          <a:bodyPr lIns="19050" tIns="0" rIns="19050" bIns="0" anchor="b"/>
          <a:lstStyle/>
          <a:p>
            <a:pPr algn="r" defTabSz="927100"/>
            <a:r>
              <a:rPr lang="en-US" sz="1000" i="1"/>
              <a:t>8</a:t>
            </a:r>
          </a:p>
        </p:txBody>
      </p:sp>
      <p:sp>
        <p:nvSpPr>
          <p:cNvPr id="175108" name="Rectangle 4"/>
          <p:cNvSpPr>
            <a:spLocks noChangeArrowheads="1"/>
          </p:cNvSpPr>
          <p:nvPr/>
        </p:nvSpPr>
        <p:spPr bwMode="auto">
          <a:xfrm>
            <a:off x="0" y="8685213"/>
            <a:ext cx="2971800" cy="460375"/>
          </a:xfrm>
          <a:prstGeom prst="rect">
            <a:avLst/>
          </a:prstGeom>
          <a:noFill/>
          <a:ln w="9525">
            <a:noFill/>
            <a:miter lim="800000"/>
            <a:headEnd/>
            <a:tailEnd/>
          </a:ln>
          <a:effectLst/>
        </p:spPr>
        <p:txBody>
          <a:bodyPr wrap="none" anchor="ctr"/>
          <a:lstStyle/>
          <a:p>
            <a:endParaRPr lang="en-US"/>
          </a:p>
        </p:txBody>
      </p:sp>
      <p:sp>
        <p:nvSpPr>
          <p:cNvPr id="175109" name="Rectangle 5"/>
          <p:cNvSpPr>
            <a:spLocks noChangeArrowheads="1"/>
          </p:cNvSpPr>
          <p:nvPr/>
        </p:nvSpPr>
        <p:spPr bwMode="auto">
          <a:xfrm>
            <a:off x="0" y="-3175"/>
            <a:ext cx="2971800" cy="460375"/>
          </a:xfrm>
          <a:prstGeom prst="rect">
            <a:avLst/>
          </a:prstGeom>
          <a:noFill/>
          <a:ln w="9525">
            <a:noFill/>
            <a:miter lim="800000"/>
            <a:headEnd/>
            <a:tailEnd/>
          </a:ln>
          <a:effectLst/>
        </p:spPr>
        <p:txBody>
          <a:bodyPr wrap="none" anchor="ctr"/>
          <a:lstStyle/>
          <a:p>
            <a:endParaRPr lang="en-US"/>
          </a:p>
        </p:txBody>
      </p:sp>
      <p:sp>
        <p:nvSpPr>
          <p:cNvPr id="175110" name="Rectangle 6"/>
          <p:cNvSpPr>
            <a:spLocks noGrp="1" noRot="1" noChangeAspect="1" noChangeArrowheads="1"/>
          </p:cNvSpPr>
          <p:nvPr>
            <p:ph type="sldImg"/>
          </p:nvPr>
        </p:nvSpPr>
        <p:spPr bwMode="auto">
          <a:xfrm>
            <a:off x="1150938" y="690563"/>
            <a:ext cx="4556125" cy="3417887"/>
          </a:xfrm>
          <a:prstGeom prst="rect">
            <a:avLst/>
          </a:prstGeom>
          <a:noFill/>
          <a:ln w="12700" cap="flat">
            <a:solidFill>
              <a:schemeClr val="tx1"/>
            </a:solidFill>
            <a:miter lim="800000"/>
            <a:headEnd/>
            <a:tailEnd/>
          </a:ln>
        </p:spPr>
      </p:sp>
      <p:sp>
        <p:nvSpPr>
          <p:cNvPr id="175111" name="Rectangle 7"/>
          <p:cNvSpPr>
            <a:spLocks noGrp="1" noChangeArrowheads="1"/>
          </p:cNvSpPr>
          <p:nvPr>
            <p:ph type="body" idx="1"/>
          </p:nvPr>
        </p:nvSpPr>
        <p:spPr bwMode="auto">
          <a:xfrm>
            <a:off x="915988" y="4340225"/>
            <a:ext cx="5026025" cy="4117975"/>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06A1F-7A09-41AC-8BB3-D1BE335B72FE}" type="datetimeFigureOut">
              <a:rPr lang="en-US" smtClean="0"/>
              <a:pPr/>
              <a:t>9/1/2010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07DD92-C60D-4DB4-9292-549F69DF85E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06A1F-7A09-41AC-8BB3-D1BE335B72FE}" type="datetimeFigureOut">
              <a:rPr lang="en-US" smtClean="0"/>
              <a:pPr/>
              <a:t>9/1/2010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2BCD89-EE34-4342-AED8-7B23F7FB7BE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06A1F-7A09-41AC-8BB3-D1BE335B72FE}" type="datetimeFigureOut">
              <a:rPr lang="en-US" smtClean="0"/>
              <a:pPr/>
              <a:t>9/1/2010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46F77AB-BDE2-4CBE-8FAB-C209601452D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51"/>
          <p:cNvSpPr>
            <a:spLocks noGrp="1" noChangeArrowheads="1"/>
          </p:cNvSpPr>
          <p:nvPr>
            <p:ph type="ftr" sz="quarter" idx="10"/>
          </p:nvPr>
        </p:nvSpPr>
        <p:spPr>
          <a:ln/>
        </p:spPr>
        <p:txBody>
          <a:bodyPr/>
          <a:lstStyle>
            <a:lvl1pPr>
              <a:defRPr/>
            </a:lvl1pPr>
          </a:lstStyle>
          <a:p>
            <a:pPr>
              <a:defRPr/>
            </a:pPr>
            <a:endParaRPr lang="en-US"/>
          </a:p>
        </p:txBody>
      </p:sp>
      <p:sp>
        <p:nvSpPr>
          <p:cNvPr id="6" name="Rectangle 2052"/>
          <p:cNvSpPr>
            <a:spLocks noGrp="1" noChangeArrowheads="1"/>
          </p:cNvSpPr>
          <p:nvPr>
            <p:ph type="sldNum" sz="quarter" idx="11"/>
          </p:nvPr>
        </p:nvSpPr>
        <p:spPr>
          <a:ln/>
        </p:spPr>
        <p:txBody>
          <a:bodyPr/>
          <a:lstStyle>
            <a:lvl1pPr>
              <a:defRPr/>
            </a:lvl1pPr>
          </a:lstStyle>
          <a:p>
            <a:pPr>
              <a:defRPr/>
            </a:pPr>
            <a:fld id="{C6D5D8F2-164D-4C61-8991-8E1389DFE29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51"/>
          <p:cNvSpPr>
            <a:spLocks noGrp="1" noChangeArrowheads="1"/>
          </p:cNvSpPr>
          <p:nvPr>
            <p:ph type="ftr" sz="quarter" idx="10"/>
          </p:nvPr>
        </p:nvSpPr>
        <p:spPr>
          <a:ln/>
        </p:spPr>
        <p:txBody>
          <a:bodyPr/>
          <a:lstStyle>
            <a:lvl1pPr>
              <a:defRPr/>
            </a:lvl1pPr>
          </a:lstStyle>
          <a:p>
            <a:pPr>
              <a:defRPr/>
            </a:pPr>
            <a:endParaRPr lang="en-US"/>
          </a:p>
        </p:txBody>
      </p:sp>
      <p:sp>
        <p:nvSpPr>
          <p:cNvPr id="7" name="Rectangle 2052"/>
          <p:cNvSpPr>
            <a:spLocks noGrp="1" noChangeArrowheads="1"/>
          </p:cNvSpPr>
          <p:nvPr>
            <p:ph type="sldNum" sz="quarter" idx="11"/>
          </p:nvPr>
        </p:nvSpPr>
        <p:spPr>
          <a:ln/>
        </p:spPr>
        <p:txBody>
          <a:bodyPr/>
          <a:lstStyle>
            <a:lvl1pPr>
              <a:defRPr/>
            </a:lvl1pPr>
          </a:lstStyle>
          <a:p>
            <a:pPr>
              <a:defRPr/>
            </a:pPr>
            <a:fld id="{EE4B1904-3C5C-42A9-8FAB-145FBEA6626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3429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r>
              <a:rPr lang="en-US"/>
              <a:t>03/04/02</a:t>
            </a: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46AFD198-77FE-42A9-928D-E61BEC33190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51"/>
          <p:cNvSpPr>
            <a:spLocks noGrp="1" noChangeArrowheads="1"/>
          </p:cNvSpPr>
          <p:nvPr>
            <p:ph type="ftr" sz="quarter" idx="10"/>
          </p:nvPr>
        </p:nvSpPr>
        <p:spPr>
          <a:ln/>
        </p:spPr>
        <p:txBody>
          <a:bodyPr/>
          <a:lstStyle>
            <a:lvl1pPr>
              <a:defRPr/>
            </a:lvl1pPr>
          </a:lstStyle>
          <a:p>
            <a:pPr>
              <a:defRPr/>
            </a:pPr>
            <a:endParaRPr lang="en-US"/>
          </a:p>
        </p:txBody>
      </p:sp>
      <p:sp>
        <p:nvSpPr>
          <p:cNvPr id="7" name="Rectangle 2052"/>
          <p:cNvSpPr>
            <a:spLocks noGrp="1" noChangeArrowheads="1"/>
          </p:cNvSpPr>
          <p:nvPr>
            <p:ph type="sldNum" sz="quarter" idx="11"/>
          </p:nvPr>
        </p:nvSpPr>
        <p:spPr>
          <a:ln/>
        </p:spPr>
        <p:txBody>
          <a:bodyPr/>
          <a:lstStyle>
            <a:lvl1pPr>
              <a:defRPr/>
            </a:lvl1pPr>
          </a:lstStyle>
          <a:p>
            <a:pPr>
              <a:defRPr/>
            </a:pPr>
            <a:fld id="{4EECCBB0-0BDD-486F-B7B9-44E8E09B755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5CB906B-C454-41CA-862E-5AD8AA0F8F5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304800"/>
            <a:ext cx="7162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51"/>
          <p:cNvSpPr>
            <a:spLocks noGrp="1" noChangeArrowheads="1"/>
          </p:cNvSpPr>
          <p:nvPr>
            <p:ph type="ftr" sz="quarter" idx="10"/>
          </p:nvPr>
        </p:nvSpPr>
        <p:spPr>
          <a:ln/>
        </p:spPr>
        <p:txBody>
          <a:bodyPr/>
          <a:lstStyle>
            <a:lvl1pPr>
              <a:defRPr/>
            </a:lvl1pPr>
          </a:lstStyle>
          <a:p>
            <a:pPr>
              <a:defRPr/>
            </a:pPr>
            <a:endParaRPr lang="en-US"/>
          </a:p>
        </p:txBody>
      </p:sp>
      <p:sp>
        <p:nvSpPr>
          <p:cNvPr id="4" name="Rectangle 2052"/>
          <p:cNvSpPr>
            <a:spLocks noGrp="1" noChangeArrowheads="1"/>
          </p:cNvSpPr>
          <p:nvPr>
            <p:ph type="sldNum" sz="quarter" idx="11"/>
          </p:nvPr>
        </p:nvSpPr>
        <p:spPr>
          <a:ln/>
        </p:spPr>
        <p:txBody>
          <a:bodyPr/>
          <a:lstStyle>
            <a:lvl1pPr>
              <a:defRPr/>
            </a:lvl1pPr>
          </a:lstStyle>
          <a:p>
            <a:pPr>
              <a:defRPr/>
            </a:pPr>
            <a:fld id="{B466CEAF-0BF9-424E-B0DF-C177F436387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716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51"/>
          <p:cNvSpPr>
            <a:spLocks noGrp="1" noChangeArrowheads="1"/>
          </p:cNvSpPr>
          <p:nvPr>
            <p:ph type="ftr" sz="quarter" idx="10"/>
          </p:nvPr>
        </p:nvSpPr>
        <p:spPr>
          <a:ln/>
        </p:spPr>
        <p:txBody>
          <a:bodyPr/>
          <a:lstStyle>
            <a:lvl1pPr>
              <a:defRPr/>
            </a:lvl1pPr>
          </a:lstStyle>
          <a:p>
            <a:pPr>
              <a:defRPr/>
            </a:pPr>
            <a:endParaRPr lang="en-US"/>
          </a:p>
        </p:txBody>
      </p:sp>
      <p:sp>
        <p:nvSpPr>
          <p:cNvPr id="8" name="Rectangle 2052"/>
          <p:cNvSpPr>
            <a:spLocks noGrp="1" noChangeArrowheads="1"/>
          </p:cNvSpPr>
          <p:nvPr>
            <p:ph type="sldNum" sz="quarter" idx="11"/>
          </p:nvPr>
        </p:nvSpPr>
        <p:spPr>
          <a:ln/>
        </p:spPr>
        <p:txBody>
          <a:bodyPr/>
          <a:lstStyle>
            <a:lvl1pPr>
              <a:defRPr/>
            </a:lvl1pPr>
          </a:lstStyle>
          <a:p>
            <a:pPr>
              <a:defRPr/>
            </a:pPr>
            <a:fld id="{2C0335EE-59E5-4D2B-80C1-3466F490154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48125"/>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6901BF-8778-4E17-AA35-8DAB88F28E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06A1F-7A09-41AC-8BB3-D1BE335B72FE}" type="datetimeFigureOut">
              <a:rPr lang="en-US" smtClean="0"/>
              <a:pPr/>
              <a:t>9/1/2010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E78861-227A-418E-AD56-F8C496D7E32E}"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06A1F-7A09-41AC-8BB3-D1BE335B72FE}" type="datetimeFigureOut">
              <a:rPr lang="en-US" smtClean="0"/>
              <a:pPr/>
              <a:t>9/1/2010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05A41C-0E1E-4C8A-B576-116433FD269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06A1F-7A09-41AC-8BB3-D1BE335B72FE}" type="datetimeFigureOut">
              <a:rPr lang="en-US" smtClean="0"/>
              <a:pPr/>
              <a:t>9/1/2010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9C4768-1A29-4F35-A966-D9E6908EC83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06A1F-7A09-41AC-8BB3-D1BE335B72FE}" type="datetimeFigureOut">
              <a:rPr lang="en-US" smtClean="0"/>
              <a:pPr/>
              <a:t>9/1/2010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A57BC05-2116-4D63-B630-AF6EC668152A}"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06A1F-7A09-41AC-8BB3-D1BE335B72FE}" type="datetimeFigureOut">
              <a:rPr lang="en-US" smtClean="0"/>
              <a:pPr/>
              <a:t>9/1/2010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EF77423-C64B-4433-A321-937AD166544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06A1F-7A09-41AC-8BB3-D1BE335B72FE}" type="datetimeFigureOut">
              <a:rPr lang="en-US" smtClean="0"/>
              <a:pPr/>
              <a:t>9/1/2010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8060733-771C-4488-B8E9-CBA289C4095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06A1F-7A09-41AC-8BB3-D1BE335B72FE}" type="datetimeFigureOut">
              <a:rPr lang="en-US" smtClean="0"/>
              <a:pPr/>
              <a:t>9/1/2010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605D78A-FE87-419C-AA20-0240B172C75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06A1F-7A09-41AC-8BB3-D1BE335B72FE}" type="datetimeFigureOut">
              <a:rPr lang="en-US" smtClean="0"/>
              <a:pPr/>
              <a:t>9/1/2010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7C1C14-89D7-4EEF-BEA8-D5D590BEE33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06A1F-7A09-41AC-8BB3-D1BE335B72FE}" type="datetimeFigureOut">
              <a:rPr lang="en-US" smtClean="0"/>
              <a:pPr/>
              <a:t>9/1/2010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0F2A3EB-2BCA-480D-AE69-79573F532BC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9" r:id="rId18"/>
    <p:sldLayoutId id="2147483800"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5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1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13.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55.png"/><Relationship Id="rId3" Type="http://schemas.openxmlformats.org/officeDocument/2006/relationships/image" Target="../media/image247.png"/><Relationship Id="rId7" Type="http://schemas.openxmlformats.org/officeDocument/2006/relationships/image" Target="../media/image133.png"/><Relationship Id="rId12" Type="http://schemas.openxmlformats.org/officeDocument/2006/relationships/image" Target="../media/image254.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18.bin"/><Relationship Id="rId11" Type="http://schemas.openxmlformats.org/officeDocument/2006/relationships/image" Target="../media/image253.jpeg"/><Relationship Id="rId5" Type="http://schemas.openxmlformats.org/officeDocument/2006/relationships/image" Target="../media/image249.jpeg"/><Relationship Id="rId15" Type="http://schemas.openxmlformats.org/officeDocument/2006/relationships/image" Target="../media/image257.png"/><Relationship Id="rId10" Type="http://schemas.openxmlformats.org/officeDocument/2006/relationships/image" Target="../media/image252.jpeg"/><Relationship Id="rId4" Type="http://schemas.openxmlformats.org/officeDocument/2006/relationships/image" Target="../media/image248.png"/><Relationship Id="rId9" Type="http://schemas.openxmlformats.org/officeDocument/2006/relationships/image" Target="../media/image251.jpeg"/><Relationship Id="rId14" Type="http://schemas.openxmlformats.org/officeDocument/2006/relationships/image" Target="../media/image256.png"/></Relationships>
</file>

<file path=ppt/slides/_rels/slide11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 Id="rId4" Type="http://schemas.openxmlformats.org/officeDocument/2006/relationships/image" Target="../media/image260.jpeg"/></Relationships>
</file>

<file path=ppt/slides/_rels/slide115.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wmf"/><Relationship Id="rId4" Type="http://schemas.openxmlformats.org/officeDocument/2006/relationships/image" Target="../media/image96.wmf"/></Relationships>
</file>

<file path=ppt/slides/_rels/slide37.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9.wmf"/><Relationship Id="rId1" Type="http://schemas.openxmlformats.org/officeDocument/2006/relationships/slideLayout" Target="../slideLayouts/slideLayout7.xml"/><Relationship Id="rId5" Type="http://schemas.openxmlformats.org/officeDocument/2006/relationships/image" Target="../media/image109.wmf"/><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hyperlink" Target="http://www.dickey-john.com/Ag_Products/Radar.ht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19.png"/><Relationship Id="rId4" Type="http://schemas.openxmlformats.org/officeDocument/2006/relationships/oleObject" Target="../embeddings/oleObject8.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5.xml"/><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hyperlink" Target="http://www.turbodrop.com/" TargetMode="External"/><Relationship Id="rId2" Type="http://schemas.openxmlformats.org/officeDocument/2006/relationships/hyperlink" Target="http://www.teejet.com/ms/teejet/" TargetMode="External"/><Relationship Id="rId1" Type="http://schemas.openxmlformats.org/officeDocument/2006/relationships/slideLayout" Target="../slideLayouts/slideLayout2.xml"/><Relationship Id="rId5" Type="http://schemas.openxmlformats.org/officeDocument/2006/relationships/hyperlink" Target="http://www.redballproducts.com/" TargetMode="External"/><Relationship Id="rId4" Type="http://schemas.openxmlformats.org/officeDocument/2006/relationships/hyperlink" Target="http://www.hypropump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7.xml"/><Relationship Id="rId4" Type="http://schemas.openxmlformats.org/officeDocument/2006/relationships/image" Target="../media/image125.wmf"/></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5.xml"/><Relationship Id="rId5" Type="http://schemas.openxmlformats.org/officeDocument/2006/relationships/image" Target="../media/image128.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jpeg"/><Relationship Id="rId3" Type="http://schemas.openxmlformats.org/officeDocument/2006/relationships/notesSlide" Target="../notesSlides/notesSlide10.xml"/><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slideLayout" Target="../slideLayouts/slideLayout15.xml"/><Relationship Id="rId16" Type="http://schemas.openxmlformats.org/officeDocument/2006/relationships/image" Target="../media/image143.jpeg"/><Relationship Id="rId1" Type="http://schemas.openxmlformats.org/officeDocument/2006/relationships/vmlDrawing" Target="../drawings/vmlDrawing7.v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jpeg"/><Relationship Id="rId4" Type="http://schemas.openxmlformats.org/officeDocument/2006/relationships/oleObject" Target="../embeddings/oleObject9.bin"/><Relationship Id="rId9" Type="http://schemas.openxmlformats.org/officeDocument/2006/relationships/image" Target="../media/image136.jpeg"/><Relationship Id="rId14" Type="http://schemas.openxmlformats.org/officeDocument/2006/relationships/image" Target="../media/image141.jpeg"/></Relationships>
</file>

<file path=ppt/slides/_rels/slide57.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notesSlide" Target="../notesSlides/notesSlide11.xml"/><Relationship Id="rId7" Type="http://schemas.openxmlformats.org/officeDocument/2006/relationships/image" Target="../media/image144.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140.jpeg"/><Relationship Id="rId5" Type="http://schemas.openxmlformats.org/officeDocument/2006/relationships/image" Target="../media/image133.png"/><Relationship Id="rId4"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vmlDrawing" Target="../drawings/vmlDrawing9.vml"/><Relationship Id="rId4" Type="http://schemas.openxmlformats.org/officeDocument/2006/relationships/image" Target="../media/image145.jpe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3.png"/><Relationship Id="rId5" Type="http://schemas.openxmlformats.org/officeDocument/2006/relationships/image" Target="../media/image150.jpeg"/><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61.jpeg"/><Relationship Id="rId7" Type="http://schemas.openxmlformats.org/officeDocument/2006/relationships/image" Target="../media/image1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jpeg"/></Relationships>
</file>

<file path=ppt/slides/_rels/slide6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 Id="rId9" Type="http://schemas.openxmlformats.org/officeDocument/2006/relationships/image" Target="../media/image164.png"/></Relationships>
</file>

<file path=ppt/slides/_rels/slide6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3.xml"/><Relationship Id="rId4" Type="http://schemas.openxmlformats.org/officeDocument/2006/relationships/image" Target="../media/image167.jpeg"/></Relationships>
</file>

<file path=ppt/slides/_rels/slide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xml"/><Relationship Id="rId4" Type="http://schemas.openxmlformats.org/officeDocument/2006/relationships/image" Target="../media/image187.png"/></Relationships>
</file>

<file path=ppt/slides/_rels/slide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91.png"/></Relationships>
</file>

<file path=ppt/slides/_rels/slide7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1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198.png"/><Relationship Id="rId4" Type="http://schemas.openxmlformats.org/officeDocument/2006/relationships/image" Target="../media/image197.png"/></Relationships>
</file>

<file path=ppt/slides/_rels/slide8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7.xml"/><Relationship Id="rId4" Type="http://schemas.openxmlformats.org/officeDocument/2006/relationships/image" Target="../media/image20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oleObject" Target="../embeddings/oleObject12.bin"/></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8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11.jpeg"/><Relationship Id="rId4" Type="http://schemas.openxmlformats.org/officeDocument/2006/relationships/image" Target="../media/image210.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5.xml"/><Relationship Id="rId4" Type="http://schemas.openxmlformats.org/officeDocument/2006/relationships/image" Target="../media/image214.jpeg"/></Relationships>
</file>

<file path=ppt/slides/_rels/slide9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4.bin"/></Relationships>
</file>

<file path=ppt/slides/_rels/slide94.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15.jpeg"/><Relationship Id="rId3" Type="http://schemas.openxmlformats.org/officeDocument/2006/relationships/image" Target="../media/image218.jpeg"/><Relationship Id="rId7" Type="http://schemas.openxmlformats.org/officeDocument/2006/relationships/image" Target="../media/image222.jpeg"/><Relationship Id="rId12" Type="http://schemas.openxmlformats.org/officeDocument/2006/relationships/image" Target="../media/image227.jpeg"/><Relationship Id="rId2" Type="http://schemas.openxmlformats.org/officeDocument/2006/relationships/image" Target="../media/image217.jpeg"/><Relationship Id="rId1" Type="http://schemas.openxmlformats.org/officeDocument/2006/relationships/slideLayout" Target="../slideLayouts/slideLayout18.xml"/><Relationship Id="rId6" Type="http://schemas.openxmlformats.org/officeDocument/2006/relationships/image" Target="../media/image221.jpeg"/><Relationship Id="rId11" Type="http://schemas.openxmlformats.org/officeDocument/2006/relationships/image" Target="../media/image226.jpeg"/><Relationship Id="rId5" Type="http://schemas.openxmlformats.org/officeDocument/2006/relationships/image" Target="../media/image220.jpeg"/><Relationship Id="rId10" Type="http://schemas.openxmlformats.org/officeDocument/2006/relationships/image" Target="../media/image225.jpeg"/><Relationship Id="rId4" Type="http://schemas.openxmlformats.org/officeDocument/2006/relationships/image" Target="../media/image219.jpeg"/><Relationship Id="rId9" Type="http://schemas.openxmlformats.org/officeDocument/2006/relationships/image" Target="../media/image224.jpe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7.xml"/><Relationship Id="rId1" Type="http://schemas.openxmlformats.org/officeDocument/2006/relationships/vmlDrawing" Target="../drawings/vmlDrawing13.vml"/><Relationship Id="rId4" Type="http://schemas.openxmlformats.org/officeDocument/2006/relationships/hyperlink" Target="http://www.ambientweather.co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image" Target="../media/image233.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3" name="Picture 7" descr="DSCN0235"/>
          <p:cNvPicPr>
            <a:picLocks noGrp="1" noChangeAspect="1" noChangeArrowheads="1"/>
          </p:cNvPicPr>
          <p:nvPr>
            <p:ph idx="1"/>
          </p:nvPr>
        </p:nvPicPr>
        <p:blipFill>
          <a:blip r:embed="rId2" cstate="print"/>
          <a:srcRect b="7408"/>
          <a:stretch>
            <a:fillRect/>
          </a:stretch>
        </p:blipFill>
        <p:spPr>
          <a:xfrm>
            <a:off x="0" y="0"/>
            <a:ext cx="9144000" cy="6858000"/>
          </a:xfrm>
          <a:ln/>
        </p:spPr>
      </p:pic>
      <p:sp>
        <p:nvSpPr>
          <p:cNvPr id="301060" name="Rectangle 4"/>
          <p:cNvSpPr>
            <a:spLocks noChangeArrowheads="1"/>
          </p:cNvSpPr>
          <p:nvPr/>
        </p:nvSpPr>
        <p:spPr bwMode="auto">
          <a:xfrm>
            <a:off x="76200" y="228600"/>
            <a:ext cx="6858000" cy="609600"/>
          </a:xfrm>
          <a:prstGeom prst="rect">
            <a:avLst/>
          </a:prstGeom>
          <a:noFill/>
          <a:ln w="9525">
            <a:noFill/>
            <a:miter lim="800000"/>
            <a:headEnd/>
            <a:tailEnd/>
          </a:ln>
          <a:effectLst/>
        </p:spPr>
        <p:txBody>
          <a:bodyPr lIns="92075" tIns="46038" rIns="92075" bIns="46038" anchor="ctr"/>
          <a:lstStyle/>
          <a:p>
            <a:r>
              <a:rPr lang="en-US" sz="3600" dirty="0">
                <a:solidFill>
                  <a:srgbClr val="FFFFFF"/>
                </a:solidFill>
                <a:latin typeface="Comic Sans MS" pitchFamily="66" charset="0"/>
              </a:rPr>
              <a:t>Turf </a:t>
            </a:r>
            <a:r>
              <a:rPr lang="en-US" sz="3600" dirty="0" smtClean="0">
                <a:solidFill>
                  <a:srgbClr val="FFFFFF"/>
                </a:solidFill>
                <a:latin typeface="Comic Sans MS" pitchFamily="66" charset="0"/>
              </a:rPr>
              <a:t>and Ornamental Equipment </a:t>
            </a:r>
            <a:r>
              <a:rPr lang="en-US" sz="3600" dirty="0">
                <a:solidFill>
                  <a:srgbClr val="FFFFFF"/>
                </a:solidFill>
                <a:latin typeface="Comic Sans MS" pitchFamily="66" charset="0"/>
              </a:rPr>
              <a:t>and Calibration</a:t>
            </a:r>
          </a:p>
        </p:txBody>
      </p:sp>
      <p:sp>
        <p:nvSpPr>
          <p:cNvPr id="301061" name="Rectangle 5"/>
          <p:cNvSpPr>
            <a:spLocks noChangeArrowheads="1"/>
          </p:cNvSpPr>
          <p:nvPr/>
        </p:nvSpPr>
        <p:spPr bwMode="auto">
          <a:xfrm>
            <a:off x="609600" y="5181600"/>
            <a:ext cx="8077200" cy="1828800"/>
          </a:xfrm>
          <a:prstGeom prst="rect">
            <a:avLst/>
          </a:prstGeom>
          <a:noFill/>
          <a:ln w="9525">
            <a:noFill/>
            <a:miter lim="800000"/>
            <a:headEnd/>
            <a:tailEnd/>
          </a:ln>
          <a:effectLst/>
        </p:spPr>
        <p:txBody>
          <a:bodyPr lIns="92075" tIns="46038" rIns="92075" bIns="46038"/>
          <a:lstStyle/>
          <a:p>
            <a:pPr marL="342900" indent="-342900" algn="ctr">
              <a:spcBef>
                <a:spcPct val="20000"/>
              </a:spcBef>
              <a:buClr>
                <a:schemeClr val="bg2"/>
              </a:buClr>
              <a:buSzPct val="75000"/>
              <a:buFont typeface="Wingdings" pitchFamily="2" charset="2"/>
              <a:buNone/>
            </a:pPr>
            <a:r>
              <a:rPr lang="en-US" sz="3200">
                <a:solidFill>
                  <a:srgbClr val="220BFD"/>
                </a:solidFill>
                <a:latin typeface="Comic Sans MS" pitchFamily="66" charset="0"/>
              </a:rPr>
              <a:t> </a:t>
            </a:r>
            <a:r>
              <a:rPr lang="en-US" sz="2800">
                <a:solidFill>
                  <a:srgbClr val="FFFF00"/>
                </a:solidFill>
                <a:latin typeface="Comic Sans MS" pitchFamily="66" charset="0"/>
              </a:rPr>
              <a:t>Robert E. Wolf</a:t>
            </a:r>
          </a:p>
          <a:p>
            <a:pPr marL="342900" indent="-342900" algn="ctr">
              <a:spcBef>
                <a:spcPct val="20000"/>
              </a:spcBef>
              <a:buClr>
                <a:schemeClr val="bg2"/>
              </a:buClr>
              <a:buSzPct val="75000"/>
              <a:buFont typeface="Wingdings" pitchFamily="2" charset="2"/>
              <a:buNone/>
            </a:pPr>
            <a:r>
              <a:rPr lang="en-US">
                <a:solidFill>
                  <a:srgbClr val="FFFF00"/>
                </a:solidFill>
                <a:latin typeface="Comic Sans MS" pitchFamily="66" charset="0"/>
              </a:rPr>
              <a:t>Biological and Agricultural Engineering Dept.</a:t>
            </a:r>
          </a:p>
          <a:p>
            <a:pPr marL="342900" indent="-342900" algn="ctr">
              <a:spcBef>
                <a:spcPct val="20000"/>
              </a:spcBef>
              <a:buClr>
                <a:schemeClr val="bg2"/>
              </a:buClr>
              <a:buSzPct val="75000"/>
              <a:buFont typeface="Wingdings" pitchFamily="2" charset="2"/>
              <a:buNone/>
            </a:pPr>
            <a:r>
              <a:rPr lang="en-US" sz="2800">
                <a:solidFill>
                  <a:srgbClr val="FFFF00"/>
                </a:solidFill>
                <a:latin typeface="Comic Sans MS" pitchFamily="66" charset="0"/>
              </a:rPr>
              <a:t>Kansas State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11"/>
          <p:cNvSpPr>
            <a:spLocks noChangeArrowheads="1"/>
          </p:cNvSpPr>
          <p:nvPr/>
        </p:nvSpPr>
        <p:spPr bwMode="auto">
          <a:xfrm>
            <a:off x="381000" y="1905000"/>
            <a:ext cx="8534400" cy="44196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sp>
        <p:nvSpPr>
          <p:cNvPr id="12290" name="Rectangle 2"/>
          <p:cNvSpPr>
            <a:spLocks noGrp="1" noChangeArrowheads="1"/>
          </p:cNvSpPr>
          <p:nvPr>
            <p:ph type="title"/>
          </p:nvPr>
        </p:nvSpPr>
        <p:spPr/>
        <p:txBody>
          <a:bodyPr/>
          <a:lstStyle/>
          <a:p>
            <a:r>
              <a:rPr lang="en-US" smtClean="0"/>
              <a:t>Pattern distributions:</a:t>
            </a:r>
            <a:endParaRPr lang="en-US"/>
          </a:p>
        </p:txBody>
      </p:sp>
      <p:sp>
        <p:nvSpPr>
          <p:cNvPr id="12292" name="Text Box 4"/>
          <p:cNvSpPr txBox="1">
            <a:spLocks noChangeArrowheads="1"/>
          </p:cNvSpPr>
          <p:nvPr/>
        </p:nvSpPr>
        <p:spPr bwMode="auto">
          <a:xfrm>
            <a:off x="762000" y="1935163"/>
            <a:ext cx="4194175" cy="701675"/>
          </a:xfrm>
          <a:prstGeom prst="rect">
            <a:avLst/>
          </a:prstGeom>
          <a:noFill/>
          <a:ln w="12700">
            <a:noFill/>
            <a:miter lim="800000"/>
            <a:headEnd type="none" w="sm" len="sm"/>
            <a:tailEnd type="none" w="sm" len="sm"/>
          </a:ln>
          <a:effectLst/>
        </p:spPr>
        <p:txBody>
          <a:bodyPr wrap="none">
            <a:spAutoFit/>
          </a:bodyPr>
          <a:lstStyle/>
          <a:p>
            <a:r>
              <a:rPr lang="en-US" sz="4000" b="0" dirty="0"/>
              <a:t>Primary collection</a:t>
            </a:r>
          </a:p>
        </p:txBody>
      </p:sp>
      <p:pic>
        <p:nvPicPr>
          <p:cNvPr id="12295" name="Picture 7" descr="first pass"/>
          <p:cNvPicPr>
            <a:picLocks noChangeAspect="1" noChangeArrowheads="1"/>
          </p:cNvPicPr>
          <p:nvPr/>
        </p:nvPicPr>
        <p:blipFill>
          <a:blip r:embed="rId2" cstate="print"/>
          <a:srcRect t="22740" b="22684"/>
          <a:stretch>
            <a:fillRect/>
          </a:stretch>
        </p:blipFill>
        <p:spPr bwMode="auto">
          <a:xfrm>
            <a:off x="838200" y="3124200"/>
            <a:ext cx="7756525" cy="2393950"/>
          </a:xfrm>
          <a:prstGeom prst="rect">
            <a:avLst/>
          </a:prstGeom>
          <a:noFill/>
        </p:spPr>
      </p:pic>
      <p:sp>
        <p:nvSpPr>
          <p:cNvPr id="12300" name="Line 12"/>
          <p:cNvSpPr>
            <a:spLocks noChangeShapeType="1"/>
          </p:cNvSpPr>
          <p:nvPr/>
        </p:nvSpPr>
        <p:spPr bwMode="auto">
          <a:xfrm flipH="1">
            <a:off x="990600" y="4114800"/>
            <a:ext cx="3657600" cy="533400"/>
          </a:xfrm>
          <a:prstGeom prst="line">
            <a:avLst/>
          </a:prstGeom>
          <a:noFill/>
          <a:ln w="38100">
            <a:solidFill>
              <a:srgbClr val="FF0000"/>
            </a:solidFill>
            <a:round/>
            <a:headEnd type="none" w="sm" len="sm"/>
            <a:tailEnd type="none" w="sm" len="sm"/>
          </a:ln>
          <a:effectLst/>
        </p:spPr>
        <p:txBody>
          <a:bodyPr/>
          <a:lstStyle/>
          <a:p>
            <a:endParaRPr lang="en-US"/>
          </a:p>
        </p:txBody>
      </p:sp>
      <p:sp>
        <p:nvSpPr>
          <p:cNvPr id="12301" name="Line 13"/>
          <p:cNvSpPr>
            <a:spLocks noChangeShapeType="1"/>
          </p:cNvSpPr>
          <p:nvPr/>
        </p:nvSpPr>
        <p:spPr bwMode="auto">
          <a:xfrm>
            <a:off x="4724400" y="4114800"/>
            <a:ext cx="3581400" cy="533400"/>
          </a:xfrm>
          <a:prstGeom prst="line">
            <a:avLst/>
          </a:prstGeom>
          <a:noFill/>
          <a:ln w="38100">
            <a:solidFill>
              <a:srgbClr val="FF0000"/>
            </a:solidFill>
            <a:round/>
            <a:headEnd type="none" w="sm" len="sm"/>
            <a:tailEnd type="none" w="sm" len="sm"/>
          </a:ln>
          <a:effectLst/>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152400"/>
            <a:ext cx="7772400" cy="1143000"/>
          </a:xfrm>
        </p:spPr>
        <p:txBody>
          <a:bodyPr/>
          <a:lstStyle/>
          <a:p>
            <a:r>
              <a:rPr lang="en-US" smtClean="0"/>
              <a:t>Precautions for Inversions:</a:t>
            </a:r>
            <a:endParaRPr lang="en-US" smtClean="0">
              <a:solidFill>
                <a:srgbClr val="FFFFCC"/>
              </a:solidFill>
            </a:endParaRPr>
          </a:p>
        </p:txBody>
      </p:sp>
      <p:sp>
        <p:nvSpPr>
          <p:cNvPr id="44035" name="Rectangle 3"/>
          <p:cNvSpPr>
            <a:spLocks noGrp="1" noChangeArrowheads="1"/>
          </p:cNvSpPr>
          <p:nvPr>
            <p:ph type="body" idx="1"/>
          </p:nvPr>
        </p:nvSpPr>
        <p:spPr>
          <a:xfrm>
            <a:off x="152400" y="1752600"/>
            <a:ext cx="6096000" cy="4419600"/>
          </a:xfrm>
          <a:solidFill>
            <a:srgbClr val="FFFFFF"/>
          </a:solidFill>
        </p:spPr>
        <p:txBody>
          <a:bodyPr>
            <a:normAutofit/>
          </a:bodyPr>
          <a:lstStyle/>
          <a:p>
            <a:r>
              <a:rPr lang="en-US" sz="2400" dirty="0" smtClean="0"/>
              <a:t>Surface inversions are common .</a:t>
            </a:r>
          </a:p>
          <a:p>
            <a:r>
              <a:rPr lang="en-US" sz="2400" dirty="0" smtClean="0"/>
              <a:t>Be especially careful near sunset and an hour or so after sunrise, unless…</a:t>
            </a:r>
          </a:p>
          <a:p>
            <a:pPr lvl="1"/>
            <a:r>
              <a:rPr lang="en-US" sz="2000" dirty="0" smtClean="0"/>
              <a:t>There is low heavy cloud cover</a:t>
            </a:r>
          </a:p>
          <a:p>
            <a:pPr lvl="1"/>
            <a:r>
              <a:rPr lang="en-US" sz="2000" dirty="0" smtClean="0"/>
              <a:t>The wind speed is greater than 5-6 mph at ground level</a:t>
            </a:r>
          </a:p>
          <a:p>
            <a:pPr lvl="1"/>
            <a:r>
              <a:rPr lang="en-US" sz="2000" dirty="0" smtClean="0"/>
              <a:t>5 degree temp rise after sun-up</a:t>
            </a:r>
          </a:p>
          <a:p>
            <a:r>
              <a:rPr lang="en-US" sz="2400" dirty="0" smtClean="0"/>
              <a:t>Use of a smoke bomb or smoke</a:t>
            </a:r>
          </a:p>
          <a:p>
            <a:pPr>
              <a:buFont typeface="Wingdings" pitchFamily="2" charset="2"/>
              <a:buNone/>
            </a:pPr>
            <a:r>
              <a:rPr lang="en-US" sz="2400" dirty="0" smtClean="0"/>
              <a:t>    generator is recommended to </a:t>
            </a:r>
          </a:p>
          <a:p>
            <a:pPr>
              <a:buFont typeface="Wingdings" pitchFamily="2" charset="2"/>
              <a:buNone/>
            </a:pPr>
            <a:r>
              <a:rPr lang="en-US" sz="2400" dirty="0" smtClean="0"/>
              <a:t>    identify inversion conditions</a:t>
            </a:r>
            <a:r>
              <a:rPr lang="en-US" sz="2000" dirty="0" smtClean="0"/>
              <a:t>.</a:t>
            </a:r>
          </a:p>
        </p:txBody>
      </p:sp>
      <p:pic>
        <p:nvPicPr>
          <p:cNvPr id="44036" name="Picture 4" descr="SMOKE"/>
          <p:cNvPicPr>
            <a:picLocks noChangeAspect="1" noChangeArrowheads="1"/>
          </p:cNvPicPr>
          <p:nvPr/>
        </p:nvPicPr>
        <p:blipFill>
          <a:blip r:embed="rId3" cstate="print"/>
          <a:srcRect/>
          <a:stretch>
            <a:fillRect/>
          </a:stretch>
        </p:blipFill>
        <p:spPr bwMode="auto">
          <a:xfrm>
            <a:off x="5486400" y="4213225"/>
            <a:ext cx="3581400" cy="2492375"/>
          </a:xfrm>
          <a:prstGeom prst="rect">
            <a:avLst/>
          </a:prstGeom>
          <a:noFill/>
          <a:ln w="19050">
            <a:noFill/>
            <a:miter lim="800000"/>
            <a:headEnd/>
            <a:tailEnd/>
          </a:ln>
        </p:spPr>
      </p:pic>
      <p:pic>
        <p:nvPicPr>
          <p:cNvPr id="44037" name="Picture 5" descr="WINDG2"/>
          <p:cNvPicPr>
            <a:picLocks noChangeAspect="1" noChangeArrowheads="1"/>
          </p:cNvPicPr>
          <p:nvPr/>
        </p:nvPicPr>
        <p:blipFill>
          <a:blip r:embed="rId4" cstate="print"/>
          <a:srcRect/>
          <a:stretch>
            <a:fillRect/>
          </a:stretch>
        </p:blipFill>
        <p:spPr bwMode="auto">
          <a:xfrm>
            <a:off x="6934200" y="1752600"/>
            <a:ext cx="1574800" cy="2362200"/>
          </a:xfrm>
          <a:prstGeom prst="rect">
            <a:avLst/>
          </a:prstGeom>
          <a:noFill/>
          <a:ln w="19050">
            <a:noFill/>
            <a:miter lim="800000"/>
            <a:headEnd/>
            <a:tailEnd/>
          </a:ln>
        </p:spPr>
      </p:pic>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533400" y="1371600"/>
            <a:ext cx="8229600" cy="5257800"/>
          </a:xfrm>
          <a:prstGeom prst="rect">
            <a:avLst/>
          </a:prstGeom>
          <a:noFill/>
          <a:ln w="9525">
            <a:noFill/>
            <a:miter lim="800000"/>
            <a:headEnd/>
            <a:tailEnd/>
          </a:ln>
          <a:effectLst>
            <a:outerShdw dist="35921" dir="2700000" algn="ctr" rotWithShape="0">
              <a:schemeClr val="bg2"/>
            </a:outerShdw>
          </a:effectLst>
        </p:spPr>
        <p:txBody>
          <a:bodyPr wrap="none" anchor="ctr"/>
          <a:lstStyle/>
          <a:p>
            <a:pPr>
              <a:defRPr/>
            </a:pPr>
            <a:endParaRPr lang="en-US"/>
          </a:p>
        </p:txBody>
      </p:sp>
      <p:sp>
        <p:nvSpPr>
          <p:cNvPr id="45059" name="Rectangle 3"/>
          <p:cNvSpPr>
            <a:spLocks noGrp="1" noChangeArrowheads="1"/>
          </p:cNvSpPr>
          <p:nvPr>
            <p:ph type="title"/>
          </p:nvPr>
        </p:nvSpPr>
        <p:spPr>
          <a:xfrm>
            <a:off x="228600" y="457200"/>
            <a:ext cx="7772400" cy="782638"/>
          </a:xfrm>
        </p:spPr>
        <p:txBody>
          <a:bodyPr/>
          <a:lstStyle/>
          <a:p>
            <a:r>
              <a:rPr lang="en-US" smtClean="0"/>
              <a:t>Evaporation of Droplets:</a:t>
            </a:r>
          </a:p>
        </p:txBody>
      </p:sp>
      <p:sp>
        <p:nvSpPr>
          <p:cNvPr id="45060" name="Oval 4"/>
          <p:cNvSpPr>
            <a:spLocks noChangeArrowheads="1"/>
          </p:cNvSpPr>
          <p:nvPr/>
        </p:nvSpPr>
        <p:spPr bwMode="auto">
          <a:xfrm>
            <a:off x="1231900" y="2667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1" name="Oval 5"/>
          <p:cNvSpPr>
            <a:spLocks noChangeArrowheads="1"/>
          </p:cNvSpPr>
          <p:nvPr/>
        </p:nvSpPr>
        <p:spPr bwMode="auto">
          <a:xfrm>
            <a:off x="5803900" y="3352800"/>
            <a:ext cx="457200" cy="457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2" name="Oval 6"/>
          <p:cNvSpPr>
            <a:spLocks noChangeArrowheads="1"/>
          </p:cNvSpPr>
          <p:nvPr/>
        </p:nvSpPr>
        <p:spPr bwMode="auto">
          <a:xfrm>
            <a:off x="5499100" y="2819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3" name="Oval 7"/>
          <p:cNvSpPr>
            <a:spLocks noChangeArrowheads="1"/>
          </p:cNvSpPr>
          <p:nvPr/>
        </p:nvSpPr>
        <p:spPr bwMode="auto">
          <a:xfrm>
            <a:off x="1917700" y="59436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4" name="Oval 8"/>
          <p:cNvSpPr>
            <a:spLocks noChangeArrowheads="1"/>
          </p:cNvSpPr>
          <p:nvPr/>
        </p:nvSpPr>
        <p:spPr bwMode="auto">
          <a:xfrm>
            <a:off x="1231900" y="33528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5" name="Oval 9"/>
          <p:cNvSpPr>
            <a:spLocks noChangeArrowheads="1"/>
          </p:cNvSpPr>
          <p:nvPr/>
        </p:nvSpPr>
        <p:spPr bwMode="auto">
          <a:xfrm>
            <a:off x="1308100" y="3962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6" name="Oval 10"/>
          <p:cNvSpPr>
            <a:spLocks noChangeArrowheads="1"/>
          </p:cNvSpPr>
          <p:nvPr/>
        </p:nvSpPr>
        <p:spPr bwMode="auto">
          <a:xfrm>
            <a:off x="1460500" y="46482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7" name="Oval 11"/>
          <p:cNvSpPr>
            <a:spLocks noChangeArrowheads="1"/>
          </p:cNvSpPr>
          <p:nvPr/>
        </p:nvSpPr>
        <p:spPr bwMode="auto">
          <a:xfrm>
            <a:off x="1612900" y="5334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8" name="Line 12"/>
          <p:cNvSpPr>
            <a:spLocks noChangeShapeType="1"/>
          </p:cNvSpPr>
          <p:nvPr/>
        </p:nvSpPr>
        <p:spPr bwMode="auto">
          <a:xfrm>
            <a:off x="2984500" y="5943600"/>
            <a:ext cx="3429000" cy="0"/>
          </a:xfrm>
          <a:prstGeom prst="line">
            <a:avLst/>
          </a:prstGeom>
          <a:noFill/>
          <a:ln w="76200">
            <a:solidFill>
              <a:schemeClr val="tx1"/>
            </a:solidFill>
            <a:round/>
            <a:headEnd/>
            <a:tailEnd type="triangle" w="med" len="med"/>
          </a:ln>
        </p:spPr>
        <p:txBody>
          <a:bodyPr wrap="none" anchor="ctr"/>
          <a:lstStyle/>
          <a:p>
            <a:endParaRPr lang="en-US"/>
          </a:p>
        </p:txBody>
      </p:sp>
      <p:sp>
        <p:nvSpPr>
          <p:cNvPr id="45069" name="Text Box 13"/>
          <p:cNvSpPr txBox="1">
            <a:spLocks noChangeArrowheads="1"/>
          </p:cNvSpPr>
          <p:nvPr/>
        </p:nvSpPr>
        <p:spPr bwMode="auto">
          <a:xfrm>
            <a:off x="3822700" y="5410200"/>
            <a:ext cx="1524000" cy="457200"/>
          </a:xfrm>
          <a:prstGeom prst="rect">
            <a:avLst/>
          </a:prstGeom>
          <a:noFill/>
          <a:ln w="9525">
            <a:noFill/>
            <a:miter lim="800000"/>
            <a:headEnd/>
            <a:tailEnd/>
          </a:ln>
        </p:spPr>
        <p:txBody>
          <a:bodyPr>
            <a:spAutoFit/>
          </a:bodyPr>
          <a:lstStyle/>
          <a:p>
            <a:pPr>
              <a:spcBef>
                <a:spcPct val="50000"/>
              </a:spcBef>
            </a:pPr>
            <a:r>
              <a:rPr lang="en-US"/>
              <a:t>Wind</a:t>
            </a:r>
          </a:p>
        </p:txBody>
      </p:sp>
      <p:sp>
        <p:nvSpPr>
          <p:cNvPr id="45070" name="Text Box 14"/>
          <p:cNvSpPr txBox="1">
            <a:spLocks noChangeArrowheads="1"/>
          </p:cNvSpPr>
          <p:nvPr/>
        </p:nvSpPr>
        <p:spPr bwMode="auto">
          <a:xfrm>
            <a:off x="1143000" y="1524000"/>
            <a:ext cx="3125788" cy="822325"/>
          </a:xfrm>
          <a:prstGeom prst="rect">
            <a:avLst/>
          </a:prstGeom>
          <a:noFill/>
          <a:ln w="9525">
            <a:noFill/>
            <a:miter lim="800000"/>
            <a:headEnd/>
            <a:tailEnd/>
          </a:ln>
        </p:spPr>
        <p:txBody>
          <a:bodyPr wrap="none">
            <a:spAutoFit/>
          </a:bodyPr>
          <a:lstStyle/>
          <a:p>
            <a:r>
              <a:rPr lang="en-US">
                <a:solidFill>
                  <a:schemeClr val="hlink"/>
                </a:solidFill>
              </a:rPr>
              <a:t>High Relative Humidity</a:t>
            </a:r>
          </a:p>
          <a:p>
            <a:r>
              <a:rPr lang="en-US">
                <a:solidFill>
                  <a:schemeClr val="hlink"/>
                </a:solidFill>
              </a:rPr>
              <a:t>Low Temperature</a:t>
            </a:r>
          </a:p>
        </p:txBody>
      </p:sp>
      <p:sp>
        <p:nvSpPr>
          <p:cNvPr id="45071" name="Text Box 15"/>
          <p:cNvSpPr txBox="1">
            <a:spLocks noChangeArrowheads="1"/>
          </p:cNvSpPr>
          <p:nvPr/>
        </p:nvSpPr>
        <p:spPr bwMode="auto">
          <a:xfrm>
            <a:off x="4508500" y="1524000"/>
            <a:ext cx="3074988" cy="822325"/>
          </a:xfrm>
          <a:prstGeom prst="rect">
            <a:avLst/>
          </a:prstGeom>
          <a:noFill/>
          <a:ln w="9525">
            <a:noFill/>
            <a:miter lim="800000"/>
            <a:headEnd/>
            <a:tailEnd/>
          </a:ln>
        </p:spPr>
        <p:txBody>
          <a:bodyPr wrap="none">
            <a:spAutoFit/>
          </a:bodyPr>
          <a:lstStyle/>
          <a:p>
            <a:r>
              <a:rPr lang="en-US">
                <a:solidFill>
                  <a:schemeClr val="hlink"/>
                </a:solidFill>
              </a:rPr>
              <a:t>Low Relative Humidity</a:t>
            </a:r>
          </a:p>
          <a:p>
            <a:r>
              <a:rPr lang="en-US">
                <a:solidFill>
                  <a:schemeClr val="hlink"/>
                </a:solidFill>
              </a:rPr>
              <a:t>High Temperature</a:t>
            </a:r>
          </a:p>
        </p:txBody>
      </p:sp>
      <p:sp>
        <p:nvSpPr>
          <p:cNvPr id="45072" name="Oval 16"/>
          <p:cNvSpPr>
            <a:spLocks noChangeArrowheads="1"/>
          </p:cNvSpPr>
          <p:nvPr/>
        </p:nvSpPr>
        <p:spPr bwMode="auto">
          <a:xfrm>
            <a:off x="6108700" y="38100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3" name="Oval 17"/>
          <p:cNvSpPr>
            <a:spLocks noChangeArrowheads="1"/>
          </p:cNvSpPr>
          <p:nvPr/>
        </p:nvSpPr>
        <p:spPr bwMode="auto">
          <a:xfrm>
            <a:off x="6413500" y="4267200"/>
            <a:ext cx="3810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4" name="Oval 18"/>
          <p:cNvSpPr>
            <a:spLocks noChangeArrowheads="1"/>
          </p:cNvSpPr>
          <p:nvPr/>
        </p:nvSpPr>
        <p:spPr bwMode="auto">
          <a:xfrm>
            <a:off x="6794500" y="45720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79" name="Oval 19"/>
          <p:cNvSpPr>
            <a:spLocks noChangeArrowheads="1"/>
          </p:cNvSpPr>
          <p:nvPr/>
        </p:nvSpPr>
        <p:spPr bwMode="auto">
          <a:xfrm>
            <a:off x="7099300" y="48768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0" name="Oval 20"/>
          <p:cNvSpPr>
            <a:spLocks noChangeArrowheads="1"/>
          </p:cNvSpPr>
          <p:nvPr/>
        </p:nvSpPr>
        <p:spPr bwMode="auto">
          <a:xfrm>
            <a:off x="7480300" y="5105400"/>
            <a:ext cx="2286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1" name="Oval 21"/>
          <p:cNvSpPr>
            <a:spLocks noChangeArrowheads="1"/>
          </p:cNvSpPr>
          <p:nvPr/>
        </p:nvSpPr>
        <p:spPr bwMode="auto">
          <a:xfrm flipV="1">
            <a:off x="8166100" y="5562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2" name="Oval 22"/>
          <p:cNvSpPr>
            <a:spLocks noChangeArrowheads="1"/>
          </p:cNvSpPr>
          <p:nvPr/>
        </p:nvSpPr>
        <p:spPr bwMode="auto">
          <a:xfrm>
            <a:off x="7785100" y="53340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9" name="Text Box 23"/>
          <p:cNvSpPr txBox="1">
            <a:spLocks noChangeArrowheads="1"/>
          </p:cNvSpPr>
          <p:nvPr/>
        </p:nvSpPr>
        <p:spPr bwMode="auto">
          <a:xfrm rot="-5461978">
            <a:off x="-443706" y="4004469"/>
            <a:ext cx="2589212" cy="457200"/>
          </a:xfrm>
          <a:prstGeom prst="rect">
            <a:avLst/>
          </a:prstGeom>
          <a:noFill/>
          <a:ln w="9525">
            <a:noFill/>
            <a:miter lim="800000"/>
            <a:headEnd/>
            <a:tailEnd/>
          </a:ln>
        </p:spPr>
        <p:txBody>
          <a:bodyPr>
            <a:spAutoFit/>
          </a:bodyPr>
          <a:lstStyle/>
          <a:p>
            <a:pPr>
              <a:spcBef>
                <a:spcPct val="50000"/>
              </a:spcBef>
            </a:pPr>
            <a:r>
              <a:rPr lang="en-US"/>
              <a:t>Fall Distance</a:t>
            </a:r>
          </a:p>
        </p:txBody>
      </p:sp>
      <p:sp>
        <p:nvSpPr>
          <p:cNvPr id="45080" name="Line 24"/>
          <p:cNvSpPr>
            <a:spLocks noChangeShapeType="1"/>
          </p:cNvSpPr>
          <p:nvPr/>
        </p:nvSpPr>
        <p:spPr bwMode="auto">
          <a:xfrm>
            <a:off x="990600" y="2438400"/>
            <a:ext cx="7620000" cy="0"/>
          </a:xfrm>
          <a:prstGeom prst="line">
            <a:avLst/>
          </a:prstGeom>
          <a:noFill/>
          <a:ln w="9525">
            <a:solidFill>
              <a:schemeClr val="tx1"/>
            </a:solidFill>
            <a:round/>
            <a:headEnd/>
            <a:tailEnd/>
          </a:ln>
        </p:spPr>
        <p:txBody>
          <a:bodyPr wrap="none" anchor="ctr"/>
          <a:lstStyle/>
          <a:p>
            <a:endParaRPr lang="en-US"/>
          </a:p>
        </p:txBody>
      </p:sp>
      <p:sp>
        <p:nvSpPr>
          <p:cNvPr id="399385" name="AutoShape 25"/>
          <p:cNvSpPr>
            <a:spLocks noChangeArrowheads="1"/>
          </p:cNvSpPr>
          <p:nvPr/>
        </p:nvSpPr>
        <p:spPr bwMode="auto">
          <a:xfrm>
            <a:off x="8382000" y="5562600"/>
            <a:ext cx="304800" cy="304800"/>
          </a:xfrm>
          <a:prstGeom prst="irregularSeal1">
            <a:avLst/>
          </a:prstGeom>
          <a:solidFill>
            <a:schemeClr val="accent2">
              <a:alpha val="50195"/>
            </a:schemeClr>
          </a:solidFill>
          <a:ln w="9525">
            <a:solidFill>
              <a:schemeClr val="tx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1000"/>
                                  </p:stCondLst>
                                  <p:childTnLst>
                                    <p:set>
                                      <p:cBhvr>
                                        <p:cTn id="6" dur="1" fill="hold">
                                          <p:stCondLst>
                                            <p:cond delay="0"/>
                                          </p:stCondLst>
                                        </p:cTn>
                                        <p:tgtEl>
                                          <p:spTgt spid="399379"/>
                                        </p:tgtEl>
                                        <p:attrNameLst>
                                          <p:attrName>style.visibility</p:attrName>
                                        </p:attrNameLst>
                                      </p:cBhvr>
                                      <p:to>
                                        <p:strVal val="visible"/>
                                      </p:to>
                                    </p:set>
                                    <p:anim calcmode="lin" valueType="num">
                                      <p:cBhvr>
                                        <p:cTn id="7" dur="1000" fill="hold"/>
                                        <p:tgtEl>
                                          <p:spTgt spid="399379"/>
                                        </p:tgtEl>
                                        <p:attrNameLst>
                                          <p:attrName>ppt_w</p:attrName>
                                        </p:attrNameLst>
                                      </p:cBhvr>
                                      <p:tavLst>
                                        <p:tav tm="0">
                                          <p:val>
                                            <p:fltVal val="0"/>
                                          </p:val>
                                        </p:tav>
                                        <p:tav tm="100000">
                                          <p:val>
                                            <p:strVal val="#ppt_w"/>
                                          </p:val>
                                        </p:tav>
                                      </p:tavLst>
                                    </p:anim>
                                    <p:anim calcmode="lin" valueType="num">
                                      <p:cBhvr>
                                        <p:cTn id="8" dur="1000" fill="hold"/>
                                        <p:tgtEl>
                                          <p:spTgt spid="399379"/>
                                        </p:tgtEl>
                                        <p:attrNameLst>
                                          <p:attrName>ppt_h</p:attrName>
                                        </p:attrNameLst>
                                      </p:cBhvr>
                                      <p:tavLst>
                                        <p:tav tm="0">
                                          <p:val>
                                            <p:fltVal val="0"/>
                                          </p:val>
                                        </p:tav>
                                        <p:tav tm="100000">
                                          <p:val>
                                            <p:strVal val="#ppt_h"/>
                                          </p:val>
                                        </p:tav>
                                      </p:tavLst>
                                    </p:anim>
                                    <p:anim calcmode="lin" valueType="num">
                                      <p:cBhvr>
                                        <p:cTn id="9" dur="1000" fill="hold"/>
                                        <p:tgtEl>
                                          <p:spTgt spid="3993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37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1000"/>
                                  </p:stCondLst>
                                  <p:childTnLst>
                                    <p:set>
                                      <p:cBhvr>
                                        <p:cTn id="13" dur="1" fill="hold">
                                          <p:stCondLst>
                                            <p:cond delay="0"/>
                                          </p:stCondLst>
                                        </p:cTn>
                                        <p:tgtEl>
                                          <p:spTgt spid="399380"/>
                                        </p:tgtEl>
                                        <p:attrNameLst>
                                          <p:attrName>style.visibility</p:attrName>
                                        </p:attrNameLst>
                                      </p:cBhvr>
                                      <p:to>
                                        <p:strVal val="visible"/>
                                      </p:to>
                                    </p:set>
                                    <p:anim calcmode="lin" valueType="num">
                                      <p:cBhvr>
                                        <p:cTn id="14" dur="1000" fill="hold"/>
                                        <p:tgtEl>
                                          <p:spTgt spid="399380"/>
                                        </p:tgtEl>
                                        <p:attrNameLst>
                                          <p:attrName>ppt_w</p:attrName>
                                        </p:attrNameLst>
                                      </p:cBhvr>
                                      <p:tavLst>
                                        <p:tav tm="0">
                                          <p:val>
                                            <p:fltVal val="0"/>
                                          </p:val>
                                        </p:tav>
                                        <p:tav tm="100000">
                                          <p:val>
                                            <p:strVal val="#ppt_w"/>
                                          </p:val>
                                        </p:tav>
                                      </p:tavLst>
                                    </p:anim>
                                    <p:anim calcmode="lin" valueType="num">
                                      <p:cBhvr>
                                        <p:cTn id="15" dur="1000" fill="hold"/>
                                        <p:tgtEl>
                                          <p:spTgt spid="399380"/>
                                        </p:tgtEl>
                                        <p:attrNameLst>
                                          <p:attrName>ppt_h</p:attrName>
                                        </p:attrNameLst>
                                      </p:cBhvr>
                                      <p:tavLst>
                                        <p:tav tm="0">
                                          <p:val>
                                            <p:fltVal val="0"/>
                                          </p:val>
                                        </p:tav>
                                        <p:tav tm="100000">
                                          <p:val>
                                            <p:strVal val="#ppt_h"/>
                                          </p:val>
                                        </p:tav>
                                      </p:tavLst>
                                    </p:anim>
                                    <p:anim calcmode="lin" valueType="num">
                                      <p:cBhvr>
                                        <p:cTn id="16" dur="1000" fill="hold"/>
                                        <p:tgtEl>
                                          <p:spTgt spid="3993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9938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grpId="0" nodeType="afterEffect">
                                  <p:stCondLst>
                                    <p:cond delay="1000"/>
                                  </p:stCondLst>
                                  <p:childTnLst>
                                    <p:set>
                                      <p:cBhvr>
                                        <p:cTn id="20" dur="1" fill="hold">
                                          <p:stCondLst>
                                            <p:cond delay="0"/>
                                          </p:stCondLst>
                                        </p:cTn>
                                        <p:tgtEl>
                                          <p:spTgt spid="399382"/>
                                        </p:tgtEl>
                                        <p:attrNameLst>
                                          <p:attrName>style.visibility</p:attrName>
                                        </p:attrNameLst>
                                      </p:cBhvr>
                                      <p:to>
                                        <p:strVal val="visible"/>
                                      </p:to>
                                    </p:set>
                                    <p:anim calcmode="lin" valueType="num">
                                      <p:cBhvr>
                                        <p:cTn id="21" dur="1000" fill="hold"/>
                                        <p:tgtEl>
                                          <p:spTgt spid="399382"/>
                                        </p:tgtEl>
                                        <p:attrNameLst>
                                          <p:attrName>ppt_w</p:attrName>
                                        </p:attrNameLst>
                                      </p:cBhvr>
                                      <p:tavLst>
                                        <p:tav tm="0">
                                          <p:val>
                                            <p:fltVal val="0"/>
                                          </p:val>
                                        </p:tav>
                                        <p:tav tm="100000">
                                          <p:val>
                                            <p:strVal val="#ppt_w"/>
                                          </p:val>
                                        </p:tav>
                                      </p:tavLst>
                                    </p:anim>
                                    <p:anim calcmode="lin" valueType="num">
                                      <p:cBhvr>
                                        <p:cTn id="22" dur="1000" fill="hold"/>
                                        <p:tgtEl>
                                          <p:spTgt spid="399382"/>
                                        </p:tgtEl>
                                        <p:attrNameLst>
                                          <p:attrName>ppt_h</p:attrName>
                                        </p:attrNameLst>
                                      </p:cBhvr>
                                      <p:tavLst>
                                        <p:tav tm="0">
                                          <p:val>
                                            <p:fltVal val="0"/>
                                          </p:val>
                                        </p:tav>
                                        <p:tav tm="100000">
                                          <p:val>
                                            <p:strVal val="#ppt_h"/>
                                          </p:val>
                                        </p:tav>
                                      </p:tavLst>
                                    </p:anim>
                                    <p:anim calcmode="lin" valueType="num">
                                      <p:cBhvr>
                                        <p:cTn id="23" dur="1000" fill="hold"/>
                                        <p:tgtEl>
                                          <p:spTgt spid="39938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9938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grpId="0" nodeType="afterEffect">
                                  <p:stCondLst>
                                    <p:cond delay="1000"/>
                                  </p:stCondLst>
                                  <p:childTnLst>
                                    <p:set>
                                      <p:cBhvr>
                                        <p:cTn id="27" dur="1" fill="hold">
                                          <p:stCondLst>
                                            <p:cond delay="0"/>
                                          </p:stCondLst>
                                        </p:cTn>
                                        <p:tgtEl>
                                          <p:spTgt spid="399381"/>
                                        </p:tgtEl>
                                        <p:attrNameLst>
                                          <p:attrName>style.visibility</p:attrName>
                                        </p:attrNameLst>
                                      </p:cBhvr>
                                      <p:to>
                                        <p:strVal val="visible"/>
                                      </p:to>
                                    </p:set>
                                    <p:anim calcmode="lin" valueType="num">
                                      <p:cBhvr>
                                        <p:cTn id="28" dur="1000" fill="hold"/>
                                        <p:tgtEl>
                                          <p:spTgt spid="399381"/>
                                        </p:tgtEl>
                                        <p:attrNameLst>
                                          <p:attrName>ppt_w</p:attrName>
                                        </p:attrNameLst>
                                      </p:cBhvr>
                                      <p:tavLst>
                                        <p:tav tm="0">
                                          <p:val>
                                            <p:fltVal val="0"/>
                                          </p:val>
                                        </p:tav>
                                        <p:tav tm="100000">
                                          <p:val>
                                            <p:strVal val="#ppt_w"/>
                                          </p:val>
                                        </p:tav>
                                      </p:tavLst>
                                    </p:anim>
                                    <p:anim calcmode="lin" valueType="num">
                                      <p:cBhvr>
                                        <p:cTn id="29" dur="1000" fill="hold"/>
                                        <p:tgtEl>
                                          <p:spTgt spid="399381"/>
                                        </p:tgtEl>
                                        <p:attrNameLst>
                                          <p:attrName>ppt_h</p:attrName>
                                        </p:attrNameLst>
                                      </p:cBhvr>
                                      <p:tavLst>
                                        <p:tav tm="0">
                                          <p:val>
                                            <p:fltVal val="0"/>
                                          </p:val>
                                        </p:tav>
                                        <p:tav tm="100000">
                                          <p:val>
                                            <p:strVal val="#ppt_h"/>
                                          </p:val>
                                        </p:tav>
                                      </p:tavLst>
                                    </p:anim>
                                    <p:anim calcmode="lin" valueType="num">
                                      <p:cBhvr>
                                        <p:cTn id="30" dur="1000" fill="hold"/>
                                        <p:tgtEl>
                                          <p:spTgt spid="39938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99381"/>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8000"/>
                            </p:stCondLst>
                            <p:childTnLst>
                              <p:par>
                                <p:cTn id="33" presetID="15" presetClass="entr" presetSubtype="0" fill="hold" grpId="0" nodeType="afterEffect">
                                  <p:stCondLst>
                                    <p:cond delay="2000"/>
                                  </p:stCondLst>
                                  <p:childTnLst>
                                    <p:set>
                                      <p:cBhvr>
                                        <p:cTn id="34" dur="1" fill="hold">
                                          <p:stCondLst>
                                            <p:cond delay="0"/>
                                          </p:stCondLst>
                                        </p:cTn>
                                        <p:tgtEl>
                                          <p:spTgt spid="399385"/>
                                        </p:tgtEl>
                                        <p:attrNameLst>
                                          <p:attrName>style.visibility</p:attrName>
                                        </p:attrNameLst>
                                      </p:cBhvr>
                                      <p:to>
                                        <p:strVal val="visible"/>
                                      </p:to>
                                    </p:set>
                                    <p:anim calcmode="lin" valueType="num">
                                      <p:cBhvr>
                                        <p:cTn id="35" dur="1000" fill="hold"/>
                                        <p:tgtEl>
                                          <p:spTgt spid="399385"/>
                                        </p:tgtEl>
                                        <p:attrNameLst>
                                          <p:attrName>ppt_w</p:attrName>
                                        </p:attrNameLst>
                                      </p:cBhvr>
                                      <p:tavLst>
                                        <p:tav tm="0">
                                          <p:val>
                                            <p:fltVal val="0"/>
                                          </p:val>
                                        </p:tav>
                                        <p:tav tm="100000">
                                          <p:val>
                                            <p:strVal val="#ppt_w"/>
                                          </p:val>
                                        </p:tav>
                                      </p:tavLst>
                                    </p:anim>
                                    <p:anim calcmode="lin" valueType="num">
                                      <p:cBhvr>
                                        <p:cTn id="36" dur="1000" fill="hold"/>
                                        <p:tgtEl>
                                          <p:spTgt spid="399385"/>
                                        </p:tgtEl>
                                        <p:attrNameLst>
                                          <p:attrName>ppt_h</p:attrName>
                                        </p:attrNameLst>
                                      </p:cBhvr>
                                      <p:tavLst>
                                        <p:tav tm="0">
                                          <p:val>
                                            <p:fltVal val="0"/>
                                          </p:val>
                                        </p:tav>
                                        <p:tav tm="100000">
                                          <p:val>
                                            <p:strVal val="#ppt_h"/>
                                          </p:val>
                                        </p:tav>
                                      </p:tavLst>
                                    </p:anim>
                                    <p:anim calcmode="lin" valueType="num">
                                      <p:cBhvr>
                                        <p:cTn id="37" dur="1000" fill="hold"/>
                                        <p:tgtEl>
                                          <p:spTgt spid="39938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9938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9" grpId="0" animBg="1"/>
      <p:bldP spid="399380" grpId="0" animBg="1"/>
      <p:bldP spid="399381" grpId="0" animBg="1"/>
      <p:bldP spid="399382" grpId="0" animBg="1"/>
      <p:bldP spid="3993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381000"/>
            <a:ext cx="7772400" cy="914400"/>
          </a:xfrm>
        </p:spPr>
        <p:txBody>
          <a:bodyPr/>
          <a:lstStyle/>
          <a:p>
            <a:r>
              <a:rPr lang="en-US" smtClean="0"/>
              <a:t>Strategies to Reduce Drift:</a:t>
            </a:r>
          </a:p>
        </p:txBody>
      </p:sp>
      <p:sp>
        <p:nvSpPr>
          <p:cNvPr id="46083" name="Rectangle 3"/>
          <p:cNvSpPr>
            <a:spLocks noGrp="1" noChangeArrowheads="1"/>
          </p:cNvSpPr>
          <p:nvPr>
            <p:ph type="body" idx="1"/>
          </p:nvPr>
        </p:nvSpPr>
        <p:spPr>
          <a:xfrm>
            <a:off x="76200" y="1524000"/>
            <a:ext cx="8839200" cy="4572000"/>
          </a:xfrm>
          <a:noFill/>
        </p:spPr>
        <p:txBody>
          <a:bodyPr>
            <a:normAutofit fontScale="92500" lnSpcReduction="10000"/>
          </a:bodyPr>
          <a:lstStyle/>
          <a:p>
            <a:r>
              <a:rPr lang="en-US" sz="2400" dirty="0" smtClean="0"/>
              <a:t>Select nozzle to increase drop size</a:t>
            </a:r>
          </a:p>
          <a:p>
            <a:pPr>
              <a:lnSpc>
                <a:spcPct val="80000"/>
              </a:lnSpc>
            </a:pPr>
            <a:r>
              <a:rPr lang="en-US" sz="2400" dirty="0" smtClean="0"/>
              <a:t>Increase flow rates - higher application volumes</a:t>
            </a:r>
          </a:p>
          <a:p>
            <a:r>
              <a:rPr lang="en-US" sz="2400" dirty="0" smtClean="0"/>
              <a:t>Use lower pressures</a:t>
            </a:r>
          </a:p>
          <a:p>
            <a:r>
              <a:rPr lang="en-US" sz="2400" dirty="0" smtClean="0"/>
              <a:t>Use lower spray (boom) heights</a:t>
            </a:r>
          </a:p>
          <a:p>
            <a:r>
              <a:rPr lang="en-US" sz="2400" dirty="0" smtClean="0"/>
              <a:t>Avoid high application speeds/rapid speed changes</a:t>
            </a:r>
          </a:p>
          <a:p>
            <a:r>
              <a:rPr lang="en-US" sz="2400" dirty="0" smtClean="0"/>
              <a:t>Avoid adverse weather conditions</a:t>
            </a:r>
          </a:p>
          <a:p>
            <a:pPr lvl="1"/>
            <a:r>
              <a:rPr lang="en-US" sz="2000" dirty="0" smtClean="0"/>
              <a:t>High winds, light &amp; variable winds, calm air</a:t>
            </a:r>
          </a:p>
          <a:p>
            <a:r>
              <a:rPr lang="en-US" sz="2400" dirty="0" smtClean="0"/>
              <a:t>Consider using buffer zones</a:t>
            </a:r>
          </a:p>
          <a:p>
            <a:r>
              <a:rPr lang="en-US" sz="2400" dirty="0" smtClean="0"/>
              <a:t>Consider using new technologies:</a:t>
            </a:r>
          </a:p>
          <a:p>
            <a:pPr lvl="1">
              <a:lnSpc>
                <a:spcPct val="80000"/>
              </a:lnSpc>
            </a:pPr>
            <a:r>
              <a:rPr lang="en-US" sz="2400" dirty="0" smtClean="0">
                <a:solidFill>
                  <a:srgbClr val="3333FF"/>
                </a:solidFill>
              </a:rPr>
              <a:t>drift reduction nozzles</a:t>
            </a:r>
          </a:p>
          <a:p>
            <a:pPr lvl="1"/>
            <a:r>
              <a:rPr lang="en-US" sz="2400" dirty="0" smtClean="0">
                <a:solidFill>
                  <a:srgbClr val="3333FF"/>
                </a:solidFill>
              </a:rPr>
              <a:t>drift reduction additives</a:t>
            </a:r>
          </a:p>
          <a:p>
            <a:pPr lvl="1">
              <a:lnSpc>
                <a:spcPct val="70000"/>
              </a:lnSpc>
            </a:pPr>
            <a:r>
              <a:rPr lang="en-US" sz="2400" dirty="0" smtClean="0">
                <a:solidFill>
                  <a:srgbClr val="3333FF"/>
                </a:solidFill>
              </a:rPr>
              <a:t>shields, electrostatics, air-assist</a:t>
            </a:r>
          </a:p>
          <a:p>
            <a:pPr lvl="1">
              <a:lnSpc>
                <a:spcPct val="70000"/>
              </a:lnSpc>
            </a:pPr>
            <a:r>
              <a:rPr lang="en-US" sz="2400" dirty="0" smtClean="0">
                <a:solidFill>
                  <a:srgbClr val="3333FF"/>
                </a:solidFill>
              </a:rPr>
              <a:t>pulse width modulation</a:t>
            </a:r>
          </a:p>
        </p:txBody>
      </p:sp>
      <p:pic>
        <p:nvPicPr>
          <p:cNvPr id="46084" name="Picture 4"/>
          <p:cNvPicPr>
            <a:picLocks noChangeAspect="1" noChangeArrowheads="1"/>
          </p:cNvPicPr>
          <p:nvPr/>
        </p:nvPicPr>
        <p:blipFill>
          <a:blip r:embed="rId3" cstate="print"/>
          <a:srcRect/>
          <a:stretch>
            <a:fillRect/>
          </a:stretch>
        </p:blipFill>
        <p:spPr bwMode="auto">
          <a:xfrm>
            <a:off x="5562600" y="4267200"/>
            <a:ext cx="3429000" cy="1451137"/>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34975" y="579438"/>
            <a:ext cx="7167563" cy="285750"/>
          </a:xfrm>
        </p:spPr>
        <p:txBody>
          <a:bodyPr>
            <a:normAutofit fontScale="90000"/>
          </a:bodyPr>
          <a:lstStyle/>
          <a:p>
            <a:r>
              <a:rPr lang="en-US" sz="3600" smtClean="0"/>
              <a:t>Drift Reduction Additives:</a:t>
            </a:r>
            <a:endParaRPr lang="en-US" smtClean="0"/>
          </a:p>
        </p:txBody>
      </p:sp>
      <p:sp>
        <p:nvSpPr>
          <p:cNvPr id="48131" name="Rectangle 3"/>
          <p:cNvSpPr>
            <a:spLocks noGrp="1" noChangeArrowheads="1"/>
          </p:cNvSpPr>
          <p:nvPr>
            <p:ph type="body" idx="1"/>
          </p:nvPr>
        </p:nvSpPr>
        <p:spPr>
          <a:xfrm>
            <a:off x="228600" y="2057400"/>
            <a:ext cx="4419600" cy="3276600"/>
          </a:xfrm>
        </p:spPr>
        <p:txBody>
          <a:bodyPr/>
          <a:lstStyle/>
          <a:p>
            <a:pPr>
              <a:lnSpc>
                <a:spcPct val="80000"/>
              </a:lnSpc>
            </a:pPr>
            <a:r>
              <a:rPr lang="en-US" sz="2400" smtClean="0"/>
              <a:t>Many available!</a:t>
            </a:r>
          </a:p>
          <a:p>
            <a:pPr>
              <a:lnSpc>
                <a:spcPct val="80000"/>
              </a:lnSpc>
            </a:pPr>
            <a:r>
              <a:rPr lang="en-US" sz="2400" smtClean="0"/>
              <a:t>Not EPA regulated</a:t>
            </a:r>
          </a:p>
          <a:p>
            <a:pPr>
              <a:lnSpc>
                <a:spcPct val="80000"/>
              </a:lnSpc>
            </a:pPr>
            <a:r>
              <a:rPr lang="en-US" sz="2400" smtClean="0"/>
              <a:t>Long chain polymers</a:t>
            </a:r>
          </a:p>
          <a:p>
            <a:pPr>
              <a:lnSpc>
                <a:spcPct val="80000"/>
              </a:lnSpc>
            </a:pPr>
            <a:r>
              <a:rPr lang="en-US" sz="2400" smtClean="0">
                <a:solidFill>
                  <a:srgbClr val="FF0000"/>
                </a:solidFill>
              </a:rPr>
              <a:t>Soluble powders</a:t>
            </a:r>
            <a:endParaRPr lang="en-US" sz="2800" smtClean="0">
              <a:solidFill>
                <a:srgbClr val="FF0000"/>
              </a:solidFill>
            </a:endParaRPr>
          </a:p>
          <a:p>
            <a:pPr>
              <a:lnSpc>
                <a:spcPct val="80000"/>
              </a:lnSpc>
            </a:pPr>
            <a:r>
              <a:rPr lang="en-US" sz="2400" smtClean="0"/>
              <a:t>50 - 80% reduction in off-target movement</a:t>
            </a:r>
          </a:p>
          <a:p>
            <a:pPr>
              <a:lnSpc>
                <a:spcPct val="80000"/>
              </a:lnSpc>
            </a:pPr>
            <a:r>
              <a:rPr lang="en-US" sz="2400" smtClean="0"/>
              <a:t>Not all will work!!!!</a:t>
            </a:r>
          </a:p>
          <a:p>
            <a:pPr>
              <a:lnSpc>
                <a:spcPct val="80000"/>
              </a:lnSpc>
            </a:pPr>
            <a:r>
              <a:rPr lang="en-US" sz="2400" smtClean="0"/>
              <a:t>Pump shear problems</a:t>
            </a:r>
          </a:p>
          <a:p>
            <a:pPr>
              <a:lnSpc>
                <a:spcPct val="80000"/>
              </a:lnSpc>
            </a:pPr>
            <a:r>
              <a:rPr lang="en-US" sz="2400" smtClean="0"/>
              <a:t>Effect on the pattern?</a:t>
            </a:r>
          </a:p>
        </p:txBody>
      </p:sp>
      <p:pic>
        <p:nvPicPr>
          <p:cNvPr id="47108" name="Picture 4" descr="snake"/>
          <p:cNvPicPr>
            <a:picLocks noChangeAspect="1" noChangeArrowheads="1"/>
          </p:cNvPicPr>
          <p:nvPr/>
        </p:nvPicPr>
        <p:blipFill>
          <a:blip r:embed="rId3"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990600" y="5334000"/>
            <a:ext cx="29432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48134" name="Oval 5"/>
          <p:cNvSpPr>
            <a:spLocks noChangeArrowheads="1"/>
          </p:cNvSpPr>
          <p:nvPr/>
        </p:nvSpPr>
        <p:spPr bwMode="auto">
          <a:xfrm>
            <a:off x="304800" y="23622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279525" y="517525"/>
            <a:ext cx="6192838" cy="701675"/>
          </a:xfrm>
          <a:prstGeom prst="rect">
            <a:avLst/>
          </a:prstGeom>
          <a:noFill/>
          <a:ln w="9525">
            <a:noFill/>
            <a:miter lim="800000"/>
            <a:headEnd/>
            <a:tailEnd/>
          </a:ln>
        </p:spPr>
        <p:txBody>
          <a:bodyPr wrap="none" lIns="92075" tIns="46038" rIns="92075" bIns="46038">
            <a:spAutoFit/>
          </a:bodyPr>
          <a:lstStyle/>
          <a:p>
            <a:r>
              <a:rPr lang="en-US" sz="4000" b="0">
                <a:latin typeface="Comic Sans MS" pitchFamily="66" charset="0"/>
              </a:rPr>
              <a:t>Hand Sprayer Calibration</a:t>
            </a:r>
            <a:endParaRPr lang="en-US" sz="4000" u="sng">
              <a:latin typeface="Comic Sans MS" pitchFamily="66" charset="0"/>
            </a:endParaRPr>
          </a:p>
        </p:txBody>
      </p:sp>
      <p:sp>
        <p:nvSpPr>
          <p:cNvPr id="34819" name="Rectangle 3"/>
          <p:cNvSpPr>
            <a:spLocks noChangeArrowheads="1"/>
          </p:cNvSpPr>
          <p:nvPr/>
        </p:nvSpPr>
        <p:spPr bwMode="auto">
          <a:xfrm>
            <a:off x="609600" y="1612900"/>
            <a:ext cx="6762750" cy="641350"/>
          </a:xfrm>
          <a:prstGeom prst="rect">
            <a:avLst/>
          </a:prstGeom>
          <a:noFill/>
          <a:ln w="9525">
            <a:noFill/>
            <a:miter lim="800000"/>
            <a:headEnd/>
            <a:tailEnd/>
          </a:ln>
        </p:spPr>
        <p:txBody>
          <a:bodyPr wrap="none" lIns="92075" tIns="46038" rIns="92075" bIns="46038">
            <a:spAutoFit/>
          </a:bodyPr>
          <a:lstStyle/>
          <a:p>
            <a:r>
              <a:rPr lang="en-US" sz="3600">
                <a:solidFill>
                  <a:srgbClr val="FFFFFF"/>
                </a:solidFill>
              </a:rPr>
              <a:t>Spraying to the point of runoff</a:t>
            </a:r>
          </a:p>
        </p:txBody>
      </p:sp>
      <p:sp>
        <p:nvSpPr>
          <p:cNvPr id="34820" name="Rectangle 4"/>
          <p:cNvSpPr>
            <a:spLocks noGrp="1" noChangeArrowheads="1"/>
          </p:cNvSpPr>
          <p:nvPr>
            <p:ph idx="1"/>
          </p:nvPr>
        </p:nvSpPr>
        <p:spPr>
          <a:xfrm>
            <a:off x="533400" y="1752600"/>
            <a:ext cx="8382000" cy="1905000"/>
          </a:xfrm>
          <a:solidFill>
            <a:srgbClr val="FFFFFF"/>
          </a:solidFill>
          <a:ln w="50800" cap="flat">
            <a:solidFill>
              <a:schemeClr val="tx1"/>
            </a:solidFill>
          </a:ln>
        </p:spPr>
        <p:txBody>
          <a:bodyPr>
            <a:normAutofit fontScale="92500"/>
          </a:bodyPr>
          <a:lstStyle/>
          <a:p>
            <a:r>
              <a:rPr lang="en-US" sz="3200" smtClean="0"/>
              <a:t>product added to each gal. or 100 gal.</a:t>
            </a:r>
          </a:p>
          <a:p>
            <a:r>
              <a:rPr lang="en-US" sz="3200" smtClean="0"/>
              <a:t>uniform coverage-dripping from leaves</a:t>
            </a:r>
          </a:p>
          <a:p>
            <a:r>
              <a:rPr lang="en-US" sz="3200" smtClean="0"/>
              <a:t>time and gallons per tree/1000 sq. ft.</a:t>
            </a:r>
          </a:p>
        </p:txBody>
      </p:sp>
      <p:sp>
        <p:nvSpPr>
          <p:cNvPr id="34821" name="Rectangle 5"/>
          <p:cNvSpPr>
            <a:spLocks noChangeArrowheads="1"/>
          </p:cNvSpPr>
          <p:nvPr/>
        </p:nvSpPr>
        <p:spPr bwMode="auto">
          <a:xfrm>
            <a:off x="3276600" y="3886200"/>
            <a:ext cx="1911350" cy="641350"/>
          </a:xfrm>
          <a:prstGeom prst="rect">
            <a:avLst/>
          </a:prstGeom>
          <a:noFill/>
          <a:ln w="9525">
            <a:noFill/>
            <a:miter lim="800000"/>
            <a:headEnd/>
            <a:tailEnd/>
          </a:ln>
        </p:spPr>
        <p:txBody>
          <a:bodyPr wrap="none" lIns="92075" tIns="46038" rIns="92075" bIns="46038">
            <a:spAutoFit/>
          </a:bodyPr>
          <a:lstStyle/>
          <a:p>
            <a:r>
              <a:rPr lang="en-US" sz="3600"/>
              <a:t>“Dilute”</a:t>
            </a:r>
          </a:p>
        </p:txBody>
      </p:sp>
      <p:sp>
        <p:nvSpPr>
          <p:cNvPr id="34822" name="Rectangle 6"/>
          <p:cNvSpPr>
            <a:spLocks noChangeArrowheads="1"/>
          </p:cNvSpPr>
          <p:nvPr/>
        </p:nvSpPr>
        <p:spPr bwMode="auto">
          <a:xfrm>
            <a:off x="2819400" y="4953000"/>
            <a:ext cx="2724150" cy="1190625"/>
          </a:xfrm>
          <a:prstGeom prst="rect">
            <a:avLst/>
          </a:prstGeom>
          <a:noFill/>
          <a:ln w="9525">
            <a:noFill/>
            <a:miter lim="800000"/>
            <a:headEnd/>
            <a:tailEnd/>
          </a:ln>
        </p:spPr>
        <p:txBody>
          <a:bodyPr wrap="none" lIns="92075" tIns="46038" rIns="92075" bIns="46038">
            <a:spAutoFit/>
          </a:bodyPr>
          <a:lstStyle/>
          <a:p>
            <a:r>
              <a:rPr lang="en-US" sz="3600">
                <a:solidFill>
                  <a:schemeClr val="tx2"/>
                </a:solidFill>
              </a:rPr>
              <a:t>Technique</a:t>
            </a:r>
          </a:p>
          <a:p>
            <a:r>
              <a:rPr lang="en-US" sz="3600">
                <a:solidFill>
                  <a:schemeClr val="tx2"/>
                </a:solidFill>
              </a:rPr>
              <a:t> important!!</a:t>
            </a:r>
            <a:endParaRPr lang="en-US" sz="3600"/>
          </a:p>
        </p:txBody>
      </p:sp>
      <p:pic>
        <p:nvPicPr>
          <p:cNvPr id="34823" name="Picture 7" descr="backpack"/>
          <p:cNvPicPr>
            <a:picLocks noChangeAspect="1" noChangeArrowheads="1"/>
          </p:cNvPicPr>
          <p:nvPr/>
        </p:nvPicPr>
        <p:blipFill>
          <a:blip r:embed="rId3" cstate="print">
            <a:lum bright="-12000"/>
          </a:blip>
          <a:srcRect l="9056" t="8504" r="9435" b="6465"/>
          <a:stretch>
            <a:fillRect/>
          </a:stretch>
        </p:blipFill>
        <p:spPr bwMode="auto">
          <a:xfrm>
            <a:off x="228600" y="4114800"/>
            <a:ext cx="2667000" cy="1974850"/>
          </a:xfrm>
          <a:prstGeom prst="rect">
            <a:avLst/>
          </a:prstGeom>
          <a:noFill/>
          <a:ln w="9525">
            <a:noFill/>
            <a:miter lim="800000"/>
            <a:headEnd/>
            <a:tailEnd/>
          </a:ln>
        </p:spPr>
      </p:pic>
      <p:pic>
        <p:nvPicPr>
          <p:cNvPr id="34824" name="Picture 8" descr="turf gun-2"/>
          <p:cNvPicPr>
            <a:picLocks noChangeAspect="1" noChangeArrowheads="1"/>
          </p:cNvPicPr>
          <p:nvPr/>
        </p:nvPicPr>
        <p:blipFill>
          <a:blip r:embed="rId4" cstate="print">
            <a:lum bright="-6000"/>
          </a:blip>
          <a:srcRect/>
          <a:stretch>
            <a:fillRect/>
          </a:stretch>
        </p:blipFill>
        <p:spPr bwMode="auto">
          <a:xfrm>
            <a:off x="5791200" y="4727575"/>
            <a:ext cx="3276600" cy="1978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381000" y="1066800"/>
            <a:ext cx="8077200" cy="1874838"/>
          </a:xfrm>
          <a:solidFill>
            <a:srgbClr val="FFFFFF"/>
          </a:solidFill>
        </p:spPr>
        <p:txBody>
          <a:bodyPr>
            <a:normAutofit lnSpcReduction="10000"/>
          </a:bodyPr>
          <a:lstStyle/>
          <a:p>
            <a:pPr>
              <a:buFont typeface="Monotype Sorts" pitchFamily="2" charset="2"/>
              <a:buNone/>
            </a:pPr>
            <a:r>
              <a:rPr lang="en-US" sz="3200" smtClean="0"/>
              <a:t>A spray gun has a swath of 10 ft.  For uniform distribution of spray use 100% overlap.  This creates an effective width of 5 ft.</a:t>
            </a:r>
          </a:p>
        </p:txBody>
      </p:sp>
      <p:sp>
        <p:nvSpPr>
          <p:cNvPr id="35843" name="Rectangle 3"/>
          <p:cNvSpPr>
            <a:spLocks noChangeArrowheads="1"/>
          </p:cNvSpPr>
          <p:nvPr/>
        </p:nvSpPr>
        <p:spPr bwMode="auto">
          <a:xfrm>
            <a:off x="685800" y="381000"/>
            <a:ext cx="7924800" cy="701675"/>
          </a:xfrm>
          <a:prstGeom prst="rect">
            <a:avLst/>
          </a:prstGeom>
          <a:noFill/>
          <a:ln w="9525">
            <a:noFill/>
            <a:miter lim="800000"/>
            <a:headEnd/>
            <a:tailEnd/>
          </a:ln>
        </p:spPr>
        <p:txBody>
          <a:bodyPr lIns="92075" tIns="46038" rIns="92075" bIns="46038">
            <a:spAutoFit/>
          </a:bodyPr>
          <a:lstStyle/>
          <a:p>
            <a:r>
              <a:rPr lang="en-US" sz="4000" b="0" i="1">
                <a:solidFill>
                  <a:schemeClr val="tx2"/>
                </a:solidFill>
              </a:rPr>
              <a:t>Calibration For Hand Spray Guns</a:t>
            </a:r>
            <a:endParaRPr lang="en-US" sz="3200" u="sng"/>
          </a:p>
        </p:txBody>
      </p:sp>
      <p:sp>
        <p:nvSpPr>
          <p:cNvPr id="35844" name="Rectangle 4"/>
          <p:cNvSpPr>
            <a:spLocks noChangeArrowheads="1"/>
          </p:cNvSpPr>
          <p:nvPr/>
        </p:nvSpPr>
        <p:spPr bwMode="auto">
          <a:xfrm>
            <a:off x="577850" y="4800600"/>
            <a:ext cx="1708150" cy="641350"/>
          </a:xfrm>
          <a:prstGeom prst="rect">
            <a:avLst/>
          </a:prstGeom>
          <a:noFill/>
          <a:ln w="9525">
            <a:noFill/>
            <a:miter lim="800000"/>
            <a:headEnd/>
            <a:tailEnd/>
          </a:ln>
        </p:spPr>
        <p:txBody>
          <a:bodyPr wrap="none" lIns="92075" tIns="46038" rIns="92075" bIns="46038">
            <a:spAutoFit/>
          </a:bodyPr>
          <a:lstStyle/>
          <a:p>
            <a:r>
              <a:rPr lang="en-US" sz="3600" u="sng"/>
              <a:t>Step 1:</a:t>
            </a:r>
          </a:p>
        </p:txBody>
      </p:sp>
      <p:sp>
        <p:nvSpPr>
          <p:cNvPr id="35845" name="Rectangle 5"/>
          <p:cNvSpPr>
            <a:spLocks noChangeArrowheads="1"/>
          </p:cNvSpPr>
          <p:nvPr/>
        </p:nvSpPr>
        <p:spPr bwMode="auto">
          <a:xfrm>
            <a:off x="457200" y="6278563"/>
            <a:ext cx="8410575" cy="579437"/>
          </a:xfrm>
          <a:prstGeom prst="rect">
            <a:avLst/>
          </a:prstGeom>
          <a:solidFill>
            <a:srgbClr val="FFFFFF"/>
          </a:solidFill>
          <a:ln w="9525">
            <a:noFill/>
            <a:miter lim="800000"/>
            <a:headEnd/>
            <a:tailEnd/>
          </a:ln>
        </p:spPr>
        <p:txBody>
          <a:bodyPr lIns="92075" tIns="46038" rIns="92075" bIns="46038">
            <a:spAutoFit/>
          </a:bodyPr>
          <a:lstStyle/>
          <a:p>
            <a:r>
              <a:rPr lang="en-US" sz="3200">
                <a:solidFill>
                  <a:srgbClr val="009900"/>
                </a:solidFill>
              </a:rPr>
              <a:t>Mark off a calibration course of 1000 sq. ft.</a:t>
            </a:r>
          </a:p>
        </p:txBody>
      </p:sp>
      <p:pic>
        <p:nvPicPr>
          <p:cNvPr id="35846" name="Picture 6" descr="turf gun-lawn"/>
          <p:cNvPicPr>
            <a:picLocks noChangeAspect="1" noChangeArrowheads="1"/>
          </p:cNvPicPr>
          <p:nvPr/>
        </p:nvPicPr>
        <p:blipFill>
          <a:blip r:embed="rId3" cstate="print"/>
          <a:srcRect/>
          <a:stretch>
            <a:fillRect/>
          </a:stretch>
        </p:blipFill>
        <p:spPr bwMode="auto">
          <a:xfrm>
            <a:off x="4938713" y="3009900"/>
            <a:ext cx="3824287" cy="2781300"/>
          </a:xfrm>
          <a:prstGeom prst="rect">
            <a:avLst/>
          </a:prstGeom>
          <a:noFill/>
          <a:ln w="9525">
            <a:noFill/>
            <a:miter lim="800000"/>
            <a:headEnd/>
            <a:tailEnd/>
          </a:ln>
        </p:spPr>
      </p:pic>
      <p:pic>
        <p:nvPicPr>
          <p:cNvPr id="35847" name="Picture 8" descr="http://www.hdhudson.com/images/gg--jd9g.gif"/>
          <p:cNvPicPr>
            <a:picLocks noChangeAspect="1" noChangeArrowheads="1"/>
          </p:cNvPicPr>
          <p:nvPr/>
        </p:nvPicPr>
        <p:blipFill>
          <a:blip r:embed="rId4" cstate="print"/>
          <a:srcRect/>
          <a:stretch>
            <a:fillRect/>
          </a:stretch>
        </p:blipFill>
        <p:spPr bwMode="auto">
          <a:xfrm>
            <a:off x="3352800" y="4114800"/>
            <a:ext cx="1438275" cy="2085975"/>
          </a:xfrm>
          <a:prstGeom prst="rect">
            <a:avLst/>
          </a:prstGeom>
          <a:noFill/>
          <a:ln w="9525">
            <a:noFill/>
            <a:miter lim="800000"/>
            <a:headEnd/>
            <a:tailEnd/>
          </a:ln>
        </p:spPr>
      </p:pic>
      <p:pic>
        <p:nvPicPr>
          <p:cNvPr id="35848" name="Picture 10" descr="http://www.hdhudson.com/images/gg-nozzles.gif"/>
          <p:cNvPicPr>
            <a:picLocks noChangeAspect="1" noChangeArrowheads="1"/>
          </p:cNvPicPr>
          <p:nvPr/>
        </p:nvPicPr>
        <p:blipFill>
          <a:blip r:embed="rId5" cstate="print"/>
          <a:srcRect/>
          <a:stretch>
            <a:fillRect/>
          </a:stretch>
        </p:blipFill>
        <p:spPr bwMode="auto">
          <a:xfrm>
            <a:off x="304800" y="2971800"/>
            <a:ext cx="2905125" cy="156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228600" y="1752600"/>
            <a:ext cx="8305800" cy="1981200"/>
          </a:xfrm>
          <a:solidFill>
            <a:srgbClr val="FFFFFF"/>
          </a:solidFill>
        </p:spPr>
        <p:txBody>
          <a:bodyPr>
            <a:normAutofit fontScale="92500" lnSpcReduction="20000"/>
          </a:bodyPr>
          <a:lstStyle/>
          <a:p>
            <a:pPr>
              <a:buFont typeface="Monotype Sorts" pitchFamily="2" charset="2"/>
              <a:buNone/>
            </a:pPr>
            <a:r>
              <a:rPr lang="en-US" sz="3200" smtClean="0"/>
              <a:t>	</a:t>
            </a:r>
            <a:r>
              <a:rPr lang="en-US" sz="3200" b="0" smtClean="0"/>
              <a:t>Accurately measure the time required to spray the calibration course using a proper technique.  Remember only record the amount of time the gun is actually spraying.</a:t>
            </a:r>
            <a:r>
              <a:rPr lang="en-US" sz="3200" smtClean="0"/>
              <a:t>  </a:t>
            </a:r>
          </a:p>
        </p:txBody>
      </p:sp>
      <p:sp>
        <p:nvSpPr>
          <p:cNvPr id="36867" name="Rectangle 3"/>
          <p:cNvSpPr>
            <a:spLocks noChangeArrowheads="1"/>
          </p:cNvSpPr>
          <p:nvPr/>
        </p:nvSpPr>
        <p:spPr bwMode="auto">
          <a:xfrm>
            <a:off x="381000" y="1143000"/>
            <a:ext cx="1536700" cy="579438"/>
          </a:xfrm>
          <a:prstGeom prst="rect">
            <a:avLst/>
          </a:prstGeom>
          <a:noFill/>
          <a:ln w="9525">
            <a:noFill/>
            <a:miter lim="800000"/>
            <a:headEnd/>
            <a:tailEnd/>
          </a:ln>
        </p:spPr>
        <p:txBody>
          <a:bodyPr wrap="none" lIns="92075" tIns="46038" rIns="92075" bIns="46038">
            <a:spAutoFit/>
          </a:bodyPr>
          <a:lstStyle/>
          <a:p>
            <a:r>
              <a:rPr lang="en-US" sz="3200" u="sng"/>
              <a:t>Step 2:</a:t>
            </a:r>
          </a:p>
        </p:txBody>
      </p:sp>
      <p:sp>
        <p:nvSpPr>
          <p:cNvPr id="36868" name="Rectangle 4"/>
          <p:cNvSpPr>
            <a:spLocks noChangeArrowheads="1"/>
          </p:cNvSpPr>
          <p:nvPr/>
        </p:nvSpPr>
        <p:spPr bwMode="auto">
          <a:xfrm>
            <a:off x="304800" y="3810000"/>
            <a:ext cx="1536700" cy="579438"/>
          </a:xfrm>
          <a:prstGeom prst="rect">
            <a:avLst/>
          </a:prstGeom>
          <a:noFill/>
          <a:ln w="9525">
            <a:noFill/>
            <a:miter lim="800000"/>
            <a:headEnd/>
            <a:tailEnd/>
          </a:ln>
        </p:spPr>
        <p:txBody>
          <a:bodyPr wrap="none" lIns="92075" tIns="46038" rIns="92075" bIns="46038">
            <a:spAutoFit/>
          </a:bodyPr>
          <a:lstStyle/>
          <a:p>
            <a:r>
              <a:rPr lang="en-US" sz="3200" u="sng"/>
              <a:t>Step 3:</a:t>
            </a:r>
            <a:endParaRPr lang="en-US" sz="3600" u="sng"/>
          </a:p>
        </p:txBody>
      </p:sp>
      <p:sp>
        <p:nvSpPr>
          <p:cNvPr id="36869" name="Rectangle 5"/>
          <p:cNvSpPr>
            <a:spLocks noChangeArrowheads="1"/>
          </p:cNvSpPr>
          <p:nvPr/>
        </p:nvSpPr>
        <p:spPr bwMode="auto">
          <a:xfrm>
            <a:off x="609600" y="4343400"/>
            <a:ext cx="7962900" cy="2041525"/>
          </a:xfrm>
          <a:prstGeom prst="rect">
            <a:avLst/>
          </a:prstGeom>
          <a:solidFill>
            <a:srgbClr val="FFFFFF"/>
          </a:solidFill>
          <a:ln w="9525">
            <a:noFill/>
            <a:miter lim="800000"/>
            <a:headEnd/>
            <a:tailEnd/>
          </a:ln>
        </p:spPr>
        <p:txBody>
          <a:bodyPr wrap="none" lIns="92075" tIns="46038" rIns="92075" bIns="46038">
            <a:spAutoFit/>
          </a:bodyPr>
          <a:lstStyle/>
          <a:p>
            <a:r>
              <a:rPr lang="en-US" sz="3200" b="0"/>
              <a:t>Measure the flow rate from the gun.  Using </a:t>
            </a:r>
          </a:p>
          <a:p>
            <a:r>
              <a:rPr lang="en-US" sz="3200" b="0"/>
              <a:t>the time recorded in Step 2 collect the </a:t>
            </a:r>
          </a:p>
          <a:p>
            <a:r>
              <a:rPr lang="en-US" sz="3200" b="0"/>
              <a:t>output from the gun in a graduated</a:t>
            </a:r>
          </a:p>
          <a:p>
            <a:r>
              <a:rPr lang="en-US" sz="3200" b="0"/>
              <a:t>container for the period of time in Step 2.</a:t>
            </a:r>
            <a:endParaRPr lang="en-US" sz="3200"/>
          </a:p>
        </p:txBody>
      </p:sp>
      <p:sp>
        <p:nvSpPr>
          <p:cNvPr id="36870" name="Rectangle 6"/>
          <p:cNvSpPr>
            <a:spLocks noChangeArrowheads="1"/>
          </p:cNvSpPr>
          <p:nvPr/>
        </p:nvSpPr>
        <p:spPr bwMode="auto">
          <a:xfrm>
            <a:off x="1371600" y="381000"/>
            <a:ext cx="5607050" cy="701675"/>
          </a:xfrm>
          <a:prstGeom prst="rect">
            <a:avLst/>
          </a:prstGeom>
          <a:noFill/>
          <a:ln w="12700">
            <a:noFill/>
            <a:miter lim="800000"/>
            <a:headEnd type="none" w="sm" len="sm"/>
            <a:tailEnd type="none" w="sm" len="sm"/>
          </a:ln>
        </p:spPr>
        <p:txBody>
          <a:bodyPr wrap="none">
            <a:spAutoFit/>
          </a:bodyPr>
          <a:lstStyle/>
          <a:p>
            <a:r>
              <a:rPr lang="en-US" sz="4000" b="0" i="1">
                <a:solidFill>
                  <a:schemeClr val="tx2"/>
                </a:solidFill>
              </a:rPr>
              <a:t>Hand Spray Guns, cont.</a:t>
            </a:r>
            <a:endParaRPr lang="en-US" sz="3200" b="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482600" y="4267200"/>
            <a:ext cx="6756400" cy="1905000"/>
          </a:xfrm>
          <a:prstGeom prst="roundRect">
            <a:avLst>
              <a:gd name="adj" fmla="val 12495"/>
            </a:avLst>
          </a:prstGeom>
          <a:solidFill>
            <a:schemeClr val="bg1"/>
          </a:solidFill>
          <a:ln w="50800">
            <a:solidFill>
              <a:schemeClr val="tx1"/>
            </a:solidFill>
            <a:round/>
            <a:headEnd/>
            <a:tailEnd/>
          </a:ln>
        </p:spPr>
        <p:txBody>
          <a:bodyPr wrap="none" anchor="ctr"/>
          <a:lstStyle/>
          <a:p>
            <a:endParaRPr lang="en-US"/>
          </a:p>
        </p:txBody>
      </p:sp>
      <p:sp>
        <p:nvSpPr>
          <p:cNvPr id="37891" name="Rectangle 3"/>
          <p:cNvSpPr>
            <a:spLocks noGrp="1" noChangeArrowheads="1"/>
          </p:cNvSpPr>
          <p:nvPr>
            <p:ph idx="1"/>
          </p:nvPr>
        </p:nvSpPr>
        <p:spPr>
          <a:xfrm>
            <a:off x="304800" y="914400"/>
            <a:ext cx="8483600" cy="2590800"/>
          </a:xfrm>
          <a:solidFill>
            <a:srgbClr val="FFFFFF"/>
          </a:solidFill>
          <a:ln w="50800" cap="flat">
            <a:solidFill>
              <a:schemeClr val="tx1"/>
            </a:solidFill>
          </a:ln>
        </p:spPr>
        <p:txBody>
          <a:bodyPr>
            <a:normAutofit fontScale="92500"/>
          </a:bodyPr>
          <a:lstStyle/>
          <a:p>
            <a:pPr>
              <a:buFont typeface="Monotype Sorts" pitchFamily="2" charset="2"/>
              <a:buNone/>
            </a:pPr>
            <a:r>
              <a:rPr lang="en-US" sz="3200" smtClean="0">
                <a:solidFill>
                  <a:schemeClr val="accent2"/>
                </a:solidFill>
              </a:rPr>
              <a:t>Example:</a:t>
            </a:r>
            <a:endParaRPr lang="en-US" sz="3200" smtClean="0"/>
          </a:p>
          <a:p>
            <a:pPr>
              <a:buFont typeface="Monotype Sorts" pitchFamily="2" charset="2"/>
              <a:buNone/>
            </a:pPr>
            <a:r>
              <a:rPr lang="en-US" sz="3200" smtClean="0"/>
              <a:t>It took 50 seconds for an applicator to spray the 1000 sq. ft. calibration course.  The amount of spray collected from the gun in the 50 seconds was 1.4 gallons.</a:t>
            </a:r>
          </a:p>
        </p:txBody>
      </p:sp>
      <p:sp>
        <p:nvSpPr>
          <p:cNvPr id="37892" name="Rectangle 4"/>
          <p:cNvSpPr>
            <a:spLocks noChangeArrowheads="1"/>
          </p:cNvSpPr>
          <p:nvPr/>
        </p:nvSpPr>
        <p:spPr bwMode="auto">
          <a:xfrm>
            <a:off x="990600" y="228600"/>
            <a:ext cx="7772400" cy="701675"/>
          </a:xfrm>
          <a:prstGeom prst="rect">
            <a:avLst/>
          </a:prstGeom>
          <a:noFill/>
          <a:ln w="9525">
            <a:noFill/>
            <a:miter lim="800000"/>
            <a:headEnd/>
            <a:tailEnd/>
          </a:ln>
        </p:spPr>
        <p:txBody>
          <a:bodyPr lIns="92075" tIns="46038" rIns="92075" bIns="46038">
            <a:spAutoFit/>
          </a:bodyPr>
          <a:lstStyle/>
          <a:p>
            <a:r>
              <a:rPr lang="en-US" sz="4000" b="0" i="1">
                <a:solidFill>
                  <a:schemeClr val="tx2"/>
                </a:solidFill>
              </a:rPr>
              <a:t>Hand Spray Guns: cont.</a:t>
            </a:r>
            <a:endParaRPr lang="en-US" sz="3600" b="0" i="1">
              <a:solidFill>
                <a:schemeClr val="tx2"/>
              </a:solidFill>
              <a:latin typeface="Book Antiqua" pitchFamily="18" charset="0"/>
            </a:endParaRPr>
          </a:p>
        </p:txBody>
      </p:sp>
      <p:sp>
        <p:nvSpPr>
          <p:cNvPr id="37893" name="Rectangle 5"/>
          <p:cNvSpPr>
            <a:spLocks noChangeArrowheads="1"/>
          </p:cNvSpPr>
          <p:nvPr/>
        </p:nvSpPr>
        <p:spPr bwMode="auto">
          <a:xfrm>
            <a:off x="457200" y="3581400"/>
            <a:ext cx="8001000" cy="2528888"/>
          </a:xfrm>
          <a:prstGeom prst="rect">
            <a:avLst/>
          </a:prstGeom>
          <a:noFill/>
          <a:ln w="9525">
            <a:noFill/>
            <a:miter lim="800000"/>
            <a:headEnd/>
            <a:tailEnd/>
          </a:ln>
        </p:spPr>
        <p:txBody>
          <a:bodyPr lIns="92075" tIns="46038" rIns="92075" bIns="46038">
            <a:spAutoFit/>
          </a:bodyPr>
          <a:lstStyle/>
          <a:p>
            <a:r>
              <a:rPr lang="en-US" sz="3200"/>
              <a:t>The application rate for this example is:</a:t>
            </a:r>
          </a:p>
          <a:p>
            <a:endParaRPr lang="en-US" sz="3200"/>
          </a:p>
          <a:p>
            <a:pPr lvl="1"/>
            <a:r>
              <a:rPr lang="en-US" sz="3200"/>
              <a:t>1.4 gallons per 1000 sq. ft.</a:t>
            </a:r>
          </a:p>
          <a:p>
            <a:pPr lvl="4"/>
            <a:r>
              <a:rPr lang="en-US" sz="3200"/>
              <a:t>or</a:t>
            </a:r>
          </a:p>
          <a:p>
            <a:pPr lvl="1"/>
            <a:r>
              <a:rPr lang="en-US" sz="3200"/>
              <a:t>61 gallons per acre (43.56 x 1.4)</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76200" y="76200"/>
            <a:ext cx="2941602" cy="3886200"/>
          </a:xfrm>
          <a:prstGeom prst="rect">
            <a:avLst/>
          </a:prstGeom>
          <a:noFill/>
          <a:ln w="12700" cap="flat" cmpd="sng">
            <a:solidFill>
              <a:srgbClr val="FF0000"/>
            </a:solidFill>
            <a:prstDash val="solid"/>
            <a:miter lim="800000"/>
            <a:headEnd type="none" w="sm" len="sm"/>
            <a:tailEnd type="none" w="sm" len="sm"/>
          </a:ln>
        </p:spPr>
      </p:pic>
      <p:pic>
        <p:nvPicPr>
          <p:cNvPr id="101379" name="Picture 3"/>
          <p:cNvPicPr>
            <a:picLocks noChangeAspect="1" noChangeArrowheads="1"/>
          </p:cNvPicPr>
          <p:nvPr/>
        </p:nvPicPr>
        <p:blipFill>
          <a:blip r:embed="rId3" cstate="print"/>
          <a:srcRect/>
          <a:stretch>
            <a:fillRect/>
          </a:stretch>
        </p:blipFill>
        <p:spPr bwMode="auto">
          <a:xfrm>
            <a:off x="3124200" y="990600"/>
            <a:ext cx="2881289" cy="3962400"/>
          </a:xfrm>
          <a:prstGeom prst="rect">
            <a:avLst/>
          </a:prstGeom>
          <a:noFill/>
          <a:ln w="12700" cap="flat" cmpd="sng">
            <a:solidFill>
              <a:srgbClr val="FF0000"/>
            </a:solidFill>
            <a:prstDash val="solid"/>
            <a:miter lim="800000"/>
            <a:headEnd type="none" w="sm" len="sm"/>
            <a:tailEnd type="none" w="sm" len="sm"/>
          </a:ln>
        </p:spPr>
      </p:pic>
      <p:pic>
        <p:nvPicPr>
          <p:cNvPr id="101380" name="Picture 4"/>
          <p:cNvPicPr>
            <a:picLocks noChangeAspect="1" noChangeArrowheads="1"/>
          </p:cNvPicPr>
          <p:nvPr/>
        </p:nvPicPr>
        <p:blipFill>
          <a:blip r:embed="rId4" cstate="print"/>
          <a:srcRect/>
          <a:stretch>
            <a:fillRect/>
          </a:stretch>
        </p:blipFill>
        <p:spPr bwMode="auto">
          <a:xfrm>
            <a:off x="6096000" y="2201566"/>
            <a:ext cx="2951570" cy="4019269"/>
          </a:xfrm>
          <a:prstGeom prst="rect">
            <a:avLst/>
          </a:prstGeom>
          <a:noFill/>
          <a:ln w="12700" cap="flat" cmpd="sng">
            <a:solidFill>
              <a:srgbClr val="FF0000"/>
            </a:solidFill>
            <a:prstDash val="solid"/>
            <a:miter lim="800000"/>
            <a:headEnd type="none" w="sm" len="sm"/>
            <a:tailEnd type="none" w="sm" len="sm"/>
          </a:ln>
        </p:spPr>
      </p:pic>
      <p:sp>
        <p:nvSpPr>
          <p:cNvPr id="5" name="Rectangle 4"/>
          <p:cNvSpPr/>
          <p:nvPr/>
        </p:nvSpPr>
        <p:spPr>
          <a:xfrm rot="829385">
            <a:off x="5383300" y="323123"/>
            <a:ext cx="3640611"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MF2915</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4"/>
          <p:cNvSpPr>
            <a:spLocks noChangeArrowheads="1"/>
          </p:cNvSpPr>
          <p:nvPr/>
        </p:nvSpPr>
        <p:spPr bwMode="auto">
          <a:xfrm>
            <a:off x="228600" y="5943600"/>
            <a:ext cx="6324600" cy="523220"/>
          </a:xfrm>
          <a:prstGeom prst="rect">
            <a:avLst/>
          </a:prstGeom>
          <a:noFill/>
          <a:ln w="12700">
            <a:noFill/>
            <a:miter lim="800000"/>
            <a:headEnd/>
            <a:tailEnd/>
          </a:ln>
        </p:spPr>
        <p:txBody>
          <a:bodyPr wrap="square">
            <a:spAutoFit/>
          </a:bodyPr>
          <a:lstStyle/>
          <a:p>
            <a:r>
              <a:rPr lang="en-US" sz="2800" dirty="0" smtClean="0">
                <a:solidFill>
                  <a:srgbClr val="7030A0"/>
                </a:solidFill>
                <a:latin typeface="Comic Sans MS" pitchFamily="66" charset="0"/>
              </a:rPr>
              <a:t>www.bae.ksu.edu/faculty/wolf/</a:t>
            </a:r>
            <a:endParaRPr lang="en-US" sz="3200" dirty="0">
              <a:solidFill>
                <a:srgbClr val="7030A0"/>
              </a:solidFill>
              <a:latin typeface="Comic Sans MS" pitchFamily="66"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28600"/>
            <a:ext cx="8229600" cy="914400"/>
          </a:xfrm>
        </p:spPr>
        <p:txBody>
          <a:bodyPr>
            <a:normAutofit fontScale="90000"/>
          </a:bodyPr>
          <a:lstStyle/>
          <a:p>
            <a:r>
              <a:rPr lang="en-US" sz="3600" smtClean="0"/>
              <a:t>Hand/Back Pack Sprayer Calibration</a:t>
            </a:r>
          </a:p>
        </p:txBody>
      </p:sp>
      <p:sp>
        <p:nvSpPr>
          <p:cNvPr id="38915" name="Content Placeholder 2"/>
          <p:cNvSpPr>
            <a:spLocks noGrp="1"/>
          </p:cNvSpPr>
          <p:nvPr>
            <p:ph idx="1"/>
          </p:nvPr>
        </p:nvSpPr>
        <p:spPr>
          <a:xfrm>
            <a:off x="990600" y="3581400"/>
            <a:ext cx="7467600" cy="2438400"/>
          </a:xfrm>
        </p:spPr>
        <p:txBody>
          <a:bodyPr>
            <a:normAutofit fontScale="92500"/>
          </a:bodyPr>
          <a:lstStyle/>
          <a:p>
            <a:r>
              <a:rPr lang="en-US" sz="3200" dirty="0" smtClean="0"/>
              <a:t>1 acre = 43,560 square feet</a:t>
            </a:r>
          </a:p>
          <a:p>
            <a:r>
              <a:rPr lang="en-US" sz="3200" dirty="0" smtClean="0"/>
              <a:t>1 gallon = 128 ounces</a:t>
            </a:r>
          </a:p>
          <a:p>
            <a:r>
              <a:rPr lang="en-US" sz="3200" dirty="0" smtClean="0"/>
              <a:t>18.5 feet by 18.5 feet= 1/128 acre</a:t>
            </a:r>
          </a:p>
          <a:p>
            <a:r>
              <a:rPr lang="en-US" sz="3200" dirty="0" smtClean="0"/>
              <a:t>1/128 acre = ~340 square feet</a:t>
            </a:r>
          </a:p>
        </p:txBody>
      </p:sp>
      <p:sp>
        <p:nvSpPr>
          <p:cNvPr id="38916" name="Rectangle 3"/>
          <p:cNvSpPr>
            <a:spLocks noChangeArrowheads="1"/>
          </p:cNvSpPr>
          <p:nvPr/>
        </p:nvSpPr>
        <p:spPr bwMode="auto">
          <a:xfrm>
            <a:off x="762000" y="1219200"/>
            <a:ext cx="7162800" cy="2062163"/>
          </a:xfrm>
          <a:prstGeom prst="rect">
            <a:avLst/>
          </a:prstGeom>
          <a:noFill/>
          <a:ln w="9525">
            <a:noFill/>
            <a:miter lim="800000"/>
            <a:headEnd/>
            <a:tailEnd/>
          </a:ln>
        </p:spPr>
        <p:txBody>
          <a:bodyPr>
            <a:spAutoFit/>
          </a:bodyPr>
          <a:lstStyle/>
          <a:p>
            <a:r>
              <a:rPr lang="en-US" sz="3200"/>
              <a:t>If you know the </a:t>
            </a:r>
            <a:r>
              <a:rPr lang="en-US" sz="3200" u="sng"/>
              <a:t>volume</a:t>
            </a:r>
            <a:r>
              <a:rPr lang="en-US" sz="3200"/>
              <a:t> you are spraying over a given </a:t>
            </a:r>
            <a:r>
              <a:rPr lang="en-US" sz="3200" u="sng"/>
              <a:t>time</a:t>
            </a:r>
            <a:r>
              <a:rPr lang="en-US" sz="3200"/>
              <a:t> period and if the </a:t>
            </a:r>
            <a:r>
              <a:rPr lang="en-US" sz="3200" u="sng"/>
              <a:t>area </a:t>
            </a:r>
            <a:r>
              <a:rPr lang="en-US" sz="3200"/>
              <a:t>is known,  we can calibrate the hand sprayer.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smtClean="0"/>
              <a:t>Determining the swath width using the tube method:</a:t>
            </a:r>
            <a:endParaRPr lang="en-US"/>
          </a:p>
        </p:txBody>
      </p:sp>
      <p:sp>
        <p:nvSpPr>
          <p:cNvPr id="11267" name="Rectangle 3"/>
          <p:cNvSpPr>
            <a:spLocks noGrp="1" noChangeArrowheads="1"/>
          </p:cNvSpPr>
          <p:nvPr>
            <p:ph idx="1"/>
          </p:nvPr>
        </p:nvSpPr>
        <p:spPr>
          <a:xfrm>
            <a:off x="228600" y="2286000"/>
            <a:ext cx="3429000" cy="4114800"/>
          </a:xfrm>
        </p:spPr>
        <p:txBody>
          <a:bodyPr>
            <a:normAutofit/>
          </a:bodyPr>
          <a:lstStyle/>
          <a:p>
            <a:r>
              <a:rPr lang="en-US" sz="2400" dirty="0" smtClean="0"/>
              <a:t>Compare the tubes.</a:t>
            </a:r>
          </a:p>
          <a:p>
            <a:r>
              <a:rPr lang="en-US" sz="2400" dirty="0" smtClean="0"/>
              <a:t>Determine the tube that is ½ the amount of the center tube.</a:t>
            </a:r>
          </a:p>
          <a:p>
            <a:r>
              <a:rPr lang="en-US" sz="2400" dirty="0" smtClean="0"/>
              <a:t>These two tubes determine the boundaries</a:t>
            </a:r>
            <a:endParaRPr lang="en-US" sz="2400" dirty="0"/>
          </a:p>
        </p:txBody>
      </p:sp>
      <p:pic>
        <p:nvPicPr>
          <p:cNvPr id="11269" name="Picture 5" descr="swath calculation"/>
          <p:cNvPicPr>
            <a:picLocks noChangeAspect="1" noChangeArrowheads="1"/>
          </p:cNvPicPr>
          <p:nvPr/>
        </p:nvPicPr>
        <p:blipFill>
          <a:blip r:embed="rId2" cstate="print"/>
          <a:srcRect l="5971" t="3560" r="1492"/>
          <a:stretch>
            <a:fillRect/>
          </a:stretch>
        </p:blipFill>
        <p:spPr bwMode="auto">
          <a:xfrm>
            <a:off x="3429000" y="1905000"/>
            <a:ext cx="5486400" cy="4795838"/>
          </a:xfrm>
          <a:prstGeom prst="rect">
            <a:avLst/>
          </a:prstGeom>
          <a:noFill/>
        </p:spPr>
      </p:pic>
      <p:sp>
        <p:nvSpPr>
          <p:cNvPr id="11270" name="Line 6"/>
          <p:cNvSpPr>
            <a:spLocks noChangeShapeType="1"/>
          </p:cNvSpPr>
          <p:nvPr/>
        </p:nvSpPr>
        <p:spPr bwMode="auto">
          <a:xfrm>
            <a:off x="4038600" y="4114800"/>
            <a:ext cx="838200" cy="0"/>
          </a:xfrm>
          <a:prstGeom prst="line">
            <a:avLst/>
          </a:prstGeom>
          <a:noFill/>
          <a:ln w="38100">
            <a:solidFill>
              <a:srgbClr val="FF0000"/>
            </a:solidFill>
            <a:round/>
            <a:headEnd type="none" w="sm" len="sm"/>
            <a:tailEnd type="triangle" w="sm" len="sm"/>
          </a:ln>
          <a:effectLst/>
        </p:spPr>
        <p:txBody>
          <a:bodyPr/>
          <a:lstStyle/>
          <a:p>
            <a:endParaRPr lang="en-US"/>
          </a:p>
        </p:txBody>
      </p:sp>
      <p:sp>
        <p:nvSpPr>
          <p:cNvPr id="11271" name="Oval 7"/>
          <p:cNvSpPr>
            <a:spLocks noChangeArrowheads="1"/>
          </p:cNvSpPr>
          <p:nvPr/>
        </p:nvSpPr>
        <p:spPr bwMode="auto">
          <a:xfrm>
            <a:off x="3352800" y="3810000"/>
            <a:ext cx="609600" cy="381000"/>
          </a:xfrm>
          <a:prstGeom prst="ellipse">
            <a:avLst/>
          </a:prstGeom>
          <a:noFill/>
          <a:ln w="28575">
            <a:solidFill>
              <a:srgbClr val="FF0000"/>
            </a:solidFill>
            <a:round/>
            <a:headEnd type="none" w="sm" len="sm"/>
            <a:tailEnd type="none" w="sm" len="sm"/>
          </a:ln>
          <a:effectLst/>
        </p:spPr>
        <p:txBody>
          <a:bodyPr wrap="none" anchor="ctr"/>
          <a:lstStyle/>
          <a:p>
            <a:endParaRPr lang="en-US"/>
          </a:p>
        </p:txBody>
      </p:sp>
      <p:sp>
        <p:nvSpPr>
          <p:cNvPr id="11272" name="Oval 8"/>
          <p:cNvSpPr>
            <a:spLocks noChangeArrowheads="1"/>
          </p:cNvSpPr>
          <p:nvPr/>
        </p:nvSpPr>
        <p:spPr bwMode="auto">
          <a:xfrm>
            <a:off x="3352800" y="2514600"/>
            <a:ext cx="609600" cy="381000"/>
          </a:xfrm>
          <a:prstGeom prst="ellipse">
            <a:avLst/>
          </a:prstGeom>
          <a:noFill/>
          <a:ln w="28575">
            <a:solidFill>
              <a:srgbClr val="FF0000"/>
            </a:solidFill>
            <a:round/>
            <a:headEnd type="none" w="sm" len="sm"/>
            <a:tailEnd type="none" w="sm" len="sm"/>
          </a:ln>
          <a:effectLst/>
        </p:spPr>
        <p:txBody>
          <a:bodyPr wrap="none" anchor="ctr"/>
          <a:lstStyle/>
          <a:p>
            <a:endParaRPr lang="en-US"/>
          </a:p>
        </p:txBody>
      </p:sp>
      <p:sp>
        <p:nvSpPr>
          <p:cNvPr id="11273" name="Line 9"/>
          <p:cNvSpPr>
            <a:spLocks noChangeShapeType="1"/>
          </p:cNvSpPr>
          <p:nvPr/>
        </p:nvSpPr>
        <p:spPr bwMode="auto">
          <a:xfrm flipH="1">
            <a:off x="7543800" y="4114800"/>
            <a:ext cx="990600" cy="0"/>
          </a:xfrm>
          <a:prstGeom prst="line">
            <a:avLst/>
          </a:prstGeom>
          <a:noFill/>
          <a:ln w="38100">
            <a:solidFill>
              <a:srgbClr val="FF0000"/>
            </a:solidFill>
            <a:round/>
            <a:headEnd type="none" w="sm" len="sm"/>
            <a:tailEnd type="triangle" w="sm" len="sm"/>
          </a:ln>
          <a:effectLst/>
        </p:spPr>
        <p:txBody>
          <a:bodyPr/>
          <a:lstStyle/>
          <a:p>
            <a:endParaRPr lang="en-US"/>
          </a:p>
        </p:txBody>
      </p:sp>
      <p:sp>
        <p:nvSpPr>
          <p:cNvPr id="11274" name="Line 10"/>
          <p:cNvSpPr>
            <a:spLocks noChangeShapeType="1"/>
          </p:cNvSpPr>
          <p:nvPr/>
        </p:nvSpPr>
        <p:spPr bwMode="auto">
          <a:xfrm>
            <a:off x="6248400" y="2438400"/>
            <a:ext cx="0" cy="304800"/>
          </a:xfrm>
          <a:prstGeom prst="line">
            <a:avLst/>
          </a:prstGeom>
          <a:noFill/>
          <a:ln w="38100">
            <a:solidFill>
              <a:srgbClr val="FF0000"/>
            </a:solidFill>
            <a:round/>
            <a:headEnd type="none" w="sm" len="sm"/>
            <a:tailEnd type="triangle" w="sm" len="sm"/>
          </a:ln>
          <a:effectLst/>
        </p:spPr>
        <p:txBody>
          <a:bodyPr/>
          <a:lstStyle/>
          <a:p>
            <a:endParaRPr lang="en-US"/>
          </a:p>
        </p:txBody>
      </p:sp>
      <p:sp>
        <p:nvSpPr>
          <p:cNvPr id="11275" name="Text Box 11"/>
          <p:cNvSpPr txBox="1">
            <a:spLocks noChangeArrowheads="1"/>
          </p:cNvSpPr>
          <p:nvPr/>
        </p:nvSpPr>
        <p:spPr bwMode="auto">
          <a:xfrm>
            <a:off x="4953000" y="5486400"/>
            <a:ext cx="381000" cy="3365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pPr>
            <a:r>
              <a:rPr lang="en-US" sz="1600" dirty="0"/>
              <a:t>5</a:t>
            </a:r>
          </a:p>
        </p:txBody>
      </p:sp>
      <p:sp>
        <p:nvSpPr>
          <p:cNvPr id="11276" name="Text Box 12"/>
          <p:cNvSpPr txBox="1">
            <a:spLocks noChangeArrowheads="1"/>
          </p:cNvSpPr>
          <p:nvPr/>
        </p:nvSpPr>
        <p:spPr bwMode="auto">
          <a:xfrm>
            <a:off x="5867400" y="6430963"/>
            <a:ext cx="838200" cy="274637"/>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pPr>
            <a:r>
              <a:rPr lang="en-US" sz="1200" dirty="0"/>
              <a:t>10 feet</a:t>
            </a:r>
          </a:p>
        </p:txBody>
      </p:sp>
      <p:sp>
        <p:nvSpPr>
          <p:cNvPr id="11277" name="Text Box 13"/>
          <p:cNvSpPr txBox="1">
            <a:spLocks noChangeArrowheads="1"/>
          </p:cNvSpPr>
          <p:nvPr/>
        </p:nvSpPr>
        <p:spPr bwMode="auto">
          <a:xfrm>
            <a:off x="7162800" y="5486400"/>
            <a:ext cx="381000" cy="3365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pPr>
            <a:r>
              <a:rPr lang="en-US" sz="1600" dirty="0"/>
              <a:t>5</a:t>
            </a:r>
          </a:p>
        </p:txBody>
      </p:sp>
      <p:sp>
        <p:nvSpPr>
          <p:cNvPr id="11278" name="Text Box 14"/>
          <p:cNvSpPr txBox="1">
            <a:spLocks noChangeArrowheads="1"/>
          </p:cNvSpPr>
          <p:nvPr/>
        </p:nvSpPr>
        <p:spPr bwMode="auto">
          <a:xfrm>
            <a:off x="5486400" y="2362200"/>
            <a:ext cx="609600" cy="3365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pPr>
            <a:r>
              <a:rPr lang="en-US" sz="1600" dirty="0"/>
              <a:t>5 ft.</a:t>
            </a:r>
          </a:p>
        </p:txBody>
      </p:sp>
      <p:sp>
        <p:nvSpPr>
          <p:cNvPr id="11279" name="Text Box 15"/>
          <p:cNvSpPr txBox="1">
            <a:spLocks noChangeArrowheads="1"/>
          </p:cNvSpPr>
          <p:nvPr/>
        </p:nvSpPr>
        <p:spPr bwMode="auto">
          <a:xfrm>
            <a:off x="6553200" y="2362200"/>
            <a:ext cx="609600" cy="3365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pPr>
            <a:r>
              <a:rPr lang="en-US" sz="1600" dirty="0"/>
              <a:t>5 ft.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76200"/>
            <a:ext cx="8229600" cy="1143000"/>
          </a:xfrm>
        </p:spPr>
        <p:txBody>
          <a:bodyPr/>
          <a:lstStyle/>
          <a:p>
            <a:r>
              <a:rPr lang="en-US" smtClean="0"/>
              <a:t>Hand Sprayer Calibration</a:t>
            </a:r>
          </a:p>
        </p:txBody>
      </p:sp>
      <p:sp>
        <p:nvSpPr>
          <p:cNvPr id="39939" name="Content Placeholder 2"/>
          <p:cNvSpPr>
            <a:spLocks noGrp="1"/>
          </p:cNvSpPr>
          <p:nvPr>
            <p:ph idx="1"/>
          </p:nvPr>
        </p:nvSpPr>
        <p:spPr>
          <a:xfrm>
            <a:off x="533400" y="1066800"/>
            <a:ext cx="8229600" cy="3733800"/>
          </a:xfrm>
        </p:spPr>
        <p:txBody>
          <a:bodyPr>
            <a:normAutofit/>
          </a:bodyPr>
          <a:lstStyle/>
          <a:p>
            <a:r>
              <a:rPr lang="en-US" sz="2000" b="0" dirty="0" smtClean="0"/>
              <a:t>Mark off an area 18.5 feet by 18.5 feet, flag the corners.</a:t>
            </a:r>
          </a:p>
          <a:p>
            <a:r>
              <a:rPr lang="en-US" sz="2000" b="0" dirty="0" smtClean="0"/>
              <a:t>With a stopwatch, get a time on how long it takes you to spray the area at your normal walking pace.  This can be done with a handgun on an ATV, a back pack sprayer, or a pump up sprayer.</a:t>
            </a:r>
          </a:p>
          <a:p>
            <a:r>
              <a:rPr lang="en-US" sz="2000" b="0" dirty="0" smtClean="0"/>
              <a:t>Now, get a measuring cup and at the same pressure, spray into the cup for the same time you recorded in step 2 and capture that volume in ounces.</a:t>
            </a:r>
          </a:p>
          <a:p>
            <a:r>
              <a:rPr lang="en-US" sz="2000" b="0" dirty="0" smtClean="0"/>
              <a:t>The rate per acre is 1 gallon for each captured ounce.</a:t>
            </a:r>
          </a:p>
          <a:p>
            <a:endParaRPr lang="en-US" dirty="0" smtClean="0"/>
          </a:p>
        </p:txBody>
      </p:sp>
      <p:pic>
        <p:nvPicPr>
          <p:cNvPr id="39940" name="Picture 3" descr="MVC-030F"/>
          <p:cNvPicPr>
            <a:picLocks noChangeAspect="1" noChangeArrowheads="1"/>
          </p:cNvPicPr>
          <p:nvPr/>
        </p:nvPicPr>
        <p:blipFill>
          <a:blip r:embed="rId2" cstate="print"/>
          <a:srcRect l="2083" t="2777" r="4167" b="4167"/>
          <a:stretch>
            <a:fillRect/>
          </a:stretch>
        </p:blipFill>
        <p:spPr bwMode="auto">
          <a:xfrm>
            <a:off x="3562350" y="4724400"/>
            <a:ext cx="2609850" cy="1957388"/>
          </a:xfrm>
          <a:prstGeom prst="rect">
            <a:avLst/>
          </a:prstGeom>
          <a:noFill/>
          <a:ln w="9525">
            <a:noFill/>
            <a:miter lim="800000"/>
            <a:headEnd/>
            <a:tailEnd/>
          </a:ln>
        </p:spPr>
      </p:pic>
      <p:pic>
        <p:nvPicPr>
          <p:cNvPr id="39941" name="Picture 4" descr="MVC-051F"/>
          <p:cNvPicPr>
            <a:picLocks noChangeAspect="1" noChangeArrowheads="1"/>
          </p:cNvPicPr>
          <p:nvPr/>
        </p:nvPicPr>
        <p:blipFill>
          <a:blip r:embed="rId3" cstate="print"/>
          <a:srcRect b="6967"/>
          <a:stretch>
            <a:fillRect/>
          </a:stretch>
        </p:blipFill>
        <p:spPr bwMode="auto">
          <a:xfrm>
            <a:off x="228600" y="4648200"/>
            <a:ext cx="2916238" cy="2035175"/>
          </a:xfrm>
          <a:prstGeom prst="rect">
            <a:avLst/>
          </a:prstGeom>
          <a:noFill/>
          <a:ln w="9525">
            <a:noFill/>
            <a:miter lim="800000"/>
            <a:headEnd/>
            <a:tailEnd/>
          </a:ln>
        </p:spPr>
      </p:pic>
      <p:pic>
        <p:nvPicPr>
          <p:cNvPr id="39942" name="Picture 4" descr="http://www.homedepot.com/catalog/productImages/300/65/65a7af95-32d0-49f6-b770-47b2e9c20a09_300.jpg"/>
          <p:cNvPicPr>
            <a:picLocks noChangeAspect="1" noChangeArrowheads="1"/>
          </p:cNvPicPr>
          <p:nvPr/>
        </p:nvPicPr>
        <p:blipFill>
          <a:blip r:embed="rId4" cstate="print"/>
          <a:srcRect/>
          <a:stretch>
            <a:fillRect/>
          </a:stretch>
        </p:blipFill>
        <p:spPr bwMode="auto">
          <a:xfrm>
            <a:off x="6324600" y="4343400"/>
            <a:ext cx="2438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l"/>
            <a:r>
              <a:rPr lang="en-US" dirty="0" smtClean="0"/>
              <a:t>Example:</a:t>
            </a:r>
          </a:p>
        </p:txBody>
      </p:sp>
      <p:sp>
        <p:nvSpPr>
          <p:cNvPr id="40963" name="Content Placeholder 2"/>
          <p:cNvSpPr>
            <a:spLocks noGrp="1"/>
          </p:cNvSpPr>
          <p:nvPr>
            <p:ph idx="1"/>
          </p:nvPr>
        </p:nvSpPr>
        <p:spPr>
          <a:xfrm>
            <a:off x="457200" y="1447800"/>
            <a:ext cx="7162800" cy="4114800"/>
          </a:xfrm>
        </p:spPr>
        <p:txBody>
          <a:bodyPr>
            <a:normAutofit fontScale="85000" lnSpcReduction="20000"/>
          </a:bodyPr>
          <a:lstStyle/>
          <a:p>
            <a:r>
              <a:rPr lang="en-US" sz="2400" b="0" dirty="0" smtClean="0"/>
              <a:t>It takes 20 seconds to make 3 passes that cover the marked area.</a:t>
            </a:r>
          </a:p>
          <a:p>
            <a:r>
              <a:rPr lang="en-US" sz="2400" b="0" dirty="0" smtClean="0"/>
              <a:t>Spray into a bucket for 20 seconds with sprayer.</a:t>
            </a:r>
          </a:p>
          <a:p>
            <a:r>
              <a:rPr lang="en-US" sz="2400" b="0" dirty="0" smtClean="0"/>
              <a:t>Pour the fluid into a measuring cup.</a:t>
            </a:r>
          </a:p>
          <a:p>
            <a:r>
              <a:rPr lang="en-US" sz="2400" b="0" dirty="0" smtClean="0"/>
              <a:t>The result is 31 ounces of water.</a:t>
            </a:r>
          </a:p>
          <a:p>
            <a:r>
              <a:rPr lang="en-US" sz="2400" b="0" dirty="0" smtClean="0"/>
              <a:t>Converts to 31 gallons per acre</a:t>
            </a:r>
          </a:p>
          <a:p>
            <a:endParaRPr lang="en-US" sz="2400" b="0" dirty="0" smtClean="0"/>
          </a:p>
          <a:p>
            <a:r>
              <a:rPr lang="en-US" sz="2400" b="0" dirty="0" smtClean="0"/>
              <a:t>The 31 ounces covers approximately 340 square feet.</a:t>
            </a:r>
          </a:p>
          <a:p>
            <a:r>
              <a:rPr lang="en-US" sz="2400" b="0" dirty="0" smtClean="0"/>
              <a:t>Multiplying 340 times 128 = ~43,560 square feet.</a:t>
            </a:r>
          </a:p>
          <a:p>
            <a:r>
              <a:rPr lang="en-US" sz="2400" b="0" dirty="0" smtClean="0"/>
              <a:t>Therefore: 31 ounces times 128 equals 3,968 ounces.  Dividing 3,968 by 128 ounces = 31 gallons per acre.</a:t>
            </a:r>
          </a:p>
          <a:p>
            <a:endParaRPr lang="en-US" dirty="0" smtClean="0"/>
          </a:p>
        </p:txBody>
      </p:sp>
      <p:pic>
        <p:nvPicPr>
          <p:cNvPr id="3074" name="Picture 2"/>
          <p:cNvPicPr>
            <a:picLocks noChangeAspect="1" noChangeArrowheads="1"/>
          </p:cNvPicPr>
          <p:nvPr/>
        </p:nvPicPr>
        <p:blipFill>
          <a:blip r:embed="rId2" cstate="print"/>
          <a:srcRect/>
          <a:stretch>
            <a:fillRect/>
          </a:stretch>
        </p:blipFill>
        <p:spPr bwMode="auto">
          <a:xfrm>
            <a:off x="7086600" y="4343400"/>
            <a:ext cx="1788886"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VC-030F"/>
          <p:cNvPicPr>
            <a:picLocks noChangeAspect="1" noChangeArrowheads="1"/>
          </p:cNvPicPr>
          <p:nvPr/>
        </p:nvPicPr>
        <p:blipFill>
          <a:blip r:embed="rId2" cstate="print"/>
          <a:srcRect l="2083" t="2777" r="4167" b="4167"/>
          <a:stretch>
            <a:fillRect/>
          </a:stretch>
        </p:blipFill>
        <p:spPr bwMode="auto">
          <a:xfrm>
            <a:off x="152400" y="228600"/>
            <a:ext cx="3886200" cy="2914651"/>
          </a:xfrm>
          <a:prstGeom prst="rect">
            <a:avLst/>
          </a:prstGeom>
          <a:noFill/>
          <a:ln w="9525">
            <a:noFill/>
            <a:miter lim="800000"/>
            <a:headEnd/>
            <a:tailEnd/>
          </a:ln>
        </p:spPr>
      </p:pic>
      <p:pic>
        <p:nvPicPr>
          <p:cNvPr id="3" name="Picture 4" descr="http://www.homedepot.com/catalog/productImages/300/65/65a7af95-32d0-49f6-b770-47b2e9c20a09_300.jpg"/>
          <p:cNvPicPr>
            <a:picLocks noChangeAspect="1" noChangeArrowheads="1"/>
          </p:cNvPicPr>
          <p:nvPr/>
        </p:nvPicPr>
        <p:blipFill>
          <a:blip r:embed="rId3" cstate="print"/>
          <a:srcRect/>
          <a:stretch>
            <a:fillRect/>
          </a:stretch>
        </p:blipFill>
        <p:spPr bwMode="auto">
          <a:xfrm>
            <a:off x="228600" y="3352800"/>
            <a:ext cx="3429000" cy="3429000"/>
          </a:xfrm>
          <a:prstGeom prst="rect">
            <a:avLst/>
          </a:prstGeom>
          <a:noFill/>
          <a:ln w="9525">
            <a:noFill/>
            <a:miter lim="800000"/>
            <a:headEnd/>
            <a:tailEnd/>
          </a:ln>
        </p:spPr>
      </p:pic>
      <p:pic>
        <p:nvPicPr>
          <p:cNvPr id="102402" name="Picture 2"/>
          <p:cNvPicPr>
            <a:picLocks noChangeAspect="1" noChangeArrowheads="1"/>
          </p:cNvPicPr>
          <p:nvPr/>
        </p:nvPicPr>
        <p:blipFill>
          <a:blip r:embed="rId4" cstate="print"/>
          <a:srcRect/>
          <a:stretch>
            <a:fillRect/>
          </a:stretch>
        </p:blipFill>
        <p:spPr bwMode="auto">
          <a:xfrm>
            <a:off x="4267200" y="1524000"/>
            <a:ext cx="4721331" cy="4876800"/>
          </a:xfrm>
          <a:prstGeom prst="rect">
            <a:avLst/>
          </a:prstGeom>
          <a:noFill/>
          <a:ln w="12700" cap="flat" cmpd="sng">
            <a:solidFill>
              <a:srgbClr val="FF0000"/>
            </a:solidFill>
            <a:prstDash val="solid"/>
            <a:miter lim="800000"/>
            <a:headEnd type="none" w="sm" len="sm"/>
            <a:tailEnd type="none" w="sm" len="sm"/>
          </a:ln>
        </p:spPr>
      </p:pic>
      <p:sp>
        <p:nvSpPr>
          <p:cNvPr id="6" name="Title 5"/>
          <p:cNvSpPr>
            <a:spLocks noGrp="1"/>
          </p:cNvSpPr>
          <p:nvPr>
            <p:ph type="title"/>
          </p:nvPr>
        </p:nvSpPr>
        <p:spPr>
          <a:xfrm>
            <a:off x="4191000" y="228600"/>
            <a:ext cx="4724400" cy="1143000"/>
          </a:xfrm>
        </p:spPr>
        <p:txBody>
          <a:bodyPr/>
          <a:lstStyle/>
          <a:p>
            <a:r>
              <a:rPr lang="en-US" sz="2400" dirty="0" smtClean="0"/>
              <a:t>Converting to a flat-fan and/or drift reducing nozzle</a:t>
            </a:r>
            <a:endParaRPr lang="en-US" sz="24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3" cstate="print"/>
          <a:srcRect/>
          <a:stretch>
            <a:fillRect/>
          </a:stretch>
        </p:blipFill>
        <p:spPr bwMode="auto">
          <a:xfrm>
            <a:off x="5715000" y="4953000"/>
            <a:ext cx="1600200" cy="1600200"/>
          </a:xfrm>
          <a:prstGeom prst="rect">
            <a:avLst/>
          </a:prstGeom>
          <a:noFill/>
          <a:ln w="12700" cap="flat" cmpd="sng">
            <a:noFill/>
            <a:prstDash val="solid"/>
            <a:miter lim="800000"/>
            <a:headEnd type="none" w="sm" len="sm"/>
            <a:tailEnd type="none" w="sm" len="sm"/>
          </a:ln>
        </p:spPr>
      </p:pic>
      <p:pic>
        <p:nvPicPr>
          <p:cNvPr id="103426" name="Picture 2"/>
          <p:cNvPicPr>
            <a:picLocks noChangeAspect="1" noChangeArrowheads="1"/>
          </p:cNvPicPr>
          <p:nvPr/>
        </p:nvPicPr>
        <p:blipFill>
          <a:blip r:embed="rId4" cstate="print"/>
          <a:srcRect/>
          <a:stretch>
            <a:fillRect/>
          </a:stretch>
        </p:blipFill>
        <p:spPr bwMode="auto">
          <a:xfrm>
            <a:off x="76200" y="89709"/>
            <a:ext cx="4419601" cy="6692091"/>
          </a:xfrm>
          <a:prstGeom prst="rect">
            <a:avLst/>
          </a:prstGeom>
          <a:noFill/>
          <a:ln w="12700" cap="flat" cmpd="sng">
            <a:solidFill>
              <a:srgbClr val="FF0000"/>
            </a:solidFill>
            <a:prstDash val="solid"/>
            <a:miter lim="800000"/>
            <a:headEnd type="none" w="sm" len="sm"/>
            <a:tailEnd type="none" w="sm" len="sm"/>
          </a:ln>
        </p:spPr>
      </p:pic>
      <p:pic>
        <p:nvPicPr>
          <p:cNvPr id="3" name="Picture 2" descr="TD(C)XL11003_no_back.jpg"/>
          <p:cNvPicPr>
            <a:picLocks noChangeAspect="1"/>
          </p:cNvPicPr>
          <p:nvPr/>
        </p:nvPicPr>
        <p:blipFill>
          <a:blip r:embed="rId5" cstate="email"/>
          <a:srcRect/>
          <a:stretch>
            <a:fillRect/>
          </a:stretch>
        </p:blipFill>
        <p:spPr>
          <a:xfrm rot="10800000">
            <a:off x="7717301" y="3074987"/>
            <a:ext cx="1274299" cy="1725613"/>
          </a:xfrm>
          <a:prstGeom prst="rect">
            <a:avLst/>
          </a:prstGeom>
        </p:spPr>
      </p:pic>
      <p:graphicFrame>
        <p:nvGraphicFramePr>
          <p:cNvPr id="4" name="Object 3"/>
          <p:cNvGraphicFramePr>
            <a:graphicFrameLocks/>
          </p:cNvGraphicFramePr>
          <p:nvPr/>
        </p:nvGraphicFramePr>
        <p:xfrm>
          <a:off x="4648200" y="1524000"/>
          <a:ext cx="1371600" cy="1219200"/>
        </p:xfrm>
        <a:graphic>
          <a:graphicData uri="http://schemas.openxmlformats.org/presentationml/2006/ole">
            <p:oleObj spid="_x0000_s130050" name="Document" r:id="rId6" imgW="1873226" imgH="1732082" progId="Word.Document.8">
              <p:embed/>
            </p:oleObj>
          </a:graphicData>
        </a:graphic>
      </p:graphicFrame>
      <p:pic>
        <p:nvPicPr>
          <p:cNvPr id="5" name="Picture 4"/>
          <p:cNvPicPr>
            <a:picLocks noChangeArrowheads="1"/>
          </p:cNvPicPr>
          <p:nvPr/>
        </p:nvPicPr>
        <p:blipFill>
          <a:blip r:embed="rId7" cstate="email">
            <a:lum bright="42000" contrast="66000"/>
          </a:blip>
          <a:srcRect/>
          <a:stretch>
            <a:fillRect/>
          </a:stretch>
        </p:blipFill>
        <p:spPr bwMode="auto">
          <a:xfrm>
            <a:off x="6096000" y="1600200"/>
            <a:ext cx="1295400" cy="1219200"/>
          </a:xfrm>
          <a:prstGeom prst="rect">
            <a:avLst/>
          </a:prstGeom>
          <a:noFill/>
          <a:ln w="9525">
            <a:noFill/>
            <a:miter lim="800000"/>
            <a:headEnd/>
            <a:tailEnd/>
          </a:ln>
        </p:spPr>
      </p:pic>
      <p:pic>
        <p:nvPicPr>
          <p:cNvPr id="6" name="Picture 10" descr="MVC-055F"/>
          <p:cNvPicPr>
            <a:picLocks noChangeAspect="1" noChangeArrowheads="1"/>
          </p:cNvPicPr>
          <p:nvPr/>
        </p:nvPicPr>
        <p:blipFill>
          <a:blip r:embed="rId8" cstate="print">
            <a:lum bright="24000"/>
          </a:blip>
          <a:srcRect/>
          <a:stretch>
            <a:fillRect/>
          </a:stretch>
        </p:blipFill>
        <p:spPr bwMode="auto">
          <a:xfrm>
            <a:off x="4651514" y="3200400"/>
            <a:ext cx="2968486" cy="1524000"/>
          </a:xfrm>
          <a:prstGeom prst="rect">
            <a:avLst/>
          </a:prstGeom>
          <a:noFill/>
          <a:ln w="9525">
            <a:noFill/>
            <a:miter lim="800000"/>
            <a:headEnd/>
            <a:tailEnd/>
          </a:ln>
        </p:spPr>
      </p:pic>
      <p:pic>
        <p:nvPicPr>
          <p:cNvPr id="7" name="Picture 16" descr="IMG_0387"/>
          <p:cNvPicPr>
            <a:picLocks noChangeAspect="1" noChangeArrowheads="1"/>
          </p:cNvPicPr>
          <p:nvPr/>
        </p:nvPicPr>
        <p:blipFill>
          <a:blip r:embed="rId9" cstate="print"/>
          <a:srcRect/>
          <a:stretch>
            <a:fillRect/>
          </a:stretch>
        </p:blipFill>
        <p:spPr>
          <a:xfrm>
            <a:off x="7315200" y="1524000"/>
            <a:ext cx="1728788" cy="1580606"/>
          </a:xfrm>
          <a:prstGeom prst="rect">
            <a:avLst/>
          </a:prstGeom>
          <a:noFill/>
        </p:spPr>
      </p:pic>
      <p:pic>
        <p:nvPicPr>
          <p:cNvPr id="8" name="Picture 3" descr="MVC-143F"/>
          <p:cNvPicPr>
            <a:picLocks noChangeAspect="1" noChangeArrowheads="1"/>
          </p:cNvPicPr>
          <p:nvPr/>
        </p:nvPicPr>
        <p:blipFill>
          <a:blip r:embed="rId10" cstate="print"/>
          <a:srcRect l="5085" r="23729"/>
          <a:stretch>
            <a:fillRect/>
          </a:stretch>
        </p:blipFill>
        <p:spPr>
          <a:xfrm>
            <a:off x="7548966" y="5181600"/>
            <a:ext cx="1518834" cy="1600200"/>
          </a:xfrm>
          <a:prstGeom prst="rect">
            <a:avLst/>
          </a:prstGeom>
          <a:noFill/>
          <a:ln/>
        </p:spPr>
      </p:pic>
      <p:pic>
        <p:nvPicPr>
          <p:cNvPr id="9" name="Picture 4" descr="MVC-042F"/>
          <p:cNvPicPr>
            <a:picLocks noChangeAspect="1" noChangeArrowheads="1"/>
          </p:cNvPicPr>
          <p:nvPr/>
        </p:nvPicPr>
        <p:blipFill>
          <a:blip r:embed="rId11" cstate="print">
            <a:lum bright="18000" contrast="6000"/>
          </a:blip>
          <a:srcRect l="27083" t="30556" r="22917" b="22223"/>
          <a:stretch>
            <a:fillRect/>
          </a:stretch>
        </p:blipFill>
        <p:spPr>
          <a:xfrm>
            <a:off x="7086600" y="4876800"/>
            <a:ext cx="1219200" cy="914400"/>
          </a:xfrm>
          <a:prstGeom prst="rect">
            <a:avLst/>
          </a:prstGeom>
          <a:noFill/>
          <a:ln/>
        </p:spPr>
      </p:pic>
      <p:pic>
        <p:nvPicPr>
          <p:cNvPr id="103429" name="Picture 5"/>
          <p:cNvPicPr>
            <a:picLocks noChangeAspect="1" noChangeArrowheads="1"/>
          </p:cNvPicPr>
          <p:nvPr/>
        </p:nvPicPr>
        <p:blipFill>
          <a:blip r:embed="rId12" cstate="print"/>
          <a:srcRect/>
          <a:stretch>
            <a:fillRect/>
          </a:stretch>
        </p:blipFill>
        <p:spPr bwMode="auto">
          <a:xfrm>
            <a:off x="4662487" y="4800600"/>
            <a:ext cx="1662113" cy="1273850"/>
          </a:xfrm>
          <a:prstGeom prst="rect">
            <a:avLst/>
          </a:prstGeom>
          <a:noFill/>
          <a:ln w="12700" cap="flat" cmpd="sng">
            <a:noFill/>
            <a:prstDash val="solid"/>
            <a:miter lim="800000"/>
            <a:headEnd type="none" w="sm" len="sm"/>
            <a:tailEnd type="none" w="sm" len="sm"/>
          </a:ln>
        </p:spPr>
      </p:pic>
      <p:pic>
        <p:nvPicPr>
          <p:cNvPr id="103430" name="Picture 6"/>
          <p:cNvPicPr>
            <a:picLocks noChangeAspect="1" noChangeArrowheads="1"/>
          </p:cNvPicPr>
          <p:nvPr/>
        </p:nvPicPr>
        <p:blipFill>
          <a:blip r:embed="rId13" cstate="print"/>
          <a:srcRect/>
          <a:stretch>
            <a:fillRect/>
          </a:stretch>
        </p:blipFill>
        <p:spPr bwMode="auto">
          <a:xfrm>
            <a:off x="4953000" y="152400"/>
            <a:ext cx="1447800" cy="1291883"/>
          </a:xfrm>
          <a:prstGeom prst="rect">
            <a:avLst/>
          </a:prstGeom>
          <a:noFill/>
          <a:ln w="12700" cap="flat" cmpd="sng">
            <a:noFill/>
            <a:prstDash val="solid"/>
            <a:miter lim="800000"/>
            <a:headEnd type="none" w="sm" len="sm"/>
            <a:tailEnd type="none" w="sm" len="sm"/>
          </a:ln>
        </p:spPr>
      </p:pic>
      <p:pic>
        <p:nvPicPr>
          <p:cNvPr id="103431" name="Picture 7"/>
          <p:cNvPicPr>
            <a:picLocks noChangeAspect="1" noChangeArrowheads="1"/>
          </p:cNvPicPr>
          <p:nvPr/>
        </p:nvPicPr>
        <p:blipFill>
          <a:blip r:embed="rId14" cstate="print"/>
          <a:srcRect t="27017"/>
          <a:stretch>
            <a:fillRect/>
          </a:stretch>
        </p:blipFill>
        <p:spPr bwMode="auto">
          <a:xfrm>
            <a:off x="6858000" y="304799"/>
            <a:ext cx="1905000" cy="1029195"/>
          </a:xfrm>
          <a:prstGeom prst="rect">
            <a:avLst/>
          </a:prstGeom>
          <a:noFill/>
          <a:ln w="12700" cap="flat" cmpd="sng">
            <a:noFill/>
            <a:prstDash val="solid"/>
            <a:miter lim="800000"/>
            <a:headEnd type="none" w="sm" len="sm"/>
            <a:tailEnd type="none" w="sm" len="sm"/>
          </a:ln>
        </p:spPr>
      </p:pic>
      <p:pic>
        <p:nvPicPr>
          <p:cNvPr id="103433" name="Picture 9"/>
          <p:cNvPicPr>
            <a:picLocks noChangeAspect="1" noChangeArrowheads="1"/>
          </p:cNvPicPr>
          <p:nvPr/>
        </p:nvPicPr>
        <p:blipFill>
          <a:blip r:embed="rId15" cstate="print"/>
          <a:srcRect/>
          <a:stretch>
            <a:fillRect/>
          </a:stretch>
        </p:blipFill>
        <p:spPr bwMode="auto">
          <a:xfrm>
            <a:off x="2286000" y="152400"/>
            <a:ext cx="1447800" cy="1366069"/>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71.JPG"/>
          <p:cNvPicPr>
            <a:picLocks noChangeAspect="1"/>
          </p:cNvPicPr>
          <p:nvPr/>
        </p:nvPicPr>
        <p:blipFill>
          <a:blip r:embed="rId2" cstate="print"/>
          <a:srcRect l="13983" r="11017" b="22034"/>
          <a:stretch>
            <a:fillRect/>
          </a:stretch>
        </p:blipFill>
        <p:spPr>
          <a:xfrm>
            <a:off x="304800" y="228600"/>
            <a:ext cx="4495800" cy="3505200"/>
          </a:xfrm>
          <a:prstGeom prst="rect">
            <a:avLst/>
          </a:prstGeom>
        </p:spPr>
      </p:pic>
      <p:pic>
        <p:nvPicPr>
          <p:cNvPr id="3" name="Picture 2" descr="IMG_7576.JPG"/>
          <p:cNvPicPr>
            <a:picLocks noChangeAspect="1"/>
          </p:cNvPicPr>
          <p:nvPr/>
        </p:nvPicPr>
        <p:blipFill>
          <a:blip r:embed="rId3" cstate="print"/>
          <a:stretch>
            <a:fillRect/>
          </a:stretch>
        </p:blipFill>
        <p:spPr>
          <a:xfrm>
            <a:off x="4267200" y="1828800"/>
            <a:ext cx="4673600" cy="3505200"/>
          </a:xfrm>
          <a:prstGeom prst="rect">
            <a:avLst/>
          </a:prstGeom>
        </p:spPr>
      </p:pic>
      <p:pic>
        <p:nvPicPr>
          <p:cNvPr id="4" name="Picture 3" descr="IMG_7578.JPG"/>
          <p:cNvPicPr>
            <a:picLocks noChangeAspect="1"/>
          </p:cNvPicPr>
          <p:nvPr/>
        </p:nvPicPr>
        <p:blipFill>
          <a:blip r:embed="rId4" cstate="print"/>
          <a:stretch>
            <a:fillRect/>
          </a:stretch>
        </p:blipFill>
        <p:spPr>
          <a:xfrm>
            <a:off x="381000" y="3886200"/>
            <a:ext cx="3733800" cy="2800350"/>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G_3382"/>
          <p:cNvPicPr>
            <a:picLocks noGrp="1" noChangeAspect="1" noChangeArrowheads="1"/>
          </p:cNvPicPr>
          <p:nvPr>
            <p:ph/>
          </p:nvPr>
        </p:nvPicPr>
        <p:blipFill>
          <a:blip r:embed="rId2" cstate="print"/>
          <a:stretch>
            <a:fillRect/>
          </a:stretch>
        </p:blipFill>
        <p:spPr>
          <a:xfrm>
            <a:off x="0" y="0"/>
            <a:ext cx="9144000" cy="6858000"/>
          </a:xfrm>
          <a:noFill/>
        </p:spPr>
      </p:pic>
      <p:sp>
        <p:nvSpPr>
          <p:cNvPr id="61443" name="Rectangle 3"/>
          <p:cNvSpPr>
            <a:spLocks noChangeArrowheads="1"/>
          </p:cNvSpPr>
          <p:nvPr/>
        </p:nvSpPr>
        <p:spPr bwMode="auto">
          <a:xfrm>
            <a:off x="609600" y="381000"/>
            <a:ext cx="7848600" cy="795338"/>
          </a:xfrm>
          <a:prstGeom prst="rect">
            <a:avLst/>
          </a:prstGeom>
          <a:noFill/>
          <a:ln w="9525">
            <a:noFill/>
            <a:miter lim="800000"/>
            <a:headEnd/>
            <a:tailEnd/>
          </a:ln>
        </p:spPr>
        <p:txBody>
          <a:bodyPr lIns="92075" tIns="46038" rIns="92075" bIns="46038" anchor="ctr"/>
          <a:lstStyle/>
          <a:p>
            <a:pPr algn="ctr">
              <a:lnSpc>
                <a:spcPct val="90000"/>
              </a:lnSpc>
            </a:pPr>
            <a:r>
              <a:rPr lang="en-US" sz="4000">
                <a:solidFill>
                  <a:schemeClr val="bg1"/>
                </a:solidFill>
              </a:rPr>
              <a:t>For more information contact:</a:t>
            </a:r>
          </a:p>
        </p:txBody>
      </p:sp>
      <p:sp>
        <p:nvSpPr>
          <p:cNvPr id="61444" name="Text Box 4"/>
          <p:cNvSpPr txBox="1">
            <a:spLocks noChangeArrowheads="1"/>
          </p:cNvSpPr>
          <p:nvPr/>
        </p:nvSpPr>
        <p:spPr bwMode="auto">
          <a:xfrm>
            <a:off x="1295400" y="5181600"/>
            <a:ext cx="4437063" cy="762000"/>
          </a:xfrm>
          <a:prstGeom prst="rect">
            <a:avLst/>
          </a:prstGeom>
          <a:noFill/>
          <a:ln w="9525">
            <a:noFill/>
            <a:miter lim="800000"/>
            <a:headEnd type="none" w="sm" len="sm"/>
            <a:tailEnd type="none" w="sm" len="sm"/>
          </a:ln>
        </p:spPr>
        <p:txBody>
          <a:bodyPr wrap="none">
            <a:spAutoFit/>
          </a:bodyPr>
          <a:lstStyle/>
          <a:p>
            <a:r>
              <a:rPr lang="en-US" sz="4400" dirty="0">
                <a:solidFill>
                  <a:schemeClr val="bg1"/>
                </a:solidFill>
                <a:latin typeface="Comic Sans MS" pitchFamily="66" charset="0"/>
              </a:rPr>
              <a:t>rewolf@ksu.edu</a:t>
            </a:r>
          </a:p>
        </p:txBody>
      </p:sp>
      <p:sp>
        <p:nvSpPr>
          <p:cNvPr id="61445" name="Rectangle 5"/>
          <p:cNvSpPr>
            <a:spLocks noChangeArrowheads="1"/>
          </p:cNvSpPr>
          <p:nvPr/>
        </p:nvSpPr>
        <p:spPr bwMode="auto">
          <a:xfrm>
            <a:off x="381000" y="5867400"/>
            <a:ext cx="8394700" cy="762000"/>
          </a:xfrm>
          <a:prstGeom prst="rect">
            <a:avLst/>
          </a:prstGeom>
          <a:noFill/>
          <a:ln w="12700">
            <a:noFill/>
            <a:miter lim="800000"/>
            <a:headEnd/>
            <a:tailEnd/>
          </a:ln>
        </p:spPr>
        <p:txBody>
          <a:bodyPr wrap="none">
            <a:spAutoFit/>
          </a:bodyPr>
          <a:lstStyle/>
          <a:p>
            <a:r>
              <a:rPr lang="en-US" sz="4400" dirty="0">
                <a:solidFill>
                  <a:schemeClr val="bg1"/>
                </a:solidFill>
                <a:latin typeface="Comic Sans MS" pitchFamily="66" charset="0"/>
              </a:rPr>
              <a:t>www.bae.ksu.edu/faculty/wolf</a:t>
            </a:r>
          </a:p>
        </p:txBody>
      </p:sp>
      <p:sp>
        <p:nvSpPr>
          <p:cNvPr id="61446" name="WordArt 6"/>
          <p:cNvSpPr>
            <a:spLocks noChangeArrowheads="1" noChangeShapeType="1" noTextEdit="1"/>
          </p:cNvSpPr>
          <p:nvPr/>
        </p:nvSpPr>
        <p:spPr bwMode="auto">
          <a:xfrm>
            <a:off x="2895600" y="1752600"/>
            <a:ext cx="3328988" cy="219233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Thanks!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Effective swath width:</a:t>
            </a:r>
            <a:endParaRPr lang="en-US"/>
          </a:p>
        </p:txBody>
      </p:sp>
      <p:pic>
        <p:nvPicPr>
          <p:cNvPr id="13317" name="Picture 5" descr="effective swath"/>
          <p:cNvPicPr>
            <a:picLocks noChangeAspect="1" noChangeArrowheads="1"/>
          </p:cNvPicPr>
          <p:nvPr/>
        </p:nvPicPr>
        <p:blipFill>
          <a:blip r:embed="rId2" cstate="print"/>
          <a:srcRect l="5586" t="18533" r="6430" b="7336"/>
          <a:stretch>
            <a:fillRect/>
          </a:stretch>
        </p:blipFill>
        <p:spPr bwMode="auto">
          <a:xfrm>
            <a:off x="609600" y="2012950"/>
            <a:ext cx="8001000" cy="4064000"/>
          </a:xfrm>
          <a:prstGeom prst="rect">
            <a:avLst/>
          </a:prstGeom>
          <a:noFill/>
        </p:spPr>
      </p:pic>
      <p:sp>
        <p:nvSpPr>
          <p:cNvPr id="13321" name="Line 9"/>
          <p:cNvSpPr>
            <a:spLocks noChangeShapeType="1"/>
          </p:cNvSpPr>
          <p:nvPr/>
        </p:nvSpPr>
        <p:spPr bwMode="auto">
          <a:xfrm flipH="1">
            <a:off x="990600" y="3276600"/>
            <a:ext cx="7162800" cy="304800"/>
          </a:xfrm>
          <a:prstGeom prst="line">
            <a:avLst/>
          </a:prstGeom>
          <a:noFill/>
          <a:ln w="38100">
            <a:solidFill>
              <a:srgbClr val="FF0000"/>
            </a:solidFill>
            <a:round/>
            <a:headEnd type="none" w="sm" len="sm"/>
            <a:tailEnd type="none" w="sm" len="sm"/>
          </a:ln>
          <a:effec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Final pattern:</a:t>
            </a:r>
            <a:endParaRPr lang="en-US"/>
          </a:p>
        </p:txBody>
      </p:sp>
      <p:pic>
        <p:nvPicPr>
          <p:cNvPr id="14340" name="Picture 4" descr="final pass"/>
          <p:cNvPicPr>
            <a:picLocks noGrp="1" noChangeAspect="1" noChangeArrowheads="1"/>
          </p:cNvPicPr>
          <p:nvPr>
            <p:ph idx="1"/>
          </p:nvPr>
        </p:nvPicPr>
        <p:blipFill>
          <a:blip r:embed="rId2" cstate="print"/>
          <a:stretch>
            <a:fillRect/>
          </a:stretch>
        </p:blipFill>
        <p:spPr>
          <a:xfrm>
            <a:off x="2060448" y="2680557"/>
            <a:ext cx="5023104" cy="2365248"/>
          </a:xfrm>
        </p:spPr>
      </p:pic>
      <p:sp>
        <p:nvSpPr>
          <p:cNvPr id="14342" name="Line 6"/>
          <p:cNvSpPr>
            <a:spLocks noChangeShapeType="1"/>
          </p:cNvSpPr>
          <p:nvPr/>
        </p:nvSpPr>
        <p:spPr bwMode="auto">
          <a:xfrm flipH="1">
            <a:off x="990600" y="3810000"/>
            <a:ext cx="7162800" cy="152400"/>
          </a:xfrm>
          <a:prstGeom prst="line">
            <a:avLst/>
          </a:prstGeom>
          <a:noFill/>
          <a:ln w="38100">
            <a:solidFill>
              <a:srgbClr val="FF0000"/>
            </a:solidFill>
            <a:round/>
            <a:headEnd type="none" w="sm" len="sm"/>
            <a:tailEnd type="none" w="sm" len="sm"/>
          </a:ln>
          <a:effectLst/>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Pattern distributions:</a:t>
            </a:r>
            <a:endParaRPr lang="en-US" dirty="0"/>
          </a:p>
        </p:txBody>
      </p:sp>
      <p:sp>
        <p:nvSpPr>
          <p:cNvPr id="17412" name="Text Box 4"/>
          <p:cNvSpPr txBox="1">
            <a:spLocks noChangeArrowheads="1"/>
          </p:cNvSpPr>
          <p:nvPr/>
        </p:nvSpPr>
        <p:spPr bwMode="auto">
          <a:xfrm>
            <a:off x="381000" y="2057400"/>
            <a:ext cx="1806970" cy="369332"/>
          </a:xfrm>
          <a:prstGeom prst="rect">
            <a:avLst/>
          </a:prstGeom>
          <a:noFill/>
          <a:ln w="12700">
            <a:noFill/>
            <a:miter lim="800000"/>
            <a:headEnd type="none" w="sm" len="sm"/>
            <a:tailEnd type="none" w="sm" len="sm"/>
          </a:ln>
          <a:effectLst/>
        </p:spPr>
        <p:txBody>
          <a:bodyPr wrap="none">
            <a:spAutoFit/>
          </a:bodyPr>
          <a:lstStyle/>
          <a:p>
            <a:r>
              <a:rPr lang="en-US" dirty="0"/>
              <a:t>Swath To Wide</a:t>
            </a:r>
          </a:p>
        </p:txBody>
      </p:sp>
      <p:sp>
        <p:nvSpPr>
          <p:cNvPr id="17413" name="Text Box 5"/>
          <p:cNvSpPr txBox="1">
            <a:spLocks noChangeArrowheads="1"/>
          </p:cNvSpPr>
          <p:nvPr/>
        </p:nvSpPr>
        <p:spPr bwMode="auto">
          <a:xfrm>
            <a:off x="457200" y="4355068"/>
            <a:ext cx="1298304" cy="369332"/>
          </a:xfrm>
          <a:prstGeom prst="rect">
            <a:avLst/>
          </a:prstGeom>
          <a:noFill/>
          <a:ln w="12700">
            <a:noFill/>
            <a:miter lim="800000"/>
            <a:headEnd type="none" w="sm" len="sm"/>
            <a:tailEnd type="none" w="sm" len="sm"/>
          </a:ln>
          <a:effectLst/>
        </p:spPr>
        <p:txBody>
          <a:bodyPr wrap="none">
            <a:spAutoFit/>
          </a:bodyPr>
          <a:lstStyle/>
          <a:p>
            <a:r>
              <a:rPr lang="en-US" dirty="0"/>
              <a:t>Side Wind</a:t>
            </a:r>
          </a:p>
        </p:txBody>
      </p:sp>
      <p:pic>
        <p:nvPicPr>
          <p:cNvPr id="17415" name="Picture 7" descr="side wind"/>
          <p:cNvPicPr>
            <a:picLocks noChangeAspect="1" noChangeArrowheads="1"/>
          </p:cNvPicPr>
          <p:nvPr/>
        </p:nvPicPr>
        <p:blipFill>
          <a:blip r:embed="rId2" cstate="print"/>
          <a:srcRect l="3697" t="17612" b="17612"/>
          <a:stretch>
            <a:fillRect/>
          </a:stretch>
        </p:blipFill>
        <p:spPr bwMode="auto">
          <a:xfrm>
            <a:off x="1371600" y="4800600"/>
            <a:ext cx="6400800" cy="1730375"/>
          </a:xfrm>
          <a:prstGeom prst="rect">
            <a:avLst/>
          </a:prstGeom>
          <a:noFill/>
        </p:spPr>
      </p:pic>
      <p:pic>
        <p:nvPicPr>
          <p:cNvPr id="17416" name="Picture 8" descr="to wide"/>
          <p:cNvPicPr>
            <a:picLocks noChangeAspect="1" noChangeArrowheads="1"/>
          </p:cNvPicPr>
          <p:nvPr/>
        </p:nvPicPr>
        <p:blipFill>
          <a:blip r:embed="rId3" cstate="print"/>
          <a:srcRect t="12793" r="2155" b="14534"/>
          <a:stretch>
            <a:fillRect/>
          </a:stretch>
        </p:blipFill>
        <p:spPr bwMode="auto">
          <a:xfrm>
            <a:off x="1295400" y="2514600"/>
            <a:ext cx="6400800" cy="1730375"/>
          </a:xfrm>
          <a:prstGeom prst="rect">
            <a:avLst/>
          </a:prstGeom>
          <a:noFill/>
        </p:spPr>
      </p:pic>
      <p:sp>
        <p:nvSpPr>
          <p:cNvPr id="17418" name="Line 10"/>
          <p:cNvSpPr>
            <a:spLocks noChangeShapeType="1"/>
          </p:cNvSpPr>
          <p:nvPr/>
        </p:nvSpPr>
        <p:spPr bwMode="auto">
          <a:xfrm flipH="1">
            <a:off x="1066800" y="3276600"/>
            <a:ext cx="7086600" cy="152400"/>
          </a:xfrm>
          <a:prstGeom prst="line">
            <a:avLst/>
          </a:prstGeom>
          <a:noFill/>
          <a:ln w="38100">
            <a:solidFill>
              <a:srgbClr val="FF0000"/>
            </a:solidFill>
            <a:round/>
            <a:headEnd type="none" w="sm" len="sm"/>
            <a:tailEnd type="none" w="sm" len="sm"/>
          </a:ln>
          <a:effectLst/>
        </p:spPr>
        <p:txBody>
          <a:bodyPr/>
          <a:lstStyle/>
          <a:p>
            <a:endParaRPr lang="en-US"/>
          </a:p>
        </p:txBody>
      </p:sp>
      <p:sp>
        <p:nvSpPr>
          <p:cNvPr id="17419" name="Line 11"/>
          <p:cNvSpPr>
            <a:spLocks noChangeShapeType="1"/>
          </p:cNvSpPr>
          <p:nvPr/>
        </p:nvSpPr>
        <p:spPr bwMode="auto">
          <a:xfrm flipH="1">
            <a:off x="914400" y="5410200"/>
            <a:ext cx="7239000" cy="76200"/>
          </a:xfrm>
          <a:prstGeom prst="line">
            <a:avLst/>
          </a:prstGeom>
          <a:noFill/>
          <a:ln w="38100">
            <a:solidFill>
              <a:srgbClr val="FF0000"/>
            </a:solidFill>
            <a:round/>
            <a:headEnd type="none" w="sm" len="sm"/>
            <a:tailEnd type="none" w="sm" len="sm"/>
          </a:ln>
          <a:effectLst/>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43000" y="342900"/>
            <a:ext cx="8001000" cy="1143000"/>
          </a:xfrm>
        </p:spPr>
        <p:txBody>
          <a:bodyPr/>
          <a:lstStyle/>
          <a:p>
            <a:r>
              <a:rPr lang="en-US" sz="3600" dirty="0" smtClean="0"/>
              <a:t>Header strips and swath overlap:</a:t>
            </a:r>
            <a:endParaRPr lang="en-US" sz="3600" dirty="0"/>
          </a:p>
        </p:txBody>
      </p:sp>
      <p:sp>
        <p:nvSpPr>
          <p:cNvPr id="16387" name="Rectangle 3"/>
          <p:cNvSpPr>
            <a:spLocks noGrp="1" noChangeArrowheads="1"/>
          </p:cNvSpPr>
          <p:nvPr>
            <p:ph idx="1"/>
          </p:nvPr>
        </p:nvSpPr>
        <p:spPr>
          <a:xfrm>
            <a:off x="685800" y="1981200"/>
            <a:ext cx="8153400" cy="1524000"/>
          </a:xfrm>
        </p:spPr>
        <p:txBody>
          <a:bodyPr>
            <a:normAutofit fontScale="92500"/>
          </a:bodyPr>
          <a:lstStyle/>
          <a:p>
            <a:r>
              <a:rPr lang="en-US" sz="2400" dirty="0" smtClean="0"/>
              <a:t>Recommended application method:</a:t>
            </a:r>
          </a:p>
          <a:p>
            <a:pPr lvl="1"/>
            <a:r>
              <a:rPr lang="en-US" sz="2400" dirty="0" smtClean="0"/>
              <a:t>First pass at ½ rate using calibrated swath width</a:t>
            </a:r>
          </a:p>
          <a:p>
            <a:pPr lvl="1"/>
            <a:r>
              <a:rPr lang="en-US" sz="2400" dirty="0" smtClean="0"/>
              <a:t>Second path on centerline of previous pass</a:t>
            </a:r>
            <a:endParaRPr lang="en-US" sz="2400" dirty="0"/>
          </a:p>
        </p:txBody>
      </p:sp>
      <p:pic>
        <p:nvPicPr>
          <p:cNvPr id="16388" name="Picture 4" descr="header strips"/>
          <p:cNvPicPr>
            <a:picLocks noChangeAspect="1" noChangeArrowheads="1"/>
          </p:cNvPicPr>
          <p:nvPr/>
        </p:nvPicPr>
        <p:blipFill>
          <a:blip r:embed="rId2" cstate="print"/>
          <a:srcRect/>
          <a:stretch>
            <a:fillRect/>
          </a:stretch>
        </p:blipFill>
        <p:spPr bwMode="auto">
          <a:xfrm>
            <a:off x="228600" y="3810000"/>
            <a:ext cx="8731492" cy="2819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iBack9Crew.JPG"/>
          <p:cNvPicPr>
            <a:picLocks noChangeAspect="1"/>
          </p:cNvPicPr>
          <p:nvPr/>
        </p:nvPicPr>
        <p:blipFill>
          <a:blip r:embed="rId2" cstate="print"/>
          <a:stretch>
            <a:fillRect/>
          </a:stretch>
        </p:blipFill>
        <p:spPr>
          <a:xfrm>
            <a:off x="0" y="7993"/>
            <a:ext cx="9144000" cy="6842014"/>
          </a:xfrm>
          <a:prstGeom prst="rect">
            <a:avLst/>
          </a:prstGeom>
        </p:spPr>
      </p:pic>
      <p:sp>
        <p:nvSpPr>
          <p:cNvPr id="3" name="Title 2"/>
          <p:cNvSpPr>
            <a:spLocks noGrp="1"/>
          </p:cNvSpPr>
          <p:nvPr>
            <p:ph type="title"/>
          </p:nvPr>
        </p:nvSpPr>
        <p:spPr>
          <a:xfrm>
            <a:off x="1143000" y="4876800"/>
            <a:ext cx="7162800" cy="609600"/>
          </a:xfrm>
          <a:solidFill>
            <a:srgbClr val="FFFFFF"/>
          </a:solidFill>
        </p:spPr>
        <p:txBody>
          <a:bodyPr>
            <a:normAutofit/>
          </a:bodyPr>
          <a:lstStyle/>
          <a:p>
            <a:r>
              <a:rPr lang="en-US" sz="3200" dirty="0" smtClean="0"/>
              <a:t>Liquid Application Equipment</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6" descr="http://www.hdhudson.com/images/2-08-18537-bakpak.jpg"/>
          <p:cNvPicPr>
            <a:picLocks noChangeAspect="1" noChangeArrowheads="1"/>
          </p:cNvPicPr>
          <p:nvPr/>
        </p:nvPicPr>
        <p:blipFill>
          <a:blip r:embed="rId3" cstate="print"/>
          <a:srcRect/>
          <a:stretch>
            <a:fillRect/>
          </a:stretch>
        </p:blipFill>
        <p:spPr bwMode="auto">
          <a:xfrm>
            <a:off x="3162300" y="3505200"/>
            <a:ext cx="2527300" cy="3200400"/>
          </a:xfrm>
          <a:prstGeom prst="rect">
            <a:avLst/>
          </a:prstGeom>
          <a:noFill/>
          <a:ln w="9525">
            <a:noFill/>
            <a:miter lim="800000"/>
            <a:headEnd/>
            <a:tailEnd/>
          </a:ln>
        </p:spPr>
      </p:pic>
      <p:pic>
        <p:nvPicPr>
          <p:cNvPr id="24579" name="Picture 2" descr="handsprayer works"/>
          <p:cNvPicPr>
            <a:picLocks noChangeAspect="1" noChangeArrowheads="1"/>
          </p:cNvPicPr>
          <p:nvPr/>
        </p:nvPicPr>
        <p:blipFill>
          <a:blip r:embed="rId4" cstate="print"/>
          <a:srcRect/>
          <a:stretch>
            <a:fillRect/>
          </a:stretch>
        </p:blipFill>
        <p:spPr bwMode="auto">
          <a:xfrm>
            <a:off x="4191000" y="685800"/>
            <a:ext cx="2319338" cy="3124200"/>
          </a:xfrm>
          <a:prstGeom prst="rect">
            <a:avLst/>
          </a:prstGeom>
          <a:noFill/>
          <a:ln w="9525">
            <a:noFill/>
            <a:miter lim="800000"/>
            <a:headEnd/>
            <a:tailEnd/>
          </a:ln>
        </p:spPr>
      </p:pic>
      <p:sp>
        <p:nvSpPr>
          <p:cNvPr id="24580" name="Rectangle 3"/>
          <p:cNvSpPr>
            <a:spLocks noGrp="1" noChangeArrowheads="1"/>
          </p:cNvSpPr>
          <p:nvPr>
            <p:ph type="title"/>
          </p:nvPr>
        </p:nvSpPr>
        <p:spPr>
          <a:xfrm>
            <a:off x="457200" y="152400"/>
            <a:ext cx="8001000" cy="762000"/>
          </a:xfrm>
          <a:noFill/>
        </p:spPr>
        <p:txBody>
          <a:bodyPr>
            <a:normAutofit fontScale="90000"/>
          </a:bodyPr>
          <a:lstStyle/>
          <a:p>
            <a:r>
              <a:rPr lang="en-US" dirty="0" smtClean="0"/>
              <a:t>Liquid Application Equipment</a:t>
            </a:r>
          </a:p>
        </p:txBody>
      </p:sp>
      <p:sp>
        <p:nvSpPr>
          <p:cNvPr id="24581" name="Rectangle 4"/>
          <p:cNvSpPr>
            <a:spLocks noGrp="1" noChangeArrowheads="1"/>
          </p:cNvSpPr>
          <p:nvPr>
            <p:ph type="body" sz="half" idx="1"/>
          </p:nvPr>
        </p:nvSpPr>
        <p:spPr>
          <a:xfrm>
            <a:off x="304800" y="1066800"/>
            <a:ext cx="4038600" cy="4525962"/>
          </a:xfrm>
          <a:noFill/>
        </p:spPr>
        <p:txBody>
          <a:bodyPr/>
          <a:lstStyle/>
          <a:p>
            <a:pPr>
              <a:buFont typeface="Monotype Sorts" pitchFamily="2" charset="2"/>
              <a:buNone/>
            </a:pPr>
            <a:r>
              <a:rPr lang="en-US" sz="2800" u="sng" dirty="0" smtClean="0">
                <a:solidFill>
                  <a:srgbClr val="000000"/>
                </a:solidFill>
              </a:rPr>
              <a:t>Manual Sprayers</a:t>
            </a:r>
            <a:endParaRPr lang="en-US" sz="2800" dirty="0" smtClean="0">
              <a:solidFill>
                <a:srgbClr val="000000"/>
              </a:solidFill>
            </a:endParaRPr>
          </a:p>
          <a:p>
            <a:pPr lvl="1"/>
            <a:r>
              <a:rPr lang="en-US" dirty="0" smtClean="0">
                <a:solidFill>
                  <a:srgbClr val="000000"/>
                </a:solidFill>
              </a:rPr>
              <a:t>Compressed air</a:t>
            </a:r>
          </a:p>
          <a:p>
            <a:pPr lvl="1"/>
            <a:endParaRPr lang="en-US" dirty="0" smtClean="0">
              <a:solidFill>
                <a:srgbClr val="000000"/>
              </a:solidFill>
            </a:endParaRPr>
          </a:p>
          <a:p>
            <a:pPr>
              <a:buFont typeface="Monotype Sorts" pitchFamily="2" charset="2"/>
              <a:buNone/>
            </a:pPr>
            <a:endParaRPr lang="en-US" sz="2800" dirty="0" smtClean="0">
              <a:solidFill>
                <a:srgbClr val="000000"/>
              </a:solidFill>
            </a:endParaRPr>
          </a:p>
          <a:p>
            <a:pPr>
              <a:buFont typeface="Monotype Sorts" pitchFamily="2" charset="2"/>
              <a:buNone/>
            </a:pPr>
            <a:endParaRPr lang="en-US" sz="2800" dirty="0" smtClean="0">
              <a:solidFill>
                <a:srgbClr val="000000"/>
              </a:solidFill>
            </a:endParaRPr>
          </a:p>
          <a:p>
            <a:pPr>
              <a:buFont typeface="Monotype Sorts" pitchFamily="2" charset="2"/>
              <a:buNone/>
            </a:pPr>
            <a:endParaRPr lang="en-US" sz="2800" dirty="0" smtClean="0">
              <a:solidFill>
                <a:srgbClr val="000000"/>
              </a:solidFill>
            </a:endParaRPr>
          </a:p>
          <a:p>
            <a:pPr lvl="1"/>
            <a:r>
              <a:rPr lang="en-US" dirty="0" smtClean="0">
                <a:solidFill>
                  <a:srgbClr val="000000"/>
                </a:solidFill>
              </a:rPr>
              <a:t>Knapsack </a:t>
            </a:r>
            <a:r>
              <a:rPr lang="en-US" sz="3200" dirty="0" smtClean="0">
                <a:solidFill>
                  <a:srgbClr val="000000"/>
                </a:solidFill>
              </a:rPr>
              <a:t>	</a:t>
            </a:r>
          </a:p>
        </p:txBody>
      </p:sp>
      <p:pic>
        <p:nvPicPr>
          <p:cNvPr id="24582" name="Picture 5" descr="gg_smv"/>
          <p:cNvPicPr>
            <a:picLocks noChangeAspect="1" noChangeArrowheads="1"/>
          </p:cNvPicPr>
          <p:nvPr/>
        </p:nvPicPr>
        <p:blipFill>
          <a:blip r:embed="rId5" cstate="print"/>
          <a:srcRect/>
          <a:stretch>
            <a:fillRect/>
          </a:stretch>
        </p:blipFill>
        <p:spPr bwMode="auto">
          <a:xfrm>
            <a:off x="5715000" y="4806950"/>
            <a:ext cx="3276600" cy="1746250"/>
          </a:xfrm>
          <a:prstGeom prst="rect">
            <a:avLst/>
          </a:prstGeom>
          <a:noFill/>
          <a:ln w="9525">
            <a:noFill/>
            <a:miter lim="800000"/>
            <a:headEnd/>
            <a:tailEnd/>
          </a:ln>
        </p:spPr>
      </p:pic>
      <p:sp>
        <p:nvSpPr>
          <p:cNvPr id="24583" name="Text Box 6"/>
          <p:cNvSpPr txBox="1">
            <a:spLocks noChangeArrowheads="1"/>
          </p:cNvSpPr>
          <p:nvPr/>
        </p:nvSpPr>
        <p:spPr bwMode="auto">
          <a:xfrm>
            <a:off x="5867400" y="6491288"/>
            <a:ext cx="2971800" cy="366712"/>
          </a:xfrm>
          <a:prstGeom prst="rect">
            <a:avLst/>
          </a:prstGeom>
          <a:noFill/>
          <a:ln w="9525">
            <a:noFill/>
            <a:miter lim="800000"/>
            <a:headEnd type="none" w="sm" len="sm"/>
            <a:tailEnd type="none" w="sm" len="sm"/>
          </a:ln>
        </p:spPr>
        <p:txBody>
          <a:bodyPr>
            <a:spAutoFit/>
          </a:bodyPr>
          <a:lstStyle/>
          <a:p>
            <a:pPr>
              <a:spcBef>
                <a:spcPct val="50000"/>
              </a:spcBef>
            </a:pPr>
            <a:r>
              <a:rPr lang="en-US"/>
              <a:t>Spray Management Valve</a:t>
            </a:r>
          </a:p>
        </p:txBody>
      </p:sp>
      <p:pic>
        <p:nvPicPr>
          <p:cNvPr id="24584" name="Picture 7" descr="MVC-010F"/>
          <p:cNvPicPr>
            <a:picLocks noChangeAspect="1" noChangeArrowheads="1"/>
          </p:cNvPicPr>
          <p:nvPr/>
        </p:nvPicPr>
        <p:blipFill>
          <a:blip r:embed="rId6" cstate="print"/>
          <a:srcRect l="53125" t="41667" r="22917" b="23611"/>
          <a:stretch>
            <a:fillRect/>
          </a:stretch>
        </p:blipFill>
        <p:spPr bwMode="auto">
          <a:xfrm>
            <a:off x="7239000" y="2819400"/>
            <a:ext cx="1541463" cy="1676400"/>
          </a:xfrm>
          <a:prstGeom prst="rect">
            <a:avLst/>
          </a:prstGeom>
          <a:noFill/>
          <a:ln w="9525">
            <a:noFill/>
            <a:miter lim="800000"/>
            <a:headEnd/>
            <a:tailEnd/>
          </a:ln>
        </p:spPr>
      </p:pic>
      <p:sp>
        <p:nvSpPr>
          <p:cNvPr id="24585" name="Text Box 8"/>
          <p:cNvSpPr txBox="1">
            <a:spLocks noChangeArrowheads="1"/>
          </p:cNvSpPr>
          <p:nvPr/>
        </p:nvSpPr>
        <p:spPr bwMode="auto">
          <a:xfrm>
            <a:off x="6934200" y="4433888"/>
            <a:ext cx="1981200" cy="366712"/>
          </a:xfrm>
          <a:prstGeom prst="rect">
            <a:avLst/>
          </a:prstGeom>
          <a:noFill/>
          <a:ln w="9525">
            <a:noFill/>
            <a:miter lim="800000"/>
            <a:headEnd type="none" w="sm" len="sm"/>
            <a:tailEnd type="none" w="sm" len="sm"/>
          </a:ln>
        </p:spPr>
        <p:txBody>
          <a:bodyPr>
            <a:spAutoFit/>
          </a:bodyPr>
          <a:lstStyle/>
          <a:p>
            <a:pPr algn="ctr">
              <a:spcBef>
                <a:spcPct val="50000"/>
              </a:spcBef>
            </a:pPr>
            <a:r>
              <a:rPr lang="en-US"/>
              <a:t>CF Valve</a:t>
            </a:r>
          </a:p>
        </p:txBody>
      </p:sp>
      <p:pic>
        <p:nvPicPr>
          <p:cNvPr id="24586" name="Picture 9" descr="MVC-030F"/>
          <p:cNvPicPr>
            <a:picLocks noChangeAspect="1" noChangeArrowheads="1"/>
          </p:cNvPicPr>
          <p:nvPr/>
        </p:nvPicPr>
        <p:blipFill>
          <a:blip r:embed="rId7" cstate="print"/>
          <a:srcRect l="2083" t="2777" r="4167" b="4167"/>
          <a:stretch>
            <a:fillRect/>
          </a:stretch>
        </p:blipFill>
        <p:spPr bwMode="auto">
          <a:xfrm>
            <a:off x="228600" y="4681537"/>
            <a:ext cx="2819400" cy="2100263"/>
          </a:xfrm>
          <a:prstGeom prst="rect">
            <a:avLst/>
          </a:prstGeom>
          <a:noFill/>
          <a:ln w="9525">
            <a:noFill/>
            <a:miter lim="800000"/>
            <a:headEnd/>
            <a:tailEnd/>
          </a:ln>
        </p:spPr>
      </p:pic>
      <p:pic>
        <p:nvPicPr>
          <p:cNvPr id="24587" name="Picture 10" descr="MVC-032F"/>
          <p:cNvPicPr>
            <a:picLocks noChangeAspect="1" noChangeArrowheads="1"/>
          </p:cNvPicPr>
          <p:nvPr/>
        </p:nvPicPr>
        <p:blipFill>
          <a:blip r:embed="rId8" cstate="print"/>
          <a:srcRect l="56250" t="30556" r="11458" b="38889"/>
          <a:stretch>
            <a:fillRect/>
          </a:stretch>
        </p:blipFill>
        <p:spPr bwMode="auto">
          <a:xfrm>
            <a:off x="7162800" y="1219200"/>
            <a:ext cx="1600200" cy="1135063"/>
          </a:xfrm>
          <a:prstGeom prst="rect">
            <a:avLst/>
          </a:prstGeom>
          <a:noFill/>
          <a:ln w="9525">
            <a:noFill/>
            <a:miter lim="800000"/>
            <a:headEnd/>
            <a:tailEnd/>
          </a:ln>
        </p:spPr>
      </p:pic>
      <p:sp>
        <p:nvSpPr>
          <p:cNvPr id="24588" name="Text Box 11"/>
          <p:cNvSpPr txBox="1">
            <a:spLocks noChangeArrowheads="1"/>
          </p:cNvSpPr>
          <p:nvPr/>
        </p:nvSpPr>
        <p:spPr bwMode="auto">
          <a:xfrm>
            <a:off x="6781800" y="2362200"/>
            <a:ext cx="2286000" cy="366713"/>
          </a:xfrm>
          <a:prstGeom prst="rect">
            <a:avLst/>
          </a:prstGeom>
          <a:noFill/>
          <a:ln w="9525">
            <a:noFill/>
            <a:miter lim="800000"/>
            <a:headEnd type="none" w="sm" len="sm"/>
            <a:tailEnd type="none" w="sm" len="sm"/>
          </a:ln>
        </p:spPr>
        <p:txBody>
          <a:bodyPr>
            <a:spAutoFit/>
          </a:bodyPr>
          <a:lstStyle/>
          <a:p>
            <a:pPr algn="ctr">
              <a:spcBef>
                <a:spcPct val="50000"/>
              </a:spcBef>
            </a:pPr>
            <a:r>
              <a:rPr lang="en-US"/>
              <a:t>Easy Spray Valve</a:t>
            </a:r>
          </a:p>
        </p:txBody>
      </p:sp>
      <p:pic>
        <p:nvPicPr>
          <p:cNvPr id="24589" name="Picture 12" descr="MVC-051F"/>
          <p:cNvPicPr>
            <a:picLocks noChangeAspect="1" noChangeArrowheads="1"/>
          </p:cNvPicPr>
          <p:nvPr/>
        </p:nvPicPr>
        <p:blipFill>
          <a:blip r:embed="rId9" cstate="print"/>
          <a:srcRect l="11539" r="9616" b="5128"/>
          <a:stretch>
            <a:fillRect/>
          </a:stretch>
        </p:blipFill>
        <p:spPr bwMode="auto">
          <a:xfrm>
            <a:off x="838200" y="2209800"/>
            <a:ext cx="2209800" cy="1995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d-cfvalve.gif"/>
          <p:cNvPicPr>
            <a:picLocks noChangeAspect="1"/>
          </p:cNvPicPr>
          <p:nvPr/>
        </p:nvPicPr>
        <p:blipFill>
          <a:blip r:embed="rId2" cstate="print"/>
          <a:srcRect/>
          <a:stretch>
            <a:fillRect/>
          </a:stretch>
        </p:blipFill>
        <p:spPr bwMode="auto">
          <a:xfrm>
            <a:off x="457200" y="2819400"/>
            <a:ext cx="2795588" cy="3886200"/>
          </a:xfrm>
          <a:prstGeom prst="rect">
            <a:avLst/>
          </a:prstGeom>
          <a:noFill/>
          <a:ln w="9525">
            <a:noFill/>
            <a:miter lim="800000"/>
            <a:headEnd/>
            <a:tailEnd/>
          </a:ln>
        </p:spPr>
      </p:pic>
      <p:sp>
        <p:nvSpPr>
          <p:cNvPr id="25603" name="Rectangle 3"/>
          <p:cNvSpPr>
            <a:spLocks noChangeArrowheads="1"/>
          </p:cNvSpPr>
          <p:nvPr/>
        </p:nvSpPr>
        <p:spPr bwMode="auto">
          <a:xfrm>
            <a:off x="3505200" y="838200"/>
            <a:ext cx="5486400" cy="5262979"/>
          </a:xfrm>
          <a:prstGeom prst="rect">
            <a:avLst/>
          </a:prstGeom>
          <a:noFill/>
          <a:ln w="9525">
            <a:noFill/>
            <a:miter lim="800000"/>
            <a:headEnd/>
            <a:tailEnd/>
          </a:ln>
        </p:spPr>
        <p:txBody>
          <a:bodyPr>
            <a:spAutoFit/>
          </a:bodyPr>
          <a:lstStyle/>
          <a:p>
            <a:pPr>
              <a:buFont typeface="Arial" pitchFamily="34" charset="0"/>
              <a:buChar char="•"/>
            </a:pPr>
            <a:r>
              <a:rPr lang="en-US" sz="2400" b="0" dirty="0">
                <a:latin typeface="+mn-lt"/>
              </a:rPr>
              <a:t>Reduces number of times manual </a:t>
            </a:r>
            <a:r>
              <a:rPr lang="en-US" sz="2400" b="0" dirty="0" smtClean="0">
                <a:latin typeface="+mn-lt"/>
              </a:rPr>
              <a:t>sprayer needs </a:t>
            </a:r>
            <a:r>
              <a:rPr lang="en-US" sz="2400" b="0" dirty="0">
                <a:latin typeface="+mn-lt"/>
              </a:rPr>
              <a:t>to be pumped</a:t>
            </a:r>
            <a:r>
              <a:rPr lang="en-US" sz="2400" b="0" dirty="0" smtClean="0">
                <a:latin typeface="+mn-lt"/>
              </a:rPr>
              <a:t>.</a:t>
            </a:r>
            <a:endParaRPr lang="en-US" sz="2400" b="0" dirty="0">
              <a:latin typeface="+mn-lt"/>
            </a:endParaRPr>
          </a:p>
          <a:p>
            <a:pPr>
              <a:buFont typeface="Arial" pitchFamily="34" charset="0"/>
              <a:buChar char="•"/>
            </a:pPr>
            <a:r>
              <a:rPr lang="en-US" sz="2400" b="0" dirty="0">
                <a:latin typeface="+mn-lt"/>
              </a:rPr>
              <a:t>Regulates pressure for steady, even flow</a:t>
            </a:r>
            <a:r>
              <a:rPr lang="en-US" sz="2400" b="0" dirty="0" smtClean="0">
                <a:latin typeface="+mn-lt"/>
              </a:rPr>
              <a:t>. </a:t>
            </a:r>
            <a:endParaRPr lang="en-US" sz="2400" b="0" dirty="0">
              <a:latin typeface="+mn-lt"/>
            </a:endParaRPr>
          </a:p>
          <a:p>
            <a:pPr>
              <a:buFont typeface="Arial" pitchFamily="34" charset="0"/>
              <a:buChar char="•"/>
            </a:pPr>
            <a:r>
              <a:rPr lang="en-US" sz="2400" b="0" dirty="0">
                <a:latin typeface="+mn-lt"/>
              </a:rPr>
              <a:t>Shuts off spray if pressure falls below set amount. </a:t>
            </a:r>
          </a:p>
          <a:p>
            <a:pPr>
              <a:buFont typeface="Arial" pitchFamily="34" charset="0"/>
              <a:buChar char="•"/>
            </a:pPr>
            <a:r>
              <a:rPr lang="en-US" sz="2400" b="0" dirty="0">
                <a:latin typeface="+mn-lt"/>
              </a:rPr>
              <a:t>Allows for constant, precisely calibrated spray application. </a:t>
            </a:r>
          </a:p>
          <a:p>
            <a:pPr>
              <a:buFont typeface="Arial" pitchFamily="34" charset="0"/>
              <a:buChar char="•"/>
            </a:pPr>
            <a:r>
              <a:rPr lang="en-US" sz="2400" b="0" dirty="0">
                <a:latin typeface="+mn-lt"/>
              </a:rPr>
              <a:t>Reduces drift and spray waste- environmentally sound</a:t>
            </a:r>
            <a:r>
              <a:rPr lang="en-US" sz="2400" b="0" dirty="0" smtClean="0">
                <a:latin typeface="+mn-lt"/>
              </a:rPr>
              <a:t>. </a:t>
            </a:r>
            <a:endParaRPr lang="en-US" sz="2400" b="0" dirty="0">
              <a:latin typeface="+mn-lt"/>
            </a:endParaRPr>
          </a:p>
          <a:p>
            <a:pPr>
              <a:buFont typeface="Arial" pitchFamily="34" charset="0"/>
              <a:buChar char="•"/>
            </a:pPr>
            <a:r>
              <a:rPr lang="en-US" sz="2400" b="0" dirty="0">
                <a:latin typeface="+mn-lt"/>
              </a:rPr>
              <a:t>Makes operator training faster and easier. </a:t>
            </a:r>
          </a:p>
          <a:p>
            <a:pPr>
              <a:buFont typeface="Arial" pitchFamily="34" charset="0"/>
              <a:buChar char="•"/>
            </a:pPr>
            <a:r>
              <a:rPr lang="en-US" sz="2400" b="0" dirty="0">
                <a:latin typeface="+mn-lt"/>
              </a:rPr>
              <a:t>Available in 15, 21, 29, and 44 </a:t>
            </a:r>
            <a:r>
              <a:rPr lang="en-US" sz="2400" b="0" dirty="0" smtClean="0">
                <a:latin typeface="+mn-lt"/>
              </a:rPr>
              <a:t>psi </a:t>
            </a:r>
            <a:endParaRPr lang="en-US" sz="2400" b="0" dirty="0">
              <a:latin typeface="+mn-lt"/>
            </a:endParaRPr>
          </a:p>
        </p:txBody>
      </p:sp>
      <p:pic>
        <p:nvPicPr>
          <p:cNvPr id="25604" name="Picture 7" descr="MVC-010F"/>
          <p:cNvPicPr>
            <a:picLocks noChangeAspect="1" noChangeArrowheads="1"/>
          </p:cNvPicPr>
          <p:nvPr/>
        </p:nvPicPr>
        <p:blipFill>
          <a:blip r:embed="rId3" cstate="print"/>
          <a:srcRect l="53125" t="41667" r="22917" b="23611"/>
          <a:stretch>
            <a:fillRect/>
          </a:stretch>
        </p:blipFill>
        <p:spPr bwMode="auto">
          <a:xfrm>
            <a:off x="609600" y="76200"/>
            <a:ext cx="2362200" cy="256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 Management Valve</a:t>
            </a:r>
            <a:endParaRPr lang="en-US" dirty="0"/>
          </a:p>
        </p:txBody>
      </p:sp>
      <p:pic>
        <p:nvPicPr>
          <p:cNvPr id="710658" name="Picture 2"/>
          <p:cNvPicPr>
            <a:picLocks noChangeAspect="1" noChangeArrowheads="1"/>
          </p:cNvPicPr>
          <p:nvPr/>
        </p:nvPicPr>
        <p:blipFill>
          <a:blip r:embed="rId2" cstate="print"/>
          <a:srcRect/>
          <a:stretch>
            <a:fillRect/>
          </a:stretch>
        </p:blipFill>
        <p:spPr bwMode="auto">
          <a:xfrm>
            <a:off x="41746" y="1295401"/>
            <a:ext cx="3768254" cy="5257800"/>
          </a:xfrm>
          <a:prstGeom prst="rect">
            <a:avLst/>
          </a:prstGeom>
          <a:noFill/>
          <a:ln w="9525">
            <a:noFill/>
            <a:miter lim="800000"/>
            <a:headEnd/>
            <a:tailEnd/>
          </a:ln>
        </p:spPr>
      </p:pic>
      <p:pic>
        <p:nvPicPr>
          <p:cNvPr id="710659" name="Picture 3"/>
          <p:cNvPicPr>
            <a:picLocks noChangeAspect="1" noChangeArrowheads="1"/>
          </p:cNvPicPr>
          <p:nvPr/>
        </p:nvPicPr>
        <p:blipFill>
          <a:blip r:embed="rId3" cstate="print"/>
          <a:srcRect/>
          <a:stretch>
            <a:fillRect/>
          </a:stretch>
        </p:blipFill>
        <p:spPr bwMode="auto">
          <a:xfrm>
            <a:off x="3757247" y="1447800"/>
            <a:ext cx="5310554" cy="5029200"/>
          </a:xfrm>
          <a:prstGeom prst="rect">
            <a:avLst/>
          </a:prstGeom>
          <a:noFill/>
          <a:ln w="9525">
            <a:noFill/>
            <a:miter lim="800000"/>
            <a:headEnd/>
            <a:tailEnd/>
          </a:ln>
        </p:spPr>
      </p:pic>
      <p:pic>
        <p:nvPicPr>
          <p:cNvPr id="710660" name="Picture 4"/>
          <p:cNvPicPr>
            <a:picLocks noChangeAspect="1" noChangeArrowheads="1"/>
          </p:cNvPicPr>
          <p:nvPr/>
        </p:nvPicPr>
        <p:blipFill>
          <a:blip r:embed="rId4" cstate="print"/>
          <a:srcRect/>
          <a:stretch>
            <a:fillRect/>
          </a:stretch>
        </p:blipFill>
        <p:spPr bwMode="auto">
          <a:xfrm>
            <a:off x="6477000" y="3124200"/>
            <a:ext cx="2152650" cy="438150"/>
          </a:xfrm>
          <a:prstGeom prst="rect">
            <a:avLst/>
          </a:prstGeom>
          <a:noFill/>
          <a:ln w="9525">
            <a:noFill/>
            <a:miter lim="800000"/>
            <a:headEnd/>
            <a:tailEnd/>
          </a:ln>
        </p:spPr>
      </p:pic>
      <p:pic>
        <p:nvPicPr>
          <p:cNvPr id="710661" name="Picture 5"/>
          <p:cNvPicPr>
            <a:picLocks noChangeAspect="1" noChangeArrowheads="1"/>
          </p:cNvPicPr>
          <p:nvPr/>
        </p:nvPicPr>
        <p:blipFill>
          <a:blip r:embed="rId5" cstate="print"/>
          <a:srcRect/>
          <a:stretch>
            <a:fillRect/>
          </a:stretch>
        </p:blipFill>
        <p:spPr bwMode="auto">
          <a:xfrm>
            <a:off x="152400" y="1828800"/>
            <a:ext cx="2114550" cy="472250"/>
          </a:xfrm>
          <a:prstGeom prst="rect">
            <a:avLst/>
          </a:prstGeom>
          <a:noFill/>
          <a:ln w="9525">
            <a:noFill/>
            <a:miter lim="800000"/>
            <a:headEnd/>
            <a:tailEnd/>
          </a:ln>
        </p:spPr>
      </p:pic>
      <p:pic>
        <p:nvPicPr>
          <p:cNvPr id="710662" name="Picture 6"/>
          <p:cNvPicPr>
            <a:picLocks noChangeAspect="1" noChangeArrowheads="1"/>
          </p:cNvPicPr>
          <p:nvPr/>
        </p:nvPicPr>
        <p:blipFill>
          <a:blip r:embed="rId6" cstate="print"/>
          <a:srcRect/>
          <a:stretch>
            <a:fillRect/>
          </a:stretch>
        </p:blipFill>
        <p:spPr bwMode="auto">
          <a:xfrm>
            <a:off x="657225" y="2362200"/>
            <a:ext cx="1095375"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0" y="228600"/>
            <a:ext cx="7162800" cy="1276350"/>
          </a:xfrm>
          <a:noFill/>
          <a:ln/>
          <a:effectLst/>
        </p:spPr>
        <p:txBody>
          <a:bodyPr/>
          <a:lstStyle/>
          <a:p>
            <a:r>
              <a:rPr lang="en-US" dirty="0"/>
              <a:t>Application Equipment:</a:t>
            </a:r>
          </a:p>
        </p:txBody>
      </p:sp>
      <p:sp>
        <p:nvSpPr>
          <p:cNvPr id="116739" name="Rectangle 3"/>
          <p:cNvSpPr>
            <a:spLocks noGrp="1" noChangeArrowheads="1"/>
          </p:cNvSpPr>
          <p:nvPr>
            <p:ph type="body" idx="4294967295"/>
          </p:nvPr>
        </p:nvSpPr>
        <p:spPr>
          <a:xfrm>
            <a:off x="0" y="1524000"/>
            <a:ext cx="8534400" cy="1676400"/>
          </a:xfrm>
          <a:ln w="47625" cap="flat" cmpd="thinThick">
            <a:noFill/>
          </a:ln>
        </p:spPr>
        <p:txBody>
          <a:bodyPr/>
          <a:lstStyle/>
          <a:p>
            <a:r>
              <a:rPr lang="en-US" sz="2800" dirty="0"/>
              <a:t>Two basic types of application systems:</a:t>
            </a:r>
          </a:p>
          <a:p>
            <a:pPr lvl="1"/>
            <a:r>
              <a:rPr lang="en-US" sz="2800" dirty="0"/>
              <a:t>Liquid (sprayers)</a:t>
            </a:r>
          </a:p>
          <a:p>
            <a:pPr lvl="1"/>
            <a:r>
              <a:rPr lang="en-US" sz="2800" dirty="0"/>
              <a:t>Granular</a:t>
            </a:r>
          </a:p>
        </p:txBody>
      </p:sp>
      <p:pic>
        <p:nvPicPr>
          <p:cNvPr id="116744" name="Picture 8" descr="drop spreader"/>
          <p:cNvPicPr>
            <a:picLocks noChangeAspect="1" noChangeArrowheads="1"/>
          </p:cNvPicPr>
          <p:nvPr/>
        </p:nvPicPr>
        <p:blipFill>
          <a:blip r:embed="rId2" cstate="print">
            <a:lum bright="-6000"/>
          </a:blip>
          <a:srcRect l="3362" t="8728"/>
          <a:stretch>
            <a:fillRect/>
          </a:stretch>
        </p:blipFill>
        <p:spPr bwMode="auto">
          <a:xfrm>
            <a:off x="1981200" y="4953000"/>
            <a:ext cx="2133600" cy="1593850"/>
          </a:xfrm>
          <a:prstGeom prst="rect">
            <a:avLst/>
          </a:prstGeom>
          <a:noFill/>
        </p:spPr>
      </p:pic>
      <p:pic>
        <p:nvPicPr>
          <p:cNvPr id="116749" name="Picture 13" descr="backpack"/>
          <p:cNvPicPr>
            <a:picLocks noChangeAspect="1" noChangeArrowheads="1"/>
          </p:cNvPicPr>
          <p:nvPr/>
        </p:nvPicPr>
        <p:blipFill>
          <a:blip r:embed="rId3" cstate="print">
            <a:lum bright="-12000"/>
          </a:blip>
          <a:srcRect l="9056" t="8504" r="9435" b="6465"/>
          <a:stretch>
            <a:fillRect/>
          </a:stretch>
        </p:blipFill>
        <p:spPr bwMode="auto">
          <a:xfrm>
            <a:off x="4572000" y="5105400"/>
            <a:ext cx="2057400" cy="1524000"/>
          </a:xfrm>
          <a:prstGeom prst="rect">
            <a:avLst/>
          </a:prstGeom>
          <a:noFill/>
        </p:spPr>
      </p:pic>
      <p:pic>
        <p:nvPicPr>
          <p:cNvPr id="116750" name="Picture 14" descr="rotary-2"/>
          <p:cNvPicPr>
            <a:picLocks noChangeAspect="1" noChangeArrowheads="1"/>
          </p:cNvPicPr>
          <p:nvPr/>
        </p:nvPicPr>
        <p:blipFill>
          <a:blip r:embed="rId4" cstate="print"/>
          <a:srcRect l="9189" r="11168"/>
          <a:stretch>
            <a:fillRect/>
          </a:stretch>
        </p:blipFill>
        <p:spPr bwMode="auto">
          <a:xfrm>
            <a:off x="152400" y="3657600"/>
            <a:ext cx="1981200" cy="1646238"/>
          </a:xfrm>
          <a:prstGeom prst="rect">
            <a:avLst/>
          </a:prstGeom>
          <a:noFill/>
        </p:spPr>
      </p:pic>
      <p:pic>
        <p:nvPicPr>
          <p:cNvPr id="116751" name="Picture 15" descr="turf gun-2"/>
          <p:cNvPicPr>
            <a:picLocks noChangeAspect="1" noChangeArrowheads="1"/>
          </p:cNvPicPr>
          <p:nvPr/>
        </p:nvPicPr>
        <p:blipFill>
          <a:blip r:embed="rId5" cstate="print">
            <a:lum bright="-6000"/>
          </a:blip>
          <a:srcRect/>
          <a:stretch>
            <a:fillRect/>
          </a:stretch>
        </p:blipFill>
        <p:spPr bwMode="auto">
          <a:xfrm>
            <a:off x="6705600" y="5105400"/>
            <a:ext cx="2305050" cy="1390650"/>
          </a:xfrm>
          <a:prstGeom prst="rect">
            <a:avLst/>
          </a:prstGeom>
          <a:noFill/>
        </p:spPr>
      </p:pic>
      <p:pic>
        <p:nvPicPr>
          <p:cNvPr id="116752" name="Picture 16" descr="IMG_3832"/>
          <p:cNvPicPr>
            <a:picLocks noChangeAspect="1" noChangeArrowheads="1"/>
          </p:cNvPicPr>
          <p:nvPr/>
        </p:nvPicPr>
        <p:blipFill>
          <a:blip r:embed="rId6" cstate="print"/>
          <a:srcRect t="2692" b="24622"/>
          <a:stretch>
            <a:fillRect/>
          </a:stretch>
        </p:blipFill>
        <p:spPr bwMode="auto">
          <a:xfrm>
            <a:off x="4149725" y="2362200"/>
            <a:ext cx="4765675" cy="259715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59200" y="228600"/>
            <a:ext cx="4775200" cy="1143000"/>
          </a:xfrm>
        </p:spPr>
        <p:txBody>
          <a:bodyPr>
            <a:normAutofit fontScale="90000"/>
          </a:bodyPr>
          <a:lstStyle/>
          <a:p>
            <a:r>
              <a:rPr lang="en-US" smtClean="0"/>
              <a:t>SHURflo SRS-540</a:t>
            </a:r>
          </a:p>
        </p:txBody>
      </p:sp>
      <p:sp>
        <p:nvSpPr>
          <p:cNvPr id="26627" name="Rectangle 4"/>
          <p:cNvSpPr>
            <a:spLocks noGrp="1" noChangeArrowheads="1"/>
          </p:cNvSpPr>
          <p:nvPr>
            <p:ph idx="1"/>
          </p:nvPr>
        </p:nvSpPr>
        <p:spPr>
          <a:xfrm>
            <a:off x="2971800" y="1295400"/>
            <a:ext cx="6096000" cy="2590800"/>
          </a:xfrm>
        </p:spPr>
        <p:txBody>
          <a:bodyPr>
            <a:normAutofit/>
          </a:bodyPr>
          <a:lstStyle/>
          <a:p>
            <a:pPr marL="342900" indent="-342900">
              <a:lnSpc>
                <a:spcPct val="80000"/>
              </a:lnSpc>
            </a:pPr>
            <a:r>
              <a:rPr lang="en-US" sz="2000" dirty="0" smtClean="0"/>
              <a:t>4 gallon tank</a:t>
            </a:r>
          </a:p>
          <a:p>
            <a:pPr marL="342900" indent="-342900">
              <a:lnSpc>
                <a:spcPct val="80000"/>
              </a:lnSpc>
            </a:pPr>
            <a:r>
              <a:rPr lang="en-US" sz="2000" dirty="0" smtClean="0"/>
              <a:t>12 volt, 7.0 Amp/hour sealed battery</a:t>
            </a:r>
          </a:p>
          <a:p>
            <a:pPr marL="342900" indent="-342900">
              <a:lnSpc>
                <a:spcPct val="80000"/>
              </a:lnSpc>
            </a:pPr>
            <a:r>
              <a:rPr lang="en-US" sz="2000" dirty="0" smtClean="0"/>
              <a:t>120 gallons per charge</a:t>
            </a:r>
          </a:p>
          <a:p>
            <a:pPr marL="342900" indent="-342900">
              <a:lnSpc>
                <a:spcPct val="80000"/>
              </a:lnSpc>
            </a:pPr>
            <a:r>
              <a:rPr lang="en-US" sz="2000" dirty="0" smtClean="0"/>
              <a:t>12 volt </a:t>
            </a:r>
            <a:r>
              <a:rPr lang="en-US" sz="2000" dirty="0" err="1" smtClean="0"/>
              <a:t>SHURflo</a:t>
            </a:r>
            <a:r>
              <a:rPr lang="en-US" sz="2000" dirty="0" smtClean="0"/>
              <a:t> pump @ 1.0 GPM @ 40 psi</a:t>
            </a:r>
          </a:p>
          <a:p>
            <a:pPr marL="342900" indent="-342900">
              <a:lnSpc>
                <a:spcPct val="80000"/>
              </a:lnSpc>
            </a:pPr>
            <a:r>
              <a:rPr lang="en-US" sz="2000" dirty="0" smtClean="0"/>
              <a:t>Microprocessor pump control</a:t>
            </a:r>
          </a:p>
          <a:p>
            <a:pPr marL="342900" indent="-342900">
              <a:lnSpc>
                <a:spcPct val="80000"/>
              </a:lnSpc>
            </a:pPr>
            <a:r>
              <a:rPr lang="en-US" sz="2000" dirty="0" smtClean="0"/>
              <a:t>Variable speed</a:t>
            </a:r>
          </a:p>
          <a:p>
            <a:pPr marL="342900" indent="-342900">
              <a:lnSpc>
                <a:spcPct val="80000"/>
              </a:lnSpc>
            </a:pPr>
            <a:r>
              <a:rPr lang="en-US" sz="2000" dirty="0" smtClean="0"/>
              <a:t>Adjustable nozzle</a:t>
            </a:r>
          </a:p>
          <a:p>
            <a:pPr marL="342900" indent="-342900">
              <a:lnSpc>
                <a:spcPct val="80000"/>
              </a:lnSpc>
            </a:pPr>
            <a:endParaRPr lang="en-US" sz="2000" dirty="0" smtClean="0"/>
          </a:p>
        </p:txBody>
      </p:sp>
      <p:pic>
        <p:nvPicPr>
          <p:cNvPr id="26628" name="Picture 5" descr="scan0006"/>
          <p:cNvPicPr>
            <a:picLocks noChangeAspect="1" noChangeArrowheads="1"/>
          </p:cNvPicPr>
          <p:nvPr/>
        </p:nvPicPr>
        <p:blipFill>
          <a:blip r:embed="rId2" cstate="print"/>
          <a:srcRect l="1785" r="7143" b="10394"/>
          <a:stretch>
            <a:fillRect/>
          </a:stretch>
        </p:blipFill>
        <p:spPr bwMode="auto">
          <a:xfrm>
            <a:off x="4495800" y="3581400"/>
            <a:ext cx="3733800" cy="2708275"/>
          </a:xfrm>
          <a:prstGeom prst="rect">
            <a:avLst/>
          </a:prstGeom>
          <a:noFill/>
          <a:ln w="9525">
            <a:noFill/>
            <a:miter lim="800000"/>
            <a:headEnd/>
            <a:tailEnd/>
          </a:ln>
        </p:spPr>
      </p:pic>
      <p:pic>
        <p:nvPicPr>
          <p:cNvPr id="26629" name="Picture 7" descr="http://legacy.shurflo.com/pages/new_industrial/Industrial/gen_industrial/genind_img_sum/ProPack_Front.jpg"/>
          <p:cNvPicPr>
            <a:picLocks noChangeAspect="1" noChangeArrowheads="1"/>
          </p:cNvPicPr>
          <p:nvPr/>
        </p:nvPicPr>
        <p:blipFill>
          <a:blip r:embed="rId3" cstate="print"/>
          <a:srcRect/>
          <a:stretch>
            <a:fillRect/>
          </a:stretch>
        </p:blipFill>
        <p:spPr bwMode="auto">
          <a:xfrm>
            <a:off x="0" y="1219200"/>
            <a:ext cx="3327781"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hdhudson.com/images/2-08-18537-bakpak.jpg"/>
          <p:cNvPicPr>
            <a:picLocks noChangeAspect="1" noChangeArrowheads="1"/>
          </p:cNvPicPr>
          <p:nvPr/>
        </p:nvPicPr>
        <p:blipFill>
          <a:blip r:embed="rId2" cstate="print"/>
          <a:srcRect/>
          <a:stretch>
            <a:fillRect/>
          </a:stretch>
        </p:blipFill>
        <p:spPr bwMode="auto">
          <a:xfrm>
            <a:off x="152400" y="2743200"/>
            <a:ext cx="3154363" cy="3962400"/>
          </a:xfrm>
          <a:prstGeom prst="rect">
            <a:avLst/>
          </a:prstGeom>
          <a:noFill/>
          <a:ln w="9525">
            <a:noFill/>
            <a:miter lim="800000"/>
            <a:headEnd/>
            <a:tailEnd/>
          </a:ln>
        </p:spPr>
      </p:pic>
      <p:sp>
        <p:nvSpPr>
          <p:cNvPr id="27651" name="Rectangle 3"/>
          <p:cNvSpPr>
            <a:spLocks noChangeArrowheads="1"/>
          </p:cNvSpPr>
          <p:nvPr/>
        </p:nvSpPr>
        <p:spPr bwMode="auto">
          <a:xfrm>
            <a:off x="1104900" y="381000"/>
            <a:ext cx="6977063" cy="523875"/>
          </a:xfrm>
          <a:prstGeom prst="rect">
            <a:avLst/>
          </a:prstGeom>
          <a:noFill/>
          <a:ln w="9525">
            <a:noFill/>
            <a:miter lim="800000"/>
            <a:headEnd/>
            <a:tailEnd/>
          </a:ln>
        </p:spPr>
        <p:txBody>
          <a:bodyPr wrap="none">
            <a:spAutoFit/>
          </a:bodyPr>
          <a:lstStyle/>
          <a:p>
            <a:pPr algn="ctr"/>
            <a:r>
              <a:rPr lang="en-US" sz="2800"/>
              <a:t>Commercial Back-Pack Power Sprayers</a:t>
            </a:r>
          </a:p>
        </p:txBody>
      </p:sp>
      <p:pic>
        <p:nvPicPr>
          <p:cNvPr id="27652" name="Picture 4" descr="http://www.homedepot.com/catalog/productImages/300/65/65a7af95-32d0-49f6-b770-47b2e9c20a09_300.jpg"/>
          <p:cNvPicPr>
            <a:picLocks noChangeAspect="1" noChangeArrowheads="1"/>
          </p:cNvPicPr>
          <p:nvPr/>
        </p:nvPicPr>
        <p:blipFill>
          <a:blip r:embed="rId3" cstate="print"/>
          <a:srcRect/>
          <a:stretch>
            <a:fillRect/>
          </a:stretch>
        </p:blipFill>
        <p:spPr bwMode="auto">
          <a:xfrm>
            <a:off x="3048000" y="2895600"/>
            <a:ext cx="3429000" cy="3429000"/>
          </a:xfrm>
          <a:prstGeom prst="rect">
            <a:avLst/>
          </a:prstGeom>
          <a:noFill/>
          <a:ln w="9525">
            <a:noFill/>
            <a:miter lim="800000"/>
            <a:headEnd/>
            <a:tailEnd/>
          </a:ln>
        </p:spPr>
      </p:pic>
      <p:sp>
        <p:nvSpPr>
          <p:cNvPr id="27653" name="Content Placeholder 6"/>
          <p:cNvSpPr>
            <a:spLocks noGrp="1"/>
          </p:cNvSpPr>
          <p:nvPr>
            <p:ph sz="half" idx="1"/>
          </p:nvPr>
        </p:nvSpPr>
        <p:spPr>
          <a:xfrm>
            <a:off x="228600" y="1066800"/>
            <a:ext cx="3505200" cy="1295400"/>
          </a:xfrm>
        </p:spPr>
        <p:txBody>
          <a:bodyPr>
            <a:noAutofit/>
          </a:bodyPr>
          <a:lstStyle/>
          <a:p>
            <a:r>
              <a:rPr lang="en-US" sz="1800" dirty="0" smtClean="0"/>
              <a:t>Gasoline powered</a:t>
            </a:r>
          </a:p>
          <a:p>
            <a:r>
              <a:rPr lang="en-US" sz="1800" dirty="0" smtClean="0"/>
              <a:t>Model 18537</a:t>
            </a:r>
          </a:p>
          <a:p>
            <a:r>
              <a:rPr lang="en-US" sz="1800" dirty="0" smtClean="0"/>
              <a:t>1 hp engine</a:t>
            </a:r>
          </a:p>
          <a:p>
            <a:r>
              <a:rPr lang="en-US" sz="1800" dirty="0" smtClean="0"/>
              <a:t>6.5 gallon tank</a:t>
            </a:r>
          </a:p>
        </p:txBody>
      </p:sp>
      <p:sp>
        <p:nvSpPr>
          <p:cNvPr id="27654" name="Content Placeholder 7"/>
          <p:cNvSpPr>
            <a:spLocks noGrp="1"/>
          </p:cNvSpPr>
          <p:nvPr>
            <p:ph sz="half" idx="2"/>
          </p:nvPr>
        </p:nvSpPr>
        <p:spPr>
          <a:xfrm>
            <a:off x="2971800" y="1066800"/>
            <a:ext cx="3505200" cy="1600200"/>
          </a:xfrm>
        </p:spPr>
        <p:txBody>
          <a:bodyPr>
            <a:noAutofit/>
          </a:bodyPr>
          <a:lstStyle/>
          <a:p>
            <a:r>
              <a:rPr lang="en-US" sz="1800" dirty="0" smtClean="0"/>
              <a:t>Gasoline powered</a:t>
            </a:r>
          </a:p>
          <a:p>
            <a:r>
              <a:rPr lang="en-US" sz="1800" dirty="0" smtClean="0"/>
              <a:t>Model SHR-210</a:t>
            </a:r>
          </a:p>
          <a:p>
            <a:r>
              <a:rPr lang="en-US" sz="1800" dirty="0" smtClean="0"/>
              <a:t>21.2 cc engine</a:t>
            </a:r>
          </a:p>
          <a:p>
            <a:r>
              <a:rPr lang="en-US" sz="1800" dirty="0" smtClean="0"/>
              <a:t>5 gallon tank</a:t>
            </a:r>
          </a:p>
          <a:p>
            <a:r>
              <a:rPr lang="en-US" sz="1800" dirty="0" err="1" smtClean="0"/>
              <a:t>Recirculating</a:t>
            </a:r>
            <a:r>
              <a:rPr lang="en-US" sz="1800" dirty="0" smtClean="0"/>
              <a:t> pump</a:t>
            </a:r>
          </a:p>
        </p:txBody>
      </p:sp>
      <p:pic>
        <p:nvPicPr>
          <p:cNvPr id="27655" name="Picture 6" descr="http://www.solousa.com/store/shop_image/product/f28d77992baeadcec934d2cb04cf0f74.gif"/>
          <p:cNvPicPr>
            <a:picLocks noChangeAspect="1" noChangeArrowheads="1"/>
          </p:cNvPicPr>
          <p:nvPr/>
        </p:nvPicPr>
        <p:blipFill>
          <a:blip r:embed="rId4" cstate="print"/>
          <a:srcRect/>
          <a:stretch>
            <a:fillRect/>
          </a:stretch>
        </p:blipFill>
        <p:spPr bwMode="auto">
          <a:xfrm>
            <a:off x="6629400" y="2787650"/>
            <a:ext cx="1803400" cy="4070350"/>
          </a:xfrm>
          <a:prstGeom prst="rect">
            <a:avLst/>
          </a:prstGeom>
          <a:noFill/>
          <a:ln w="9525">
            <a:noFill/>
            <a:miter lim="800000"/>
            <a:headEnd/>
            <a:tailEnd/>
          </a:ln>
        </p:spPr>
      </p:pic>
      <p:sp>
        <p:nvSpPr>
          <p:cNvPr id="10" name="Content Placeholder 6"/>
          <p:cNvSpPr txBox="1">
            <a:spLocks/>
          </p:cNvSpPr>
          <p:nvPr/>
        </p:nvSpPr>
        <p:spPr bwMode="auto">
          <a:xfrm>
            <a:off x="6096000" y="1066800"/>
            <a:ext cx="2667000" cy="1828800"/>
          </a:xfrm>
          <a:prstGeom prst="rect">
            <a:avLst/>
          </a:prstGeom>
          <a:noFill/>
          <a:ln w="9525">
            <a:noFill/>
            <a:miter lim="800000"/>
            <a:headEnd/>
            <a:tailEnd/>
          </a:ln>
        </p:spPr>
        <p:txBody>
          <a:bodyPr lIns="92075" tIns="46038" rIns="92075" bIns="46038"/>
          <a:lstStyle/>
          <a:p>
            <a:pPr marL="285750" indent="-285750">
              <a:lnSpc>
                <a:spcPct val="90000"/>
              </a:lnSpc>
              <a:spcBef>
                <a:spcPct val="30000"/>
              </a:spcBef>
              <a:buClr>
                <a:schemeClr val="tx2"/>
              </a:buClr>
              <a:buSzPct val="100000"/>
              <a:buFont typeface="Arial" pitchFamily="34" charset="0"/>
              <a:buChar char="•"/>
              <a:defRPr/>
            </a:pPr>
            <a:r>
              <a:rPr lang="en-US" b="0" kern="0" dirty="0">
                <a:latin typeface="+mn-lt"/>
              </a:rPr>
              <a:t>2-cycle </a:t>
            </a:r>
            <a:r>
              <a:rPr lang="en-US" b="0" kern="0" dirty="0" smtClean="0">
                <a:latin typeface="+mn-lt"/>
              </a:rPr>
              <a:t>power</a:t>
            </a:r>
          </a:p>
          <a:p>
            <a:pPr marL="285750" indent="-285750">
              <a:lnSpc>
                <a:spcPct val="90000"/>
              </a:lnSpc>
              <a:spcBef>
                <a:spcPct val="30000"/>
              </a:spcBef>
              <a:buClr>
                <a:schemeClr val="tx2"/>
              </a:buClr>
              <a:buSzPct val="100000"/>
              <a:buFont typeface="Arial" pitchFamily="34" charset="0"/>
              <a:buChar char="•"/>
              <a:defRPr/>
            </a:pPr>
            <a:r>
              <a:rPr lang="en-US" b="0" kern="0" dirty="0" smtClean="0">
                <a:latin typeface="+mn-lt"/>
              </a:rPr>
              <a:t>Model </a:t>
            </a:r>
            <a:r>
              <a:rPr lang="en-US" b="0" kern="0" dirty="0">
                <a:latin typeface="+mn-lt"/>
              </a:rPr>
              <a:t>433</a:t>
            </a:r>
          </a:p>
          <a:p>
            <a:pPr marL="285750" indent="-285750">
              <a:lnSpc>
                <a:spcPct val="90000"/>
              </a:lnSpc>
              <a:spcBef>
                <a:spcPct val="30000"/>
              </a:spcBef>
              <a:buClr>
                <a:schemeClr val="tx2"/>
              </a:buClr>
              <a:buSzPct val="100000"/>
              <a:buFont typeface="Arial" pitchFamily="34" charset="0"/>
              <a:buChar char="•"/>
              <a:defRPr/>
            </a:pPr>
            <a:r>
              <a:rPr lang="en-US" b="0" kern="0" dirty="0">
                <a:latin typeface="+mn-lt"/>
              </a:rPr>
              <a:t>Piston pump</a:t>
            </a:r>
          </a:p>
          <a:p>
            <a:pPr marL="285750" indent="-285750">
              <a:spcBef>
                <a:spcPct val="30000"/>
              </a:spcBef>
              <a:buClr>
                <a:schemeClr val="tx2"/>
              </a:buClr>
              <a:buSzPct val="100000"/>
              <a:buFont typeface="Arial" pitchFamily="34" charset="0"/>
              <a:buChar char="•"/>
              <a:defRPr/>
            </a:pPr>
            <a:r>
              <a:rPr lang="en-US" b="0" kern="0" dirty="0">
                <a:latin typeface="+mn-lt"/>
              </a:rPr>
              <a:t>25 cc </a:t>
            </a:r>
            <a:r>
              <a:rPr lang="en-US" b="0" kern="0" dirty="0" smtClean="0">
                <a:latin typeface="+mn-lt"/>
              </a:rPr>
              <a:t>engine</a:t>
            </a:r>
          </a:p>
          <a:p>
            <a:pPr marL="285750" indent="-285750">
              <a:lnSpc>
                <a:spcPct val="90000"/>
              </a:lnSpc>
              <a:spcBef>
                <a:spcPct val="30000"/>
              </a:spcBef>
              <a:buClr>
                <a:schemeClr val="tx2"/>
              </a:buClr>
              <a:buSzPct val="100000"/>
              <a:buFont typeface="Arial" pitchFamily="34" charset="0"/>
              <a:buChar char="•"/>
              <a:defRPr/>
            </a:pPr>
            <a:r>
              <a:rPr lang="en-US" b="0" kern="0" dirty="0" smtClean="0">
                <a:latin typeface="+mn-lt"/>
              </a:rPr>
              <a:t>5.3 </a:t>
            </a:r>
            <a:r>
              <a:rPr lang="en-US" b="0" kern="0" dirty="0">
                <a:latin typeface="+mn-lt"/>
              </a:rPr>
              <a:t>gallon tank</a:t>
            </a:r>
            <a:endParaRPr lang="en-US" sz="2400" b="0" kern="0" dirty="0">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050"/>
          <p:cNvSpPr>
            <a:spLocks noGrp="1" noChangeArrowheads="1"/>
          </p:cNvSpPr>
          <p:nvPr>
            <p:ph type="title"/>
          </p:nvPr>
        </p:nvSpPr>
        <p:spPr/>
        <p:txBody>
          <a:bodyPr/>
          <a:lstStyle/>
          <a:p>
            <a:r>
              <a:rPr lang="en-US"/>
              <a:t>Powered Boom Sprayers</a:t>
            </a:r>
          </a:p>
        </p:txBody>
      </p:sp>
      <p:pic>
        <p:nvPicPr>
          <p:cNvPr id="209927" name="Picture 2055" descr="windfoil"/>
          <p:cNvPicPr>
            <a:picLocks noGrp="1" noChangeAspect="1" noChangeArrowheads="1"/>
          </p:cNvPicPr>
          <p:nvPr>
            <p:ph idx="1"/>
          </p:nvPr>
        </p:nvPicPr>
        <p:blipFill>
          <a:blip r:embed="rId2" cstate="print"/>
          <a:stretch>
            <a:fillRect/>
          </a:stretch>
        </p:blipFill>
        <p:spPr>
          <a:xfrm>
            <a:off x="5105400" y="3657600"/>
            <a:ext cx="3383280" cy="2395728"/>
          </a:xfrm>
          <a:ln/>
        </p:spPr>
      </p:pic>
      <p:pic>
        <p:nvPicPr>
          <p:cNvPr id="209923" name="Picture 2051" descr="Turf drift"/>
          <p:cNvPicPr>
            <a:picLocks noChangeAspect="1" noChangeArrowheads="1"/>
          </p:cNvPicPr>
          <p:nvPr/>
        </p:nvPicPr>
        <p:blipFill>
          <a:blip r:embed="rId3" cstate="print"/>
          <a:srcRect l="25862" t="17960"/>
          <a:stretch>
            <a:fillRect/>
          </a:stretch>
        </p:blipFill>
        <p:spPr bwMode="auto">
          <a:xfrm>
            <a:off x="4953000" y="1447800"/>
            <a:ext cx="3886200" cy="1811338"/>
          </a:xfrm>
          <a:prstGeom prst="rect">
            <a:avLst/>
          </a:prstGeom>
          <a:noFill/>
        </p:spPr>
      </p:pic>
      <p:pic>
        <p:nvPicPr>
          <p:cNvPr id="209925" name="Picture 2053" descr="toro boom"/>
          <p:cNvPicPr>
            <a:picLocks noChangeAspect="1" noChangeArrowheads="1"/>
          </p:cNvPicPr>
          <p:nvPr/>
        </p:nvPicPr>
        <p:blipFill>
          <a:blip r:embed="rId4" cstate="print">
            <a:lum bright="-6000"/>
          </a:blip>
          <a:srcRect/>
          <a:stretch>
            <a:fillRect/>
          </a:stretch>
        </p:blipFill>
        <p:spPr bwMode="auto">
          <a:xfrm>
            <a:off x="152400" y="1447800"/>
            <a:ext cx="4267200" cy="2263775"/>
          </a:xfrm>
          <a:prstGeom prst="rect">
            <a:avLst/>
          </a:prstGeom>
          <a:noFill/>
        </p:spPr>
      </p:pic>
      <p:pic>
        <p:nvPicPr>
          <p:cNvPr id="209926" name="Picture 2054"/>
          <p:cNvPicPr>
            <a:picLocks noChangeArrowheads="1"/>
          </p:cNvPicPr>
          <p:nvPr/>
        </p:nvPicPr>
        <p:blipFill>
          <a:blip r:embed="rId5" cstate="print"/>
          <a:srcRect l="7330" t="4109" r="15689" b="37323"/>
          <a:stretch>
            <a:fillRect/>
          </a:stretch>
        </p:blipFill>
        <p:spPr bwMode="auto">
          <a:xfrm>
            <a:off x="152400" y="3962400"/>
            <a:ext cx="4419600" cy="205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smtClean="0"/>
              <a:t>Professional Lawn Care</a:t>
            </a:r>
          </a:p>
        </p:txBody>
      </p:sp>
      <p:pic>
        <p:nvPicPr>
          <p:cNvPr id="29699" name="Picture 8" descr="MVC-062F"/>
          <p:cNvPicPr>
            <a:picLocks noGrp="1" noChangeAspect="1" noChangeArrowheads="1"/>
          </p:cNvPicPr>
          <p:nvPr>
            <p:ph sz="half" idx="1"/>
          </p:nvPr>
        </p:nvPicPr>
        <p:blipFill>
          <a:blip r:embed="rId2" cstate="print">
            <a:lum bright="24000"/>
          </a:blip>
          <a:srcRect/>
          <a:stretch>
            <a:fillRect/>
          </a:stretch>
        </p:blipFill>
        <p:spPr>
          <a:xfrm>
            <a:off x="533400" y="1447800"/>
            <a:ext cx="4572000" cy="3429000"/>
          </a:xfrm>
          <a:noFill/>
        </p:spPr>
      </p:pic>
      <p:pic>
        <p:nvPicPr>
          <p:cNvPr id="29700" name="Picture 9" descr="mvc-012f"/>
          <p:cNvPicPr>
            <a:picLocks noGrp="1" noChangeAspect="1" noChangeArrowheads="1"/>
          </p:cNvPicPr>
          <p:nvPr>
            <p:ph sz="quarter" idx="2"/>
          </p:nvPr>
        </p:nvPicPr>
        <p:blipFill>
          <a:blip r:embed="rId3" cstate="print"/>
          <a:srcRect/>
          <a:stretch>
            <a:fillRect/>
          </a:stretch>
        </p:blipFill>
        <p:spPr>
          <a:xfrm>
            <a:off x="5334000" y="1371600"/>
            <a:ext cx="3581400" cy="2686050"/>
          </a:xfrm>
          <a:noFill/>
        </p:spPr>
      </p:pic>
      <p:pic>
        <p:nvPicPr>
          <p:cNvPr id="29701" name="Picture 10" descr="mvc-011f"/>
          <p:cNvPicPr>
            <a:picLocks noGrp="1" noChangeAspect="1" noChangeArrowheads="1"/>
          </p:cNvPicPr>
          <p:nvPr>
            <p:ph sz="quarter" idx="3"/>
          </p:nvPr>
        </p:nvPicPr>
        <p:blipFill>
          <a:blip r:embed="rId4" cstate="print"/>
          <a:stretch>
            <a:fillRect/>
          </a:stretch>
        </p:blipFill>
        <p:spPr>
          <a:xfrm>
            <a:off x="5080000" y="4114800"/>
            <a:ext cx="2641600" cy="1981200"/>
          </a:xfrm>
          <a:noFill/>
        </p:spPr>
      </p:pic>
      <p:pic>
        <p:nvPicPr>
          <p:cNvPr id="29702" name="Picture 8" descr="http://www.hdhudson.com/images/gg--jd9g.gif"/>
          <p:cNvPicPr>
            <a:picLocks noChangeAspect="1" noChangeArrowheads="1"/>
          </p:cNvPicPr>
          <p:nvPr/>
        </p:nvPicPr>
        <p:blipFill>
          <a:blip r:embed="rId5" cstate="print"/>
          <a:srcRect/>
          <a:stretch>
            <a:fillRect/>
          </a:stretch>
        </p:blipFill>
        <p:spPr bwMode="auto">
          <a:xfrm>
            <a:off x="3819525" y="5029200"/>
            <a:ext cx="1133475" cy="1644650"/>
          </a:xfrm>
          <a:prstGeom prst="rect">
            <a:avLst/>
          </a:prstGeom>
          <a:noFill/>
          <a:ln w="9525">
            <a:noFill/>
            <a:miter lim="800000"/>
            <a:headEnd/>
            <a:tailEnd/>
          </a:ln>
        </p:spPr>
      </p:pic>
      <p:pic>
        <p:nvPicPr>
          <p:cNvPr id="29703" name="Picture 7" descr="https://www.rittenhouse.ca/content/images/Big/TeejetGunL.jpg"/>
          <p:cNvPicPr>
            <a:picLocks noChangeAspect="1" noChangeArrowheads="1"/>
          </p:cNvPicPr>
          <p:nvPr/>
        </p:nvPicPr>
        <p:blipFill>
          <a:blip r:embed="rId6" cstate="print"/>
          <a:srcRect/>
          <a:stretch>
            <a:fillRect/>
          </a:stretch>
        </p:blipFill>
        <p:spPr bwMode="auto">
          <a:xfrm>
            <a:off x="304800" y="4953000"/>
            <a:ext cx="1600200" cy="1600200"/>
          </a:xfrm>
          <a:prstGeom prst="rect">
            <a:avLst/>
          </a:prstGeom>
          <a:noFill/>
          <a:ln w="9525">
            <a:noFill/>
            <a:miter lim="800000"/>
            <a:headEnd/>
            <a:tailEnd/>
          </a:ln>
        </p:spPr>
      </p:pic>
      <p:pic>
        <p:nvPicPr>
          <p:cNvPr id="29704" name="Picture 9" descr="https://www.rittenhouse.ca/content/images/big/Lesco%20China%20Gunx.jpg"/>
          <p:cNvPicPr>
            <a:picLocks noChangeAspect="1" noChangeArrowheads="1"/>
          </p:cNvPicPr>
          <p:nvPr/>
        </p:nvPicPr>
        <p:blipFill>
          <a:blip r:embed="rId7" cstate="print"/>
          <a:srcRect/>
          <a:stretch>
            <a:fillRect/>
          </a:stretch>
        </p:blipFill>
        <p:spPr bwMode="auto">
          <a:xfrm>
            <a:off x="1981200" y="5105400"/>
            <a:ext cx="1828800" cy="1428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tree-1"/>
          <p:cNvPicPr>
            <a:picLocks noChangeAspect="1" noChangeArrowheads="1"/>
          </p:cNvPicPr>
          <p:nvPr/>
        </p:nvPicPr>
        <p:blipFill>
          <a:blip r:embed="rId2" cstate="print"/>
          <a:srcRect/>
          <a:stretch>
            <a:fillRect/>
          </a:stretch>
        </p:blipFill>
        <p:spPr bwMode="auto">
          <a:xfrm>
            <a:off x="762000" y="3581400"/>
            <a:ext cx="2590800" cy="2590800"/>
          </a:xfrm>
          <a:prstGeom prst="rect">
            <a:avLst/>
          </a:prstGeom>
          <a:noFill/>
          <a:ln w="9525">
            <a:noFill/>
            <a:miter lim="800000"/>
            <a:headEnd/>
            <a:tailEnd/>
          </a:ln>
        </p:spPr>
      </p:pic>
      <p:pic>
        <p:nvPicPr>
          <p:cNvPr id="41987" name="Picture 6" descr="antique tree sprayer"/>
          <p:cNvPicPr>
            <a:picLocks noChangeAspect="1" noChangeArrowheads="1"/>
          </p:cNvPicPr>
          <p:nvPr/>
        </p:nvPicPr>
        <p:blipFill>
          <a:blip r:embed="rId3" cstate="print"/>
          <a:srcRect/>
          <a:stretch>
            <a:fillRect/>
          </a:stretch>
        </p:blipFill>
        <p:spPr bwMode="auto">
          <a:xfrm>
            <a:off x="76200" y="381000"/>
            <a:ext cx="4953000" cy="2787650"/>
          </a:xfrm>
          <a:prstGeom prst="rect">
            <a:avLst/>
          </a:prstGeom>
          <a:noFill/>
          <a:ln w="9525">
            <a:noFill/>
            <a:miter lim="800000"/>
            <a:headEnd/>
            <a:tailEnd/>
          </a:ln>
        </p:spPr>
      </p:pic>
      <p:pic>
        <p:nvPicPr>
          <p:cNvPr id="41988" name="Picture 4" descr="gg-a-high-tree.gif"/>
          <p:cNvPicPr>
            <a:picLocks noChangeAspect="1"/>
          </p:cNvPicPr>
          <p:nvPr/>
        </p:nvPicPr>
        <p:blipFill>
          <a:blip r:embed="rId4" cstate="print"/>
          <a:srcRect/>
          <a:stretch>
            <a:fillRect/>
          </a:stretch>
        </p:blipFill>
        <p:spPr bwMode="auto">
          <a:xfrm>
            <a:off x="5181600" y="1219200"/>
            <a:ext cx="38862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1447800" y="1828800"/>
          <a:ext cx="6218238" cy="4267200"/>
        </p:xfrm>
        <a:graphic>
          <a:graphicData uri="http://schemas.openxmlformats.org/presentationml/2006/ole">
            <p:oleObj spid="_x0000_s274434" name="Chart" r:id="rId4" imgW="6095905" imgH="4095940" progId="MSGraph.Chart.8">
              <p:embed followColorScheme="full"/>
            </p:oleObj>
          </a:graphicData>
        </a:graphic>
      </p:graphicFrame>
      <p:sp>
        <p:nvSpPr>
          <p:cNvPr id="1027" name="Rectangle 3"/>
          <p:cNvSpPr>
            <a:spLocks noGrp="1" noChangeArrowheads="1"/>
          </p:cNvSpPr>
          <p:nvPr>
            <p:ph type="title"/>
          </p:nvPr>
        </p:nvSpPr>
        <p:spPr>
          <a:xfrm>
            <a:off x="990600" y="381000"/>
            <a:ext cx="7162800" cy="1143000"/>
          </a:xfrm>
          <a:noFill/>
        </p:spPr>
        <p:txBody>
          <a:bodyPr anchor="t">
            <a:normAutofit fontScale="90000"/>
          </a:bodyPr>
          <a:lstStyle/>
          <a:p>
            <a:r>
              <a:rPr lang="en-US" smtClean="0"/>
              <a:t>Vertical Reach at Various Pressures (Spray Gun)</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93" name="Picture 13" descr="IMG_3830"/>
          <p:cNvPicPr>
            <a:picLocks noChangeAspect="1" noChangeArrowheads="1"/>
          </p:cNvPicPr>
          <p:nvPr/>
        </p:nvPicPr>
        <p:blipFill>
          <a:blip r:embed="rId2" cstate="print"/>
          <a:srcRect b="22417"/>
          <a:stretch>
            <a:fillRect/>
          </a:stretch>
        </p:blipFill>
        <p:spPr bwMode="auto">
          <a:xfrm>
            <a:off x="2057400" y="2514600"/>
            <a:ext cx="4114800" cy="1526792"/>
          </a:xfrm>
          <a:prstGeom prst="rect">
            <a:avLst/>
          </a:prstGeom>
          <a:noFill/>
        </p:spPr>
      </p:pic>
      <p:sp>
        <p:nvSpPr>
          <p:cNvPr id="302083" name="Rectangle 3"/>
          <p:cNvSpPr>
            <a:spLocks noGrp="1" noChangeArrowheads="1"/>
          </p:cNvSpPr>
          <p:nvPr>
            <p:ph type="title" idx="4294967295"/>
          </p:nvPr>
        </p:nvSpPr>
        <p:spPr>
          <a:xfrm>
            <a:off x="152400" y="685800"/>
            <a:ext cx="3581400" cy="609600"/>
          </a:xfrm>
          <a:noFill/>
          <a:ln/>
          <a:effectLst/>
        </p:spPr>
        <p:txBody>
          <a:bodyPr/>
          <a:lstStyle/>
          <a:p>
            <a:r>
              <a:rPr lang="en-US" sz="2400" dirty="0"/>
              <a:t>Sprayer Components:</a:t>
            </a:r>
          </a:p>
        </p:txBody>
      </p:sp>
      <p:pic>
        <p:nvPicPr>
          <p:cNvPr id="302084" name="Picture 4" descr="Turret"/>
          <p:cNvPicPr>
            <a:picLocks noGrp="1" noChangeAspect="1" noChangeArrowheads="1"/>
          </p:cNvPicPr>
          <p:nvPr>
            <p:ph sz="half" idx="4294967295"/>
          </p:nvPr>
        </p:nvPicPr>
        <p:blipFill>
          <a:blip r:embed="rId3" cstate="print"/>
          <a:srcRect l="15279" t="12962" r="27777" b="7408"/>
          <a:stretch>
            <a:fillRect/>
          </a:stretch>
        </p:blipFill>
        <p:spPr>
          <a:xfrm>
            <a:off x="6251575" y="3886200"/>
            <a:ext cx="2892425" cy="2895600"/>
          </a:xfrm>
          <a:ln/>
        </p:spPr>
      </p:pic>
      <p:pic>
        <p:nvPicPr>
          <p:cNvPr id="302085" name="Picture 5" descr="9300c"/>
          <p:cNvPicPr>
            <a:picLocks noChangeAspect="1" noChangeArrowheads="1"/>
          </p:cNvPicPr>
          <p:nvPr/>
        </p:nvPicPr>
        <p:blipFill>
          <a:blip r:embed="rId4" cstate="print">
            <a:lum contrast="12000"/>
          </a:blip>
          <a:srcRect r="7408"/>
          <a:stretch>
            <a:fillRect/>
          </a:stretch>
        </p:blipFill>
        <p:spPr bwMode="auto">
          <a:xfrm>
            <a:off x="6781800" y="0"/>
            <a:ext cx="2141538" cy="2286000"/>
          </a:xfrm>
          <a:prstGeom prst="rect">
            <a:avLst/>
          </a:prstGeom>
          <a:noFill/>
        </p:spPr>
      </p:pic>
      <p:pic>
        <p:nvPicPr>
          <p:cNvPr id="302086" name="Picture 6" descr="FM750SS"/>
          <p:cNvPicPr>
            <a:picLocks noChangeAspect="1" noChangeArrowheads="1"/>
          </p:cNvPicPr>
          <p:nvPr/>
        </p:nvPicPr>
        <p:blipFill>
          <a:blip r:embed="rId5" cstate="print"/>
          <a:srcRect/>
          <a:stretch>
            <a:fillRect/>
          </a:stretch>
        </p:blipFill>
        <p:spPr bwMode="auto">
          <a:xfrm>
            <a:off x="6781800" y="2309813"/>
            <a:ext cx="1905000" cy="1500187"/>
          </a:xfrm>
          <a:prstGeom prst="rect">
            <a:avLst/>
          </a:prstGeom>
          <a:noFill/>
        </p:spPr>
      </p:pic>
      <p:pic>
        <p:nvPicPr>
          <p:cNvPr id="302087" name="Picture 7" descr="pressuregauge1"/>
          <p:cNvPicPr>
            <a:picLocks noChangeAspect="1" noChangeArrowheads="1"/>
          </p:cNvPicPr>
          <p:nvPr/>
        </p:nvPicPr>
        <p:blipFill>
          <a:blip r:embed="rId6" cstate="print">
            <a:lum bright="30000"/>
          </a:blip>
          <a:srcRect l="12500" t="8333" r="12500"/>
          <a:stretch>
            <a:fillRect/>
          </a:stretch>
        </p:blipFill>
        <p:spPr bwMode="auto">
          <a:xfrm>
            <a:off x="381000" y="3244850"/>
            <a:ext cx="1447800" cy="1327150"/>
          </a:xfrm>
          <a:prstGeom prst="rect">
            <a:avLst/>
          </a:prstGeom>
          <a:noFill/>
        </p:spPr>
      </p:pic>
      <p:pic>
        <p:nvPicPr>
          <p:cNvPr id="302088" name="Picture 8" descr="tank"/>
          <p:cNvPicPr>
            <a:picLocks noChangeAspect="1" noChangeArrowheads="1"/>
          </p:cNvPicPr>
          <p:nvPr/>
        </p:nvPicPr>
        <p:blipFill>
          <a:blip r:embed="rId7" cstate="print"/>
          <a:srcRect/>
          <a:stretch>
            <a:fillRect/>
          </a:stretch>
        </p:blipFill>
        <p:spPr bwMode="auto">
          <a:xfrm>
            <a:off x="381000" y="1447800"/>
            <a:ext cx="1828800" cy="1252537"/>
          </a:xfrm>
          <a:prstGeom prst="rect">
            <a:avLst/>
          </a:prstGeom>
          <a:noFill/>
        </p:spPr>
      </p:pic>
      <p:pic>
        <p:nvPicPr>
          <p:cNvPr id="302089" name="Picture 9" descr="MVC-027F"/>
          <p:cNvPicPr>
            <a:picLocks noChangeAspect="1" noChangeArrowheads="1"/>
          </p:cNvPicPr>
          <p:nvPr/>
        </p:nvPicPr>
        <p:blipFill>
          <a:blip r:embed="rId8" cstate="print">
            <a:lum bright="12000"/>
          </a:blip>
          <a:srcRect l="10417" t="19444" r="11458"/>
          <a:stretch>
            <a:fillRect/>
          </a:stretch>
        </p:blipFill>
        <p:spPr bwMode="auto">
          <a:xfrm>
            <a:off x="3733800" y="152400"/>
            <a:ext cx="2819400" cy="2181297"/>
          </a:xfrm>
          <a:prstGeom prst="rect">
            <a:avLst/>
          </a:prstGeom>
          <a:noFill/>
        </p:spPr>
      </p:pic>
      <p:pic>
        <p:nvPicPr>
          <p:cNvPr id="302090" name="Picture 10" descr="tasc6300"/>
          <p:cNvPicPr>
            <a:picLocks noChangeAspect="1" noChangeArrowheads="1"/>
          </p:cNvPicPr>
          <p:nvPr/>
        </p:nvPicPr>
        <p:blipFill>
          <a:blip r:embed="rId9" cstate="print"/>
          <a:srcRect/>
          <a:stretch>
            <a:fillRect/>
          </a:stretch>
        </p:blipFill>
        <p:spPr bwMode="auto">
          <a:xfrm>
            <a:off x="228600" y="4629150"/>
            <a:ext cx="3657600" cy="2152650"/>
          </a:xfrm>
          <a:prstGeom prst="rect">
            <a:avLst/>
          </a:prstGeom>
          <a:solidFill>
            <a:srgbClr val="FFFFFF"/>
          </a:solidFill>
        </p:spPr>
      </p:pic>
      <p:pic>
        <p:nvPicPr>
          <p:cNvPr id="302091" name="Picture 11" descr="tstar"/>
          <p:cNvPicPr>
            <a:picLocks noChangeAspect="1" noChangeArrowheads="1"/>
          </p:cNvPicPr>
          <p:nvPr/>
        </p:nvPicPr>
        <p:blipFill>
          <a:blip r:embed="rId10" cstate="print"/>
          <a:srcRect/>
          <a:stretch>
            <a:fillRect/>
          </a:stretch>
        </p:blipFill>
        <p:spPr bwMode="auto">
          <a:xfrm>
            <a:off x="4191000" y="4572000"/>
            <a:ext cx="1828800" cy="15557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4000"/>
                                  </p:stCondLst>
                                  <p:childTnLst>
                                    <p:set>
                                      <p:cBhvr>
                                        <p:cTn id="6" dur="1" fill="hold">
                                          <p:stCondLst>
                                            <p:cond delay="0"/>
                                          </p:stCondLst>
                                        </p:cTn>
                                        <p:tgtEl>
                                          <p:spTgt spid="302084"/>
                                        </p:tgtEl>
                                        <p:attrNameLst>
                                          <p:attrName>style.visibility</p:attrName>
                                        </p:attrNameLst>
                                      </p:cBhvr>
                                      <p:to>
                                        <p:strVal val="visible"/>
                                      </p:to>
                                    </p:set>
                                    <p:anim calcmode="lin" valueType="num">
                                      <p:cBhvr additive="base">
                                        <p:cTn id="7" dur="500" fill="hold"/>
                                        <p:tgtEl>
                                          <p:spTgt spid="302084"/>
                                        </p:tgtEl>
                                        <p:attrNameLst>
                                          <p:attrName>ppt_x</p:attrName>
                                        </p:attrNameLst>
                                      </p:cBhvr>
                                      <p:tavLst>
                                        <p:tav tm="0">
                                          <p:val>
                                            <p:strVal val="#ppt_x"/>
                                          </p:val>
                                        </p:tav>
                                        <p:tav tm="100000">
                                          <p:val>
                                            <p:strVal val="#ppt_x"/>
                                          </p:val>
                                        </p:tav>
                                      </p:tavLst>
                                    </p:anim>
                                    <p:anim calcmode="lin" valueType="num">
                                      <p:cBhvr additive="base">
                                        <p:cTn id="8" dur="500" fill="hold"/>
                                        <p:tgtEl>
                                          <p:spTgt spid="302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a:r>
              <a:rPr lang="en-US" dirty="0" smtClean="0"/>
              <a:t>Types of Pumps:</a:t>
            </a:r>
          </a:p>
        </p:txBody>
      </p:sp>
      <p:sp>
        <p:nvSpPr>
          <p:cNvPr id="31747" name="Rectangle 3"/>
          <p:cNvSpPr>
            <a:spLocks noGrp="1" noChangeArrowheads="1"/>
          </p:cNvSpPr>
          <p:nvPr>
            <p:ph sz="half" idx="1"/>
          </p:nvPr>
        </p:nvSpPr>
        <p:spPr>
          <a:xfrm>
            <a:off x="228600" y="1752600"/>
            <a:ext cx="4953000" cy="4267200"/>
          </a:xfrm>
        </p:spPr>
        <p:txBody>
          <a:bodyPr/>
          <a:lstStyle/>
          <a:p>
            <a:r>
              <a:rPr lang="en-US" sz="2400" dirty="0" smtClean="0"/>
              <a:t>Roller Pump</a:t>
            </a:r>
          </a:p>
          <a:p>
            <a:r>
              <a:rPr lang="en-US" sz="2400" dirty="0" smtClean="0"/>
              <a:t>Centrifugal Pump</a:t>
            </a:r>
          </a:p>
          <a:p>
            <a:r>
              <a:rPr lang="en-US" sz="2400" dirty="0" smtClean="0"/>
              <a:t>Diaphragm Pump</a:t>
            </a:r>
          </a:p>
          <a:p>
            <a:r>
              <a:rPr lang="en-US" sz="2400" dirty="0" smtClean="0"/>
              <a:t>Piston Pump</a:t>
            </a:r>
          </a:p>
          <a:p>
            <a:r>
              <a:rPr lang="en-US" sz="2400" dirty="0" smtClean="0"/>
              <a:t>Peristaltic Pump (Squeeze or hose pump – chemical injection</a:t>
            </a:r>
            <a:r>
              <a:rPr lang="en-US" dirty="0" smtClean="0"/>
              <a:t>)</a:t>
            </a:r>
          </a:p>
        </p:txBody>
      </p:sp>
      <p:pic>
        <p:nvPicPr>
          <p:cNvPr id="31748" name="Picture 8"/>
          <p:cNvPicPr>
            <a:picLocks noChangeAspect="1" noChangeArrowheads="1"/>
          </p:cNvPicPr>
          <p:nvPr/>
        </p:nvPicPr>
        <p:blipFill>
          <a:blip r:embed="rId2" cstate="print"/>
          <a:srcRect/>
          <a:stretch>
            <a:fillRect/>
          </a:stretch>
        </p:blipFill>
        <p:spPr bwMode="auto">
          <a:xfrm>
            <a:off x="4953000" y="4572000"/>
            <a:ext cx="2514600" cy="1985963"/>
          </a:xfrm>
          <a:prstGeom prst="rect">
            <a:avLst/>
          </a:prstGeom>
          <a:noFill/>
          <a:ln w="12700">
            <a:noFill/>
            <a:miter lim="800000"/>
            <a:headEnd type="none" w="sm" len="sm"/>
            <a:tailEnd type="none" w="sm" len="sm"/>
          </a:ln>
        </p:spPr>
      </p:pic>
      <p:pic>
        <p:nvPicPr>
          <p:cNvPr id="31749" name="Picture 10"/>
          <p:cNvPicPr>
            <a:picLocks noChangeAspect="1" noChangeArrowheads="1"/>
          </p:cNvPicPr>
          <p:nvPr/>
        </p:nvPicPr>
        <p:blipFill>
          <a:blip r:embed="rId3" cstate="print"/>
          <a:srcRect/>
          <a:stretch>
            <a:fillRect/>
          </a:stretch>
        </p:blipFill>
        <p:spPr bwMode="auto">
          <a:xfrm>
            <a:off x="5562600" y="76200"/>
            <a:ext cx="1371600" cy="1347788"/>
          </a:xfrm>
          <a:prstGeom prst="rect">
            <a:avLst/>
          </a:prstGeom>
          <a:noFill/>
          <a:ln w="12700">
            <a:noFill/>
            <a:miter lim="800000"/>
            <a:headEnd/>
            <a:tailEnd/>
          </a:ln>
        </p:spPr>
      </p:pic>
      <p:pic>
        <p:nvPicPr>
          <p:cNvPr id="31750" name="Picture 11"/>
          <p:cNvPicPr>
            <a:picLocks noChangeAspect="1" noChangeArrowheads="1"/>
          </p:cNvPicPr>
          <p:nvPr/>
        </p:nvPicPr>
        <p:blipFill>
          <a:blip r:embed="rId4" cstate="print"/>
          <a:srcRect/>
          <a:stretch>
            <a:fillRect/>
          </a:stretch>
        </p:blipFill>
        <p:spPr bwMode="auto">
          <a:xfrm>
            <a:off x="4191000" y="1371600"/>
            <a:ext cx="1981200" cy="1384300"/>
          </a:xfrm>
          <a:prstGeom prst="rect">
            <a:avLst/>
          </a:prstGeom>
          <a:noFill/>
          <a:ln w="12700">
            <a:noFill/>
            <a:miter lim="800000"/>
            <a:headEnd/>
            <a:tailEnd/>
          </a:ln>
        </p:spPr>
      </p:pic>
      <p:pic>
        <p:nvPicPr>
          <p:cNvPr id="31751" name="Picture 13" descr="piston pump"/>
          <p:cNvPicPr>
            <a:picLocks noChangeAspect="1" noChangeArrowheads="1"/>
          </p:cNvPicPr>
          <p:nvPr/>
        </p:nvPicPr>
        <p:blipFill>
          <a:blip r:embed="rId5" cstate="print"/>
          <a:srcRect l="6311" t="2550" r="2170" b="8183"/>
          <a:stretch>
            <a:fillRect/>
          </a:stretch>
        </p:blipFill>
        <p:spPr bwMode="auto">
          <a:xfrm>
            <a:off x="685800" y="4876800"/>
            <a:ext cx="1389063" cy="1676400"/>
          </a:xfrm>
          <a:prstGeom prst="rect">
            <a:avLst/>
          </a:prstGeom>
          <a:noFill/>
          <a:ln w="9525">
            <a:noFill/>
            <a:miter lim="800000"/>
            <a:headEnd/>
            <a:tailEnd/>
          </a:ln>
        </p:spPr>
      </p:pic>
      <p:pic>
        <p:nvPicPr>
          <p:cNvPr id="31752" name="Picture 16" descr="Ground Drive DRV-3300"/>
          <p:cNvPicPr>
            <a:picLocks noChangeAspect="1" noChangeArrowheads="1"/>
          </p:cNvPicPr>
          <p:nvPr/>
        </p:nvPicPr>
        <p:blipFill>
          <a:blip r:embed="rId6" cstate="print"/>
          <a:srcRect/>
          <a:stretch>
            <a:fillRect/>
          </a:stretch>
        </p:blipFill>
        <p:spPr bwMode="auto">
          <a:xfrm>
            <a:off x="6934200" y="2590800"/>
            <a:ext cx="1905000" cy="1771650"/>
          </a:xfrm>
          <a:prstGeom prst="rect">
            <a:avLst/>
          </a:prstGeom>
          <a:noFill/>
          <a:ln w="9525">
            <a:noFill/>
            <a:miter lim="800000"/>
            <a:headEnd/>
            <a:tailEnd/>
          </a:ln>
        </p:spPr>
      </p:pic>
      <p:pic>
        <p:nvPicPr>
          <p:cNvPr id="31753" name="Picture 17" descr="Piston Spray Pump PP-76"/>
          <p:cNvPicPr>
            <a:picLocks noChangeAspect="1" noChangeArrowheads="1"/>
          </p:cNvPicPr>
          <p:nvPr/>
        </p:nvPicPr>
        <p:blipFill>
          <a:blip r:embed="rId7" cstate="print"/>
          <a:srcRect/>
          <a:stretch>
            <a:fillRect/>
          </a:stretch>
        </p:blipFill>
        <p:spPr bwMode="auto">
          <a:xfrm>
            <a:off x="2590800" y="4800600"/>
            <a:ext cx="2286000" cy="1633538"/>
          </a:xfrm>
          <a:prstGeom prst="rect">
            <a:avLst/>
          </a:prstGeom>
          <a:noFill/>
          <a:ln w="9525">
            <a:noFill/>
            <a:miter lim="800000"/>
            <a:headEnd/>
            <a:tailEnd/>
          </a:ln>
        </p:spPr>
      </p:pic>
      <p:pic>
        <p:nvPicPr>
          <p:cNvPr id="31754" name="Picture 19" descr="9910-D30 Photo"/>
          <p:cNvPicPr>
            <a:picLocks noChangeAspect="1" noChangeArrowheads="1"/>
          </p:cNvPicPr>
          <p:nvPr/>
        </p:nvPicPr>
        <p:blipFill>
          <a:blip r:embed="rId8" cstate="print"/>
          <a:srcRect/>
          <a:stretch>
            <a:fillRect/>
          </a:stretch>
        </p:blipFill>
        <p:spPr bwMode="auto">
          <a:xfrm>
            <a:off x="6934200" y="685800"/>
            <a:ext cx="2076450" cy="1868488"/>
          </a:xfrm>
          <a:prstGeom prst="rect">
            <a:avLst/>
          </a:prstGeom>
          <a:noFill/>
          <a:ln w="9525">
            <a:noFill/>
            <a:miter lim="800000"/>
            <a:headEnd/>
            <a:tailEnd/>
          </a:ln>
        </p:spPr>
      </p:pic>
      <p:pic>
        <p:nvPicPr>
          <p:cNvPr id="31755" name="Picture 21" descr="tSG_9303S"/>
          <p:cNvPicPr>
            <a:picLocks noChangeAspect="1" noChangeArrowheads="1"/>
          </p:cNvPicPr>
          <p:nvPr/>
        </p:nvPicPr>
        <p:blipFill>
          <a:blip r:embed="rId9" cstate="print"/>
          <a:srcRect/>
          <a:stretch>
            <a:fillRect/>
          </a:stretch>
        </p:blipFill>
        <p:spPr bwMode="auto">
          <a:xfrm>
            <a:off x="5105400" y="2743200"/>
            <a:ext cx="1676400" cy="1508125"/>
          </a:xfrm>
          <a:prstGeom prst="rect">
            <a:avLst/>
          </a:prstGeom>
          <a:noFill/>
          <a:ln w="9525">
            <a:noFill/>
            <a:miter lim="800000"/>
            <a:headEnd/>
            <a:tailEnd/>
          </a:ln>
        </p:spPr>
      </p:pic>
      <p:pic>
        <p:nvPicPr>
          <p:cNvPr id="31756" name="Picture 22"/>
          <p:cNvPicPr>
            <a:picLocks noChangeAspect="1" noChangeArrowheads="1"/>
          </p:cNvPicPr>
          <p:nvPr/>
        </p:nvPicPr>
        <p:blipFill>
          <a:blip r:embed="rId10" cstate="print"/>
          <a:srcRect/>
          <a:stretch>
            <a:fillRect/>
          </a:stretch>
        </p:blipFill>
        <p:spPr bwMode="auto">
          <a:xfrm>
            <a:off x="7696200" y="5410200"/>
            <a:ext cx="1371600" cy="1347788"/>
          </a:xfrm>
          <a:prstGeom prst="rect">
            <a:avLst/>
          </a:prstGeom>
          <a:noFill/>
          <a:ln w="12700">
            <a:noFill/>
            <a:miter lim="800000"/>
            <a:headEnd type="none" w="sm" len="sm"/>
            <a:tailEnd type="none" w="sm" len="sm"/>
          </a:ln>
        </p:spPr>
      </p:pic>
      <p:sp>
        <p:nvSpPr>
          <p:cNvPr id="31757" name="Line 23"/>
          <p:cNvSpPr>
            <a:spLocks noChangeShapeType="1"/>
          </p:cNvSpPr>
          <p:nvPr/>
        </p:nvSpPr>
        <p:spPr bwMode="auto">
          <a:xfrm flipH="1" flipV="1">
            <a:off x="6705600" y="5334000"/>
            <a:ext cx="1219200" cy="762000"/>
          </a:xfrm>
          <a:prstGeom prst="line">
            <a:avLst/>
          </a:prstGeom>
          <a:noFill/>
          <a:ln w="127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6" name="Rectangle 4"/>
          <p:cNvSpPr>
            <a:spLocks noGrp="1" noChangeArrowheads="1"/>
          </p:cNvSpPr>
          <p:nvPr>
            <p:ph type="title" idx="4294967295"/>
          </p:nvPr>
        </p:nvSpPr>
        <p:spPr>
          <a:xfrm>
            <a:off x="0" y="342900"/>
            <a:ext cx="4419600" cy="1143000"/>
          </a:xfrm>
        </p:spPr>
        <p:txBody>
          <a:bodyPr>
            <a:normAutofit fontScale="90000"/>
          </a:bodyPr>
          <a:lstStyle/>
          <a:p>
            <a:r>
              <a:rPr lang="en-US" sz="3600"/>
              <a:t>Chemical Injection:</a:t>
            </a:r>
          </a:p>
        </p:txBody>
      </p:sp>
      <p:pic>
        <p:nvPicPr>
          <p:cNvPr id="361480" name="Picture 8" descr="injection system"/>
          <p:cNvPicPr>
            <a:picLocks noGrp="1" noChangeAspect="1" noChangeArrowheads="1"/>
          </p:cNvPicPr>
          <p:nvPr>
            <p:ph sz="half" idx="4294967295"/>
          </p:nvPr>
        </p:nvPicPr>
        <p:blipFill>
          <a:blip r:embed="rId2" cstate="print"/>
          <a:srcRect/>
          <a:stretch>
            <a:fillRect/>
          </a:stretch>
        </p:blipFill>
        <p:spPr>
          <a:xfrm>
            <a:off x="381000" y="2138363"/>
            <a:ext cx="8458200" cy="4567237"/>
          </a:xfrm>
          <a:ln/>
        </p:spPr>
      </p:pic>
      <p:sp>
        <p:nvSpPr>
          <p:cNvPr id="361482" name="Line 10"/>
          <p:cNvSpPr>
            <a:spLocks noChangeShapeType="1"/>
          </p:cNvSpPr>
          <p:nvPr/>
        </p:nvSpPr>
        <p:spPr bwMode="auto">
          <a:xfrm flipV="1">
            <a:off x="4953000" y="2667000"/>
            <a:ext cx="1219200" cy="1752600"/>
          </a:xfrm>
          <a:prstGeom prst="line">
            <a:avLst/>
          </a:prstGeom>
          <a:noFill/>
          <a:ln w="38100">
            <a:solidFill>
              <a:srgbClr val="FF0000"/>
            </a:solidFill>
            <a:round/>
            <a:headEnd type="none" w="sm" len="sm"/>
            <a:tailEnd type="triangle" w="sm" len="sm"/>
          </a:ln>
          <a:effectLst/>
        </p:spPr>
        <p:txBody>
          <a:bodyPr/>
          <a:lstStyle/>
          <a:p>
            <a:endParaRPr lang="en-US"/>
          </a:p>
        </p:txBody>
      </p:sp>
      <p:pic>
        <p:nvPicPr>
          <p:cNvPr id="361483" name="Picture 11"/>
          <p:cNvPicPr>
            <a:picLocks noChangeAspect="1" noChangeArrowheads="1"/>
          </p:cNvPicPr>
          <p:nvPr/>
        </p:nvPicPr>
        <p:blipFill>
          <a:blip r:embed="rId3" cstate="print"/>
          <a:srcRect/>
          <a:stretch>
            <a:fillRect/>
          </a:stretch>
        </p:blipFill>
        <p:spPr bwMode="auto">
          <a:xfrm>
            <a:off x="5715000" y="76200"/>
            <a:ext cx="3192463" cy="252095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4" name="Rectangle 4"/>
          <p:cNvSpPr>
            <a:spLocks noGrp="1" noChangeArrowheads="1"/>
          </p:cNvSpPr>
          <p:nvPr>
            <p:ph type="title" idx="4294967295"/>
          </p:nvPr>
        </p:nvSpPr>
        <p:spPr>
          <a:xfrm>
            <a:off x="457200" y="304800"/>
            <a:ext cx="7772400" cy="1143000"/>
          </a:xfrm>
        </p:spPr>
        <p:txBody>
          <a:bodyPr/>
          <a:lstStyle/>
          <a:p>
            <a:r>
              <a:rPr lang="en-US" dirty="0"/>
              <a:t>Inside the pumps:</a:t>
            </a:r>
          </a:p>
        </p:txBody>
      </p:sp>
      <p:pic>
        <p:nvPicPr>
          <p:cNvPr id="343046" name="Picture 6"/>
          <p:cNvPicPr>
            <a:picLocks noGrp="1" noChangeAspect="1" noChangeArrowheads="1"/>
          </p:cNvPicPr>
          <p:nvPr>
            <p:ph sz="half" idx="4294967295"/>
          </p:nvPr>
        </p:nvPicPr>
        <p:blipFill>
          <a:blip r:embed="rId2" cstate="print"/>
          <a:srcRect/>
          <a:stretch>
            <a:fillRect/>
          </a:stretch>
        </p:blipFill>
        <p:spPr>
          <a:xfrm>
            <a:off x="6324600" y="1905000"/>
            <a:ext cx="2714625" cy="4114800"/>
          </a:xfrm>
          <a:noFill/>
          <a:ln/>
        </p:spPr>
      </p:pic>
      <p:pic>
        <p:nvPicPr>
          <p:cNvPr id="343048" name="Picture 8"/>
          <p:cNvPicPr>
            <a:picLocks noGrp="1" noChangeAspect="1" noChangeArrowheads="1"/>
          </p:cNvPicPr>
          <p:nvPr>
            <p:ph sz="quarter" idx="4294967295"/>
          </p:nvPr>
        </p:nvPicPr>
        <p:blipFill>
          <a:blip r:embed="rId3" cstate="print"/>
          <a:srcRect/>
          <a:stretch>
            <a:fillRect/>
          </a:stretch>
        </p:blipFill>
        <p:spPr>
          <a:xfrm>
            <a:off x="152400" y="1752600"/>
            <a:ext cx="3429000" cy="2319338"/>
          </a:xfrm>
          <a:noFill/>
          <a:ln/>
        </p:spPr>
      </p:pic>
      <p:pic>
        <p:nvPicPr>
          <p:cNvPr id="343050" name="Picture 10"/>
          <p:cNvPicPr>
            <a:picLocks noGrp="1" noChangeAspect="1" noChangeArrowheads="1"/>
          </p:cNvPicPr>
          <p:nvPr>
            <p:ph sz="quarter" idx="4294967295"/>
          </p:nvPr>
        </p:nvPicPr>
        <p:blipFill>
          <a:blip r:embed="rId4" cstate="print"/>
          <a:srcRect l="1106" t="6863"/>
          <a:stretch>
            <a:fillRect/>
          </a:stretch>
        </p:blipFill>
        <p:spPr>
          <a:xfrm>
            <a:off x="152400" y="4325938"/>
            <a:ext cx="3810000" cy="2455862"/>
          </a:xfrm>
          <a:noFill/>
          <a:ln/>
        </p:spPr>
      </p:pic>
      <p:pic>
        <p:nvPicPr>
          <p:cNvPr id="343052" name="Picture 12"/>
          <p:cNvPicPr>
            <a:picLocks noChangeAspect="1" noChangeArrowheads="1"/>
          </p:cNvPicPr>
          <p:nvPr/>
        </p:nvPicPr>
        <p:blipFill>
          <a:blip r:embed="rId5" cstate="print"/>
          <a:srcRect/>
          <a:stretch>
            <a:fillRect/>
          </a:stretch>
        </p:blipFill>
        <p:spPr bwMode="auto">
          <a:xfrm>
            <a:off x="3733800" y="1828800"/>
            <a:ext cx="2432050" cy="2971800"/>
          </a:xfrm>
          <a:prstGeom prst="rect">
            <a:avLst/>
          </a:prstGeom>
          <a:noFill/>
        </p:spPr>
      </p:pic>
      <p:sp>
        <p:nvSpPr>
          <p:cNvPr id="343053" name="Text Box 13"/>
          <p:cNvSpPr txBox="1">
            <a:spLocks noChangeArrowheads="1"/>
          </p:cNvSpPr>
          <p:nvPr/>
        </p:nvSpPr>
        <p:spPr bwMode="auto">
          <a:xfrm>
            <a:off x="2667000" y="3962400"/>
            <a:ext cx="1219200" cy="457200"/>
          </a:xfrm>
          <a:prstGeom prst="rect">
            <a:avLst/>
          </a:prstGeom>
          <a:solidFill>
            <a:srgbClr val="FFFFFF"/>
          </a:solidFill>
          <a:ln w="12700">
            <a:noFill/>
            <a:miter lim="800000"/>
            <a:headEnd type="none" w="sm" len="sm"/>
            <a:tailEnd type="none" w="sm" len="sm"/>
          </a:ln>
          <a:effectLst/>
        </p:spPr>
        <p:txBody>
          <a:bodyPr>
            <a:spAutoFit/>
          </a:bodyPr>
          <a:lstStyle/>
          <a:p>
            <a:r>
              <a:rPr lang="en-US" sz="1200" dirty="0"/>
              <a:t>Positive displacement</a:t>
            </a:r>
          </a:p>
        </p:txBody>
      </p:sp>
      <p:sp>
        <p:nvSpPr>
          <p:cNvPr id="343054" name="Text Box 14"/>
          <p:cNvSpPr txBox="1">
            <a:spLocks noChangeArrowheads="1"/>
          </p:cNvSpPr>
          <p:nvPr/>
        </p:nvSpPr>
        <p:spPr bwMode="auto">
          <a:xfrm>
            <a:off x="6553200" y="6172200"/>
            <a:ext cx="2286000" cy="274638"/>
          </a:xfrm>
          <a:prstGeom prst="rect">
            <a:avLst/>
          </a:prstGeom>
          <a:solidFill>
            <a:srgbClr val="FFFFFF"/>
          </a:solidFill>
          <a:ln w="12700">
            <a:noFill/>
            <a:miter lim="800000"/>
            <a:headEnd type="none" w="sm" len="sm"/>
            <a:tailEnd type="none" w="sm" len="sm"/>
          </a:ln>
          <a:effectLst/>
        </p:spPr>
        <p:txBody>
          <a:bodyPr wrap="square">
            <a:spAutoFit/>
          </a:bodyPr>
          <a:lstStyle/>
          <a:p>
            <a:r>
              <a:rPr lang="en-US" sz="1200" dirty="0"/>
              <a:t>Non-Positive displacement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6200" y="228600"/>
            <a:ext cx="7773988" cy="1276350"/>
          </a:xfrm>
          <a:noFill/>
          <a:ln/>
          <a:effectLst/>
        </p:spPr>
        <p:txBody>
          <a:bodyPr/>
          <a:lstStyle/>
          <a:p>
            <a:r>
              <a:rPr lang="en-US" dirty="0"/>
              <a:t>Basic application devices:</a:t>
            </a:r>
          </a:p>
        </p:txBody>
      </p:sp>
      <p:sp>
        <p:nvSpPr>
          <p:cNvPr id="137219" name="Rectangle 3"/>
          <p:cNvSpPr>
            <a:spLocks noGrp="1" noChangeArrowheads="1"/>
          </p:cNvSpPr>
          <p:nvPr>
            <p:ph idx="1"/>
          </p:nvPr>
        </p:nvSpPr>
        <p:spPr>
          <a:xfrm>
            <a:off x="0" y="1447800"/>
            <a:ext cx="8205788" cy="4419600"/>
          </a:xfrm>
          <a:ln w="47625" cap="flat" cmpd="thinThick">
            <a:noFill/>
          </a:ln>
        </p:spPr>
        <p:txBody>
          <a:bodyPr/>
          <a:lstStyle/>
          <a:p>
            <a:r>
              <a:rPr lang="en-US" dirty="0"/>
              <a:t>Hand-can pump sprayers</a:t>
            </a:r>
          </a:p>
          <a:p>
            <a:r>
              <a:rPr lang="en-US" dirty="0"/>
              <a:t>Backpack sprayers</a:t>
            </a:r>
          </a:p>
          <a:p>
            <a:r>
              <a:rPr lang="en-US" dirty="0"/>
              <a:t>Boom sprayers</a:t>
            </a:r>
          </a:p>
          <a:p>
            <a:r>
              <a:rPr lang="en-US" dirty="0"/>
              <a:t>High pressure sprayers</a:t>
            </a:r>
          </a:p>
          <a:p>
            <a:r>
              <a:rPr lang="en-US" dirty="0"/>
              <a:t>Air-assist sprayers</a:t>
            </a:r>
          </a:p>
          <a:p>
            <a:r>
              <a:rPr lang="en-US" dirty="0"/>
              <a:t>Aerial (spray and granular)</a:t>
            </a:r>
          </a:p>
          <a:p>
            <a:r>
              <a:rPr lang="en-US" dirty="0"/>
              <a:t>Granular</a:t>
            </a:r>
          </a:p>
        </p:txBody>
      </p:sp>
      <p:pic>
        <p:nvPicPr>
          <p:cNvPr id="137222" name="Picture 6" descr="aerial1"/>
          <p:cNvPicPr>
            <a:picLocks noChangeAspect="1" noChangeArrowheads="1"/>
          </p:cNvPicPr>
          <p:nvPr/>
        </p:nvPicPr>
        <p:blipFill>
          <a:blip r:embed="rId2" cstate="print"/>
          <a:srcRect r="5229"/>
          <a:stretch>
            <a:fillRect/>
          </a:stretch>
        </p:blipFill>
        <p:spPr bwMode="auto">
          <a:xfrm>
            <a:off x="5562600" y="5486400"/>
            <a:ext cx="3419475" cy="1258888"/>
          </a:xfrm>
          <a:prstGeom prst="rect">
            <a:avLst/>
          </a:prstGeom>
          <a:noFill/>
          <a:effectLst>
            <a:outerShdw dist="35921" dir="2700000" algn="ctr" rotWithShape="0">
              <a:schemeClr val="bg2"/>
            </a:outerShdw>
          </a:effectLst>
        </p:spPr>
      </p:pic>
      <p:pic>
        <p:nvPicPr>
          <p:cNvPr id="137225" name="Picture 9" descr="airblast"/>
          <p:cNvPicPr>
            <a:picLocks noChangeAspect="1" noChangeArrowheads="1"/>
          </p:cNvPicPr>
          <p:nvPr/>
        </p:nvPicPr>
        <p:blipFill>
          <a:blip r:embed="rId3" cstate="print"/>
          <a:srcRect/>
          <a:stretch>
            <a:fillRect/>
          </a:stretch>
        </p:blipFill>
        <p:spPr bwMode="auto">
          <a:xfrm>
            <a:off x="6172200" y="3657600"/>
            <a:ext cx="1905000" cy="1790700"/>
          </a:xfrm>
          <a:prstGeom prst="rect">
            <a:avLst/>
          </a:prstGeom>
          <a:noFill/>
        </p:spPr>
      </p:pic>
      <p:pic>
        <p:nvPicPr>
          <p:cNvPr id="137226" name="Picture 10" descr="Hudson"/>
          <p:cNvPicPr>
            <a:picLocks noChangeAspect="1" noChangeArrowheads="1"/>
          </p:cNvPicPr>
          <p:nvPr/>
        </p:nvPicPr>
        <p:blipFill>
          <a:blip r:embed="rId4" cstate="print"/>
          <a:srcRect/>
          <a:stretch>
            <a:fillRect/>
          </a:stretch>
        </p:blipFill>
        <p:spPr bwMode="auto">
          <a:xfrm>
            <a:off x="7535863" y="76200"/>
            <a:ext cx="1531937" cy="1905000"/>
          </a:xfrm>
          <a:prstGeom prst="rect">
            <a:avLst/>
          </a:prstGeom>
          <a:noFill/>
        </p:spPr>
      </p:pic>
      <p:pic>
        <p:nvPicPr>
          <p:cNvPr id="137227" name="Picture 11" descr="rotary"/>
          <p:cNvPicPr>
            <a:picLocks noChangeAspect="1" noChangeArrowheads="1"/>
          </p:cNvPicPr>
          <p:nvPr/>
        </p:nvPicPr>
        <p:blipFill>
          <a:blip r:embed="rId5" cstate="print"/>
          <a:srcRect/>
          <a:stretch>
            <a:fillRect/>
          </a:stretch>
        </p:blipFill>
        <p:spPr bwMode="auto">
          <a:xfrm>
            <a:off x="3352800" y="5029200"/>
            <a:ext cx="1804988" cy="1736725"/>
          </a:xfrm>
          <a:prstGeom prst="rect">
            <a:avLst/>
          </a:prstGeom>
          <a:noFill/>
        </p:spPr>
      </p:pic>
      <p:pic>
        <p:nvPicPr>
          <p:cNvPr id="137228" name="Picture 12" descr="JD Golf"/>
          <p:cNvPicPr>
            <a:picLocks noChangeAspect="1" noChangeArrowheads="1"/>
          </p:cNvPicPr>
          <p:nvPr/>
        </p:nvPicPr>
        <p:blipFill>
          <a:blip r:embed="rId6" cstate="print"/>
          <a:srcRect/>
          <a:stretch>
            <a:fillRect/>
          </a:stretch>
        </p:blipFill>
        <p:spPr bwMode="auto">
          <a:xfrm>
            <a:off x="5446713" y="2057400"/>
            <a:ext cx="3316287" cy="1538288"/>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p:txBody>
          <a:bodyPr/>
          <a:lstStyle/>
          <a:p>
            <a:r>
              <a:rPr lang="en-US"/>
              <a:t>Plumbing Diagram:</a:t>
            </a:r>
          </a:p>
        </p:txBody>
      </p:sp>
      <p:pic>
        <p:nvPicPr>
          <p:cNvPr id="195589" name="Picture 1029"/>
          <p:cNvPicPr>
            <a:picLocks noGrp="1" noChangeAspect="1" noChangeArrowheads="1"/>
          </p:cNvPicPr>
          <p:nvPr>
            <p:ph idx="1"/>
          </p:nvPr>
        </p:nvPicPr>
        <p:blipFill>
          <a:blip r:embed="rId2" cstate="print"/>
          <a:srcRect/>
          <a:stretch>
            <a:fillRect/>
          </a:stretch>
        </p:blipFill>
        <p:spPr>
          <a:xfrm>
            <a:off x="1600200" y="1295400"/>
            <a:ext cx="5867400" cy="5273675"/>
          </a:xfrm>
          <a:noFill/>
          <a:ln/>
        </p:spPr>
      </p:pic>
      <p:sp>
        <p:nvSpPr>
          <p:cNvPr id="195588" name="Oval 1028"/>
          <p:cNvSpPr>
            <a:spLocks noChangeArrowheads="1"/>
          </p:cNvSpPr>
          <p:nvPr/>
        </p:nvSpPr>
        <p:spPr bwMode="auto">
          <a:xfrm>
            <a:off x="2895600" y="2590800"/>
            <a:ext cx="1600200" cy="1066800"/>
          </a:xfrm>
          <a:prstGeom prst="ellipse">
            <a:avLst/>
          </a:prstGeom>
          <a:noFill/>
          <a:ln w="19050">
            <a:solidFill>
              <a:srgbClr val="CC0000"/>
            </a:solidFill>
            <a:round/>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074"/>
          <p:cNvSpPr>
            <a:spLocks noGrp="1" noChangeArrowheads="1"/>
          </p:cNvSpPr>
          <p:nvPr>
            <p:ph type="title"/>
          </p:nvPr>
        </p:nvSpPr>
        <p:spPr/>
        <p:txBody>
          <a:bodyPr/>
          <a:lstStyle/>
          <a:p>
            <a:r>
              <a:rPr lang="en-US"/>
              <a:t>Plumbing Diagram:</a:t>
            </a:r>
          </a:p>
        </p:txBody>
      </p:sp>
      <p:pic>
        <p:nvPicPr>
          <p:cNvPr id="196613" name="Picture 3077" descr="PLUMB"/>
          <p:cNvPicPr>
            <a:picLocks noGrp="1" noChangeAspect="1" noChangeArrowheads="1"/>
          </p:cNvPicPr>
          <p:nvPr>
            <p:ph idx="1"/>
          </p:nvPr>
        </p:nvPicPr>
        <p:blipFill>
          <a:blip r:embed="rId2" cstate="print"/>
          <a:stretch>
            <a:fillRect/>
          </a:stretch>
        </p:blipFill>
        <p:spPr>
          <a:xfrm>
            <a:off x="1794913" y="1600200"/>
            <a:ext cx="5554173" cy="4525963"/>
          </a:xfrm>
          <a:noFill/>
          <a:ln/>
        </p:spPr>
      </p:pic>
      <p:sp>
        <p:nvSpPr>
          <p:cNvPr id="196612" name="Oval 3076"/>
          <p:cNvSpPr>
            <a:spLocks noChangeArrowheads="1"/>
          </p:cNvSpPr>
          <p:nvPr/>
        </p:nvSpPr>
        <p:spPr bwMode="auto">
          <a:xfrm>
            <a:off x="2743200" y="3962400"/>
            <a:ext cx="3048000" cy="1066800"/>
          </a:xfrm>
          <a:prstGeom prst="ellipse">
            <a:avLst/>
          </a:prstGeom>
          <a:noFill/>
          <a:ln w="19050">
            <a:solidFill>
              <a:srgbClr val="CC0000"/>
            </a:solidFill>
            <a:round/>
            <a:headEnd type="none" w="sm" len="sm"/>
            <a:tailEnd type="none" w="sm" len="sm"/>
          </a:ln>
          <a:effectLst/>
        </p:spPr>
        <p:txBody>
          <a:bodyPr wrap="none" anchor="ctr"/>
          <a:lstStyle/>
          <a:p>
            <a:endParaRPr lang="en-US"/>
          </a:p>
        </p:txBody>
      </p:sp>
      <p:sp>
        <p:nvSpPr>
          <p:cNvPr id="196616" name="AutoShape 3080"/>
          <p:cNvSpPr>
            <a:spLocks noChangeArrowheads="1"/>
          </p:cNvSpPr>
          <p:nvPr/>
        </p:nvSpPr>
        <p:spPr bwMode="auto">
          <a:xfrm>
            <a:off x="4038600" y="1981200"/>
            <a:ext cx="381000" cy="838200"/>
          </a:xfrm>
          <a:prstGeom prst="downArrow">
            <a:avLst>
              <a:gd name="adj1" fmla="val 50000"/>
              <a:gd name="adj2" fmla="val 55000"/>
            </a:avLst>
          </a:prstGeom>
          <a:solidFill>
            <a:srgbClr val="FF0000"/>
          </a:solidFill>
          <a:ln w="12700">
            <a:solidFill>
              <a:schemeClr val="tx1"/>
            </a:solidFill>
            <a:miter lim="800000"/>
            <a:headEnd type="none" w="sm" len="sm"/>
            <a:tailEnd type="none" w="sm" len="sm"/>
          </a:ln>
          <a:effectLst/>
        </p:spPr>
        <p:txBody>
          <a:bodyPr vert="eaVert" wrap="none" anchor="ct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idx="4294967295"/>
          </p:nvPr>
        </p:nvSpPr>
        <p:spPr>
          <a:xfrm>
            <a:off x="0" y="342900"/>
            <a:ext cx="4648200" cy="1143000"/>
          </a:xfrm>
        </p:spPr>
        <p:txBody>
          <a:bodyPr>
            <a:normAutofit fontScale="90000"/>
          </a:bodyPr>
          <a:lstStyle/>
          <a:p>
            <a:r>
              <a:rPr lang="en-US" sz="3600"/>
              <a:t>Centrifugal Pump Seal Problems:</a:t>
            </a:r>
          </a:p>
        </p:txBody>
      </p:sp>
      <p:sp>
        <p:nvSpPr>
          <p:cNvPr id="348163" name="Rectangle 3"/>
          <p:cNvSpPr>
            <a:spLocks noGrp="1" noChangeArrowheads="1"/>
          </p:cNvSpPr>
          <p:nvPr>
            <p:ph type="body" sz="half" idx="4294967295"/>
          </p:nvPr>
        </p:nvSpPr>
        <p:spPr>
          <a:xfrm>
            <a:off x="0" y="1905000"/>
            <a:ext cx="5486400" cy="1676400"/>
          </a:xfrm>
        </p:spPr>
        <p:txBody>
          <a:bodyPr/>
          <a:lstStyle/>
          <a:p>
            <a:r>
              <a:rPr lang="en-US" sz="2800"/>
              <a:t>Run dry seal failure:</a:t>
            </a:r>
          </a:p>
          <a:p>
            <a:r>
              <a:rPr lang="en-US" sz="2800"/>
              <a:t>Pressure spike seal failure:</a:t>
            </a:r>
          </a:p>
          <a:p>
            <a:r>
              <a:rPr lang="en-US" sz="2800"/>
              <a:t>Abrasive seal failure:</a:t>
            </a:r>
          </a:p>
        </p:txBody>
      </p:sp>
      <p:pic>
        <p:nvPicPr>
          <p:cNvPr id="348166" name="Picture 6" descr="Run Dry 1"/>
          <p:cNvPicPr>
            <a:picLocks noChangeAspect="1" noChangeArrowheads="1"/>
          </p:cNvPicPr>
          <p:nvPr/>
        </p:nvPicPr>
        <p:blipFill>
          <a:blip r:embed="rId2" cstate="print"/>
          <a:srcRect l="15625" t="12500" r="23958" b="8333"/>
          <a:stretch>
            <a:fillRect/>
          </a:stretch>
        </p:blipFill>
        <p:spPr bwMode="auto">
          <a:xfrm>
            <a:off x="5867400" y="457200"/>
            <a:ext cx="3124200" cy="3070225"/>
          </a:xfrm>
          <a:prstGeom prst="rect">
            <a:avLst/>
          </a:prstGeom>
          <a:noFill/>
          <a:ln w="9525">
            <a:noFill/>
            <a:miter lim="800000"/>
            <a:headEnd/>
            <a:tailEnd/>
          </a:ln>
          <a:effectLst/>
        </p:spPr>
      </p:pic>
      <p:pic>
        <p:nvPicPr>
          <p:cNvPr id="348167" name="Picture 7" descr="Abrasive Failure 2"/>
          <p:cNvPicPr>
            <a:picLocks noChangeAspect="1" noChangeArrowheads="1"/>
          </p:cNvPicPr>
          <p:nvPr/>
        </p:nvPicPr>
        <p:blipFill>
          <a:blip r:embed="rId3" cstate="print"/>
          <a:srcRect/>
          <a:stretch>
            <a:fillRect/>
          </a:stretch>
        </p:blipFill>
        <p:spPr bwMode="auto">
          <a:xfrm>
            <a:off x="838200" y="3810000"/>
            <a:ext cx="3810000" cy="2857500"/>
          </a:xfrm>
          <a:prstGeom prst="rect">
            <a:avLst/>
          </a:prstGeom>
          <a:noFill/>
          <a:ln w="9525">
            <a:noFill/>
            <a:miter lim="800000"/>
            <a:headEnd/>
            <a:tailEnd/>
          </a:ln>
          <a:effectLst/>
        </p:spPr>
      </p:pic>
      <p:pic>
        <p:nvPicPr>
          <p:cNvPr id="348168" name="Picture 8" descr="Snap Ring Blown Out"/>
          <p:cNvPicPr>
            <a:picLocks noChangeAspect="1" noChangeArrowheads="1"/>
          </p:cNvPicPr>
          <p:nvPr/>
        </p:nvPicPr>
        <p:blipFill>
          <a:blip r:embed="rId4" cstate="print"/>
          <a:srcRect l="13542" t="8333" r="18750" b="6944"/>
          <a:stretch>
            <a:fillRect/>
          </a:stretch>
        </p:blipFill>
        <p:spPr bwMode="auto">
          <a:xfrm>
            <a:off x="5257800" y="3810000"/>
            <a:ext cx="3124200" cy="2933700"/>
          </a:xfrm>
          <a:prstGeom prst="rect">
            <a:avLst/>
          </a:prstGeom>
          <a:noFill/>
        </p:spPr>
      </p:pic>
      <p:sp>
        <p:nvSpPr>
          <p:cNvPr id="348169" name="Line 9"/>
          <p:cNvSpPr>
            <a:spLocks noChangeShapeType="1"/>
          </p:cNvSpPr>
          <p:nvPr/>
        </p:nvSpPr>
        <p:spPr bwMode="auto">
          <a:xfrm>
            <a:off x="4953000" y="2895600"/>
            <a:ext cx="838200" cy="1143000"/>
          </a:xfrm>
          <a:prstGeom prst="line">
            <a:avLst/>
          </a:prstGeom>
          <a:noFill/>
          <a:ln w="38100">
            <a:solidFill>
              <a:srgbClr val="FF0000"/>
            </a:solidFill>
            <a:round/>
            <a:headEnd type="none" w="sm" len="sm"/>
            <a:tailEnd type="triangle" w="sm" len="sm"/>
          </a:ln>
          <a:effectLst/>
        </p:spPr>
        <p:txBody>
          <a:bodyPr/>
          <a:lstStyle/>
          <a:p>
            <a:endParaRPr lang="en-US"/>
          </a:p>
        </p:txBody>
      </p:sp>
      <p:sp>
        <p:nvSpPr>
          <p:cNvPr id="348170" name="Line 10"/>
          <p:cNvSpPr>
            <a:spLocks noChangeShapeType="1"/>
          </p:cNvSpPr>
          <p:nvPr/>
        </p:nvSpPr>
        <p:spPr bwMode="auto">
          <a:xfrm flipV="1">
            <a:off x="4191000" y="2209800"/>
            <a:ext cx="1905000" cy="0"/>
          </a:xfrm>
          <a:prstGeom prst="line">
            <a:avLst/>
          </a:prstGeom>
          <a:noFill/>
          <a:ln w="38100">
            <a:solidFill>
              <a:srgbClr val="FF0000"/>
            </a:solidFill>
            <a:round/>
            <a:headEnd type="none" w="sm" len="sm"/>
            <a:tailEnd type="triangle" w="sm" len="sm"/>
          </a:ln>
          <a:effectLst/>
        </p:spPr>
        <p:txBody>
          <a:bodyPr/>
          <a:lstStyle/>
          <a:p>
            <a:endParaRPr lang="en-US"/>
          </a:p>
        </p:txBody>
      </p:sp>
      <p:sp>
        <p:nvSpPr>
          <p:cNvPr id="348171" name="Line 11"/>
          <p:cNvSpPr>
            <a:spLocks noChangeShapeType="1"/>
          </p:cNvSpPr>
          <p:nvPr/>
        </p:nvSpPr>
        <p:spPr bwMode="auto">
          <a:xfrm>
            <a:off x="2514600" y="3429000"/>
            <a:ext cx="152400" cy="762000"/>
          </a:xfrm>
          <a:prstGeom prst="line">
            <a:avLst/>
          </a:prstGeom>
          <a:noFill/>
          <a:ln w="38100">
            <a:solidFill>
              <a:srgbClr val="FF0000"/>
            </a:solidFill>
            <a:round/>
            <a:headEnd type="none" w="sm" len="sm"/>
            <a:tailEnd type="triangle" w="sm" len="sm"/>
          </a:ln>
          <a:effectLst/>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50"/>
          <p:cNvSpPr>
            <a:spLocks noGrp="1" noChangeArrowheads="1"/>
          </p:cNvSpPr>
          <p:nvPr>
            <p:ph type="title"/>
          </p:nvPr>
        </p:nvSpPr>
        <p:spPr>
          <a:xfrm>
            <a:off x="1438275" y="342900"/>
            <a:ext cx="5627688" cy="1143000"/>
          </a:xfrm>
          <a:noFill/>
          <a:ln/>
          <a:effectLst/>
        </p:spPr>
        <p:txBody>
          <a:bodyPr/>
          <a:lstStyle/>
          <a:p>
            <a:r>
              <a:rPr lang="en-US"/>
              <a:t>Misapplication:</a:t>
            </a:r>
          </a:p>
        </p:txBody>
      </p:sp>
      <p:sp>
        <p:nvSpPr>
          <p:cNvPr id="66563" name="Rectangle 2051"/>
          <p:cNvSpPr>
            <a:spLocks noGrp="1" noChangeArrowheads="1"/>
          </p:cNvSpPr>
          <p:nvPr>
            <p:ph idx="1"/>
          </p:nvPr>
        </p:nvSpPr>
        <p:spPr>
          <a:xfrm>
            <a:off x="685800" y="1981200"/>
            <a:ext cx="7924800" cy="4648200"/>
          </a:xfrm>
          <a:ln/>
        </p:spPr>
        <p:txBody>
          <a:bodyPr/>
          <a:lstStyle/>
          <a:p>
            <a:r>
              <a:rPr lang="en-US" dirty="0"/>
              <a:t>Without proper attention to the nozzle, you may end up with a ……</a:t>
            </a:r>
          </a:p>
          <a:p>
            <a:pPr lvl="1" algn="ctr">
              <a:buFont typeface="Comic Sans MS" pitchFamily="66" charset="0"/>
              <a:buNone/>
            </a:pPr>
            <a:r>
              <a:rPr lang="en-US" sz="3600" dirty="0">
                <a:solidFill>
                  <a:srgbClr val="FF0000"/>
                </a:solidFill>
              </a:rPr>
              <a:t>Misapplication</a:t>
            </a:r>
          </a:p>
        </p:txBody>
      </p:sp>
      <p:pic>
        <p:nvPicPr>
          <p:cNvPr id="66569" name="Picture 2057" descr="streaks"/>
          <p:cNvPicPr>
            <a:picLocks noChangeAspect="1" noChangeArrowheads="1"/>
          </p:cNvPicPr>
          <p:nvPr/>
        </p:nvPicPr>
        <p:blipFill>
          <a:blip r:embed="rId2" cstate="print"/>
          <a:srcRect l="3062" t="4433" r="1979" b="6924"/>
          <a:stretch>
            <a:fillRect/>
          </a:stretch>
        </p:blipFill>
        <p:spPr bwMode="auto">
          <a:xfrm>
            <a:off x="5867399" y="4724400"/>
            <a:ext cx="2952653" cy="1905000"/>
          </a:xfrm>
          <a:prstGeom prst="rect">
            <a:avLst/>
          </a:prstGeom>
          <a:noFill/>
        </p:spPr>
      </p:pic>
      <p:pic>
        <p:nvPicPr>
          <p:cNvPr id="66570" name="Picture 2058" descr="streaks-2"/>
          <p:cNvPicPr>
            <a:picLocks noChangeAspect="1" noChangeArrowheads="1"/>
          </p:cNvPicPr>
          <p:nvPr/>
        </p:nvPicPr>
        <p:blipFill>
          <a:blip r:embed="rId3" cstate="print">
            <a:lum bright="12000"/>
          </a:blip>
          <a:srcRect t="3745"/>
          <a:stretch>
            <a:fillRect/>
          </a:stretch>
        </p:blipFill>
        <p:spPr bwMode="auto">
          <a:xfrm>
            <a:off x="76200" y="3810000"/>
            <a:ext cx="2802340" cy="1676400"/>
          </a:xfrm>
          <a:prstGeom prst="rect">
            <a:avLst/>
          </a:prstGeom>
          <a:noFill/>
        </p:spPr>
      </p:pic>
      <p:pic>
        <p:nvPicPr>
          <p:cNvPr id="66571" name="Picture 2059" descr="misapp"/>
          <p:cNvPicPr>
            <a:picLocks noChangeAspect="1" noChangeArrowheads="1"/>
          </p:cNvPicPr>
          <p:nvPr/>
        </p:nvPicPr>
        <p:blipFill>
          <a:blip r:embed="rId4" cstate="print"/>
          <a:srcRect/>
          <a:stretch>
            <a:fillRect/>
          </a:stretch>
        </p:blipFill>
        <p:spPr bwMode="auto">
          <a:xfrm>
            <a:off x="3048000" y="4419600"/>
            <a:ext cx="2514600" cy="188595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990600" y="152400"/>
            <a:ext cx="7010400" cy="1143000"/>
          </a:xfrm>
        </p:spPr>
        <p:txBody>
          <a:bodyPr>
            <a:normAutofit fontScale="90000"/>
          </a:bodyPr>
          <a:lstStyle/>
          <a:p>
            <a:r>
              <a:rPr lang="en-US" sz="3600"/>
              <a:t>Nozzles are important because:</a:t>
            </a:r>
          </a:p>
        </p:txBody>
      </p:sp>
      <p:sp>
        <p:nvSpPr>
          <p:cNvPr id="326659" name="Rectangle 3"/>
          <p:cNvSpPr>
            <a:spLocks noGrp="1" noChangeArrowheads="1"/>
          </p:cNvSpPr>
          <p:nvPr>
            <p:ph type="body" sz="half" idx="1"/>
          </p:nvPr>
        </p:nvSpPr>
        <p:spPr>
          <a:xfrm>
            <a:off x="304800" y="1371600"/>
            <a:ext cx="6324600" cy="5410200"/>
          </a:xfrm>
        </p:spPr>
        <p:txBody>
          <a:bodyPr/>
          <a:lstStyle/>
          <a:p>
            <a:r>
              <a:rPr lang="en-US" sz="2800"/>
              <a:t>Control the </a:t>
            </a:r>
            <a:r>
              <a:rPr lang="en-US" sz="2800" u="sng">
                <a:solidFill>
                  <a:srgbClr val="CC0000"/>
                </a:solidFill>
              </a:rPr>
              <a:t>amount</a:t>
            </a:r>
            <a:r>
              <a:rPr lang="en-US" sz="2800"/>
              <a:t> – GPA.</a:t>
            </a:r>
          </a:p>
          <a:p>
            <a:r>
              <a:rPr lang="en-US" sz="2800"/>
              <a:t>Determine </a:t>
            </a:r>
            <a:r>
              <a:rPr lang="en-US" sz="2800" u="sng">
                <a:solidFill>
                  <a:srgbClr val="CC0000"/>
                </a:solidFill>
              </a:rPr>
              <a:t>uniformity</a:t>
            </a:r>
            <a:r>
              <a:rPr lang="en-US" sz="2800"/>
              <a:t> of application.</a:t>
            </a:r>
          </a:p>
          <a:p>
            <a:endParaRPr lang="en-US" sz="2800"/>
          </a:p>
          <a:p>
            <a:endParaRPr lang="en-US" sz="2800"/>
          </a:p>
          <a:p>
            <a:endParaRPr lang="en-US" sz="2800"/>
          </a:p>
          <a:p>
            <a:endParaRPr lang="en-US" sz="2800"/>
          </a:p>
          <a:p>
            <a:endParaRPr lang="en-US" sz="2800"/>
          </a:p>
          <a:p>
            <a:r>
              <a:rPr lang="en-US" sz="2800"/>
              <a:t>Affects the </a:t>
            </a:r>
            <a:r>
              <a:rPr lang="en-US" sz="2800" u="sng">
                <a:solidFill>
                  <a:srgbClr val="CC0000"/>
                </a:solidFill>
              </a:rPr>
              <a:t>coverage</a:t>
            </a:r>
            <a:r>
              <a:rPr lang="en-US" sz="2800"/>
              <a:t>.</a:t>
            </a:r>
          </a:p>
          <a:p>
            <a:r>
              <a:rPr lang="en-US" sz="2800"/>
              <a:t>Influences the </a:t>
            </a:r>
            <a:r>
              <a:rPr lang="en-US" sz="2800" u="sng">
                <a:solidFill>
                  <a:srgbClr val="CC0000"/>
                </a:solidFill>
              </a:rPr>
              <a:t>drift</a:t>
            </a:r>
            <a:r>
              <a:rPr lang="en-US" sz="2800"/>
              <a:t> potential.</a:t>
            </a:r>
          </a:p>
        </p:txBody>
      </p:sp>
      <p:pic>
        <p:nvPicPr>
          <p:cNvPr id="326663" name="Picture 7" descr="XR40"/>
          <p:cNvPicPr>
            <a:picLocks noGrp="1" noChangeAspect="1" noChangeArrowheads="1"/>
          </p:cNvPicPr>
          <p:nvPr>
            <p:ph sz="half" idx="2"/>
          </p:nvPr>
        </p:nvPicPr>
        <p:blipFill>
          <a:blip r:embed="rId2" cstate="print"/>
          <a:stretch>
            <a:fillRect/>
          </a:stretch>
        </p:blipFill>
        <p:spPr>
          <a:xfrm>
            <a:off x="6705600" y="3858978"/>
            <a:ext cx="731460" cy="2541822"/>
          </a:xfrm>
          <a:noFill/>
          <a:ln/>
        </p:spPr>
      </p:pic>
      <p:sp>
        <p:nvSpPr>
          <p:cNvPr id="326660" name="Oval 4"/>
          <p:cNvSpPr>
            <a:spLocks noChangeArrowheads="1"/>
          </p:cNvSpPr>
          <p:nvPr/>
        </p:nvSpPr>
        <p:spPr bwMode="auto">
          <a:xfrm>
            <a:off x="0" y="5334000"/>
            <a:ext cx="6248400" cy="1219200"/>
          </a:xfrm>
          <a:prstGeom prst="ellipse">
            <a:avLst/>
          </a:prstGeom>
          <a:noFill/>
          <a:ln w="12700">
            <a:solidFill>
              <a:srgbClr val="FF3300"/>
            </a:solidFill>
            <a:round/>
            <a:headEnd type="none" w="sm" len="sm"/>
            <a:tailEnd type="none" w="sm" len="sm"/>
          </a:ln>
          <a:effectLst/>
        </p:spPr>
        <p:txBody>
          <a:bodyPr wrap="none" anchor="ctr"/>
          <a:lstStyle/>
          <a:p>
            <a:endParaRPr lang="en-US"/>
          </a:p>
        </p:txBody>
      </p:sp>
      <p:pic>
        <p:nvPicPr>
          <p:cNvPr id="326661" name="Picture 5" descr="fig"/>
          <p:cNvPicPr>
            <a:picLocks noChangeAspect="1" noChangeArrowheads="1"/>
          </p:cNvPicPr>
          <p:nvPr/>
        </p:nvPicPr>
        <p:blipFill>
          <a:blip r:embed="rId3" cstate="print"/>
          <a:srcRect t="13513"/>
          <a:stretch>
            <a:fillRect/>
          </a:stretch>
        </p:blipFill>
        <p:spPr bwMode="auto">
          <a:xfrm>
            <a:off x="1752600" y="2895600"/>
            <a:ext cx="3733800" cy="2422525"/>
          </a:xfrm>
          <a:prstGeom prst="rect">
            <a:avLst/>
          </a:prstGeom>
          <a:noFill/>
          <a:ln w="9525">
            <a:noFill/>
            <a:miter lim="800000"/>
            <a:headEnd/>
            <a:tailEnd/>
          </a:ln>
          <a:effectLst/>
        </p:spPr>
      </p:pic>
      <p:pic>
        <p:nvPicPr>
          <p:cNvPr id="326662" name="Picture 6" descr="fig"/>
          <p:cNvPicPr>
            <a:picLocks noChangeAspect="1" noChangeArrowheads="1"/>
          </p:cNvPicPr>
          <p:nvPr/>
        </p:nvPicPr>
        <p:blipFill>
          <a:blip r:embed="rId4" cstate="print"/>
          <a:srcRect b="18773"/>
          <a:stretch>
            <a:fillRect/>
          </a:stretch>
        </p:blipFill>
        <p:spPr bwMode="auto">
          <a:xfrm>
            <a:off x="5791200" y="1600200"/>
            <a:ext cx="3200400" cy="1735138"/>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2" name="Picture 12"/>
          <p:cNvPicPr>
            <a:picLocks noChangeAspect="1" noChangeArrowheads="1"/>
          </p:cNvPicPr>
          <p:nvPr/>
        </p:nvPicPr>
        <p:blipFill>
          <a:blip r:embed="rId2" cstate="print"/>
          <a:srcRect/>
          <a:stretch>
            <a:fillRect/>
          </a:stretch>
        </p:blipFill>
        <p:spPr bwMode="auto">
          <a:xfrm>
            <a:off x="2971800" y="152400"/>
            <a:ext cx="6096000" cy="6654800"/>
          </a:xfrm>
          <a:prstGeom prst="rect">
            <a:avLst/>
          </a:prstGeom>
          <a:noFill/>
          <a:ln w="12700">
            <a:noFill/>
            <a:miter lim="800000"/>
            <a:headEnd type="none" w="sm" len="sm"/>
            <a:tailEnd type="none" w="sm" len="sm"/>
          </a:ln>
          <a:effectLst/>
        </p:spPr>
      </p:pic>
      <p:sp>
        <p:nvSpPr>
          <p:cNvPr id="327682" name="Rectangle 2"/>
          <p:cNvSpPr>
            <a:spLocks noGrp="1" noChangeArrowheads="1"/>
          </p:cNvSpPr>
          <p:nvPr>
            <p:ph type="title" idx="4294967295"/>
          </p:nvPr>
        </p:nvSpPr>
        <p:spPr>
          <a:xfrm>
            <a:off x="0" y="457200"/>
            <a:ext cx="2133600" cy="838200"/>
          </a:xfrm>
        </p:spPr>
        <p:txBody>
          <a:bodyPr>
            <a:normAutofit fontScale="90000"/>
          </a:bodyPr>
          <a:lstStyle/>
          <a:p>
            <a:r>
              <a:rPr lang="en-US" sz="2000"/>
              <a:t>1. Controls the </a:t>
            </a:r>
            <a:r>
              <a:rPr lang="en-US" sz="2000" u="sng"/>
              <a:t>Amount</a:t>
            </a:r>
            <a:r>
              <a:rPr lang="en-US" sz="2000"/>
              <a:t> applied:</a:t>
            </a:r>
          </a:p>
        </p:txBody>
      </p:sp>
      <p:sp>
        <p:nvSpPr>
          <p:cNvPr id="327683" name="Rectangle 3"/>
          <p:cNvSpPr>
            <a:spLocks noGrp="1" noChangeArrowheads="1"/>
          </p:cNvSpPr>
          <p:nvPr>
            <p:ph type="body" idx="4294967295"/>
          </p:nvPr>
        </p:nvSpPr>
        <p:spPr>
          <a:xfrm>
            <a:off x="0" y="2057400"/>
            <a:ext cx="2667000" cy="2057400"/>
          </a:xfrm>
        </p:spPr>
        <p:txBody>
          <a:bodyPr/>
          <a:lstStyle/>
          <a:p>
            <a:pPr>
              <a:buFont typeface="Wingdings" pitchFamily="2" charset="2"/>
              <a:buNone/>
            </a:pPr>
            <a:r>
              <a:rPr lang="en-US" sz="2000" b="1">
                <a:latin typeface="Univers (E1)" charset="0"/>
              </a:rPr>
              <a:t>Nozzle Flow Rate is affected by:</a:t>
            </a:r>
            <a:endParaRPr lang="en-US" sz="2400" b="1">
              <a:latin typeface="Univers (E1)" charset="0"/>
            </a:endParaRPr>
          </a:p>
          <a:p>
            <a:r>
              <a:rPr lang="en-US" sz="1800" b="1">
                <a:solidFill>
                  <a:srgbClr val="FC0106"/>
                </a:solidFill>
                <a:latin typeface="Univers (E1)" charset="0"/>
              </a:rPr>
              <a:t>Orifice size</a:t>
            </a:r>
            <a:endParaRPr lang="en-US" sz="1800" b="1">
              <a:latin typeface="Univers (E1)" charset="0"/>
            </a:endParaRPr>
          </a:p>
          <a:p>
            <a:r>
              <a:rPr lang="en-US" sz="1800" b="1">
                <a:solidFill>
                  <a:srgbClr val="FC0106"/>
                </a:solidFill>
                <a:latin typeface="Univers (E1)" charset="0"/>
              </a:rPr>
              <a:t>Pressure</a:t>
            </a:r>
          </a:p>
          <a:p>
            <a:r>
              <a:rPr lang="en-US" sz="1800" b="1">
                <a:solidFill>
                  <a:srgbClr val="FC0106"/>
                </a:solidFill>
                <a:latin typeface="Univers (E1)" charset="0"/>
              </a:rPr>
              <a:t> Solution characteristics</a:t>
            </a:r>
            <a:endParaRPr lang="en-US" sz="2400" b="1">
              <a:latin typeface="Univers (E1)" charset="0"/>
            </a:endParaRPr>
          </a:p>
          <a:p>
            <a:pPr>
              <a:buFont typeface="Wingdings" pitchFamily="2" charset="2"/>
              <a:buNone/>
            </a:pPr>
            <a:endParaRPr lang="en-US" sz="2000"/>
          </a:p>
        </p:txBody>
      </p:sp>
      <p:sp>
        <p:nvSpPr>
          <p:cNvPr id="327685" name="Oval 5"/>
          <p:cNvSpPr>
            <a:spLocks noChangeArrowheads="1"/>
          </p:cNvSpPr>
          <p:nvPr/>
        </p:nvSpPr>
        <p:spPr bwMode="auto">
          <a:xfrm>
            <a:off x="3352800" y="0"/>
            <a:ext cx="762000" cy="6629400"/>
          </a:xfrm>
          <a:prstGeom prst="ellipse">
            <a:avLst/>
          </a:prstGeom>
          <a:noFill/>
          <a:ln w="28575">
            <a:solidFill>
              <a:srgbClr val="CC0000"/>
            </a:solidFill>
            <a:round/>
            <a:headEnd type="none" w="sm" len="sm"/>
            <a:tailEnd type="none" w="sm" len="sm"/>
          </a:ln>
          <a:effectLst/>
        </p:spPr>
        <p:txBody>
          <a:bodyPr wrap="none" anchor="ctr"/>
          <a:lstStyle/>
          <a:p>
            <a:endParaRPr lang="en-US"/>
          </a:p>
        </p:txBody>
      </p:sp>
      <p:sp>
        <p:nvSpPr>
          <p:cNvPr id="327686" name="Line 6"/>
          <p:cNvSpPr>
            <a:spLocks noChangeShapeType="1"/>
          </p:cNvSpPr>
          <p:nvPr/>
        </p:nvSpPr>
        <p:spPr bwMode="auto">
          <a:xfrm flipV="1">
            <a:off x="1981200" y="2362200"/>
            <a:ext cx="838200" cy="533400"/>
          </a:xfrm>
          <a:prstGeom prst="line">
            <a:avLst/>
          </a:prstGeom>
          <a:noFill/>
          <a:ln w="38100">
            <a:solidFill>
              <a:srgbClr val="CC0000"/>
            </a:solidFill>
            <a:round/>
            <a:headEnd type="none" w="sm" len="sm"/>
            <a:tailEnd type="triangle" w="sm" len="sm"/>
          </a:ln>
          <a:effectLst/>
        </p:spPr>
        <p:txBody>
          <a:bodyPr/>
          <a:lstStyle/>
          <a:p>
            <a:endParaRPr lang="en-US"/>
          </a:p>
        </p:txBody>
      </p:sp>
      <p:sp>
        <p:nvSpPr>
          <p:cNvPr id="327687" name="Line 7"/>
          <p:cNvSpPr>
            <a:spLocks noChangeShapeType="1"/>
          </p:cNvSpPr>
          <p:nvPr/>
        </p:nvSpPr>
        <p:spPr bwMode="auto">
          <a:xfrm flipV="1">
            <a:off x="1752600" y="2362200"/>
            <a:ext cx="1828800" cy="838200"/>
          </a:xfrm>
          <a:prstGeom prst="line">
            <a:avLst/>
          </a:prstGeom>
          <a:noFill/>
          <a:ln w="38100">
            <a:solidFill>
              <a:srgbClr val="CC0000"/>
            </a:solidFill>
            <a:round/>
            <a:headEnd type="none" w="sm" len="sm"/>
            <a:tailEnd type="triangle" w="sm" len="sm"/>
          </a:ln>
          <a:effectLst/>
        </p:spPr>
        <p:txBody>
          <a:bodyPr/>
          <a:lstStyle/>
          <a:p>
            <a:endParaRPr lang="en-US"/>
          </a:p>
        </p:txBody>
      </p:sp>
      <p:sp>
        <p:nvSpPr>
          <p:cNvPr id="327688" name="Rectangle 8"/>
          <p:cNvSpPr>
            <a:spLocks noChangeArrowheads="1"/>
          </p:cNvSpPr>
          <p:nvPr/>
        </p:nvSpPr>
        <p:spPr bwMode="auto">
          <a:xfrm>
            <a:off x="3733800" y="1905000"/>
            <a:ext cx="304800" cy="381000"/>
          </a:xfrm>
          <a:prstGeom prst="rect">
            <a:avLst/>
          </a:prstGeom>
          <a:noFill/>
          <a:ln w="12700">
            <a:solidFill>
              <a:srgbClr val="FF3300"/>
            </a:solidFill>
            <a:miter lim="800000"/>
            <a:headEnd type="none" w="sm" len="sm"/>
            <a:tailEnd type="none" w="sm" len="sm"/>
          </a:ln>
          <a:effectLst/>
        </p:spPr>
        <p:txBody>
          <a:bodyPr wrap="none" anchor="ctr"/>
          <a:lstStyle/>
          <a:p>
            <a:endParaRPr lang="en-US"/>
          </a:p>
        </p:txBody>
      </p:sp>
      <p:sp>
        <p:nvSpPr>
          <p:cNvPr id="327689" name="Rectangle 9"/>
          <p:cNvSpPr>
            <a:spLocks noChangeArrowheads="1"/>
          </p:cNvSpPr>
          <p:nvPr/>
        </p:nvSpPr>
        <p:spPr bwMode="auto">
          <a:xfrm>
            <a:off x="7391400" y="5715000"/>
            <a:ext cx="1371600" cy="5334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lgn="ctr"/>
            <a:r>
              <a:rPr lang="en-US" sz="2800" dirty="0">
                <a:latin typeface="Times New Roman" pitchFamily="18" charset="0"/>
              </a:rPr>
              <a:t>Page 19</a:t>
            </a:r>
          </a:p>
        </p:txBody>
      </p:sp>
      <p:pic>
        <p:nvPicPr>
          <p:cNvPr id="327693" name="Picture 13"/>
          <p:cNvPicPr>
            <a:picLocks noChangeAspect="1" noChangeArrowheads="1"/>
          </p:cNvPicPr>
          <p:nvPr/>
        </p:nvPicPr>
        <p:blipFill>
          <a:blip r:embed="rId3" cstate="print"/>
          <a:srcRect/>
          <a:stretch>
            <a:fillRect/>
          </a:stretch>
        </p:blipFill>
        <p:spPr bwMode="auto">
          <a:xfrm>
            <a:off x="228600" y="4495800"/>
            <a:ext cx="2514600" cy="1935163"/>
          </a:xfrm>
          <a:prstGeom prst="rect">
            <a:avLst/>
          </a:prstGeom>
          <a:noFill/>
          <a:ln w="12700">
            <a:noFill/>
            <a:miter lim="800000"/>
            <a:headEnd type="none" w="sm" len="sm"/>
            <a:tailEnd type="none" w="sm" len="sm"/>
          </a:ln>
          <a:effectLst/>
        </p:spPr>
      </p:pic>
      <p:sp>
        <p:nvSpPr>
          <p:cNvPr id="327694" name="Rectangle 14"/>
          <p:cNvSpPr>
            <a:spLocks noChangeArrowheads="1"/>
          </p:cNvSpPr>
          <p:nvPr/>
        </p:nvSpPr>
        <p:spPr bwMode="auto">
          <a:xfrm>
            <a:off x="76200" y="6553200"/>
            <a:ext cx="990600" cy="2286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lgn="ctr"/>
            <a:r>
              <a:rPr lang="en-US" sz="1800" dirty="0">
                <a:latin typeface="Times New Roman" pitchFamily="18" charset="0"/>
              </a:rPr>
              <a:t>Page 154</a:t>
            </a:r>
          </a:p>
        </p:txBody>
      </p:sp>
      <p:sp>
        <p:nvSpPr>
          <p:cNvPr id="327695" name="Line 15"/>
          <p:cNvSpPr>
            <a:spLocks noChangeShapeType="1"/>
          </p:cNvSpPr>
          <p:nvPr/>
        </p:nvSpPr>
        <p:spPr bwMode="auto">
          <a:xfrm flipH="1">
            <a:off x="1219200" y="3962400"/>
            <a:ext cx="152400" cy="609600"/>
          </a:xfrm>
          <a:prstGeom prst="line">
            <a:avLst/>
          </a:prstGeom>
          <a:noFill/>
          <a:ln w="38100">
            <a:solidFill>
              <a:srgbClr val="CC0000"/>
            </a:solidFill>
            <a:round/>
            <a:headEnd type="none" w="sm" len="sm"/>
            <a:tailEnd type="triangle" w="sm" len="sm"/>
          </a:ln>
          <a:effectLst/>
        </p:spPr>
        <p:txBody>
          <a:bodyPr/>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61" name="Picture 13"/>
          <p:cNvPicPr>
            <a:picLocks noChangeAspect="1" noChangeArrowheads="1"/>
          </p:cNvPicPr>
          <p:nvPr/>
        </p:nvPicPr>
        <p:blipFill>
          <a:blip r:embed="rId3" cstate="print"/>
          <a:srcRect/>
          <a:stretch>
            <a:fillRect/>
          </a:stretch>
        </p:blipFill>
        <p:spPr bwMode="auto">
          <a:xfrm>
            <a:off x="2971800" y="1752600"/>
            <a:ext cx="6048983" cy="4876800"/>
          </a:xfrm>
          <a:prstGeom prst="rect">
            <a:avLst/>
          </a:prstGeom>
          <a:noFill/>
          <a:ln w="12700" cap="flat" cmpd="sng">
            <a:noFill/>
            <a:prstDash val="solid"/>
            <a:miter lim="800000"/>
            <a:headEnd type="none" w="sm" len="sm"/>
            <a:tailEnd type="none" w="sm" len="sm"/>
          </a:ln>
        </p:spPr>
      </p:pic>
      <p:sp>
        <p:nvSpPr>
          <p:cNvPr id="334851" name="Text Box 3"/>
          <p:cNvSpPr txBox="1">
            <a:spLocks noChangeArrowheads="1"/>
          </p:cNvSpPr>
          <p:nvPr/>
        </p:nvSpPr>
        <p:spPr bwMode="auto">
          <a:xfrm>
            <a:off x="76200" y="1905000"/>
            <a:ext cx="2743200" cy="1204913"/>
          </a:xfrm>
          <a:prstGeom prst="rect">
            <a:avLst/>
          </a:prstGeom>
          <a:solidFill>
            <a:srgbClr val="FFFFFF"/>
          </a:solidFill>
          <a:ln w="12700">
            <a:solidFill>
              <a:schemeClr val="tx1"/>
            </a:solidFill>
            <a:miter lim="800000"/>
            <a:headEnd type="none" w="sm" len="sm"/>
            <a:tailEnd type="none" w="sm" len="sm"/>
          </a:ln>
          <a:effectLst/>
        </p:spPr>
        <p:txBody>
          <a:bodyPr>
            <a:spAutoFit/>
          </a:bodyPr>
          <a:lstStyle/>
          <a:p>
            <a:pPr>
              <a:spcBef>
                <a:spcPct val="50000"/>
              </a:spcBef>
            </a:pPr>
            <a:r>
              <a:rPr lang="en-US" sz="1800" dirty="0">
                <a:solidFill>
                  <a:srgbClr val="3333FF"/>
                </a:solidFill>
                <a:latin typeface="Times New Roman" pitchFamily="18" charset="0"/>
              </a:rPr>
              <a:t>Page 9 – Turbo Flat-fan</a:t>
            </a:r>
          </a:p>
          <a:p>
            <a:pPr>
              <a:spcBef>
                <a:spcPct val="50000"/>
              </a:spcBef>
            </a:pPr>
            <a:r>
              <a:rPr lang="en-US" sz="1800" dirty="0">
                <a:solidFill>
                  <a:srgbClr val="3333FF"/>
                </a:solidFill>
                <a:latin typeface="Times New Roman" pitchFamily="18" charset="0"/>
              </a:rPr>
              <a:t>Page 10 – XR Fat-fan</a:t>
            </a:r>
          </a:p>
          <a:p>
            <a:pPr>
              <a:spcBef>
                <a:spcPct val="50000"/>
              </a:spcBef>
            </a:pPr>
            <a:r>
              <a:rPr lang="en-US" sz="1800" dirty="0">
                <a:solidFill>
                  <a:srgbClr val="3333FF"/>
                </a:solidFill>
                <a:latin typeface="Times New Roman" pitchFamily="18" charset="0"/>
              </a:rPr>
              <a:t>Page </a:t>
            </a:r>
            <a:r>
              <a:rPr lang="en-US" sz="1800" dirty="0" smtClean="0">
                <a:solidFill>
                  <a:srgbClr val="3333FF"/>
                </a:solidFill>
                <a:latin typeface="Times New Roman" pitchFamily="18" charset="0"/>
              </a:rPr>
              <a:t> 16 – AIC </a:t>
            </a:r>
            <a:r>
              <a:rPr lang="en-US" sz="1800" dirty="0">
                <a:solidFill>
                  <a:srgbClr val="3333FF"/>
                </a:solidFill>
                <a:latin typeface="Times New Roman" pitchFamily="18" charset="0"/>
              </a:rPr>
              <a:t>Flat-fan</a:t>
            </a:r>
          </a:p>
        </p:txBody>
      </p:sp>
      <p:sp>
        <p:nvSpPr>
          <p:cNvPr id="334853" name="Oval 5"/>
          <p:cNvSpPr>
            <a:spLocks noChangeArrowheads="1"/>
          </p:cNvSpPr>
          <p:nvPr/>
        </p:nvSpPr>
        <p:spPr bwMode="auto">
          <a:xfrm>
            <a:off x="3657599" y="914400"/>
            <a:ext cx="1304925" cy="5867400"/>
          </a:xfrm>
          <a:prstGeom prst="ellipse">
            <a:avLst/>
          </a:prstGeom>
          <a:noFill/>
          <a:ln w="28575">
            <a:solidFill>
              <a:srgbClr val="CC0000"/>
            </a:solidFill>
            <a:round/>
            <a:headEnd type="none" w="sm" len="sm"/>
            <a:tailEnd type="none" w="sm" len="sm"/>
          </a:ln>
          <a:effectLst/>
        </p:spPr>
        <p:txBody>
          <a:bodyPr wrap="none" anchor="ctr"/>
          <a:lstStyle/>
          <a:p>
            <a:endParaRPr lang="en-US"/>
          </a:p>
        </p:txBody>
      </p:sp>
      <p:pic>
        <p:nvPicPr>
          <p:cNvPr id="334856" name="Picture 8"/>
          <p:cNvPicPr>
            <a:picLocks noChangeAspect="1" noChangeArrowheads="1"/>
          </p:cNvPicPr>
          <p:nvPr/>
        </p:nvPicPr>
        <p:blipFill>
          <a:blip r:embed="rId4" cstate="print"/>
          <a:srcRect/>
          <a:stretch>
            <a:fillRect/>
          </a:stretch>
        </p:blipFill>
        <p:spPr bwMode="auto">
          <a:xfrm>
            <a:off x="228600" y="3352800"/>
            <a:ext cx="1687513" cy="831850"/>
          </a:xfrm>
          <a:prstGeom prst="rect">
            <a:avLst/>
          </a:prstGeom>
          <a:noFill/>
          <a:ln w="12700">
            <a:noFill/>
            <a:miter lim="800000"/>
            <a:headEnd type="none" w="sm" len="sm"/>
            <a:tailEnd type="none" w="sm" len="sm"/>
          </a:ln>
          <a:effectLst/>
        </p:spPr>
      </p:pic>
      <p:pic>
        <p:nvPicPr>
          <p:cNvPr id="334857" name="Picture 9"/>
          <p:cNvPicPr>
            <a:picLocks noChangeAspect="1" noChangeArrowheads="1"/>
          </p:cNvPicPr>
          <p:nvPr/>
        </p:nvPicPr>
        <p:blipFill>
          <a:blip r:embed="rId5" cstate="print"/>
          <a:srcRect/>
          <a:stretch>
            <a:fillRect/>
          </a:stretch>
        </p:blipFill>
        <p:spPr bwMode="auto">
          <a:xfrm>
            <a:off x="228600" y="4419600"/>
            <a:ext cx="2328863" cy="752475"/>
          </a:xfrm>
          <a:prstGeom prst="rect">
            <a:avLst/>
          </a:prstGeom>
          <a:noFill/>
          <a:ln w="12700">
            <a:noFill/>
            <a:miter lim="800000"/>
            <a:headEnd type="none" w="sm" len="sm"/>
            <a:tailEnd type="none" w="sm" len="sm"/>
          </a:ln>
          <a:effectLst/>
        </p:spPr>
      </p:pic>
      <p:sp>
        <p:nvSpPr>
          <p:cNvPr id="334859" name="Rectangle 11"/>
          <p:cNvSpPr>
            <a:spLocks noChangeArrowheads="1"/>
          </p:cNvSpPr>
          <p:nvPr/>
        </p:nvSpPr>
        <p:spPr bwMode="auto">
          <a:xfrm>
            <a:off x="838200" y="457200"/>
            <a:ext cx="6248400" cy="533400"/>
          </a:xfrm>
          <a:prstGeom prst="rect">
            <a:avLst/>
          </a:prstGeom>
          <a:noFill/>
          <a:ln w="9525">
            <a:noFill/>
            <a:miter lim="800000"/>
            <a:headEnd/>
            <a:tailEnd/>
          </a:ln>
          <a:effectLst>
            <a:outerShdw dist="13470" dir="2700000" algn="ctr" rotWithShape="0">
              <a:schemeClr val="bg2"/>
            </a:outerShdw>
          </a:effectLst>
        </p:spPr>
        <p:txBody>
          <a:bodyPr lIns="92075" tIns="46038" rIns="92075" bIns="46038" anchor="ctr"/>
          <a:lstStyle/>
          <a:p>
            <a:r>
              <a:rPr lang="en-US" sz="3200" dirty="0">
                <a:latin typeface="Comic Sans MS" pitchFamily="66" charset="0"/>
              </a:rPr>
              <a:t>Nozzle Selection Chart:</a:t>
            </a:r>
          </a:p>
        </p:txBody>
      </p:sp>
      <p:pic>
        <p:nvPicPr>
          <p:cNvPr id="334860" name="Picture 12"/>
          <p:cNvPicPr>
            <a:picLocks noChangeAspect="1" noChangeArrowheads="1"/>
          </p:cNvPicPr>
          <p:nvPr/>
        </p:nvPicPr>
        <p:blipFill>
          <a:blip r:embed="rId6" cstate="print"/>
          <a:srcRect/>
          <a:stretch>
            <a:fillRect/>
          </a:stretch>
        </p:blipFill>
        <p:spPr bwMode="auto">
          <a:xfrm>
            <a:off x="228600" y="5334000"/>
            <a:ext cx="2590800" cy="1143000"/>
          </a:xfrm>
          <a:prstGeom prst="rect">
            <a:avLst/>
          </a:prstGeom>
          <a:noFill/>
          <a:ln w="12700" cap="flat" cmpd="sng">
            <a:noFill/>
            <a:prstDash val="solid"/>
            <a:miter lim="800000"/>
            <a:headEnd type="none" w="sm" len="sm"/>
            <a:tailEnd type="none" w="sm" len="sm"/>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8" name="Picture 10"/>
          <p:cNvPicPr>
            <a:picLocks noChangeAspect="1" noChangeArrowheads="1"/>
          </p:cNvPicPr>
          <p:nvPr/>
        </p:nvPicPr>
        <p:blipFill>
          <a:blip r:embed="rId3" cstate="print"/>
          <a:srcRect/>
          <a:stretch>
            <a:fillRect/>
          </a:stretch>
        </p:blipFill>
        <p:spPr bwMode="auto">
          <a:xfrm>
            <a:off x="3276600" y="762000"/>
            <a:ext cx="5183188" cy="5943600"/>
          </a:xfrm>
          <a:prstGeom prst="rect">
            <a:avLst/>
          </a:prstGeom>
          <a:noFill/>
          <a:ln w="12700">
            <a:noFill/>
            <a:miter lim="800000"/>
            <a:headEnd type="none" w="sm" len="sm"/>
            <a:tailEnd type="none" w="sm" len="sm"/>
          </a:ln>
          <a:effectLst/>
        </p:spPr>
      </p:pic>
      <p:sp>
        <p:nvSpPr>
          <p:cNvPr id="355330" name="Rectangle 2"/>
          <p:cNvSpPr>
            <a:spLocks noGrp="1" noChangeArrowheads="1"/>
          </p:cNvSpPr>
          <p:nvPr>
            <p:ph type="title" idx="4294967295"/>
          </p:nvPr>
        </p:nvSpPr>
        <p:spPr>
          <a:xfrm>
            <a:off x="0" y="152400"/>
            <a:ext cx="4876800" cy="533400"/>
          </a:xfrm>
        </p:spPr>
        <p:txBody>
          <a:bodyPr>
            <a:normAutofit fontScale="90000"/>
          </a:bodyPr>
          <a:lstStyle/>
          <a:p>
            <a:r>
              <a:rPr lang="en-US" sz="3200"/>
              <a:t>Nozzle Selection Chart:</a:t>
            </a:r>
          </a:p>
        </p:txBody>
      </p:sp>
      <p:sp>
        <p:nvSpPr>
          <p:cNvPr id="355331" name="Text Box 3"/>
          <p:cNvSpPr txBox="1">
            <a:spLocks noChangeArrowheads="1"/>
          </p:cNvSpPr>
          <p:nvPr/>
        </p:nvSpPr>
        <p:spPr bwMode="auto">
          <a:xfrm>
            <a:off x="1143000" y="1066800"/>
            <a:ext cx="1981200" cy="369332"/>
          </a:xfrm>
          <a:prstGeom prst="rect">
            <a:avLst/>
          </a:prstGeom>
          <a:solidFill>
            <a:srgbClr val="FFFFFF"/>
          </a:solidFill>
          <a:ln w="12700">
            <a:solidFill>
              <a:schemeClr val="tx1"/>
            </a:solidFill>
            <a:miter lim="800000"/>
            <a:headEnd type="none" w="sm" len="sm"/>
            <a:tailEnd type="none" w="sm" len="sm"/>
          </a:ln>
          <a:effectLst/>
        </p:spPr>
        <p:txBody>
          <a:bodyPr>
            <a:spAutoFit/>
          </a:bodyPr>
          <a:lstStyle/>
          <a:p>
            <a:pPr>
              <a:spcBef>
                <a:spcPct val="50000"/>
              </a:spcBef>
            </a:pPr>
            <a:r>
              <a:rPr lang="en-US" sz="1800" dirty="0">
                <a:solidFill>
                  <a:srgbClr val="3333FF"/>
                </a:solidFill>
                <a:latin typeface="Times New Roman" pitchFamily="18" charset="0"/>
              </a:rPr>
              <a:t>Page </a:t>
            </a:r>
            <a:r>
              <a:rPr lang="en-US" dirty="0" smtClean="0">
                <a:solidFill>
                  <a:srgbClr val="3333FF"/>
                </a:solidFill>
                <a:latin typeface="Times New Roman" pitchFamily="18" charset="0"/>
              </a:rPr>
              <a:t>24</a:t>
            </a:r>
            <a:r>
              <a:rPr lang="en-US" sz="1800" dirty="0" smtClean="0">
                <a:solidFill>
                  <a:srgbClr val="3333FF"/>
                </a:solidFill>
                <a:latin typeface="Times New Roman" pitchFamily="18" charset="0"/>
              </a:rPr>
              <a:t> </a:t>
            </a:r>
            <a:r>
              <a:rPr lang="en-US" sz="1800" dirty="0">
                <a:solidFill>
                  <a:srgbClr val="3333FF"/>
                </a:solidFill>
                <a:latin typeface="Times New Roman" pitchFamily="18" charset="0"/>
              </a:rPr>
              <a:t>– </a:t>
            </a:r>
            <a:r>
              <a:rPr lang="en-US" sz="1800" dirty="0" err="1">
                <a:solidFill>
                  <a:srgbClr val="3333FF"/>
                </a:solidFill>
                <a:latin typeface="Times New Roman" pitchFamily="18" charset="0"/>
              </a:rPr>
              <a:t>TurfJet</a:t>
            </a:r>
            <a:endParaRPr lang="en-US" sz="1800" dirty="0">
              <a:solidFill>
                <a:srgbClr val="3333FF"/>
              </a:solidFill>
              <a:latin typeface="Times New Roman" pitchFamily="18" charset="0"/>
            </a:endParaRPr>
          </a:p>
        </p:txBody>
      </p:sp>
      <p:sp>
        <p:nvSpPr>
          <p:cNvPr id="355333" name="Oval 5"/>
          <p:cNvSpPr>
            <a:spLocks noChangeArrowheads="1"/>
          </p:cNvSpPr>
          <p:nvPr/>
        </p:nvSpPr>
        <p:spPr bwMode="auto">
          <a:xfrm>
            <a:off x="3886200" y="762000"/>
            <a:ext cx="1295400" cy="5943600"/>
          </a:xfrm>
          <a:prstGeom prst="ellipse">
            <a:avLst/>
          </a:prstGeom>
          <a:noFill/>
          <a:ln w="28575">
            <a:solidFill>
              <a:srgbClr val="CC0000"/>
            </a:solidFill>
            <a:round/>
            <a:headEnd type="none" w="sm" len="sm"/>
            <a:tailEnd type="none" w="sm" len="sm"/>
          </a:ln>
          <a:effectLst/>
        </p:spPr>
        <p:txBody>
          <a:bodyPr wrap="none" anchor="ctr"/>
          <a:lstStyle/>
          <a:p>
            <a:endParaRPr lang="en-US"/>
          </a:p>
        </p:txBody>
      </p:sp>
      <p:pic>
        <p:nvPicPr>
          <p:cNvPr id="355339" name="Picture 11"/>
          <p:cNvPicPr>
            <a:picLocks noChangeAspect="1" noChangeArrowheads="1"/>
          </p:cNvPicPr>
          <p:nvPr/>
        </p:nvPicPr>
        <p:blipFill>
          <a:blip r:embed="rId4" cstate="print"/>
          <a:srcRect/>
          <a:stretch>
            <a:fillRect/>
          </a:stretch>
        </p:blipFill>
        <p:spPr bwMode="auto">
          <a:xfrm>
            <a:off x="152400" y="1828800"/>
            <a:ext cx="2971800" cy="1690688"/>
          </a:xfrm>
          <a:prstGeom prst="rect">
            <a:avLst/>
          </a:prstGeom>
          <a:noFill/>
          <a:ln w="12700">
            <a:noFill/>
            <a:miter lim="800000"/>
            <a:headEnd type="none" w="sm" len="sm"/>
            <a:tailEnd type="none" w="sm" len="sm"/>
          </a:ln>
          <a:effectLst/>
        </p:spPr>
      </p:pic>
      <p:pic>
        <p:nvPicPr>
          <p:cNvPr id="355340" name="Picture 12"/>
          <p:cNvPicPr>
            <a:picLocks noChangeAspect="1" noChangeArrowheads="1"/>
          </p:cNvPicPr>
          <p:nvPr/>
        </p:nvPicPr>
        <p:blipFill>
          <a:blip r:embed="rId5" cstate="print"/>
          <a:srcRect/>
          <a:stretch>
            <a:fillRect/>
          </a:stretch>
        </p:blipFill>
        <p:spPr bwMode="auto">
          <a:xfrm>
            <a:off x="381000" y="3581400"/>
            <a:ext cx="2325688" cy="32004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1600200" y="1524000"/>
            <a:ext cx="6705600" cy="1143000"/>
          </a:xfrm>
        </p:spPr>
        <p:txBody>
          <a:bodyPr>
            <a:normAutofit fontScale="90000"/>
          </a:bodyPr>
          <a:lstStyle/>
          <a:p>
            <a:r>
              <a:rPr lang="en-US" sz="8000" dirty="0"/>
              <a:t>Calibration!!!!</a:t>
            </a:r>
          </a:p>
        </p:txBody>
      </p:sp>
      <p:sp>
        <p:nvSpPr>
          <p:cNvPr id="366595" name="Rectangle 3"/>
          <p:cNvSpPr>
            <a:spLocks noGrp="1" noChangeArrowheads="1"/>
          </p:cNvSpPr>
          <p:nvPr>
            <p:ph type="subTitle" idx="1"/>
          </p:nvPr>
        </p:nvSpPr>
        <p:spPr>
          <a:xfrm>
            <a:off x="1447800" y="3200400"/>
            <a:ext cx="6400800" cy="1143000"/>
          </a:xfrm>
          <a:solidFill>
            <a:srgbClr val="FFFFFF"/>
          </a:solidFill>
        </p:spPr>
        <p:txBody>
          <a:bodyPr>
            <a:normAutofit fontScale="92500"/>
          </a:bodyPr>
          <a:lstStyle/>
          <a:p>
            <a:r>
              <a:rPr lang="en-US" dirty="0">
                <a:solidFill>
                  <a:srgbClr val="220BFD"/>
                </a:solidFill>
              </a:rPr>
              <a:t>Ensuring that the spray output is what it is supposed to be!</a:t>
            </a:r>
          </a:p>
        </p:txBody>
      </p:sp>
      <p:sp>
        <p:nvSpPr>
          <p:cNvPr id="366596" name="WordArt 4"/>
          <p:cNvSpPr>
            <a:spLocks noChangeArrowheads="1" noChangeShapeType="1" noTextEdit="1"/>
          </p:cNvSpPr>
          <p:nvPr/>
        </p:nvSpPr>
        <p:spPr bwMode="auto">
          <a:xfrm>
            <a:off x="2971800" y="4724400"/>
            <a:ext cx="3048000" cy="13716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533400" y="457200"/>
            <a:ext cx="6629400" cy="884238"/>
          </a:xfrm>
        </p:spPr>
        <p:txBody>
          <a:bodyPr>
            <a:normAutofit fontScale="90000"/>
          </a:bodyPr>
          <a:lstStyle/>
          <a:p>
            <a:r>
              <a:rPr lang="en-US" sz="3600" dirty="0"/>
              <a:t>Calibration/Nozzle Selection:</a:t>
            </a:r>
          </a:p>
        </p:txBody>
      </p:sp>
      <p:sp>
        <p:nvSpPr>
          <p:cNvPr id="367619" name="Rectangle 3"/>
          <p:cNvSpPr>
            <a:spLocks noGrp="1" noChangeArrowheads="1"/>
          </p:cNvSpPr>
          <p:nvPr>
            <p:ph type="body" sz="half" idx="4294967295"/>
          </p:nvPr>
        </p:nvSpPr>
        <p:spPr>
          <a:xfrm>
            <a:off x="0" y="1828800"/>
            <a:ext cx="4038600" cy="4876800"/>
          </a:xfrm>
        </p:spPr>
        <p:txBody>
          <a:bodyPr/>
          <a:lstStyle/>
          <a:p>
            <a:pPr>
              <a:lnSpc>
                <a:spcPct val="90000"/>
              </a:lnSpc>
            </a:pPr>
            <a:r>
              <a:rPr lang="en-US" sz="2400"/>
              <a:t>What is the first step?</a:t>
            </a:r>
          </a:p>
          <a:p>
            <a:pPr>
              <a:lnSpc>
                <a:spcPct val="90000"/>
              </a:lnSpc>
            </a:pPr>
            <a:r>
              <a:rPr lang="en-US" sz="2400"/>
              <a:t>Use </a:t>
            </a:r>
            <a:r>
              <a:rPr lang="en-US" sz="2400">
                <a:solidFill>
                  <a:srgbClr val="FF0000"/>
                </a:solidFill>
              </a:rPr>
              <a:t>label</a:t>
            </a:r>
            <a:r>
              <a:rPr lang="en-US" sz="2400"/>
              <a:t> to select the </a:t>
            </a:r>
          </a:p>
          <a:p>
            <a:pPr lvl="1">
              <a:lnSpc>
                <a:spcPct val="90000"/>
              </a:lnSpc>
            </a:pPr>
            <a:r>
              <a:rPr lang="en-US" sz="2000"/>
              <a:t>application volume</a:t>
            </a:r>
          </a:p>
          <a:p>
            <a:pPr lvl="1">
              <a:lnSpc>
                <a:spcPct val="90000"/>
              </a:lnSpc>
            </a:pPr>
            <a:r>
              <a:rPr lang="en-US" sz="2000"/>
              <a:t>product rate</a:t>
            </a:r>
          </a:p>
          <a:p>
            <a:pPr>
              <a:lnSpc>
                <a:spcPct val="90000"/>
              </a:lnSpc>
            </a:pPr>
            <a:r>
              <a:rPr lang="en-US" sz="2400"/>
              <a:t>Choose an </a:t>
            </a:r>
            <a:r>
              <a:rPr lang="en-US" sz="2400" u="sng">
                <a:solidFill>
                  <a:srgbClr val="FF0000"/>
                </a:solidFill>
              </a:rPr>
              <a:t>appropriate</a:t>
            </a:r>
            <a:r>
              <a:rPr lang="en-US" sz="2400"/>
              <a:t> travel speed</a:t>
            </a:r>
          </a:p>
          <a:p>
            <a:pPr>
              <a:lnSpc>
                <a:spcPct val="90000"/>
              </a:lnSpc>
            </a:pPr>
            <a:r>
              <a:rPr lang="en-US" sz="2400"/>
              <a:t>Effective width of application</a:t>
            </a:r>
          </a:p>
          <a:p>
            <a:pPr lvl="1">
              <a:lnSpc>
                <a:spcPct val="90000"/>
              </a:lnSpc>
            </a:pPr>
            <a:r>
              <a:rPr lang="en-US" sz="2000">
                <a:solidFill>
                  <a:srgbClr val="FF0000"/>
                </a:solidFill>
              </a:rPr>
              <a:t>nozzle spacing</a:t>
            </a:r>
          </a:p>
          <a:p>
            <a:pPr>
              <a:lnSpc>
                <a:spcPct val="90000"/>
              </a:lnSpc>
            </a:pPr>
            <a:r>
              <a:rPr lang="en-US" sz="2400"/>
              <a:t>Calculate GPM – </a:t>
            </a:r>
            <a:r>
              <a:rPr lang="en-US" sz="2400">
                <a:solidFill>
                  <a:srgbClr val="FF0000"/>
                </a:solidFill>
              </a:rPr>
              <a:t>Flow rate per nozzle</a:t>
            </a:r>
          </a:p>
          <a:p>
            <a:pPr>
              <a:lnSpc>
                <a:spcPct val="90000"/>
              </a:lnSpc>
            </a:pPr>
            <a:r>
              <a:rPr lang="en-US" sz="2400"/>
              <a:t>Select the correct size of nozzle!</a:t>
            </a:r>
          </a:p>
        </p:txBody>
      </p:sp>
      <p:pic>
        <p:nvPicPr>
          <p:cNvPr id="367621" name="Picture 5"/>
          <p:cNvPicPr>
            <a:picLocks noChangeAspect="1" noChangeArrowheads="1"/>
          </p:cNvPicPr>
          <p:nvPr/>
        </p:nvPicPr>
        <p:blipFill>
          <a:blip r:embed="rId3" cstate="print"/>
          <a:srcRect l="1648" t="1450" r="2814"/>
          <a:stretch>
            <a:fillRect/>
          </a:stretch>
        </p:blipFill>
        <p:spPr bwMode="auto">
          <a:xfrm>
            <a:off x="4419600" y="1828800"/>
            <a:ext cx="4224338" cy="4953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dirty="0" smtClean="0"/>
              <a:t>Dry application devices:</a:t>
            </a:r>
            <a:endParaRPr lang="en-US" dirty="0"/>
          </a:p>
        </p:txBody>
      </p:sp>
      <p:sp>
        <p:nvSpPr>
          <p:cNvPr id="8195" name="Rectangle 3"/>
          <p:cNvSpPr>
            <a:spLocks noGrp="1" noChangeArrowheads="1"/>
          </p:cNvSpPr>
          <p:nvPr>
            <p:ph idx="1"/>
          </p:nvPr>
        </p:nvSpPr>
        <p:spPr/>
        <p:txBody>
          <a:bodyPr/>
          <a:lstStyle/>
          <a:p>
            <a:r>
              <a:rPr lang="en-US" dirty="0" smtClean="0"/>
              <a:t>Centrifugal, rotary, or broadcast</a:t>
            </a:r>
          </a:p>
          <a:p>
            <a:r>
              <a:rPr lang="en-US" dirty="0" smtClean="0"/>
              <a:t>Drop</a:t>
            </a:r>
          </a:p>
          <a:p>
            <a:r>
              <a:rPr lang="en-US" dirty="0" smtClean="0"/>
              <a:t>Pendulum</a:t>
            </a:r>
          </a:p>
          <a:p>
            <a:r>
              <a:rPr lang="en-US" dirty="0" smtClean="0"/>
              <a:t>Pneumatic</a:t>
            </a:r>
            <a:endParaRPr lang="en-US" dirty="0"/>
          </a:p>
        </p:txBody>
      </p:sp>
      <p:pic>
        <p:nvPicPr>
          <p:cNvPr id="8197" name="Picture 5" descr="pendulum"/>
          <p:cNvPicPr>
            <a:picLocks noChangeAspect="1" noChangeArrowheads="1"/>
          </p:cNvPicPr>
          <p:nvPr/>
        </p:nvPicPr>
        <p:blipFill>
          <a:blip r:embed="rId2" cstate="print"/>
          <a:srcRect/>
          <a:stretch>
            <a:fillRect/>
          </a:stretch>
        </p:blipFill>
        <p:spPr bwMode="auto">
          <a:xfrm>
            <a:off x="533400" y="4495800"/>
            <a:ext cx="3389313" cy="2097088"/>
          </a:xfrm>
          <a:prstGeom prst="rect">
            <a:avLst/>
          </a:prstGeom>
          <a:noFill/>
        </p:spPr>
      </p:pic>
      <p:pic>
        <p:nvPicPr>
          <p:cNvPr id="8198" name="Picture 6" descr="drop spreader"/>
          <p:cNvPicPr>
            <a:picLocks noChangeAspect="1" noChangeArrowheads="1"/>
          </p:cNvPicPr>
          <p:nvPr/>
        </p:nvPicPr>
        <p:blipFill>
          <a:blip r:embed="rId3" cstate="print">
            <a:lum bright="-6000"/>
          </a:blip>
          <a:srcRect l="3362" t="8728"/>
          <a:stretch>
            <a:fillRect/>
          </a:stretch>
        </p:blipFill>
        <p:spPr bwMode="auto">
          <a:xfrm>
            <a:off x="4800600" y="4800600"/>
            <a:ext cx="2438400" cy="1820863"/>
          </a:xfrm>
          <a:prstGeom prst="rect">
            <a:avLst/>
          </a:prstGeom>
          <a:noFill/>
        </p:spPr>
      </p:pic>
      <p:pic>
        <p:nvPicPr>
          <p:cNvPr id="8199" name="Picture 7" descr="rotary-2"/>
          <p:cNvPicPr>
            <a:picLocks noChangeAspect="1" noChangeArrowheads="1"/>
          </p:cNvPicPr>
          <p:nvPr/>
        </p:nvPicPr>
        <p:blipFill>
          <a:blip r:embed="rId4" cstate="print"/>
          <a:srcRect l="9189" r="11168"/>
          <a:stretch>
            <a:fillRect/>
          </a:stretch>
        </p:blipFill>
        <p:spPr bwMode="auto">
          <a:xfrm>
            <a:off x="5715000" y="2514600"/>
            <a:ext cx="2590800" cy="215423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479425" y="1320800"/>
            <a:ext cx="8207375" cy="2016125"/>
          </a:xfrm>
          <a:prstGeom prst="rect">
            <a:avLst/>
          </a:prstGeom>
          <a:solidFill>
            <a:srgbClr val="FFFFFF"/>
          </a:solidFill>
          <a:ln w="50800">
            <a:solidFill>
              <a:srgbClr val="000000"/>
            </a:solidFill>
            <a:miter lim="800000"/>
            <a:headEnd/>
            <a:tailEnd/>
          </a:ln>
          <a:effectLst/>
        </p:spPr>
        <p:txBody>
          <a:bodyPr wrap="none" anchor="ctr"/>
          <a:lstStyle/>
          <a:p>
            <a:endParaRPr lang="en-US"/>
          </a:p>
        </p:txBody>
      </p:sp>
      <p:sp>
        <p:nvSpPr>
          <p:cNvPr id="165891" name="Oval 3"/>
          <p:cNvSpPr>
            <a:spLocks noChangeArrowheads="1"/>
          </p:cNvSpPr>
          <p:nvPr/>
        </p:nvSpPr>
        <p:spPr bwMode="auto">
          <a:xfrm>
            <a:off x="120650" y="2616200"/>
            <a:ext cx="3587750" cy="1625600"/>
          </a:xfrm>
          <a:prstGeom prst="ellipse">
            <a:avLst/>
          </a:prstGeom>
          <a:solidFill>
            <a:srgbClr val="00FF00"/>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165892" name="Rectangle 4"/>
          <p:cNvSpPr>
            <a:spLocks noGrp="1" noChangeArrowheads="1"/>
          </p:cNvSpPr>
          <p:nvPr>
            <p:ph type="title"/>
          </p:nvPr>
        </p:nvSpPr>
        <p:spPr>
          <a:xfrm>
            <a:off x="457200" y="228600"/>
            <a:ext cx="7364413" cy="869950"/>
          </a:xfrm>
          <a:noFill/>
          <a:ln/>
          <a:effectLst/>
        </p:spPr>
        <p:txBody>
          <a:bodyPr/>
          <a:lstStyle/>
          <a:p>
            <a:r>
              <a:rPr lang="en-US" sz="4800" dirty="0"/>
              <a:t>Flow Rate Equation:</a:t>
            </a:r>
          </a:p>
        </p:txBody>
      </p:sp>
      <p:sp>
        <p:nvSpPr>
          <p:cNvPr id="165895" name="Rectangle 7"/>
          <p:cNvSpPr>
            <a:spLocks noGrp="1" noChangeArrowheads="1"/>
          </p:cNvSpPr>
          <p:nvPr>
            <p:ph idx="1"/>
          </p:nvPr>
        </p:nvSpPr>
        <p:spPr>
          <a:xfrm>
            <a:off x="685800" y="4419600"/>
            <a:ext cx="7835900" cy="2273300"/>
          </a:xfrm>
          <a:noFill/>
          <a:ln w="25400" cap="flat">
            <a:noFill/>
          </a:ln>
          <a:effectLst/>
        </p:spPr>
        <p:txBody>
          <a:bodyPr>
            <a:normAutofit/>
          </a:bodyPr>
          <a:lstStyle/>
          <a:p>
            <a:r>
              <a:rPr lang="en-US" dirty="0">
                <a:solidFill>
                  <a:srgbClr val="FC0128"/>
                </a:solidFill>
                <a:latin typeface="Comic Sans MS" pitchFamily="66" charset="0"/>
              </a:rPr>
              <a:t>Calculates for amount of flow from one nozzle</a:t>
            </a:r>
          </a:p>
          <a:p>
            <a:r>
              <a:rPr lang="en-US" dirty="0">
                <a:solidFill>
                  <a:srgbClr val="FC0128"/>
                </a:solidFill>
                <a:latin typeface="Comic Sans MS" pitchFamily="66" charset="0"/>
              </a:rPr>
              <a:t>Represents the size of nozzle to put on the sprayer</a:t>
            </a:r>
            <a:endParaRPr lang="en-US" dirty="0">
              <a:solidFill>
                <a:schemeClr val="bg1"/>
              </a:solidFill>
              <a:latin typeface="Comic Sans MS" pitchFamily="66" charset="0"/>
            </a:endParaRPr>
          </a:p>
        </p:txBody>
      </p:sp>
      <p:graphicFrame>
        <p:nvGraphicFramePr>
          <p:cNvPr id="165893" name="Object 5"/>
          <p:cNvGraphicFramePr>
            <a:graphicFrameLocks/>
          </p:cNvGraphicFramePr>
          <p:nvPr/>
        </p:nvGraphicFramePr>
        <p:xfrm>
          <a:off x="533400" y="1524000"/>
          <a:ext cx="8008938" cy="1636713"/>
        </p:xfrm>
        <a:graphic>
          <a:graphicData uri="http://schemas.openxmlformats.org/presentationml/2006/ole">
            <p:oleObj spid="_x0000_s117762" name="Equation" r:id="rId4" imgW="3808080" imgH="630000" progId="Equation.2">
              <p:embed/>
            </p:oleObj>
          </a:graphicData>
        </a:graphic>
      </p:graphicFrame>
      <p:sp>
        <p:nvSpPr>
          <p:cNvPr id="165894" name="Rectangle 6"/>
          <p:cNvSpPr>
            <a:spLocks noChangeArrowheads="1"/>
          </p:cNvSpPr>
          <p:nvPr/>
        </p:nvSpPr>
        <p:spPr bwMode="auto">
          <a:xfrm>
            <a:off x="517525" y="2971800"/>
            <a:ext cx="3140075" cy="641350"/>
          </a:xfrm>
          <a:prstGeom prst="rect">
            <a:avLst/>
          </a:prstGeom>
          <a:noFill/>
          <a:ln w="9525">
            <a:noFill/>
            <a:miter lim="800000"/>
            <a:headEnd/>
            <a:tailEnd/>
          </a:ln>
          <a:effectLst/>
        </p:spPr>
        <p:txBody>
          <a:bodyPr lIns="92075" tIns="46038" rIns="92075" bIns="46038">
            <a:spAutoFit/>
          </a:bodyPr>
          <a:lstStyle/>
          <a:p>
            <a:r>
              <a:rPr lang="en-US" sz="3600" b="1">
                <a:solidFill>
                  <a:schemeClr val="bg1"/>
                </a:solidFill>
              </a:rPr>
              <a:t>Equation # 2</a:t>
            </a:r>
          </a:p>
        </p:txBody>
      </p:sp>
      <p:sp>
        <p:nvSpPr>
          <p:cNvPr id="165896" name="Rectangle 8"/>
          <p:cNvSpPr>
            <a:spLocks noChangeArrowheads="1"/>
          </p:cNvSpPr>
          <p:nvPr/>
        </p:nvSpPr>
        <p:spPr bwMode="auto">
          <a:xfrm>
            <a:off x="7467600" y="228600"/>
            <a:ext cx="1371600" cy="6858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lgn="ctr"/>
            <a:r>
              <a:rPr lang="en-US" sz="2800" dirty="0">
                <a:latin typeface="Times New Roman" pitchFamily="18" charset="0"/>
              </a:rPr>
              <a:t>Page </a:t>
            </a:r>
            <a:r>
              <a:rPr lang="en-US" sz="2800" dirty="0" smtClean="0">
                <a:latin typeface="Times New Roman" pitchFamily="18" charset="0"/>
              </a:rPr>
              <a:t>173</a:t>
            </a:r>
            <a:endParaRPr lang="en-US" sz="2800" dirty="0">
              <a:latin typeface="Times New Roman" pitchFamily="18" charset="0"/>
            </a:endParaRPr>
          </a:p>
        </p:txBody>
      </p:sp>
    </p:spTree>
  </p:cSld>
  <p:clrMapOvr>
    <a:masterClrMapping/>
  </p:clrMapOvr>
  <p:transition>
    <p:zoom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990600" y="381000"/>
            <a:ext cx="7077075" cy="825500"/>
          </a:xfrm>
          <a:prstGeom prst="rect">
            <a:avLst/>
          </a:prstGeom>
          <a:noFill/>
          <a:ln w="50800">
            <a:noFill/>
            <a:miter lim="800000"/>
            <a:headEnd/>
            <a:tailEnd/>
          </a:ln>
          <a:effectLst/>
        </p:spPr>
        <p:txBody>
          <a:bodyPr lIns="92075" tIns="46038" rIns="92075" bIns="46038" anchor="ctr"/>
          <a:lstStyle/>
          <a:p>
            <a:pPr>
              <a:lnSpc>
                <a:spcPct val="90000"/>
              </a:lnSpc>
            </a:pPr>
            <a:r>
              <a:rPr lang="en-US" sz="4400" dirty="0">
                <a:latin typeface="Times New Roman" pitchFamily="18" charset="0"/>
              </a:rPr>
              <a:t>GPM Example Solution:</a:t>
            </a:r>
            <a:endParaRPr lang="en-US" sz="4400" b="1" dirty="0"/>
          </a:p>
        </p:txBody>
      </p:sp>
      <p:sp>
        <p:nvSpPr>
          <p:cNvPr id="167939" name="Rectangle 3"/>
          <p:cNvSpPr>
            <a:spLocks noChangeArrowheads="1"/>
          </p:cNvSpPr>
          <p:nvPr/>
        </p:nvSpPr>
        <p:spPr bwMode="auto">
          <a:xfrm>
            <a:off x="479425" y="1336675"/>
            <a:ext cx="8207375" cy="2016125"/>
          </a:xfrm>
          <a:prstGeom prst="rect">
            <a:avLst/>
          </a:prstGeom>
          <a:solidFill>
            <a:srgbClr val="FFFFFF"/>
          </a:solidFill>
          <a:ln w="50800">
            <a:solidFill>
              <a:srgbClr val="000000"/>
            </a:solidFill>
            <a:miter lim="800000"/>
            <a:headEnd/>
            <a:tailEnd/>
          </a:ln>
          <a:effectLst/>
        </p:spPr>
        <p:txBody>
          <a:bodyPr wrap="none" anchor="ctr"/>
          <a:lstStyle/>
          <a:p>
            <a:endParaRPr lang="en-US"/>
          </a:p>
        </p:txBody>
      </p:sp>
      <p:graphicFrame>
        <p:nvGraphicFramePr>
          <p:cNvPr id="167940" name="Object 4"/>
          <p:cNvGraphicFramePr>
            <a:graphicFrameLocks/>
          </p:cNvGraphicFramePr>
          <p:nvPr/>
        </p:nvGraphicFramePr>
        <p:xfrm>
          <a:off x="601663" y="1524000"/>
          <a:ext cx="8008937" cy="1636713"/>
        </p:xfrm>
        <a:graphic>
          <a:graphicData uri="http://schemas.openxmlformats.org/presentationml/2006/ole">
            <p:oleObj spid="_x0000_s118786" name="Equation" r:id="rId3" imgW="3808080" imgH="630000" progId="Equation.2">
              <p:embed/>
            </p:oleObj>
          </a:graphicData>
        </a:graphic>
      </p:graphicFrame>
      <p:sp>
        <p:nvSpPr>
          <p:cNvPr id="167941" name="Rectangle 5"/>
          <p:cNvSpPr>
            <a:spLocks noChangeArrowheads="1"/>
          </p:cNvSpPr>
          <p:nvPr/>
        </p:nvSpPr>
        <p:spPr bwMode="auto">
          <a:xfrm>
            <a:off x="381000" y="3556000"/>
            <a:ext cx="8128000" cy="1930400"/>
          </a:xfrm>
          <a:prstGeom prst="rect">
            <a:avLst/>
          </a:prstGeom>
          <a:solidFill>
            <a:srgbClr val="FFFFFF"/>
          </a:solidFill>
          <a:ln w="50800">
            <a:solidFill>
              <a:srgbClr val="000000"/>
            </a:solidFill>
            <a:miter lim="800000"/>
            <a:headEnd/>
            <a:tailEnd/>
          </a:ln>
          <a:effectLst/>
        </p:spPr>
        <p:txBody>
          <a:bodyPr wrap="none" anchor="ctr"/>
          <a:lstStyle/>
          <a:p>
            <a:endParaRPr lang="en-US"/>
          </a:p>
        </p:txBody>
      </p:sp>
      <p:graphicFrame>
        <p:nvGraphicFramePr>
          <p:cNvPr id="167942" name="Object 6"/>
          <p:cNvGraphicFramePr>
            <a:graphicFrameLocks/>
          </p:cNvGraphicFramePr>
          <p:nvPr/>
        </p:nvGraphicFramePr>
        <p:xfrm>
          <a:off x="457200" y="3657600"/>
          <a:ext cx="7989888" cy="1676400"/>
        </p:xfrm>
        <a:graphic>
          <a:graphicData uri="http://schemas.openxmlformats.org/presentationml/2006/ole">
            <p:oleObj spid="_x0000_s118787" name="Equation" r:id="rId4" imgW="1790640" imgH="393480" progId="Equation.3">
              <p:embed/>
            </p:oleObj>
          </a:graphicData>
        </a:graphic>
      </p:graphicFrame>
      <p:sp>
        <p:nvSpPr>
          <p:cNvPr id="167943" name="Rectangle 7"/>
          <p:cNvSpPr>
            <a:spLocks noChangeArrowheads="1"/>
          </p:cNvSpPr>
          <p:nvPr/>
        </p:nvSpPr>
        <p:spPr bwMode="auto">
          <a:xfrm>
            <a:off x="1676400" y="5562600"/>
            <a:ext cx="1885950" cy="692150"/>
          </a:xfrm>
          <a:prstGeom prst="rect">
            <a:avLst/>
          </a:prstGeom>
          <a:solidFill>
            <a:srgbClr val="FFFFFF"/>
          </a:solidFill>
          <a:ln w="50800">
            <a:solidFill>
              <a:srgbClr val="114FFB"/>
            </a:solidFill>
            <a:miter lim="800000"/>
            <a:headEnd/>
            <a:tailEnd/>
          </a:ln>
          <a:effectLst/>
        </p:spPr>
        <p:txBody>
          <a:bodyPr wrap="none" lIns="92075" tIns="46038" rIns="92075" bIns="46038">
            <a:spAutoFit/>
          </a:bodyPr>
          <a:lstStyle/>
          <a:p>
            <a:r>
              <a:rPr lang="en-US" sz="3600" b="1">
                <a:solidFill>
                  <a:srgbClr val="FC0128"/>
                </a:solidFill>
              </a:rPr>
              <a:t>Answer</a:t>
            </a:r>
            <a:endParaRPr lang="en-US" sz="3600" b="1">
              <a:solidFill>
                <a:schemeClr val="accent1"/>
              </a:solidFill>
            </a:endParaRPr>
          </a:p>
        </p:txBody>
      </p:sp>
      <p:sp>
        <p:nvSpPr>
          <p:cNvPr id="167944" name="AutoShape 8"/>
          <p:cNvSpPr>
            <a:spLocks noChangeArrowheads="1"/>
          </p:cNvSpPr>
          <p:nvPr/>
        </p:nvSpPr>
        <p:spPr bwMode="auto">
          <a:xfrm>
            <a:off x="3810000" y="5518150"/>
            <a:ext cx="1644650" cy="1339850"/>
          </a:xfrm>
          <a:prstGeom prst="star16">
            <a:avLst>
              <a:gd name="adj" fmla="val 37500"/>
            </a:avLst>
          </a:prstGeom>
          <a:solidFill>
            <a:srgbClr val="FFFFFF"/>
          </a:solidFill>
          <a:ln w="50800">
            <a:solidFill>
              <a:srgbClr val="00FF00"/>
            </a:solidFill>
            <a:miter lim="800000"/>
            <a:headEnd/>
            <a:tailEnd/>
          </a:ln>
          <a:effectLst/>
        </p:spPr>
        <p:txBody>
          <a:bodyPr wrap="none" lIns="92075" tIns="46038" rIns="92075" bIns="46038" anchor="ctr"/>
          <a:lstStyle/>
          <a:p>
            <a:pPr algn="ctr"/>
            <a:r>
              <a:rPr lang="en-US" sz="4000" b="1">
                <a:solidFill>
                  <a:srgbClr val="FC0128"/>
                </a:solidFill>
              </a:rPr>
              <a:t>.71</a:t>
            </a:r>
            <a:endParaRPr lang="en-US" sz="4000" b="1">
              <a:solidFill>
                <a:schemeClr val="accent1"/>
              </a:solidFill>
            </a:endParaRP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990600" y="381000"/>
            <a:ext cx="7077075" cy="825500"/>
          </a:xfrm>
          <a:prstGeom prst="rect">
            <a:avLst/>
          </a:prstGeom>
          <a:noFill/>
          <a:ln w="50800">
            <a:noFill/>
            <a:miter lim="800000"/>
            <a:headEnd/>
            <a:tailEnd/>
          </a:ln>
          <a:effectLst/>
        </p:spPr>
        <p:txBody>
          <a:bodyPr lIns="92075" tIns="46038" rIns="92075" bIns="46038" anchor="ctr"/>
          <a:lstStyle/>
          <a:p>
            <a:pPr>
              <a:lnSpc>
                <a:spcPct val="90000"/>
              </a:lnSpc>
            </a:pPr>
            <a:r>
              <a:rPr lang="en-US" sz="4400" dirty="0">
                <a:latin typeface="Times New Roman" pitchFamily="18" charset="0"/>
              </a:rPr>
              <a:t>GPM Example Solution:</a:t>
            </a:r>
            <a:endParaRPr lang="en-US" sz="4400" b="1" dirty="0"/>
          </a:p>
        </p:txBody>
      </p:sp>
      <p:sp>
        <p:nvSpPr>
          <p:cNvPr id="359427" name="Rectangle 3"/>
          <p:cNvSpPr>
            <a:spLocks noChangeArrowheads="1"/>
          </p:cNvSpPr>
          <p:nvPr/>
        </p:nvSpPr>
        <p:spPr bwMode="auto">
          <a:xfrm>
            <a:off x="479425" y="1336675"/>
            <a:ext cx="8207375" cy="2016125"/>
          </a:xfrm>
          <a:prstGeom prst="rect">
            <a:avLst/>
          </a:prstGeom>
          <a:solidFill>
            <a:srgbClr val="FFFFFF"/>
          </a:solidFill>
          <a:ln w="50800">
            <a:solidFill>
              <a:srgbClr val="000000"/>
            </a:solidFill>
            <a:miter lim="800000"/>
            <a:headEnd/>
            <a:tailEnd/>
          </a:ln>
          <a:effectLst/>
        </p:spPr>
        <p:txBody>
          <a:bodyPr wrap="none" anchor="ctr"/>
          <a:lstStyle/>
          <a:p>
            <a:endParaRPr lang="en-US"/>
          </a:p>
        </p:txBody>
      </p:sp>
      <p:graphicFrame>
        <p:nvGraphicFramePr>
          <p:cNvPr id="359428" name="Object 4"/>
          <p:cNvGraphicFramePr>
            <a:graphicFrameLocks/>
          </p:cNvGraphicFramePr>
          <p:nvPr/>
        </p:nvGraphicFramePr>
        <p:xfrm>
          <a:off x="838200" y="1600200"/>
          <a:ext cx="7467600" cy="1447800"/>
        </p:xfrm>
        <a:graphic>
          <a:graphicData uri="http://schemas.openxmlformats.org/presentationml/2006/ole">
            <p:oleObj spid="_x0000_s119810" name="Equation" r:id="rId3" imgW="2286000" imgH="393480" progId="Equation.3">
              <p:embed/>
            </p:oleObj>
          </a:graphicData>
        </a:graphic>
      </p:graphicFrame>
      <p:sp>
        <p:nvSpPr>
          <p:cNvPr id="359429" name="Rectangle 5"/>
          <p:cNvSpPr>
            <a:spLocks noChangeArrowheads="1"/>
          </p:cNvSpPr>
          <p:nvPr/>
        </p:nvSpPr>
        <p:spPr bwMode="auto">
          <a:xfrm>
            <a:off x="381000" y="3556000"/>
            <a:ext cx="8128000" cy="1930400"/>
          </a:xfrm>
          <a:prstGeom prst="rect">
            <a:avLst/>
          </a:prstGeom>
          <a:solidFill>
            <a:srgbClr val="FFFFFF"/>
          </a:solidFill>
          <a:ln w="50800">
            <a:solidFill>
              <a:srgbClr val="000000"/>
            </a:solidFill>
            <a:miter lim="800000"/>
            <a:headEnd/>
            <a:tailEnd/>
          </a:ln>
          <a:effectLst/>
        </p:spPr>
        <p:txBody>
          <a:bodyPr wrap="none" anchor="ctr"/>
          <a:lstStyle/>
          <a:p>
            <a:endParaRPr lang="en-US"/>
          </a:p>
        </p:txBody>
      </p:sp>
      <p:graphicFrame>
        <p:nvGraphicFramePr>
          <p:cNvPr id="359430" name="Object 6"/>
          <p:cNvGraphicFramePr>
            <a:graphicFrameLocks/>
          </p:cNvGraphicFramePr>
          <p:nvPr/>
        </p:nvGraphicFramePr>
        <p:xfrm>
          <a:off x="401638" y="3657600"/>
          <a:ext cx="8102600" cy="1676400"/>
        </p:xfrm>
        <a:graphic>
          <a:graphicData uri="http://schemas.openxmlformats.org/presentationml/2006/ole">
            <p:oleObj spid="_x0000_s119811" name="Equation" r:id="rId4" imgW="1815840" imgH="393480" progId="Equation.3">
              <p:embed/>
            </p:oleObj>
          </a:graphicData>
        </a:graphic>
      </p:graphicFrame>
      <p:sp>
        <p:nvSpPr>
          <p:cNvPr id="359431" name="Rectangle 7"/>
          <p:cNvSpPr>
            <a:spLocks noChangeArrowheads="1"/>
          </p:cNvSpPr>
          <p:nvPr/>
        </p:nvSpPr>
        <p:spPr bwMode="auto">
          <a:xfrm>
            <a:off x="1676400" y="5562600"/>
            <a:ext cx="1885950" cy="692150"/>
          </a:xfrm>
          <a:prstGeom prst="rect">
            <a:avLst/>
          </a:prstGeom>
          <a:solidFill>
            <a:srgbClr val="FFFFFF"/>
          </a:solidFill>
          <a:ln w="50800">
            <a:solidFill>
              <a:srgbClr val="114FFB"/>
            </a:solidFill>
            <a:miter lim="800000"/>
            <a:headEnd/>
            <a:tailEnd/>
          </a:ln>
          <a:effectLst/>
        </p:spPr>
        <p:txBody>
          <a:bodyPr wrap="none" lIns="92075" tIns="46038" rIns="92075" bIns="46038">
            <a:spAutoFit/>
          </a:bodyPr>
          <a:lstStyle/>
          <a:p>
            <a:r>
              <a:rPr lang="en-US" sz="3600" b="1">
                <a:solidFill>
                  <a:srgbClr val="FC0128"/>
                </a:solidFill>
              </a:rPr>
              <a:t>Answer</a:t>
            </a:r>
            <a:endParaRPr lang="en-US" sz="3600" b="1">
              <a:solidFill>
                <a:schemeClr val="accent1"/>
              </a:solidFill>
            </a:endParaRPr>
          </a:p>
        </p:txBody>
      </p:sp>
      <p:sp>
        <p:nvSpPr>
          <p:cNvPr id="359432" name="AutoShape 8"/>
          <p:cNvSpPr>
            <a:spLocks noChangeArrowheads="1"/>
          </p:cNvSpPr>
          <p:nvPr/>
        </p:nvSpPr>
        <p:spPr bwMode="auto">
          <a:xfrm>
            <a:off x="3810000" y="5518150"/>
            <a:ext cx="1644650" cy="1339850"/>
          </a:xfrm>
          <a:prstGeom prst="star16">
            <a:avLst>
              <a:gd name="adj" fmla="val 37500"/>
            </a:avLst>
          </a:prstGeom>
          <a:solidFill>
            <a:srgbClr val="FFFFFF"/>
          </a:solidFill>
          <a:ln w="50800">
            <a:solidFill>
              <a:srgbClr val="00FF00"/>
            </a:solidFill>
            <a:miter lim="800000"/>
            <a:headEnd/>
            <a:tailEnd/>
          </a:ln>
          <a:effectLst/>
        </p:spPr>
        <p:txBody>
          <a:bodyPr wrap="none" lIns="92075" tIns="46038" rIns="92075" bIns="46038" anchor="ctr"/>
          <a:lstStyle/>
          <a:p>
            <a:pPr algn="ctr"/>
            <a:r>
              <a:rPr lang="en-US" sz="4000" b="1" dirty="0">
                <a:solidFill>
                  <a:srgbClr val="FC0128"/>
                </a:solidFill>
              </a:rPr>
              <a:t>.</a:t>
            </a:r>
            <a:r>
              <a:rPr lang="en-US" sz="4000" b="1" dirty="0" smtClean="0">
                <a:solidFill>
                  <a:srgbClr val="FC0128"/>
                </a:solidFill>
              </a:rPr>
              <a:t>71</a:t>
            </a:r>
            <a:endParaRPr lang="en-US" sz="4000" b="1" dirty="0">
              <a:solidFill>
                <a:schemeClr val="accent1"/>
              </a:solidFill>
            </a:endParaRPr>
          </a:p>
        </p:txBody>
      </p:sp>
      <p:sp>
        <p:nvSpPr>
          <p:cNvPr id="359433" name="Text Box 9"/>
          <p:cNvSpPr txBox="1">
            <a:spLocks noChangeArrowheads="1"/>
          </p:cNvSpPr>
          <p:nvPr/>
        </p:nvSpPr>
        <p:spPr bwMode="auto">
          <a:xfrm>
            <a:off x="5638800" y="5715000"/>
            <a:ext cx="3352800" cy="588110"/>
          </a:xfrm>
          <a:prstGeom prst="rect">
            <a:avLst/>
          </a:prstGeom>
          <a:solidFill>
            <a:srgbClr val="FFFFFF"/>
          </a:solidFill>
          <a:ln w="12700">
            <a:noFill/>
            <a:miter lim="800000"/>
            <a:headEnd type="none" w="sm" len="sm"/>
            <a:tailEnd type="none" w="sm" len="sm"/>
          </a:ln>
          <a:effectLst/>
        </p:spPr>
        <p:txBody>
          <a:bodyPr>
            <a:spAutoFit/>
          </a:bodyPr>
          <a:lstStyle/>
          <a:p>
            <a:pPr>
              <a:lnSpc>
                <a:spcPct val="80000"/>
              </a:lnSpc>
              <a:spcBef>
                <a:spcPct val="50000"/>
              </a:spcBef>
            </a:pPr>
            <a:r>
              <a:rPr lang="en-US" u="sng" dirty="0"/>
              <a:t>60 GPA </a:t>
            </a:r>
            <a:r>
              <a:rPr lang="en-US" dirty="0"/>
              <a:t>= 1.38 G/1000</a:t>
            </a:r>
          </a:p>
          <a:p>
            <a:pPr>
              <a:lnSpc>
                <a:spcPct val="40000"/>
              </a:lnSpc>
              <a:spcBef>
                <a:spcPct val="50000"/>
              </a:spcBef>
            </a:pPr>
            <a:r>
              <a:rPr lang="en-US" dirty="0"/>
              <a:t>43.56</a:t>
            </a:r>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8719" name="Picture 15"/>
          <p:cNvPicPr>
            <a:picLocks noChangeAspect="1" noChangeArrowheads="1"/>
          </p:cNvPicPr>
          <p:nvPr/>
        </p:nvPicPr>
        <p:blipFill>
          <a:blip r:embed="rId2" cstate="print"/>
          <a:srcRect/>
          <a:stretch>
            <a:fillRect/>
          </a:stretch>
        </p:blipFill>
        <p:spPr bwMode="auto">
          <a:xfrm>
            <a:off x="3960813" y="914400"/>
            <a:ext cx="5183187" cy="5943600"/>
          </a:xfrm>
          <a:prstGeom prst="rect">
            <a:avLst/>
          </a:prstGeom>
          <a:noFill/>
          <a:ln w="12700">
            <a:noFill/>
            <a:miter lim="800000"/>
            <a:headEnd type="none" w="sm" len="sm"/>
            <a:tailEnd type="none" w="sm" len="sm"/>
          </a:ln>
          <a:effectLst/>
        </p:spPr>
      </p:pic>
      <p:sp>
        <p:nvSpPr>
          <p:cNvPr id="328708" name="Rectangle 4"/>
          <p:cNvSpPr>
            <a:spLocks noGrp="1" noChangeArrowheads="1"/>
          </p:cNvSpPr>
          <p:nvPr>
            <p:ph type="title" idx="4294967295"/>
          </p:nvPr>
        </p:nvSpPr>
        <p:spPr>
          <a:xfrm>
            <a:off x="0" y="152400"/>
            <a:ext cx="5410200" cy="571500"/>
          </a:xfrm>
          <a:noFill/>
          <a:ln/>
          <a:effectLst/>
        </p:spPr>
        <p:txBody>
          <a:bodyPr>
            <a:normAutofit fontScale="90000"/>
          </a:bodyPr>
          <a:lstStyle/>
          <a:p>
            <a:r>
              <a:rPr lang="en-US" sz="2800"/>
              <a:t>Selecting the proper nozzle….</a:t>
            </a:r>
          </a:p>
        </p:txBody>
      </p:sp>
      <p:sp>
        <p:nvSpPr>
          <p:cNvPr id="328707" name="Rectangle 3"/>
          <p:cNvSpPr>
            <a:spLocks noGrp="1" noChangeArrowheads="1"/>
          </p:cNvSpPr>
          <p:nvPr>
            <p:ph type="body" sz="half" idx="4294967295"/>
          </p:nvPr>
        </p:nvSpPr>
        <p:spPr>
          <a:xfrm>
            <a:off x="0" y="1828800"/>
            <a:ext cx="3657600" cy="2590800"/>
          </a:xfrm>
        </p:spPr>
        <p:txBody>
          <a:bodyPr>
            <a:normAutofit lnSpcReduction="10000"/>
          </a:bodyPr>
          <a:lstStyle/>
          <a:p>
            <a:r>
              <a:rPr lang="en-US" sz="2000"/>
              <a:t>Calculate GPM (formula)</a:t>
            </a:r>
          </a:p>
          <a:p>
            <a:r>
              <a:rPr lang="en-US" sz="2000"/>
              <a:t>Look under GPM column</a:t>
            </a:r>
          </a:p>
          <a:p>
            <a:r>
              <a:rPr lang="en-US" sz="2000"/>
              <a:t>Match to pressure-psi</a:t>
            </a:r>
          </a:p>
          <a:p>
            <a:r>
              <a:rPr lang="en-US" sz="2000"/>
              <a:t>Choose the size needed</a:t>
            </a:r>
          </a:p>
          <a:p>
            <a:r>
              <a:rPr lang="en-US" sz="2000"/>
              <a:t>Operate at given pressure and speed used in formula to achieve GPA</a:t>
            </a:r>
          </a:p>
        </p:txBody>
      </p:sp>
      <p:sp>
        <p:nvSpPr>
          <p:cNvPr id="328709" name="AutoShape 5"/>
          <p:cNvSpPr>
            <a:spLocks noChangeArrowheads="1"/>
          </p:cNvSpPr>
          <p:nvPr/>
        </p:nvSpPr>
        <p:spPr bwMode="auto">
          <a:xfrm>
            <a:off x="4876800" y="6858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328710" name="AutoShape 6"/>
          <p:cNvSpPr>
            <a:spLocks noChangeArrowheads="1"/>
          </p:cNvSpPr>
          <p:nvPr/>
        </p:nvSpPr>
        <p:spPr bwMode="auto">
          <a:xfrm>
            <a:off x="2590800" y="4953000"/>
            <a:ext cx="1066800" cy="958850"/>
          </a:xfrm>
          <a:prstGeom prst="star16">
            <a:avLst>
              <a:gd name="adj" fmla="val 37500"/>
            </a:avLst>
          </a:prstGeom>
          <a:solidFill>
            <a:srgbClr val="FFFFFF"/>
          </a:solidFill>
          <a:ln w="50800">
            <a:solidFill>
              <a:srgbClr val="00FF00"/>
            </a:solidFill>
            <a:miter lim="800000"/>
            <a:headEnd/>
            <a:tailEnd/>
          </a:ln>
          <a:effectLst/>
        </p:spPr>
        <p:txBody>
          <a:bodyPr wrap="none" lIns="92075" tIns="46038" rIns="92075" bIns="46038" anchor="ctr"/>
          <a:lstStyle/>
          <a:p>
            <a:pPr algn="ctr"/>
            <a:r>
              <a:rPr lang="en-US" sz="4000" b="1">
                <a:solidFill>
                  <a:srgbClr val="FC0128"/>
                </a:solidFill>
              </a:rPr>
              <a:t>.71</a:t>
            </a:r>
            <a:endParaRPr lang="en-US" sz="4000" b="1">
              <a:solidFill>
                <a:schemeClr val="accent1"/>
              </a:solidFill>
            </a:endParaRPr>
          </a:p>
        </p:txBody>
      </p:sp>
      <p:sp>
        <p:nvSpPr>
          <p:cNvPr id="328711" name="Rectangle 7"/>
          <p:cNvSpPr>
            <a:spLocks noChangeArrowheads="1"/>
          </p:cNvSpPr>
          <p:nvPr/>
        </p:nvSpPr>
        <p:spPr bwMode="auto">
          <a:xfrm>
            <a:off x="7467600" y="228600"/>
            <a:ext cx="1371600" cy="5334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lgn="ctr"/>
            <a:r>
              <a:rPr lang="en-US" sz="3200" dirty="0">
                <a:latin typeface="Times New Roman" pitchFamily="18" charset="0"/>
              </a:rPr>
              <a:t>Page </a:t>
            </a:r>
            <a:r>
              <a:rPr lang="en-US" sz="3200" dirty="0" smtClean="0">
                <a:latin typeface="Times New Roman" pitchFamily="18" charset="0"/>
              </a:rPr>
              <a:t>24</a:t>
            </a:r>
            <a:endParaRPr lang="en-US" sz="3200" dirty="0">
              <a:latin typeface="Times New Roman" pitchFamily="18" charset="0"/>
            </a:endParaRPr>
          </a:p>
        </p:txBody>
      </p:sp>
      <p:pic>
        <p:nvPicPr>
          <p:cNvPr id="328712" name="Picture 8" descr="pressuregauge1"/>
          <p:cNvPicPr>
            <a:picLocks noChangeAspect="1" noChangeArrowheads="1"/>
          </p:cNvPicPr>
          <p:nvPr/>
        </p:nvPicPr>
        <p:blipFill>
          <a:blip r:embed="rId3" cstate="print">
            <a:lum bright="30000"/>
          </a:blip>
          <a:srcRect l="12500" t="8333" r="12500"/>
          <a:stretch>
            <a:fillRect/>
          </a:stretch>
        </p:blipFill>
        <p:spPr bwMode="auto">
          <a:xfrm>
            <a:off x="7162800" y="5124450"/>
            <a:ext cx="1676400" cy="1536700"/>
          </a:xfrm>
          <a:prstGeom prst="rect">
            <a:avLst/>
          </a:prstGeom>
          <a:noFill/>
          <a:ln w="76200">
            <a:solidFill>
              <a:srgbClr val="CC0000"/>
            </a:solidFill>
            <a:miter lim="800000"/>
            <a:headEnd/>
            <a:tailEnd/>
          </a:ln>
        </p:spPr>
      </p:pic>
      <p:sp>
        <p:nvSpPr>
          <p:cNvPr id="328713" name="Line 9"/>
          <p:cNvSpPr>
            <a:spLocks noChangeShapeType="1"/>
          </p:cNvSpPr>
          <p:nvPr/>
        </p:nvSpPr>
        <p:spPr bwMode="auto">
          <a:xfrm>
            <a:off x="3505200" y="2514600"/>
            <a:ext cx="1371600" cy="2209800"/>
          </a:xfrm>
          <a:prstGeom prst="line">
            <a:avLst/>
          </a:prstGeom>
          <a:noFill/>
          <a:ln w="19050">
            <a:solidFill>
              <a:srgbClr val="FC0128"/>
            </a:solidFill>
            <a:round/>
            <a:headEnd type="none" w="sm" len="sm"/>
            <a:tailEnd type="triangle" w="med" len="med"/>
          </a:ln>
          <a:effectLst/>
        </p:spPr>
        <p:txBody>
          <a:bodyPr wrap="none" anchor="ctr"/>
          <a:lstStyle/>
          <a:p>
            <a:endParaRPr lang="en-US"/>
          </a:p>
        </p:txBody>
      </p:sp>
      <p:sp>
        <p:nvSpPr>
          <p:cNvPr id="328714" name="Line 10"/>
          <p:cNvSpPr>
            <a:spLocks noChangeShapeType="1"/>
          </p:cNvSpPr>
          <p:nvPr/>
        </p:nvSpPr>
        <p:spPr bwMode="auto">
          <a:xfrm>
            <a:off x="3505200" y="2514600"/>
            <a:ext cx="1371600" cy="1828800"/>
          </a:xfrm>
          <a:prstGeom prst="line">
            <a:avLst/>
          </a:prstGeom>
          <a:noFill/>
          <a:ln w="19050">
            <a:solidFill>
              <a:srgbClr val="FC0128"/>
            </a:solidFill>
            <a:round/>
            <a:headEnd type="none" w="sm" len="sm"/>
            <a:tailEnd type="triangle" w="med" len="med"/>
          </a:ln>
          <a:effectLst/>
        </p:spPr>
        <p:txBody>
          <a:bodyPr wrap="none" anchor="ctr"/>
          <a:lstStyle/>
          <a:p>
            <a:endParaRPr lang="en-US"/>
          </a:p>
        </p:txBody>
      </p:sp>
      <p:pic>
        <p:nvPicPr>
          <p:cNvPr id="328715" name="Picture 11" descr="TeeJet#9"/>
          <p:cNvPicPr>
            <a:picLocks noChangeAspect="1" noChangeArrowheads="1"/>
          </p:cNvPicPr>
          <p:nvPr/>
        </p:nvPicPr>
        <p:blipFill>
          <a:blip r:embed="rId4" cstate="print"/>
          <a:srcRect l="65883" t="2499" r="25882" b="81250"/>
          <a:stretch>
            <a:fillRect/>
          </a:stretch>
        </p:blipFill>
        <p:spPr bwMode="auto">
          <a:xfrm>
            <a:off x="76200" y="4648200"/>
            <a:ext cx="1108075" cy="2057400"/>
          </a:xfrm>
          <a:prstGeom prst="rect">
            <a:avLst/>
          </a:prstGeom>
          <a:noFill/>
          <a:ln w="9525">
            <a:solidFill>
              <a:srgbClr val="FF0000"/>
            </a:solidFill>
            <a:miter lim="800000"/>
            <a:headEnd/>
            <a:tailEnd/>
          </a:ln>
        </p:spPr>
      </p:pic>
      <p:pic>
        <p:nvPicPr>
          <p:cNvPr id="328720" name="Picture 16"/>
          <p:cNvPicPr>
            <a:picLocks noChangeAspect="1" noChangeArrowheads="1"/>
          </p:cNvPicPr>
          <p:nvPr/>
        </p:nvPicPr>
        <p:blipFill>
          <a:blip r:embed="rId5" cstate="print"/>
          <a:srcRect t="3999"/>
          <a:stretch>
            <a:fillRect/>
          </a:stretch>
        </p:blipFill>
        <p:spPr bwMode="auto">
          <a:xfrm>
            <a:off x="1295400" y="4724400"/>
            <a:ext cx="1047750" cy="19812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8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92515"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92516" name="AutoShape 4"/>
          <p:cNvSpPr>
            <a:spLocks noChangeArrowheads="1"/>
          </p:cNvSpPr>
          <p:nvPr/>
        </p:nvSpPr>
        <p:spPr bwMode="auto">
          <a:xfrm>
            <a:off x="939800" y="254000"/>
            <a:ext cx="6502400" cy="1244600"/>
          </a:xfrm>
          <a:prstGeom prst="downArrow">
            <a:avLst>
              <a:gd name="adj1" fmla="val 75009"/>
              <a:gd name="adj2" fmla="val 50005"/>
            </a:avLst>
          </a:prstGeom>
          <a:solidFill>
            <a:srgbClr val="FFFFFF"/>
          </a:solidFill>
          <a:ln w="50800">
            <a:solidFill>
              <a:schemeClr val="tx1"/>
            </a:solidFill>
            <a:miter lim="800000"/>
            <a:headEnd/>
            <a:tailEnd/>
          </a:ln>
          <a:effectLst/>
        </p:spPr>
        <p:txBody>
          <a:bodyPr wrap="none" anchor="ctr"/>
          <a:lstStyle/>
          <a:p>
            <a:endParaRPr lang="en-US"/>
          </a:p>
        </p:txBody>
      </p:sp>
      <p:sp>
        <p:nvSpPr>
          <p:cNvPr id="192517" name="Rectangle 5"/>
          <p:cNvSpPr>
            <a:spLocks noChangeArrowheads="1"/>
          </p:cNvSpPr>
          <p:nvPr/>
        </p:nvSpPr>
        <p:spPr bwMode="auto">
          <a:xfrm>
            <a:off x="1966913" y="412750"/>
            <a:ext cx="4484687" cy="701675"/>
          </a:xfrm>
          <a:prstGeom prst="rect">
            <a:avLst/>
          </a:prstGeom>
          <a:noFill/>
          <a:ln w="9525">
            <a:noFill/>
            <a:miter lim="800000"/>
            <a:headEnd/>
            <a:tailEnd/>
          </a:ln>
          <a:effectLst/>
        </p:spPr>
        <p:txBody>
          <a:bodyPr wrap="none" lIns="92075" tIns="46038" rIns="92075" bIns="46038">
            <a:spAutoFit/>
          </a:bodyPr>
          <a:lstStyle/>
          <a:p>
            <a:r>
              <a:rPr lang="en-US" sz="4000" b="1">
                <a:solidFill>
                  <a:schemeClr val="hlink"/>
                </a:solidFill>
                <a:latin typeface="Times New Roman" pitchFamily="18" charset="0"/>
              </a:rPr>
              <a:t>MEASURE SPEED</a:t>
            </a:r>
          </a:p>
        </p:txBody>
      </p:sp>
      <p:graphicFrame>
        <p:nvGraphicFramePr>
          <p:cNvPr id="192518" name="Object 6"/>
          <p:cNvGraphicFramePr>
            <a:graphicFrameLocks/>
          </p:cNvGraphicFramePr>
          <p:nvPr/>
        </p:nvGraphicFramePr>
        <p:xfrm>
          <a:off x="811213" y="1858963"/>
          <a:ext cx="7056437" cy="977900"/>
        </p:xfrm>
        <a:graphic>
          <a:graphicData uri="http://schemas.openxmlformats.org/presentationml/2006/ole">
            <p:oleObj spid="_x0000_s120834" name="Equation" r:id="rId4" imgW="5762520" imgH="757080" progId="Equation.2">
              <p:embed/>
            </p:oleObj>
          </a:graphicData>
        </a:graphic>
      </p:graphicFrame>
      <p:sp>
        <p:nvSpPr>
          <p:cNvPr id="192519" name="Rectangle 7"/>
          <p:cNvSpPr>
            <a:spLocks noChangeArrowheads="1"/>
          </p:cNvSpPr>
          <p:nvPr/>
        </p:nvSpPr>
        <p:spPr bwMode="auto">
          <a:xfrm>
            <a:off x="442913" y="3275013"/>
            <a:ext cx="8271495" cy="646973"/>
          </a:xfrm>
          <a:prstGeom prst="rect">
            <a:avLst/>
          </a:prstGeom>
          <a:noFill/>
          <a:ln w="9525">
            <a:noFill/>
            <a:miter lim="800000"/>
            <a:headEnd/>
            <a:tailEnd/>
          </a:ln>
          <a:effectLst/>
        </p:spPr>
        <p:txBody>
          <a:bodyPr wrap="none" lIns="92075" tIns="46038" rIns="92075" bIns="46038">
            <a:spAutoFit/>
          </a:bodyPr>
          <a:lstStyle/>
          <a:p>
            <a:r>
              <a:rPr lang="en-US" sz="3600" b="1" dirty="0">
                <a:solidFill>
                  <a:srgbClr val="FFFFFF"/>
                </a:solidFill>
                <a:latin typeface="Times New Roman" pitchFamily="18" charset="0"/>
              </a:rPr>
              <a:t>(</a:t>
            </a:r>
            <a:r>
              <a:rPr lang="en-US" sz="3600" b="1" dirty="0">
                <a:latin typeface="Times New Roman" pitchFamily="18" charset="0"/>
              </a:rPr>
              <a:t>1 MPH = 88 Feet traveled in 60 seconds)</a:t>
            </a:r>
          </a:p>
        </p:txBody>
      </p:sp>
      <p:sp>
        <p:nvSpPr>
          <p:cNvPr id="192520" name="Rectangle 8"/>
          <p:cNvSpPr>
            <a:spLocks noChangeArrowheads="1"/>
          </p:cNvSpPr>
          <p:nvPr/>
        </p:nvSpPr>
        <p:spPr bwMode="auto">
          <a:xfrm>
            <a:off x="685800" y="4267200"/>
            <a:ext cx="7670800" cy="1790700"/>
          </a:xfrm>
          <a:prstGeom prst="rect">
            <a:avLst/>
          </a:prstGeom>
          <a:solidFill>
            <a:srgbClr val="FFFFFF"/>
          </a:solidFill>
          <a:ln w="50800">
            <a:solidFill>
              <a:schemeClr val="tx1"/>
            </a:solidFill>
            <a:miter lim="800000"/>
            <a:headEnd/>
            <a:tailEnd/>
          </a:ln>
          <a:effectLst/>
        </p:spPr>
        <p:txBody>
          <a:bodyPr lIns="92075" tIns="46038" rIns="92075" bIns="46038">
            <a:spAutoFit/>
          </a:bodyPr>
          <a:lstStyle/>
          <a:p>
            <a:r>
              <a:rPr lang="en-US" sz="3600" b="1">
                <a:solidFill>
                  <a:srgbClr val="000000"/>
                </a:solidFill>
                <a:latin typeface="Times New Roman" pitchFamily="18" charset="0"/>
              </a:rPr>
              <a:t>Measure the ground speed in an area similar to the conditions of the area to be sprayed!</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76200"/>
            <a:ext cx="7620000" cy="838200"/>
          </a:xfrm>
        </p:spPr>
        <p:txBody>
          <a:bodyPr>
            <a:normAutofit fontScale="90000"/>
          </a:bodyPr>
          <a:lstStyle/>
          <a:p>
            <a:pPr algn="l"/>
            <a:r>
              <a:rPr lang="en-US" dirty="0"/>
              <a:t>Electronics/Rate Controllers</a:t>
            </a:r>
          </a:p>
        </p:txBody>
      </p:sp>
      <p:sp>
        <p:nvSpPr>
          <p:cNvPr id="210947" name="Rectangle 3"/>
          <p:cNvSpPr>
            <a:spLocks noGrp="1" noChangeArrowheads="1"/>
          </p:cNvSpPr>
          <p:nvPr>
            <p:ph idx="1"/>
          </p:nvPr>
        </p:nvSpPr>
        <p:spPr>
          <a:xfrm>
            <a:off x="228600" y="1676400"/>
            <a:ext cx="4876800" cy="3505200"/>
          </a:xfrm>
        </p:spPr>
        <p:txBody>
          <a:bodyPr>
            <a:normAutofit lnSpcReduction="10000"/>
          </a:bodyPr>
          <a:lstStyle/>
          <a:p>
            <a:pPr marL="285750" indent="-285750"/>
            <a:r>
              <a:rPr lang="en-US" sz="2800"/>
              <a:t>How does your system work when speed changes?</a:t>
            </a:r>
          </a:p>
          <a:p>
            <a:pPr marL="285750" indent="-285750"/>
            <a:r>
              <a:rPr lang="en-US" sz="2800"/>
              <a:t>Is it pressure based? </a:t>
            </a:r>
          </a:p>
          <a:p>
            <a:pPr marL="285750" indent="-285750"/>
            <a:r>
              <a:rPr lang="en-US" sz="2800"/>
              <a:t>What is the effect of going slower?</a:t>
            </a:r>
          </a:p>
          <a:p>
            <a:pPr marL="285750" indent="-285750"/>
            <a:r>
              <a:rPr lang="en-US" sz="2800"/>
              <a:t>What is the effect of going faster?</a:t>
            </a:r>
          </a:p>
        </p:txBody>
      </p:sp>
      <p:pic>
        <p:nvPicPr>
          <p:cNvPr id="210948" name="Picture 4" descr="controller"/>
          <p:cNvPicPr>
            <a:picLocks noChangeAspect="1" noChangeArrowheads="1"/>
          </p:cNvPicPr>
          <p:nvPr/>
        </p:nvPicPr>
        <p:blipFill>
          <a:blip r:embed="rId2" cstate="print"/>
          <a:srcRect/>
          <a:stretch>
            <a:fillRect/>
          </a:stretch>
        </p:blipFill>
        <p:spPr bwMode="auto">
          <a:xfrm>
            <a:off x="5715000" y="2438400"/>
            <a:ext cx="3124200" cy="2030413"/>
          </a:xfrm>
          <a:prstGeom prst="rect">
            <a:avLst/>
          </a:prstGeom>
          <a:noFill/>
        </p:spPr>
      </p:pic>
      <p:pic>
        <p:nvPicPr>
          <p:cNvPr id="210949" name="Picture 5" descr="tstar"/>
          <p:cNvPicPr>
            <a:picLocks noChangeAspect="1" noChangeArrowheads="1"/>
          </p:cNvPicPr>
          <p:nvPr/>
        </p:nvPicPr>
        <p:blipFill>
          <a:blip r:embed="rId3" cstate="print"/>
          <a:srcRect/>
          <a:stretch>
            <a:fillRect/>
          </a:stretch>
        </p:blipFill>
        <p:spPr bwMode="auto">
          <a:xfrm>
            <a:off x="3124200" y="4876800"/>
            <a:ext cx="1981200" cy="1684338"/>
          </a:xfrm>
          <a:prstGeom prst="rect">
            <a:avLst/>
          </a:prstGeom>
          <a:noFill/>
        </p:spPr>
      </p:pic>
      <p:pic>
        <p:nvPicPr>
          <p:cNvPr id="210950" name="Picture 6" descr="Radar_200">
            <a:hlinkClick r:id="rId4"/>
          </p:cNvPr>
          <p:cNvPicPr>
            <a:picLocks noChangeAspect="1" noChangeArrowheads="1"/>
          </p:cNvPicPr>
          <p:nvPr/>
        </p:nvPicPr>
        <p:blipFill>
          <a:blip r:embed="rId5" cstate="print"/>
          <a:srcRect/>
          <a:stretch>
            <a:fillRect/>
          </a:stretch>
        </p:blipFill>
        <p:spPr bwMode="auto">
          <a:xfrm>
            <a:off x="152400" y="5167313"/>
            <a:ext cx="2057400" cy="1614487"/>
          </a:xfrm>
          <a:prstGeom prst="rect">
            <a:avLst/>
          </a:prstGeom>
          <a:noFill/>
        </p:spPr>
      </p:pic>
      <p:pic>
        <p:nvPicPr>
          <p:cNvPr id="210951" name="Picture 7" descr="SCS440-New-Display.gif (18663 bytes)"/>
          <p:cNvPicPr>
            <a:picLocks noChangeAspect="1" noChangeArrowheads="1"/>
          </p:cNvPicPr>
          <p:nvPr/>
        </p:nvPicPr>
        <p:blipFill>
          <a:blip r:embed="rId6" cstate="print"/>
          <a:srcRect/>
          <a:stretch>
            <a:fillRect/>
          </a:stretch>
        </p:blipFill>
        <p:spPr bwMode="auto">
          <a:xfrm>
            <a:off x="5486400" y="4648200"/>
            <a:ext cx="3200400" cy="2125663"/>
          </a:xfrm>
          <a:prstGeom prst="rect">
            <a:avLst/>
          </a:prstGeom>
          <a:solidFill>
            <a:srgbClr val="FFFFFF"/>
          </a:solidFill>
        </p:spPr>
      </p:pic>
      <p:pic>
        <p:nvPicPr>
          <p:cNvPr id="210952" name="Picture 8" descr="tasc6300"/>
          <p:cNvPicPr>
            <a:picLocks noChangeAspect="1" noChangeArrowheads="1"/>
          </p:cNvPicPr>
          <p:nvPr/>
        </p:nvPicPr>
        <p:blipFill>
          <a:blip r:embed="rId7" cstate="print"/>
          <a:srcRect/>
          <a:stretch>
            <a:fillRect/>
          </a:stretch>
        </p:blipFill>
        <p:spPr bwMode="auto">
          <a:xfrm>
            <a:off x="6248400" y="838200"/>
            <a:ext cx="2443163" cy="1438275"/>
          </a:xfrm>
          <a:prstGeom prst="rect">
            <a:avLst/>
          </a:prstGeom>
          <a:solidFill>
            <a:srgbClr val="FFFFFF"/>
          </a:solidFill>
        </p:spPr>
      </p:pic>
      <p:pic>
        <p:nvPicPr>
          <p:cNvPr id="210953" name="Picture 9" descr="FlowTrak"/>
          <p:cNvPicPr>
            <a:picLocks noChangeAspect="1" noChangeArrowheads="1"/>
          </p:cNvPicPr>
          <p:nvPr/>
        </p:nvPicPr>
        <p:blipFill>
          <a:blip r:embed="rId8" cstate="print"/>
          <a:srcRect/>
          <a:stretch>
            <a:fillRect/>
          </a:stretch>
        </p:blipFill>
        <p:spPr bwMode="auto">
          <a:xfrm>
            <a:off x="4648200" y="990600"/>
            <a:ext cx="1235075" cy="1165225"/>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endParaRPr lang="en-US"/>
          </a:p>
        </p:txBody>
      </p:sp>
      <p:pic>
        <p:nvPicPr>
          <p:cNvPr id="320515" name="Picture 3" descr="speed-pressure-1"/>
          <p:cNvPicPr>
            <a:picLocks noChangeAspect="1" noChangeArrowheads="1"/>
          </p:cNvPicPr>
          <p:nvPr/>
        </p:nvPicPr>
        <p:blipFill>
          <a:blip r:embed="rId2" cstate="print"/>
          <a:srcRect/>
          <a:stretch>
            <a:fillRect/>
          </a:stretch>
        </p:blipFill>
        <p:spPr bwMode="auto">
          <a:xfrm>
            <a:off x="304800" y="228600"/>
            <a:ext cx="8534400" cy="6148388"/>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066800" y="152400"/>
            <a:ext cx="7010400" cy="1143000"/>
          </a:xfrm>
        </p:spPr>
        <p:txBody>
          <a:bodyPr>
            <a:normAutofit fontScale="90000"/>
          </a:bodyPr>
          <a:lstStyle/>
          <a:p>
            <a:r>
              <a:rPr lang="en-US" dirty="0"/>
              <a:t>Checking for accuracy!!!</a:t>
            </a:r>
          </a:p>
        </p:txBody>
      </p:sp>
      <p:pic>
        <p:nvPicPr>
          <p:cNvPr id="211971" name="Picture 3" descr="equ-44"/>
          <p:cNvPicPr>
            <a:picLocks noChangeAspect="1" noChangeArrowheads="1"/>
          </p:cNvPicPr>
          <p:nvPr/>
        </p:nvPicPr>
        <p:blipFill>
          <a:blip r:embed="rId2" cstate="print"/>
          <a:srcRect b="21428"/>
          <a:stretch>
            <a:fillRect/>
          </a:stretch>
        </p:blipFill>
        <p:spPr bwMode="auto">
          <a:xfrm>
            <a:off x="4114800" y="3886200"/>
            <a:ext cx="4953000" cy="2595563"/>
          </a:xfrm>
          <a:prstGeom prst="rect">
            <a:avLst/>
          </a:prstGeom>
          <a:noFill/>
        </p:spPr>
      </p:pic>
      <p:pic>
        <p:nvPicPr>
          <p:cNvPr id="211972" name="Picture 4" descr="flowcheck"/>
          <p:cNvPicPr>
            <a:picLocks noChangeAspect="1" noChangeArrowheads="1"/>
          </p:cNvPicPr>
          <p:nvPr/>
        </p:nvPicPr>
        <p:blipFill>
          <a:blip r:embed="rId3" cstate="print"/>
          <a:srcRect/>
          <a:stretch>
            <a:fillRect/>
          </a:stretch>
        </p:blipFill>
        <p:spPr bwMode="auto">
          <a:xfrm>
            <a:off x="152400" y="1219200"/>
            <a:ext cx="3810000" cy="3810000"/>
          </a:xfrm>
          <a:prstGeom prst="rect">
            <a:avLst/>
          </a:prstGeom>
          <a:noFill/>
        </p:spPr>
      </p:pic>
      <p:grpSp>
        <p:nvGrpSpPr>
          <p:cNvPr id="2" name="Group 5"/>
          <p:cNvGrpSpPr>
            <a:grpSpLocks/>
          </p:cNvGrpSpPr>
          <p:nvPr/>
        </p:nvGrpSpPr>
        <p:grpSpPr bwMode="auto">
          <a:xfrm>
            <a:off x="4035425" y="3006725"/>
            <a:ext cx="9144000" cy="0"/>
            <a:chOff x="0" y="0"/>
            <a:chExt cx="5760" cy="0"/>
          </a:xfrm>
        </p:grpSpPr>
        <p:sp>
          <p:nvSpPr>
            <p:cNvPr id="211974" name="Rectangle 6"/>
            <p:cNvSpPr>
              <a:spLocks noChangeArrowheads="1"/>
            </p:cNvSpPr>
            <p:nvPr/>
          </p:nvSpPr>
          <p:spPr bwMode="auto">
            <a:xfrm>
              <a:off x="0" y="0"/>
              <a:ext cx="5760" cy="0"/>
            </a:xfrm>
            <a:prstGeom prst="rect">
              <a:avLst/>
            </a:prstGeom>
            <a:solidFill>
              <a:srgbClr val="FFFFFF"/>
            </a:solidFill>
            <a:ln w="12700">
              <a:noFill/>
              <a:miter lim="800000"/>
              <a:headEnd type="none" w="sm" len="sm"/>
              <a:tailEnd type="none" w="sm" len="sm"/>
            </a:ln>
            <a:effectLst/>
          </p:spPr>
          <p:txBody>
            <a:bodyPr/>
            <a:lstStyle/>
            <a:p>
              <a:endParaRPr lang="en-US"/>
            </a:p>
          </p:txBody>
        </p:sp>
        <p:sp>
          <p:nvSpPr>
            <p:cNvPr id="211975" name="Rectangle 7"/>
            <p:cNvSpPr>
              <a:spLocks noChangeArrowheads="1"/>
            </p:cNvSpPr>
            <p:nvPr/>
          </p:nvSpPr>
          <p:spPr bwMode="auto">
            <a:xfrm>
              <a:off x="0" y="0"/>
              <a:ext cx="5760" cy="0"/>
            </a:xfrm>
            <a:prstGeom prst="rect">
              <a:avLst/>
            </a:prstGeom>
            <a:solidFill>
              <a:srgbClr val="FFFFFF"/>
            </a:solidFill>
            <a:ln w="12700">
              <a:noFill/>
              <a:miter lim="800000"/>
              <a:headEnd type="none" w="sm" len="sm"/>
              <a:tailEnd type="none" w="sm" len="sm"/>
            </a:ln>
            <a:effectLst/>
          </p:spPr>
          <p:txBody>
            <a:bodyPr>
              <a:spAutoFit/>
            </a:bodyPr>
            <a:lstStyle/>
            <a:p>
              <a:endParaRPr lang="en-US"/>
            </a:p>
          </p:txBody>
        </p:sp>
      </p:grpSp>
      <p:sp>
        <p:nvSpPr>
          <p:cNvPr id="211976" name="Rectangle 8"/>
          <p:cNvSpPr>
            <a:spLocks noChangeArrowheads="1"/>
          </p:cNvSpPr>
          <p:nvPr/>
        </p:nvSpPr>
        <p:spPr bwMode="auto">
          <a:xfrm>
            <a:off x="4035425" y="3006725"/>
            <a:ext cx="3214688" cy="0"/>
          </a:xfrm>
          <a:prstGeom prst="rect">
            <a:avLst/>
          </a:prstGeom>
          <a:solidFill>
            <a:srgbClr val="FFFFFF"/>
          </a:solidFill>
          <a:ln w="12700">
            <a:noFill/>
            <a:miter lim="800000"/>
            <a:headEnd type="none" w="sm" len="sm"/>
            <a:tailEnd type="none" w="sm" len="sm"/>
          </a:ln>
          <a:effectLst/>
        </p:spPr>
        <p:txBody>
          <a:bodyPr>
            <a:spAutoFit/>
          </a:bodyPr>
          <a:lstStyle/>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685800" y="6399213"/>
            <a:ext cx="1905000" cy="457200"/>
          </a:xfrm>
          <a:prstGeom prst="rect">
            <a:avLst/>
          </a:prstGeom>
          <a:noFill/>
          <a:ln w="9525">
            <a:noFill/>
            <a:miter lim="800000"/>
            <a:headEnd/>
            <a:tailEnd/>
          </a:ln>
          <a:effectLst/>
        </p:spPr>
        <p:txBody>
          <a:bodyPr wrap="none" anchor="ctr"/>
          <a:lstStyle/>
          <a:p>
            <a:endParaRPr lang="en-US"/>
          </a:p>
        </p:txBody>
      </p:sp>
      <p:sp>
        <p:nvSpPr>
          <p:cNvPr id="174083" name="Rectangle 3"/>
          <p:cNvSpPr>
            <a:spLocks noChangeArrowheads="1"/>
          </p:cNvSpPr>
          <p:nvPr/>
        </p:nvSpPr>
        <p:spPr bwMode="auto">
          <a:xfrm>
            <a:off x="3124200" y="6399213"/>
            <a:ext cx="2895600" cy="457200"/>
          </a:xfrm>
          <a:prstGeom prst="rect">
            <a:avLst/>
          </a:prstGeom>
          <a:noFill/>
          <a:ln w="9525">
            <a:noFill/>
            <a:miter lim="800000"/>
            <a:headEnd/>
            <a:tailEnd/>
          </a:ln>
          <a:effectLst/>
        </p:spPr>
        <p:txBody>
          <a:bodyPr wrap="none" anchor="ctr"/>
          <a:lstStyle/>
          <a:p>
            <a:endParaRPr lang="en-US"/>
          </a:p>
        </p:txBody>
      </p:sp>
      <p:sp>
        <p:nvSpPr>
          <p:cNvPr id="174084" name="Rectangle 4"/>
          <p:cNvSpPr>
            <a:spLocks noChangeArrowheads="1"/>
          </p:cNvSpPr>
          <p:nvPr/>
        </p:nvSpPr>
        <p:spPr bwMode="auto">
          <a:xfrm>
            <a:off x="1143000" y="533400"/>
            <a:ext cx="6177653" cy="708528"/>
          </a:xfrm>
          <a:prstGeom prst="rect">
            <a:avLst/>
          </a:prstGeom>
          <a:noFill/>
          <a:ln w="50800">
            <a:noFill/>
            <a:miter lim="800000"/>
            <a:headEnd/>
            <a:tailEnd/>
          </a:ln>
          <a:effectLst/>
        </p:spPr>
        <p:txBody>
          <a:bodyPr wrap="none" lIns="92075" tIns="46038" rIns="92075" bIns="46038">
            <a:spAutoFit/>
          </a:bodyPr>
          <a:lstStyle/>
          <a:p>
            <a:r>
              <a:rPr lang="en-US" sz="4000" b="1" dirty="0">
                <a:latin typeface="Times New Roman" pitchFamily="18" charset="0"/>
              </a:rPr>
              <a:t>MATERIALS AND WEAR</a:t>
            </a:r>
          </a:p>
        </p:txBody>
      </p:sp>
      <p:graphicFrame>
        <p:nvGraphicFramePr>
          <p:cNvPr id="174085" name="Object 5"/>
          <p:cNvGraphicFramePr>
            <a:graphicFrameLocks/>
          </p:cNvGraphicFramePr>
          <p:nvPr/>
        </p:nvGraphicFramePr>
        <p:xfrm>
          <a:off x="381000" y="1676400"/>
          <a:ext cx="7686675" cy="4038600"/>
        </p:xfrm>
        <a:graphic>
          <a:graphicData uri="http://schemas.openxmlformats.org/presentationml/2006/ole">
            <p:oleObj spid="_x0000_s121858" name="Chart" r:id="rId4" imgW="7476934" imgH="4076652" progId="MSGraph.Chart.8">
              <p:embed followColorScheme="full"/>
            </p:oleObj>
          </a:graphicData>
        </a:graphic>
      </p:graphicFrame>
      <p:sp>
        <p:nvSpPr>
          <p:cNvPr id="174086" name="Rectangle 6"/>
          <p:cNvSpPr>
            <a:spLocks noChangeArrowheads="1"/>
          </p:cNvSpPr>
          <p:nvPr/>
        </p:nvSpPr>
        <p:spPr bwMode="auto">
          <a:xfrm>
            <a:off x="811213" y="5657850"/>
            <a:ext cx="6253162" cy="971550"/>
          </a:xfrm>
          <a:prstGeom prst="rect">
            <a:avLst/>
          </a:prstGeom>
          <a:noFill/>
          <a:ln w="25400">
            <a:solidFill>
              <a:schemeClr val="tx1"/>
            </a:solidFill>
            <a:miter lim="800000"/>
            <a:headEnd/>
            <a:tailEnd/>
          </a:ln>
          <a:effectLst/>
        </p:spPr>
        <p:txBody>
          <a:bodyPr wrap="none" lIns="92075" tIns="46038" rIns="92075" bIns="46038">
            <a:spAutoFit/>
          </a:bodyPr>
          <a:lstStyle/>
          <a:p>
            <a:r>
              <a:rPr lang="en-US" sz="2800" b="1">
                <a:latin typeface="Times New Roman" pitchFamily="18" charset="0"/>
              </a:rPr>
              <a:t>Percent increase in nozzle flow rate</a:t>
            </a:r>
          </a:p>
          <a:p>
            <a:r>
              <a:rPr lang="en-US" sz="2800" b="1">
                <a:latin typeface="Times New Roman" pitchFamily="18" charset="0"/>
              </a:rPr>
              <a:t>Flat-fan spray nozzles after 40 hour test</a:t>
            </a:r>
          </a:p>
        </p:txBody>
      </p:sp>
      <p:pic>
        <p:nvPicPr>
          <p:cNvPr id="174087" name="Picture 7" descr="ss-6"/>
          <p:cNvPicPr>
            <a:picLocks noChangeAspect="1" noChangeArrowheads="1"/>
          </p:cNvPicPr>
          <p:nvPr/>
        </p:nvPicPr>
        <p:blipFill>
          <a:blip r:embed="rId5" cstate="print"/>
          <a:srcRect/>
          <a:stretch>
            <a:fillRect/>
          </a:stretch>
        </p:blipFill>
        <p:spPr bwMode="auto">
          <a:xfrm>
            <a:off x="7467600" y="1990725"/>
            <a:ext cx="1066800" cy="3800475"/>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US"/>
              <a:t>Nozzle Replacement:</a:t>
            </a:r>
          </a:p>
        </p:txBody>
      </p:sp>
      <p:sp>
        <p:nvSpPr>
          <p:cNvPr id="331779" name="Rectangle 3"/>
          <p:cNvSpPr>
            <a:spLocks noGrp="1" noChangeArrowheads="1"/>
          </p:cNvSpPr>
          <p:nvPr>
            <p:ph idx="1"/>
          </p:nvPr>
        </p:nvSpPr>
        <p:spPr>
          <a:xfrm>
            <a:off x="914400" y="1752600"/>
            <a:ext cx="6765925" cy="4572000"/>
          </a:xfrm>
        </p:spPr>
        <p:txBody>
          <a:bodyPr>
            <a:normAutofit/>
          </a:bodyPr>
          <a:lstStyle/>
          <a:p>
            <a:pPr marL="285750" indent="-285750">
              <a:lnSpc>
                <a:spcPct val="80000"/>
              </a:lnSpc>
            </a:pPr>
            <a:r>
              <a:rPr lang="en-US" dirty="0"/>
              <a:t>Replacing worn spray nozzles protects against the danger of a chemical misapplication.</a:t>
            </a:r>
          </a:p>
          <a:p>
            <a:pPr marL="285750" indent="-285750">
              <a:lnSpc>
                <a:spcPct val="80000"/>
              </a:lnSpc>
            </a:pPr>
            <a:r>
              <a:rPr lang="en-US" dirty="0"/>
              <a:t>A combination of calibration and visual observation can be used to determine whether nozzles need to be replaced. </a:t>
            </a:r>
          </a:p>
          <a:p>
            <a:pPr marL="685800" lvl="1" indent="-228600">
              <a:lnSpc>
                <a:spcPct val="80000"/>
              </a:lnSpc>
            </a:pPr>
            <a:r>
              <a:rPr lang="en-US" dirty="0"/>
              <a:t>Increased flow rate</a:t>
            </a:r>
          </a:p>
          <a:p>
            <a:pPr marL="685800" lvl="1" indent="-228600">
              <a:lnSpc>
                <a:spcPct val="80000"/>
              </a:lnSpc>
            </a:pPr>
            <a:r>
              <a:rPr lang="en-US" dirty="0"/>
              <a:t>Poor patterns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pic>
        <p:nvPicPr>
          <p:cNvPr id="22538" name="Picture 10" descr="2-18"/>
          <p:cNvPicPr>
            <a:picLocks noChangeAspect="1" noChangeArrowheads="1"/>
          </p:cNvPicPr>
          <p:nvPr/>
        </p:nvPicPr>
        <p:blipFill>
          <a:blip r:embed="rId2" cstate="print">
            <a:lum bright="24000"/>
          </a:blip>
          <a:srcRect/>
          <a:stretch>
            <a:fillRect/>
          </a:stretch>
        </p:blipFill>
        <p:spPr bwMode="auto">
          <a:xfrm>
            <a:off x="0" y="0"/>
            <a:ext cx="9144000" cy="6846888"/>
          </a:xfrm>
          <a:prstGeom prst="rect">
            <a:avLst/>
          </a:prstGeom>
          <a:noFill/>
        </p:spPr>
      </p:pic>
      <p:sp>
        <p:nvSpPr>
          <p:cNvPr id="22543" name="Rectangle 15"/>
          <p:cNvSpPr>
            <a:spLocks noChangeArrowheads="1"/>
          </p:cNvSpPr>
          <p:nvPr/>
        </p:nvSpPr>
        <p:spPr bwMode="auto">
          <a:xfrm>
            <a:off x="228600" y="5715000"/>
            <a:ext cx="8534400" cy="685800"/>
          </a:xfrm>
          <a:prstGeom prst="rect">
            <a:avLst/>
          </a:prstGeom>
          <a:noFill/>
          <a:ln w="9525">
            <a:noFill/>
            <a:miter lim="800000"/>
            <a:headEnd/>
            <a:tailEnd/>
          </a:ln>
          <a:effectLst>
            <a:outerShdw dist="13470" dir="2700000" algn="ctr" rotWithShape="0">
              <a:schemeClr val="bg2"/>
            </a:outerShdw>
          </a:effectLst>
        </p:spPr>
        <p:txBody>
          <a:bodyPr lIns="92075" tIns="46038" rIns="92075" bIns="46038" anchor="ctr"/>
          <a:lstStyle/>
          <a:p>
            <a:r>
              <a:rPr lang="en-US" sz="4400" dirty="0">
                <a:solidFill>
                  <a:srgbClr val="9900CC"/>
                </a:solidFill>
                <a:latin typeface="Times New Roman" pitchFamily="18" charset="0"/>
              </a:rPr>
              <a:t>Calibrating Granular Applicators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t>Nozzle Replacement:</a:t>
            </a:r>
          </a:p>
        </p:txBody>
      </p:sp>
      <p:sp>
        <p:nvSpPr>
          <p:cNvPr id="290819" name="Rectangle 3"/>
          <p:cNvSpPr>
            <a:spLocks noGrp="1" noChangeArrowheads="1"/>
          </p:cNvSpPr>
          <p:nvPr>
            <p:ph idx="1"/>
          </p:nvPr>
        </p:nvSpPr>
        <p:spPr>
          <a:xfrm>
            <a:off x="685800" y="1981200"/>
            <a:ext cx="7772400" cy="2971800"/>
          </a:xfrm>
        </p:spPr>
        <p:txBody>
          <a:bodyPr/>
          <a:lstStyle/>
          <a:p>
            <a:r>
              <a:rPr lang="en-US"/>
              <a:t>Nozzle material</a:t>
            </a:r>
          </a:p>
          <a:p>
            <a:r>
              <a:rPr lang="en-US"/>
              <a:t>Sprayed solution</a:t>
            </a:r>
          </a:p>
          <a:p>
            <a:r>
              <a:rPr lang="en-US"/>
              <a:t>Pressure used</a:t>
            </a:r>
          </a:p>
          <a:p>
            <a:r>
              <a:rPr lang="en-US"/>
              <a:t>Cost of application error vs nozzle replacement cost</a:t>
            </a:r>
          </a:p>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t>Replacement decision:</a:t>
            </a:r>
          </a:p>
        </p:txBody>
      </p:sp>
      <p:sp>
        <p:nvSpPr>
          <p:cNvPr id="294915" name="Rectangle 3"/>
          <p:cNvSpPr>
            <a:spLocks noGrp="1" noChangeArrowheads="1"/>
          </p:cNvSpPr>
          <p:nvPr>
            <p:ph type="body" sz="half" idx="1"/>
          </p:nvPr>
        </p:nvSpPr>
        <p:spPr>
          <a:xfrm>
            <a:off x="685800" y="1981200"/>
            <a:ext cx="3810000" cy="1143000"/>
          </a:xfrm>
        </p:spPr>
        <p:txBody>
          <a:bodyPr/>
          <a:lstStyle/>
          <a:p>
            <a:r>
              <a:rPr lang="en-US" sz="2800"/>
              <a:t>Calibration</a:t>
            </a:r>
          </a:p>
          <a:p>
            <a:r>
              <a:rPr lang="en-US" sz="2800"/>
              <a:t>Pattern quality</a:t>
            </a:r>
          </a:p>
        </p:txBody>
      </p:sp>
      <p:pic>
        <p:nvPicPr>
          <p:cNvPr id="294917" name="Picture 5" descr="IMG_0051"/>
          <p:cNvPicPr>
            <a:picLocks noGrp="1" noChangeAspect="1" noChangeArrowheads="1"/>
          </p:cNvPicPr>
          <p:nvPr>
            <p:ph sz="quarter" idx="2"/>
          </p:nvPr>
        </p:nvPicPr>
        <p:blipFill>
          <a:blip r:embed="rId2" cstate="print"/>
          <a:stretch>
            <a:fillRect/>
          </a:stretch>
        </p:blipFill>
        <p:spPr>
          <a:xfrm>
            <a:off x="5257800" y="1752600"/>
            <a:ext cx="2641600" cy="1981200"/>
          </a:xfrm>
          <a:ln/>
        </p:spPr>
      </p:pic>
      <p:pic>
        <p:nvPicPr>
          <p:cNvPr id="294919" name="Picture 7" descr="fig"/>
          <p:cNvPicPr>
            <a:picLocks noGrp="1" noChangeAspect="1" noChangeArrowheads="1"/>
          </p:cNvPicPr>
          <p:nvPr>
            <p:ph sz="quarter" idx="3"/>
          </p:nvPr>
        </p:nvPicPr>
        <p:blipFill>
          <a:blip r:embed="rId3" cstate="print"/>
          <a:srcRect/>
          <a:stretch>
            <a:fillRect/>
          </a:stretch>
        </p:blipFill>
        <p:spPr>
          <a:xfrm>
            <a:off x="5257800" y="4038600"/>
            <a:ext cx="3200400" cy="2400300"/>
          </a:xfrm>
          <a:ln/>
        </p:spPr>
      </p:pic>
      <p:pic>
        <p:nvPicPr>
          <p:cNvPr id="294921" name="Picture 9" descr="fig"/>
          <p:cNvPicPr>
            <a:picLocks noChangeAspect="1" noChangeArrowheads="1"/>
          </p:cNvPicPr>
          <p:nvPr/>
        </p:nvPicPr>
        <p:blipFill>
          <a:blip r:embed="rId4" cstate="print"/>
          <a:srcRect/>
          <a:stretch>
            <a:fillRect/>
          </a:stretch>
        </p:blipFill>
        <p:spPr bwMode="auto">
          <a:xfrm>
            <a:off x="381000" y="3276600"/>
            <a:ext cx="4495800" cy="3001963"/>
          </a:xfrm>
          <a:prstGeom prst="rect">
            <a:avLst/>
          </a:prstGeom>
          <a:noFill/>
        </p:spPr>
      </p:pic>
      <p:sp>
        <p:nvSpPr>
          <p:cNvPr id="294922" name="Text Box 10"/>
          <p:cNvSpPr txBox="1">
            <a:spLocks noChangeArrowheads="1"/>
          </p:cNvSpPr>
          <p:nvPr/>
        </p:nvSpPr>
        <p:spPr bwMode="auto">
          <a:xfrm>
            <a:off x="304800" y="6324600"/>
            <a:ext cx="4648200" cy="457200"/>
          </a:xfrm>
          <a:prstGeom prst="rect">
            <a:avLst/>
          </a:prstGeom>
          <a:solidFill>
            <a:schemeClr val="tx1"/>
          </a:solidFill>
          <a:ln w="12700">
            <a:noFill/>
            <a:miter lim="800000"/>
            <a:headEnd type="none" w="sm" len="sm"/>
            <a:tailEnd type="none" w="sm" len="sm"/>
          </a:ln>
          <a:effectLst/>
        </p:spPr>
        <p:txBody>
          <a:bodyPr>
            <a:spAutoFit/>
          </a:bodyPr>
          <a:lstStyle/>
          <a:p>
            <a:pPr>
              <a:spcBef>
                <a:spcPct val="50000"/>
              </a:spcBef>
            </a:pPr>
            <a:r>
              <a:rPr lang="en-US">
                <a:solidFill>
                  <a:schemeClr val="bg2"/>
                </a:solidFill>
              </a:rPr>
              <a:t>GCM – October 2004 pp 98-101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sz="3600"/>
              <a:t>Nozzles, tools and information:</a:t>
            </a:r>
          </a:p>
        </p:txBody>
      </p:sp>
      <p:sp>
        <p:nvSpPr>
          <p:cNvPr id="332803" name="Rectangle 3"/>
          <p:cNvSpPr>
            <a:spLocks noGrp="1" noChangeArrowheads="1"/>
          </p:cNvSpPr>
          <p:nvPr>
            <p:ph idx="1"/>
          </p:nvPr>
        </p:nvSpPr>
        <p:spPr>
          <a:xfrm>
            <a:off x="228600" y="1600200"/>
            <a:ext cx="7924800" cy="4953000"/>
          </a:xfrm>
        </p:spPr>
        <p:txBody>
          <a:bodyPr>
            <a:normAutofit lnSpcReduction="10000"/>
          </a:bodyPr>
          <a:lstStyle/>
          <a:p>
            <a:pPr>
              <a:lnSpc>
                <a:spcPct val="90000"/>
              </a:lnSpc>
            </a:pPr>
            <a:r>
              <a:rPr lang="en-US" sz="2400" b="1" dirty="0"/>
              <a:t>Spraying Systems – TeeJet </a:t>
            </a:r>
            <a:r>
              <a:rPr lang="en-US" sz="2000" dirty="0"/>
              <a:t>(nozzles and calibration tools)</a:t>
            </a:r>
            <a:endParaRPr lang="en-US" sz="2000" dirty="0">
              <a:hlinkClick r:id="rId2"/>
            </a:endParaRPr>
          </a:p>
          <a:p>
            <a:pPr>
              <a:lnSpc>
                <a:spcPct val="90000"/>
              </a:lnSpc>
            </a:pPr>
            <a:r>
              <a:rPr lang="en-US" sz="2400" dirty="0">
                <a:solidFill>
                  <a:srgbClr val="0000FF"/>
                </a:solidFill>
                <a:hlinkClick r:id="rId2"/>
              </a:rPr>
              <a:t>http://www.teejet.com/ms/teejet/</a:t>
            </a:r>
            <a:endParaRPr lang="en-US" sz="2400" dirty="0">
              <a:solidFill>
                <a:srgbClr val="0000FF"/>
              </a:solidFill>
            </a:endParaRPr>
          </a:p>
          <a:p>
            <a:pPr>
              <a:lnSpc>
                <a:spcPct val="90000"/>
              </a:lnSpc>
            </a:pPr>
            <a:endParaRPr lang="en-US" sz="2400" b="1" dirty="0">
              <a:solidFill>
                <a:srgbClr val="0000FF"/>
              </a:solidFill>
            </a:endParaRPr>
          </a:p>
          <a:p>
            <a:pPr>
              <a:lnSpc>
                <a:spcPct val="90000"/>
              </a:lnSpc>
            </a:pPr>
            <a:r>
              <a:rPr lang="en-US" sz="2400" b="1" dirty="0"/>
              <a:t>Greenleaf Technologies </a:t>
            </a:r>
            <a:r>
              <a:rPr lang="en-US" sz="2400" dirty="0"/>
              <a:t>(nozzles and calibration tools)</a:t>
            </a:r>
            <a:endParaRPr lang="en-US" sz="2400" dirty="0">
              <a:hlinkClick r:id="rId3"/>
            </a:endParaRPr>
          </a:p>
          <a:p>
            <a:pPr>
              <a:lnSpc>
                <a:spcPct val="90000"/>
              </a:lnSpc>
            </a:pPr>
            <a:r>
              <a:rPr lang="en-US" sz="2400" dirty="0">
                <a:solidFill>
                  <a:srgbClr val="0000FF"/>
                </a:solidFill>
                <a:hlinkClick r:id="rId3"/>
              </a:rPr>
              <a:t>http://www.turbodrop.com/</a:t>
            </a:r>
            <a:endParaRPr lang="en-US" sz="2400" dirty="0">
              <a:solidFill>
                <a:srgbClr val="0000FF"/>
              </a:solidFill>
            </a:endParaRPr>
          </a:p>
          <a:p>
            <a:pPr>
              <a:lnSpc>
                <a:spcPct val="90000"/>
              </a:lnSpc>
            </a:pPr>
            <a:endParaRPr lang="en-US" sz="2400" b="1" dirty="0">
              <a:solidFill>
                <a:srgbClr val="0000FF"/>
              </a:solidFill>
            </a:endParaRPr>
          </a:p>
          <a:p>
            <a:pPr>
              <a:lnSpc>
                <a:spcPct val="90000"/>
              </a:lnSpc>
            </a:pPr>
            <a:r>
              <a:rPr lang="en-US" sz="2400" b="1" dirty="0"/>
              <a:t>Hypro Pumps </a:t>
            </a:r>
            <a:r>
              <a:rPr lang="en-US" sz="2400" dirty="0"/>
              <a:t>(nozzles, fittings, </a:t>
            </a:r>
            <a:r>
              <a:rPr lang="en-US" sz="2400" dirty="0" err="1"/>
              <a:t>ect</a:t>
            </a:r>
            <a:r>
              <a:rPr lang="en-US" sz="2400" dirty="0"/>
              <a:t>.)</a:t>
            </a:r>
            <a:endParaRPr lang="en-US" sz="2400" dirty="0">
              <a:hlinkClick r:id="rId4"/>
            </a:endParaRPr>
          </a:p>
          <a:p>
            <a:pPr>
              <a:lnSpc>
                <a:spcPct val="90000"/>
              </a:lnSpc>
            </a:pPr>
            <a:r>
              <a:rPr lang="en-US" sz="2400" dirty="0">
                <a:solidFill>
                  <a:srgbClr val="0000FF"/>
                </a:solidFill>
                <a:hlinkClick r:id="rId4"/>
              </a:rPr>
              <a:t>http://www.hypropumps.com/</a:t>
            </a:r>
            <a:endParaRPr lang="da-DK" sz="2400" dirty="0">
              <a:solidFill>
                <a:srgbClr val="0000FF"/>
              </a:solidFill>
            </a:endParaRPr>
          </a:p>
          <a:p>
            <a:pPr>
              <a:lnSpc>
                <a:spcPct val="90000"/>
              </a:lnSpc>
            </a:pPr>
            <a:endParaRPr lang="en-US" sz="2400" b="1" dirty="0">
              <a:solidFill>
                <a:srgbClr val="0000FF"/>
              </a:solidFill>
            </a:endParaRPr>
          </a:p>
          <a:p>
            <a:pPr>
              <a:lnSpc>
                <a:spcPct val="90000"/>
              </a:lnSpc>
            </a:pPr>
            <a:r>
              <a:rPr lang="en-US" sz="2400" b="1" dirty="0" err="1"/>
              <a:t>Redball</a:t>
            </a:r>
            <a:r>
              <a:rPr lang="en-US" sz="2400" b="1" dirty="0"/>
              <a:t> LLC</a:t>
            </a:r>
            <a:r>
              <a:rPr lang="en-US" sz="2400" dirty="0"/>
              <a:t> (pattern check device)</a:t>
            </a:r>
            <a:endParaRPr lang="en-US" sz="2400" dirty="0">
              <a:hlinkClick r:id="rId5"/>
            </a:endParaRPr>
          </a:p>
          <a:p>
            <a:pPr>
              <a:lnSpc>
                <a:spcPct val="90000"/>
              </a:lnSpc>
            </a:pPr>
            <a:r>
              <a:rPr lang="en-US" sz="2400" dirty="0">
                <a:solidFill>
                  <a:srgbClr val="0000FF"/>
                </a:solidFill>
                <a:hlinkClick r:id="rId5"/>
              </a:rPr>
              <a:t>http://www.redballproducts.com/</a:t>
            </a:r>
            <a:endParaRPr lang="en-US" sz="2400" dirty="0">
              <a:solidFill>
                <a:srgbClr val="0000FF"/>
              </a:solidFill>
            </a:endParaRPr>
          </a:p>
          <a:p>
            <a:pPr>
              <a:lnSpc>
                <a:spcPct val="90000"/>
              </a:lnSpc>
            </a:pP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idx="4294967295"/>
          </p:nvPr>
        </p:nvSpPr>
        <p:spPr>
          <a:xfrm>
            <a:off x="0" y="152400"/>
            <a:ext cx="7010400" cy="884238"/>
          </a:xfrm>
        </p:spPr>
        <p:txBody>
          <a:bodyPr>
            <a:normAutofit fontScale="90000"/>
          </a:bodyPr>
          <a:lstStyle/>
          <a:p>
            <a:r>
              <a:rPr lang="en-US"/>
              <a:t>2.  Set up for Uniformity:</a:t>
            </a:r>
          </a:p>
        </p:txBody>
      </p:sp>
      <p:sp>
        <p:nvSpPr>
          <p:cNvPr id="370691" name="Rectangle 3"/>
          <p:cNvSpPr>
            <a:spLocks noGrp="1" noChangeArrowheads="1"/>
          </p:cNvSpPr>
          <p:nvPr>
            <p:ph type="body" sz="half" idx="4294967295"/>
          </p:nvPr>
        </p:nvSpPr>
        <p:spPr>
          <a:xfrm>
            <a:off x="457200" y="1295400"/>
            <a:ext cx="8686800" cy="1524000"/>
          </a:xfrm>
        </p:spPr>
        <p:txBody>
          <a:bodyPr/>
          <a:lstStyle/>
          <a:p>
            <a:pPr>
              <a:buFont typeface="Wingdings" pitchFamily="2" charset="2"/>
              <a:buNone/>
            </a:pPr>
            <a:r>
              <a:rPr lang="en-US" sz="2400"/>
              <a:t>	</a:t>
            </a:r>
            <a:r>
              <a:rPr lang="en-US" sz="2000"/>
              <a:t>Goal is to put the material on evenly from nozzle to nozzle, end of boom to end of boom, and across the entire field.  A 20-inch spacing requires 17-19” above target for 50-60% overlap.  </a:t>
            </a:r>
            <a:r>
              <a:rPr lang="en-US" sz="2000">
                <a:solidFill>
                  <a:srgbClr val="FF0000"/>
                </a:solidFill>
              </a:rPr>
              <a:t>Nozzle mount angle?</a:t>
            </a:r>
            <a:endParaRPr lang="en-US" sz="1800"/>
          </a:p>
        </p:txBody>
      </p:sp>
      <p:pic>
        <p:nvPicPr>
          <p:cNvPr id="370693" name="Picture 5"/>
          <p:cNvPicPr>
            <a:picLocks noChangeAspect="1" noChangeArrowheads="1"/>
          </p:cNvPicPr>
          <p:nvPr/>
        </p:nvPicPr>
        <p:blipFill>
          <a:blip r:embed="rId2" cstate="print"/>
          <a:srcRect/>
          <a:stretch>
            <a:fillRect/>
          </a:stretch>
        </p:blipFill>
        <p:spPr bwMode="auto">
          <a:xfrm>
            <a:off x="304800" y="2971800"/>
            <a:ext cx="1676400" cy="1235075"/>
          </a:xfrm>
          <a:prstGeom prst="rect">
            <a:avLst/>
          </a:prstGeom>
          <a:noFill/>
          <a:ln w="12700">
            <a:noFill/>
            <a:miter lim="800000"/>
            <a:headEnd/>
            <a:tailEnd/>
          </a:ln>
          <a:effectLst/>
        </p:spPr>
      </p:pic>
      <p:pic>
        <p:nvPicPr>
          <p:cNvPr id="370694" name="Picture 6"/>
          <p:cNvPicPr>
            <a:picLocks noChangeAspect="1" noChangeArrowheads="1"/>
          </p:cNvPicPr>
          <p:nvPr/>
        </p:nvPicPr>
        <p:blipFill>
          <a:blip r:embed="rId3" cstate="print"/>
          <a:srcRect/>
          <a:stretch>
            <a:fillRect/>
          </a:stretch>
        </p:blipFill>
        <p:spPr bwMode="auto">
          <a:xfrm>
            <a:off x="152400" y="4343400"/>
            <a:ext cx="2060575" cy="2514600"/>
          </a:xfrm>
          <a:prstGeom prst="rect">
            <a:avLst/>
          </a:prstGeom>
          <a:noFill/>
          <a:ln w="12700">
            <a:noFill/>
            <a:miter lim="800000"/>
            <a:headEnd/>
            <a:tailEnd/>
          </a:ln>
          <a:effectLst/>
        </p:spPr>
      </p:pic>
      <p:pic>
        <p:nvPicPr>
          <p:cNvPr id="370695" name="Picture 7"/>
          <p:cNvPicPr>
            <a:picLocks noChangeAspect="1" noChangeArrowheads="1"/>
          </p:cNvPicPr>
          <p:nvPr/>
        </p:nvPicPr>
        <p:blipFill>
          <a:blip r:embed="rId4" cstate="print"/>
          <a:srcRect/>
          <a:stretch>
            <a:fillRect/>
          </a:stretch>
        </p:blipFill>
        <p:spPr bwMode="auto">
          <a:xfrm>
            <a:off x="2362200" y="3810000"/>
            <a:ext cx="6705600" cy="2482850"/>
          </a:xfrm>
          <a:prstGeom prst="rect">
            <a:avLst/>
          </a:prstGeom>
          <a:noFill/>
          <a:ln w="12700">
            <a:noFill/>
            <a:miter lim="800000"/>
            <a:headEnd/>
            <a:tailEnd/>
          </a:ln>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990600" y="0"/>
            <a:ext cx="3505200" cy="1143000"/>
          </a:xfrm>
        </p:spPr>
        <p:txBody>
          <a:bodyPr>
            <a:normAutofit fontScale="90000"/>
          </a:bodyPr>
          <a:lstStyle/>
          <a:p>
            <a:r>
              <a:rPr lang="en-US"/>
              <a:t>3. Coverage:</a:t>
            </a:r>
          </a:p>
        </p:txBody>
      </p:sp>
      <p:sp>
        <p:nvSpPr>
          <p:cNvPr id="333827" name="Rectangle 3"/>
          <p:cNvSpPr>
            <a:spLocks noGrp="1" noChangeArrowheads="1"/>
          </p:cNvSpPr>
          <p:nvPr>
            <p:ph type="body" sz="half" idx="1"/>
          </p:nvPr>
        </p:nvSpPr>
        <p:spPr>
          <a:xfrm>
            <a:off x="76200" y="1143000"/>
            <a:ext cx="4724400" cy="5486400"/>
          </a:xfrm>
        </p:spPr>
        <p:txBody>
          <a:bodyPr>
            <a:normAutofit/>
          </a:bodyPr>
          <a:lstStyle/>
          <a:p>
            <a:pPr>
              <a:lnSpc>
                <a:spcPct val="90000"/>
              </a:lnSpc>
            </a:pPr>
            <a:r>
              <a:rPr lang="en-US" sz="2400" dirty="0"/>
              <a:t>Need knowledge of the product being used.</a:t>
            </a:r>
          </a:p>
          <a:p>
            <a:pPr>
              <a:lnSpc>
                <a:spcPct val="90000"/>
              </a:lnSpc>
            </a:pPr>
            <a:r>
              <a:rPr lang="en-US" sz="2400" dirty="0"/>
              <a:t>Herbicide, Fungicide, Insecticide</a:t>
            </a:r>
          </a:p>
          <a:p>
            <a:pPr lvl="1">
              <a:lnSpc>
                <a:spcPct val="90000"/>
              </a:lnSpc>
            </a:pPr>
            <a:r>
              <a:rPr lang="en-US" sz="2000" dirty="0"/>
              <a:t>Systemic</a:t>
            </a:r>
          </a:p>
          <a:p>
            <a:pPr lvl="1">
              <a:lnSpc>
                <a:spcPct val="90000"/>
              </a:lnSpc>
            </a:pPr>
            <a:r>
              <a:rPr lang="en-US" sz="2000" dirty="0"/>
              <a:t>Contact</a:t>
            </a:r>
          </a:p>
          <a:p>
            <a:pPr>
              <a:lnSpc>
                <a:spcPct val="160000"/>
              </a:lnSpc>
            </a:pPr>
            <a:r>
              <a:rPr lang="en-US" sz="2400" dirty="0"/>
              <a:t>What is the target?</a:t>
            </a:r>
          </a:p>
          <a:p>
            <a:pPr lvl="1">
              <a:lnSpc>
                <a:spcPct val="90000"/>
              </a:lnSpc>
            </a:pPr>
            <a:r>
              <a:rPr lang="en-US" sz="2000" dirty="0"/>
              <a:t>Soil</a:t>
            </a:r>
          </a:p>
          <a:p>
            <a:pPr lvl="1">
              <a:lnSpc>
                <a:spcPct val="90000"/>
              </a:lnSpc>
            </a:pPr>
            <a:r>
              <a:rPr lang="en-US" sz="2000" dirty="0"/>
              <a:t>Grass</a:t>
            </a:r>
          </a:p>
          <a:p>
            <a:pPr lvl="1">
              <a:lnSpc>
                <a:spcPct val="90000"/>
              </a:lnSpc>
            </a:pPr>
            <a:r>
              <a:rPr lang="en-US" sz="2000" dirty="0"/>
              <a:t>Broadleaf (smooth, hairy, waxy)</a:t>
            </a:r>
          </a:p>
          <a:p>
            <a:pPr lvl="1">
              <a:lnSpc>
                <a:spcPct val="90000"/>
              </a:lnSpc>
            </a:pPr>
            <a:r>
              <a:rPr lang="en-US" sz="2000" dirty="0"/>
              <a:t>Leaf orientation – time of day</a:t>
            </a:r>
          </a:p>
          <a:p>
            <a:pPr lvl="1">
              <a:lnSpc>
                <a:spcPct val="90000"/>
              </a:lnSpc>
            </a:pPr>
            <a:r>
              <a:rPr lang="en-US" sz="2000" dirty="0"/>
              <a:t>Penetration into canopy</a:t>
            </a:r>
          </a:p>
        </p:txBody>
      </p:sp>
      <p:pic>
        <p:nvPicPr>
          <p:cNvPr id="333828" name="Picture 4" descr="turfjet drops 2"/>
          <p:cNvPicPr>
            <a:picLocks noGrp="1" noChangeAspect="1" noChangeArrowheads="1"/>
          </p:cNvPicPr>
          <p:nvPr>
            <p:ph sz="quarter" idx="2"/>
          </p:nvPr>
        </p:nvPicPr>
        <p:blipFill>
          <a:blip r:embed="rId2" cstate="print"/>
          <a:srcRect/>
          <a:stretch>
            <a:fillRect/>
          </a:stretch>
        </p:blipFill>
        <p:spPr>
          <a:xfrm>
            <a:off x="5867400" y="1385888"/>
            <a:ext cx="3200400" cy="2400300"/>
          </a:xfrm>
          <a:noFill/>
          <a:ln/>
        </p:spPr>
      </p:pic>
      <p:pic>
        <p:nvPicPr>
          <p:cNvPr id="333831" name="Picture 7" descr="xrc drops"/>
          <p:cNvPicPr>
            <a:picLocks noGrp="1" noChangeAspect="1" noChangeArrowheads="1"/>
          </p:cNvPicPr>
          <p:nvPr>
            <p:ph sz="quarter" idx="3"/>
          </p:nvPr>
        </p:nvPicPr>
        <p:blipFill>
          <a:blip r:embed="rId3" cstate="print"/>
          <a:stretch>
            <a:fillRect/>
          </a:stretch>
        </p:blipFill>
        <p:spPr>
          <a:xfrm>
            <a:off x="5867400" y="3962400"/>
            <a:ext cx="3146876" cy="2362200"/>
          </a:xfrm>
          <a:noFill/>
          <a:ln/>
        </p:spPr>
      </p:pic>
      <p:pic>
        <p:nvPicPr>
          <p:cNvPr id="333829" name="Picture 5" descr="XR40"/>
          <p:cNvPicPr>
            <a:picLocks noChangeAspect="1" noChangeArrowheads="1"/>
          </p:cNvPicPr>
          <p:nvPr/>
        </p:nvPicPr>
        <p:blipFill>
          <a:blip r:embed="rId4" cstate="print"/>
          <a:srcRect b="51064"/>
          <a:stretch>
            <a:fillRect/>
          </a:stretch>
        </p:blipFill>
        <p:spPr bwMode="auto">
          <a:xfrm>
            <a:off x="4411663" y="3200400"/>
            <a:ext cx="1379537" cy="1981200"/>
          </a:xfrm>
          <a:prstGeom prst="rect">
            <a:avLst/>
          </a:prstGeom>
          <a:noFill/>
        </p:spPr>
      </p:pic>
      <p:pic>
        <p:nvPicPr>
          <p:cNvPr id="333830" name="Picture 6" descr="TD20"/>
          <p:cNvPicPr>
            <a:picLocks noChangeAspect="1" noChangeArrowheads="1"/>
          </p:cNvPicPr>
          <p:nvPr/>
        </p:nvPicPr>
        <p:blipFill>
          <a:blip r:embed="rId5" cstate="print"/>
          <a:srcRect t="51064"/>
          <a:stretch>
            <a:fillRect/>
          </a:stretch>
        </p:blipFill>
        <p:spPr bwMode="auto">
          <a:xfrm>
            <a:off x="4419600" y="1066800"/>
            <a:ext cx="1355725" cy="1981200"/>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1146175" y="393700"/>
            <a:ext cx="6069013" cy="819150"/>
          </a:xfrm>
        </p:spPr>
        <p:txBody>
          <a:bodyPr/>
          <a:lstStyle/>
          <a:p>
            <a:r>
              <a:rPr lang="en-US"/>
              <a:t>4. Will affect drift:</a:t>
            </a:r>
          </a:p>
        </p:txBody>
      </p:sp>
      <p:sp>
        <p:nvSpPr>
          <p:cNvPr id="178179" name="Rectangle 3"/>
          <p:cNvSpPr>
            <a:spLocks noGrp="1" noChangeArrowheads="1"/>
          </p:cNvSpPr>
          <p:nvPr>
            <p:ph idx="1"/>
          </p:nvPr>
        </p:nvSpPr>
        <p:spPr>
          <a:xfrm>
            <a:off x="228600" y="1600200"/>
            <a:ext cx="5105400" cy="4800600"/>
          </a:xfrm>
        </p:spPr>
        <p:txBody>
          <a:bodyPr>
            <a:normAutofit/>
          </a:bodyPr>
          <a:lstStyle/>
          <a:p>
            <a:r>
              <a:rPr lang="en-US" sz="2800" dirty="0"/>
              <a:t>Movement of </a:t>
            </a:r>
            <a:r>
              <a:rPr lang="en-US" sz="2800" u="sng" dirty="0"/>
              <a:t>spray particles</a:t>
            </a:r>
            <a:r>
              <a:rPr lang="en-US" sz="2800" dirty="0"/>
              <a:t> off-target.</a:t>
            </a:r>
          </a:p>
          <a:p>
            <a:r>
              <a:rPr lang="en-US" sz="2800" dirty="0"/>
              <a:t>Creating smaller spray drops will result in increased drift.</a:t>
            </a:r>
            <a:endParaRPr lang="en-US" sz="2400" dirty="0"/>
          </a:p>
          <a:p>
            <a:r>
              <a:rPr lang="en-US" sz="2400" dirty="0"/>
              <a:t>Is it Coverage </a:t>
            </a:r>
            <a:r>
              <a:rPr lang="en-US" sz="2400" dirty="0" err="1"/>
              <a:t>vs</a:t>
            </a:r>
            <a:r>
              <a:rPr lang="en-US" sz="2400" dirty="0"/>
              <a:t> Drift?</a:t>
            </a:r>
          </a:p>
          <a:p>
            <a:endParaRPr lang="en-US" sz="2400" dirty="0"/>
          </a:p>
          <a:p>
            <a:endParaRPr lang="en-US" sz="2400" dirty="0"/>
          </a:p>
          <a:p>
            <a:r>
              <a:rPr lang="en-US" sz="2400" dirty="0"/>
              <a:t>What is the answer?</a:t>
            </a:r>
          </a:p>
        </p:txBody>
      </p:sp>
      <p:sp>
        <p:nvSpPr>
          <p:cNvPr id="178180" name="Rectangle 4"/>
          <p:cNvSpPr>
            <a:spLocks noChangeArrowheads="1"/>
          </p:cNvSpPr>
          <p:nvPr/>
        </p:nvSpPr>
        <p:spPr bwMode="auto">
          <a:xfrm>
            <a:off x="381000" y="4343400"/>
            <a:ext cx="5378450" cy="927100"/>
          </a:xfrm>
          <a:prstGeom prst="rect">
            <a:avLst/>
          </a:prstGeom>
          <a:solidFill>
            <a:srgbClr val="FFFFFF"/>
          </a:solidFill>
          <a:ln w="12700">
            <a:solidFill>
              <a:schemeClr val="bg2"/>
            </a:solidFill>
            <a:miter lim="800000"/>
            <a:headEnd type="none" w="sm" len="sm"/>
            <a:tailEnd type="none" w="sm" len="sm"/>
          </a:ln>
          <a:effectLst/>
        </p:spPr>
        <p:txBody>
          <a:bodyPr wrap="none">
            <a:spAutoFit/>
          </a:bodyPr>
          <a:lstStyle/>
          <a:p>
            <a:r>
              <a:rPr lang="en-US" sz="5400">
                <a:solidFill>
                  <a:schemeClr val="hlink"/>
                </a:solidFill>
                <a:latin typeface="Times New Roman" pitchFamily="18" charset="0"/>
              </a:rPr>
              <a:t>$64,000 Question?</a:t>
            </a:r>
            <a:endParaRPr lang="en-US">
              <a:solidFill>
                <a:schemeClr val="hlink"/>
              </a:solidFill>
              <a:latin typeface="Times New Roman" pitchFamily="18" charset="0"/>
            </a:endParaRPr>
          </a:p>
        </p:txBody>
      </p:sp>
      <p:pic>
        <p:nvPicPr>
          <p:cNvPr id="178182" name="Picture 6" descr="Turf drift"/>
          <p:cNvPicPr>
            <a:picLocks noChangeAspect="1" noChangeArrowheads="1"/>
          </p:cNvPicPr>
          <p:nvPr/>
        </p:nvPicPr>
        <p:blipFill>
          <a:blip r:embed="rId2" cstate="print"/>
          <a:srcRect l="25862" t="17960"/>
          <a:stretch>
            <a:fillRect/>
          </a:stretch>
        </p:blipFill>
        <p:spPr bwMode="auto">
          <a:xfrm>
            <a:off x="5257800" y="1905000"/>
            <a:ext cx="3505200" cy="1633538"/>
          </a:xfrm>
          <a:prstGeom prst="rect">
            <a:avLst/>
          </a:prstGeom>
          <a:noFill/>
        </p:spPr>
      </p:pic>
      <p:pic>
        <p:nvPicPr>
          <p:cNvPr id="178185" name="Picture 9" descr="old JD Sprayer"/>
          <p:cNvPicPr>
            <a:picLocks noChangeAspect="1" noChangeArrowheads="1"/>
          </p:cNvPicPr>
          <p:nvPr/>
        </p:nvPicPr>
        <p:blipFill>
          <a:blip r:embed="rId3" cstate="print"/>
          <a:srcRect/>
          <a:stretch>
            <a:fillRect/>
          </a:stretch>
        </p:blipFill>
        <p:spPr bwMode="auto">
          <a:xfrm>
            <a:off x="5867400" y="3581400"/>
            <a:ext cx="2305050" cy="1646238"/>
          </a:xfrm>
          <a:prstGeom prst="rect">
            <a:avLst/>
          </a:prstGeom>
          <a:noFill/>
        </p:spPr>
      </p:pic>
      <p:pic>
        <p:nvPicPr>
          <p:cNvPr id="178188" name="Picture 12" descr="windfoil-1"/>
          <p:cNvPicPr>
            <a:picLocks noChangeAspect="1" noChangeArrowheads="1"/>
          </p:cNvPicPr>
          <p:nvPr/>
        </p:nvPicPr>
        <p:blipFill>
          <a:blip r:embed="rId4" cstate="print"/>
          <a:srcRect/>
          <a:stretch>
            <a:fillRect/>
          </a:stretch>
        </p:blipFill>
        <p:spPr bwMode="auto">
          <a:xfrm>
            <a:off x="6096000" y="5257800"/>
            <a:ext cx="2193925" cy="1438275"/>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947738" y="609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38915" name="Object 3"/>
          <p:cNvGraphicFramePr>
            <a:graphicFrameLocks/>
          </p:cNvGraphicFramePr>
          <p:nvPr/>
        </p:nvGraphicFramePr>
        <p:xfrm>
          <a:off x="228600" y="2438400"/>
          <a:ext cx="1371600" cy="1295400"/>
        </p:xfrm>
        <a:graphic>
          <a:graphicData uri="http://schemas.openxmlformats.org/presentationml/2006/ole">
            <p:oleObj spid="_x0000_s122882" name="Document" r:id="rId4" imgW="1873226" imgH="1732082" progId="Word.Document.8">
              <p:embed/>
            </p:oleObj>
          </a:graphicData>
        </a:graphic>
      </p:graphicFrame>
      <p:pic>
        <p:nvPicPr>
          <p:cNvPr id="38916" name="Picture 4"/>
          <p:cNvPicPr>
            <a:picLocks noChangeArrowheads="1"/>
          </p:cNvPicPr>
          <p:nvPr/>
        </p:nvPicPr>
        <p:blipFill>
          <a:blip r:embed="rId5" cstate="print">
            <a:lum contrast="12000"/>
          </a:blip>
          <a:srcRect/>
          <a:stretch>
            <a:fillRect/>
          </a:stretch>
        </p:blipFill>
        <p:spPr bwMode="auto">
          <a:xfrm>
            <a:off x="1905000" y="2438400"/>
            <a:ext cx="1524000" cy="2895600"/>
          </a:xfrm>
          <a:prstGeom prst="rect">
            <a:avLst/>
          </a:prstGeom>
          <a:noFill/>
          <a:ln w="9525">
            <a:noFill/>
            <a:miter lim="800000"/>
            <a:headEnd/>
            <a:tailEnd/>
          </a:ln>
          <a:effectLst/>
        </p:spPr>
      </p:pic>
      <p:pic>
        <p:nvPicPr>
          <p:cNvPr id="38917" name="Picture 5"/>
          <p:cNvPicPr>
            <a:picLocks noChangeArrowheads="1"/>
          </p:cNvPicPr>
          <p:nvPr/>
        </p:nvPicPr>
        <p:blipFill>
          <a:blip r:embed="rId6" cstate="print">
            <a:lum bright="42000" contrast="66000"/>
          </a:blip>
          <a:srcRect/>
          <a:stretch>
            <a:fillRect/>
          </a:stretch>
        </p:blipFill>
        <p:spPr bwMode="auto">
          <a:xfrm>
            <a:off x="1905000" y="5334000"/>
            <a:ext cx="1447800" cy="1524000"/>
          </a:xfrm>
          <a:prstGeom prst="rect">
            <a:avLst/>
          </a:prstGeom>
          <a:noFill/>
          <a:ln w="9525">
            <a:noFill/>
            <a:miter lim="800000"/>
            <a:headEnd/>
            <a:tailEnd/>
          </a:ln>
          <a:effectLst/>
        </p:spPr>
      </p:pic>
      <p:sp>
        <p:nvSpPr>
          <p:cNvPr id="38918" name="Rectangle 6"/>
          <p:cNvSpPr>
            <a:spLocks noGrp="1" noChangeArrowheads="1"/>
          </p:cNvSpPr>
          <p:nvPr>
            <p:ph type="title"/>
          </p:nvPr>
        </p:nvSpPr>
        <p:spPr>
          <a:xfrm>
            <a:off x="304800" y="304800"/>
            <a:ext cx="5410200" cy="590550"/>
          </a:xfrm>
        </p:spPr>
        <p:txBody>
          <a:bodyPr>
            <a:normAutofit fontScale="90000"/>
          </a:bodyPr>
          <a:lstStyle/>
          <a:p>
            <a:pPr algn="l"/>
            <a:r>
              <a:rPr lang="en-US" sz="4000"/>
              <a:t>Nozzle Technology?</a:t>
            </a:r>
            <a:endParaRPr lang="en-US" sz="7200"/>
          </a:p>
        </p:txBody>
      </p:sp>
      <p:sp>
        <p:nvSpPr>
          <p:cNvPr id="38919" name="Rectangle 7"/>
          <p:cNvSpPr>
            <a:spLocks noGrp="1" noChangeArrowheads="1"/>
          </p:cNvSpPr>
          <p:nvPr>
            <p:ph type="body" sz="half" idx="1"/>
          </p:nvPr>
        </p:nvSpPr>
        <p:spPr>
          <a:xfrm>
            <a:off x="228600" y="990600"/>
            <a:ext cx="6324600" cy="1295400"/>
          </a:xfrm>
        </p:spPr>
        <p:txBody>
          <a:bodyPr>
            <a:normAutofit lnSpcReduction="10000"/>
          </a:bodyPr>
          <a:lstStyle/>
          <a:p>
            <a:pPr>
              <a:lnSpc>
                <a:spcPct val="90000"/>
              </a:lnSpc>
            </a:pPr>
            <a:r>
              <a:rPr lang="en-US" sz="2800"/>
              <a:t>Nozzles designed to reduce drift</a:t>
            </a:r>
          </a:p>
          <a:p>
            <a:pPr>
              <a:lnSpc>
                <a:spcPct val="90000"/>
              </a:lnSpc>
            </a:pPr>
            <a:r>
              <a:rPr lang="en-US" sz="2800"/>
              <a:t>Improved drop size control</a:t>
            </a:r>
          </a:p>
          <a:p>
            <a:pPr>
              <a:lnSpc>
                <a:spcPct val="90000"/>
              </a:lnSpc>
            </a:pPr>
            <a:r>
              <a:rPr lang="en-US" sz="2800"/>
              <a:t>Emphasis on ‘Spray Quality’</a:t>
            </a:r>
          </a:p>
        </p:txBody>
      </p:sp>
      <p:pic>
        <p:nvPicPr>
          <p:cNvPr id="38928" name="Picture 16" descr="IMG_0387"/>
          <p:cNvPicPr>
            <a:picLocks noGrp="1" noChangeAspect="1" noChangeArrowheads="1"/>
          </p:cNvPicPr>
          <p:nvPr>
            <p:ph sz="quarter" idx="2"/>
          </p:nvPr>
        </p:nvPicPr>
        <p:blipFill>
          <a:blip r:embed="rId7" cstate="print"/>
          <a:srcRect l="28571" t="20634" r="23810" b="23810"/>
          <a:stretch>
            <a:fillRect/>
          </a:stretch>
        </p:blipFill>
        <p:spPr>
          <a:xfrm>
            <a:off x="5219700" y="4197350"/>
            <a:ext cx="1727200" cy="1455738"/>
          </a:xfrm>
          <a:noFill/>
          <a:ln/>
        </p:spPr>
      </p:pic>
      <p:pic>
        <p:nvPicPr>
          <p:cNvPr id="38923" name="Picture 11" descr="MVC-124F"/>
          <p:cNvPicPr>
            <a:picLocks noGrp="1" noChangeAspect="1" noChangeArrowheads="1"/>
          </p:cNvPicPr>
          <p:nvPr>
            <p:ph sz="quarter" idx="3"/>
          </p:nvPr>
        </p:nvPicPr>
        <p:blipFill>
          <a:blip r:embed="rId8" cstate="print">
            <a:lum bright="12000" contrast="18000"/>
          </a:blip>
          <a:srcRect l="36450" t="38800" r="37801" b="23399"/>
          <a:stretch>
            <a:fillRect/>
          </a:stretch>
        </p:blipFill>
        <p:spPr>
          <a:xfrm>
            <a:off x="228600" y="3733800"/>
            <a:ext cx="1474788" cy="1600200"/>
          </a:xfrm>
          <a:noFill/>
          <a:ln/>
        </p:spPr>
      </p:pic>
      <p:pic>
        <p:nvPicPr>
          <p:cNvPr id="38920" name="Picture 8" descr="turbo drop"/>
          <p:cNvPicPr>
            <a:picLocks noChangeAspect="1" noChangeArrowheads="1"/>
          </p:cNvPicPr>
          <p:nvPr/>
        </p:nvPicPr>
        <p:blipFill>
          <a:blip r:embed="rId9" cstate="print">
            <a:lum bright="24000" contrast="30000"/>
          </a:blip>
          <a:srcRect l="24390" t="12195" r="19513" b="9756"/>
          <a:stretch>
            <a:fillRect/>
          </a:stretch>
        </p:blipFill>
        <p:spPr bwMode="auto">
          <a:xfrm>
            <a:off x="6248400" y="304800"/>
            <a:ext cx="1971675" cy="2057400"/>
          </a:xfrm>
          <a:prstGeom prst="rect">
            <a:avLst/>
          </a:prstGeom>
          <a:noFill/>
        </p:spPr>
      </p:pic>
      <p:pic>
        <p:nvPicPr>
          <p:cNvPr id="38921" name="Picture 9" descr="ComboJet DR"/>
          <p:cNvPicPr>
            <a:picLocks noChangeAspect="1" noChangeArrowheads="1"/>
          </p:cNvPicPr>
          <p:nvPr/>
        </p:nvPicPr>
        <p:blipFill>
          <a:blip r:embed="rId10" cstate="print"/>
          <a:srcRect/>
          <a:stretch>
            <a:fillRect/>
          </a:stretch>
        </p:blipFill>
        <p:spPr bwMode="auto">
          <a:xfrm>
            <a:off x="7686675" y="1524000"/>
            <a:ext cx="1381125" cy="2438400"/>
          </a:xfrm>
          <a:prstGeom prst="rect">
            <a:avLst/>
          </a:prstGeom>
          <a:noFill/>
        </p:spPr>
      </p:pic>
      <p:pic>
        <p:nvPicPr>
          <p:cNvPr id="38922" name="Picture 10" descr="MVC-055F"/>
          <p:cNvPicPr>
            <a:picLocks noChangeAspect="1" noChangeArrowheads="1"/>
          </p:cNvPicPr>
          <p:nvPr/>
        </p:nvPicPr>
        <p:blipFill>
          <a:blip r:embed="rId11" cstate="print">
            <a:lum bright="24000"/>
          </a:blip>
          <a:srcRect l="3751" t="11667" r="3751" b="25000"/>
          <a:stretch>
            <a:fillRect/>
          </a:stretch>
        </p:blipFill>
        <p:spPr bwMode="auto">
          <a:xfrm>
            <a:off x="3810000" y="2362200"/>
            <a:ext cx="3200400" cy="1643063"/>
          </a:xfrm>
          <a:prstGeom prst="rect">
            <a:avLst/>
          </a:prstGeom>
          <a:noFill/>
        </p:spPr>
      </p:pic>
      <p:pic>
        <p:nvPicPr>
          <p:cNvPr id="38924" name="Picture 12" descr="hardi-FF"/>
          <p:cNvPicPr>
            <a:picLocks noChangeAspect="1" noChangeArrowheads="1"/>
          </p:cNvPicPr>
          <p:nvPr/>
        </p:nvPicPr>
        <p:blipFill>
          <a:blip r:embed="rId12" cstate="print"/>
          <a:srcRect/>
          <a:stretch>
            <a:fillRect/>
          </a:stretch>
        </p:blipFill>
        <p:spPr bwMode="auto">
          <a:xfrm>
            <a:off x="228600" y="5257800"/>
            <a:ext cx="1524000" cy="1524000"/>
          </a:xfrm>
          <a:prstGeom prst="rect">
            <a:avLst/>
          </a:prstGeom>
          <a:noFill/>
        </p:spPr>
      </p:pic>
      <p:pic>
        <p:nvPicPr>
          <p:cNvPr id="38925" name="Picture 13" descr="Hardi-injet"/>
          <p:cNvPicPr>
            <a:picLocks noChangeAspect="1" noChangeArrowheads="1"/>
          </p:cNvPicPr>
          <p:nvPr/>
        </p:nvPicPr>
        <p:blipFill>
          <a:blip r:embed="rId13" cstate="print"/>
          <a:srcRect l="11864" r="13559"/>
          <a:stretch>
            <a:fillRect/>
          </a:stretch>
        </p:blipFill>
        <p:spPr bwMode="auto">
          <a:xfrm>
            <a:off x="7391400" y="4229100"/>
            <a:ext cx="1676400" cy="2247900"/>
          </a:xfrm>
          <a:prstGeom prst="rect">
            <a:avLst/>
          </a:prstGeom>
          <a:noFill/>
        </p:spPr>
      </p:pic>
      <p:pic>
        <p:nvPicPr>
          <p:cNvPr id="38926" name="Picture 14" descr="Hardi-LD"/>
          <p:cNvPicPr>
            <a:picLocks noChangeAspect="1" noChangeArrowheads="1"/>
          </p:cNvPicPr>
          <p:nvPr/>
        </p:nvPicPr>
        <p:blipFill>
          <a:blip r:embed="rId14" cstate="print"/>
          <a:srcRect/>
          <a:stretch>
            <a:fillRect/>
          </a:stretch>
        </p:blipFill>
        <p:spPr bwMode="auto">
          <a:xfrm>
            <a:off x="3581400" y="4114800"/>
            <a:ext cx="1428750" cy="1428750"/>
          </a:xfrm>
          <a:prstGeom prst="rect">
            <a:avLst/>
          </a:prstGeom>
          <a:noFill/>
        </p:spPr>
      </p:pic>
      <p:pic>
        <p:nvPicPr>
          <p:cNvPr id="38927" name="Picture 15" descr="products-a4-a"/>
          <p:cNvPicPr>
            <a:picLocks noChangeAspect="1" noChangeArrowheads="1"/>
          </p:cNvPicPr>
          <p:nvPr/>
        </p:nvPicPr>
        <p:blipFill>
          <a:blip r:embed="rId15" cstate="print"/>
          <a:srcRect/>
          <a:stretch>
            <a:fillRect/>
          </a:stretch>
        </p:blipFill>
        <p:spPr bwMode="auto">
          <a:xfrm>
            <a:off x="3657600" y="5508625"/>
            <a:ext cx="1981200" cy="1196975"/>
          </a:xfrm>
          <a:prstGeom prst="rect">
            <a:avLst/>
          </a:prstGeom>
          <a:noFill/>
        </p:spPr>
      </p:pic>
      <p:pic>
        <p:nvPicPr>
          <p:cNvPr id="38929" name="Picture 17" descr="IMG_0390"/>
          <p:cNvPicPr>
            <a:picLocks noChangeAspect="1" noChangeArrowheads="1"/>
          </p:cNvPicPr>
          <p:nvPr/>
        </p:nvPicPr>
        <p:blipFill>
          <a:blip r:embed="rId16" cstate="print"/>
          <a:srcRect l="38281" t="25000" r="28906" b="46875"/>
          <a:stretch>
            <a:fillRect/>
          </a:stretch>
        </p:blipFill>
        <p:spPr bwMode="auto">
          <a:xfrm>
            <a:off x="5791200" y="5638800"/>
            <a:ext cx="1447800" cy="930275"/>
          </a:xfrm>
          <a:prstGeom prst="rect">
            <a:avLst/>
          </a:prstGeom>
          <a:noFill/>
        </p:spPr>
      </p:pic>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40963" name="Object 3"/>
          <p:cNvGraphicFramePr>
            <a:graphicFrameLocks/>
          </p:cNvGraphicFramePr>
          <p:nvPr/>
        </p:nvGraphicFramePr>
        <p:xfrm>
          <a:off x="457200" y="1447800"/>
          <a:ext cx="2438400" cy="2286000"/>
        </p:xfrm>
        <a:graphic>
          <a:graphicData uri="http://schemas.openxmlformats.org/presentationml/2006/ole">
            <p:oleObj spid="_x0000_s123906" name="Document" r:id="rId4" imgW="1873226" imgH="1732082" progId="Word.Document.8">
              <p:embed/>
            </p:oleObj>
          </a:graphicData>
        </a:graphic>
      </p:graphicFrame>
      <p:pic>
        <p:nvPicPr>
          <p:cNvPr id="40964" name="Picture 4"/>
          <p:cNvPicPr>
            <a:picLocks noChangeArrowheads="1"/>
          </p:cNvPicPr>
          <p:nvPr/>
        </p:nvPicPr>
        <p:blipFill>
          <a:blip r:embed="rId5" cstate="print">
            <a:lum bright="42000" contrast="66000"/>
          </a:blip>
          <a:srcRect/>
          <a:stretch>
            <a:fillRect/>
          </a:stretch>
        </p:blipFill>
        <p:spPr bwMode="auto">
          <a:xfrm>
            <a:off x="3581400" y="3505200"/>
            <a:ext cx="2362200" cy="2895600"/>
          </a:xfrm>
          <a:prstGeom prst="rect">
            <a:avLst/>
          </a:prstGeom>
          <a:noFill/>
          <a:ln w="9525">
            <a:noFill/>
            <a:miter lim="800000"/>
            <a:headEnd/>
            <a:tailEnd/>
          </a:ln>
          <a:effectLst/>
        </p:spPr>
      </p:pic>
      <p:sp>
        <p:nvSpPr>
          <p:cNvPr id="40965" name="Rectangle 5"/>
          <p:cNvSpPr>
            <a:spLocks noGrp="1" noChangeArrowheads="1"/>
          </p:cNvSpPr>
          <p:nvPr>
            <p:ph type="title"/>
          </p:nvPr>
        </p:nvSpPr>
        <p:spPr>
          <a:xfrm>
            <a:off x="533400" y="228600"/>
            <a:ext cx="8229600" cy="914400"/>
          </a:xfrm>
        </p:spPr>
        <p:txBody>
          <a:bodyPr/>
          <a:lstStyle/>
          <a:p>
            <a:r>
              <a:rPr lang="en-US"/>
              <a:t>Nozzles Types?</a:t>
            </a:r>
            <a:endParaRPr lang="en-US" sz="8000"/>
          </a:p>
        </p:txBody>
      </p:sp>
      <p:pic>
        <p:nvPicPr>
          <p:cNvPr id="40966" name="Picture 6" descr="Hardi-injet"/>
          <p:cNvPicPr>
            <a:picLocks noGrp="1" noChangeAspect="1" noChangeArrowheads="1"/>
          </p:cNvPicPr>
          <p:nvPr>
            <p:ph sz="half" idx="1"/>
          </p:nvPr>
        </p:nvPicPr>
        <p:blipFill>
          <a:blip r:embed="rId6" cstate="print"/>
          <a:stretch>
            <a:fillRect/>
          </a:stretch>
        </p:blipFill>
        <p:spPr>
          <a:xfrm>
            <a:off x="6172200" y="3733800"/>
            <a:ext cx="2857500" cy="2857500"/>
          </a:xfrm>
          <a:noFill/>
          <a:ln/>
        </p:spPr>
      </p:pic>
      <p:pic>
        <p:nvPicPr>
          <p:cNvPr id="40968" name="Picture 8" descr="tfcut"/>
          <p:cNvPicPr>
            <a:picLocks noGrp="1" noChangeAspect="1" noChangeArrowheads="1"/>
          </p:cNvPicPr>
          <p:nvPr>
            <p:ph sz="half" idx="2"/>
          </p:nvPr>
        </p:nvPicPr>
        <p:blipFill>
          <a:blip r:embed="rId7" cstate="print">
            <a:lum bright="30000" contrast="24000"/>
          </a:blip>
          <a:srcRect l="8989" t="20973" r="5618" b="16106"/>
          <a:stretch>
            <a:fillRect/>
          </a:stretch>
        </p:blipFill>
        <p:spPr>
          <a:xfrm>
            <a:off x="4876800" y="990600"/>
            <a:ext cx="3581400" cy="1770063"/>
          </a:xfrm>
          <a:noFill/>
          <a:ln/>
        </p:spPr>
      </p:pic>
      <p:pic>
        <p:nvPicPr>
          <p:cNvPr id="40967" name="Picture 7" descr="hypro-1"/>
          <p:cNvPicPr>
            <a:picLocks noChangeAspect="1" noChangeArrowheads="1"/>
          </p:cNvPicPr>
          <p:nvPr/>
        </p:nvPicPr>
        <p:blipFill>
          <a:blip r:embed="rId8" cstate="print">
            <a:lum bright="-6000" contrast="12000"/>
          </a:blip>
          <a:srcRect/>
          <a:stretch>
            <a:fillRect/>
          </a:stretch>
        </p:blipFill>
        <p:spPr bwMode="auto">
          <a:xfrm>
            <a:off x="533400" y="3886200"/>
            <a:ext cx="2479675" cy="2667000"/>
          </a:xfrm>
          <a:prstGeom prst="rect">
            <a:avLst/>
          </a:prstGeom>
          <a:noFill/>
        </p:spPr>
      </p:pic>
      <p:sp>
        <p:nvSpPr>
          <p:cNvPr id="40969" name="WordArt 9"/>
          <p:cNvSpPr>
            <a:spLocks noChangeArrowheads="1" noChangeShapeType="1" noTextEdit="1"/>
          </p:cNvSpPr>
          <p:nvPr/>
        </p:nvSpPr>
        <p:spPr bwMode="auto">
          <a:xfrm>
            <a:off x="533400" y="533400"/>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flat spray</a:t>
            </a:r>
          </a:p>
        </p:txBody>
      </p:sp>
      <p:sp>
        <p:nvSpPr>
          <p:cNvPr id="40970" name="WordArt 10"/>
          <p:cNvSpPr>
            <a:spLocks noChangeArrowheads="1" noChangeShapeType="1" noTextEdit="1"/>
          </p:cNvSpPr>
          <p:nvPr/>
        </p:nvSpPr>
        <p:spPr bwMode="auto">
          <a:xfrm rot="2137127">
            <a:off x="4240824" y="2373521"/>
            <a:ext cx="1657350" cy="965200"/>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type="none" w="sm" len="sm"/>
                  <a:tailEnd type="none" w="sm" len="sm"/>
                </a:ln>
                <a:solidFill>
                  <a:srgbClr val="0000FF"/>
                </a:solidFill>
                <a:latin typeface="Arial Black"/>
              </a:rPr>
              <a:t>chamber</a:t>
            </a:r>
          </a:p>
        </p:txBody>
      </p:sp>
      <p:sp>
        <p:nvSpPr>
          <p:cNvPr id="40971" name="WordArt 11"/>
          <p:cNvSpPr>
            <a:spLocks noChangeArrowheads="1" noChangeShapeType="1" noTextEdit="1"/>
          </p:cNvSpPr>
          <p:nvPr/>
        </p:nvSpPr>
        <p:spPr bwMode="auto">
          <a:xfrm rot="19312402">
            <a:off x="6031821" y="3295664"/>
            <a:ext cx="1657350" cy="965200"/>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type="none" w="sm" len="sm"/>
                  <a:tailEnd type="none" w="sm" len="sm"/>
                </a:ln>
                <a:solidFill>
                  <a:srgbClr val="0000FF"/>
                </a:solidFill>
                <a:latin typeface="Arial Black"/>
              </a:rPr>
              <a:t>air induced</a:t>
            </a:r>
          </a:p>
        </p:txBody>
      </p:sp>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Extended Range Flat-fan:</a:t>
            </a:r>
          </a:p>
        </p:txBody>
      </p:sp>
      <p:sp>
        <p:nvSpPr>
          <p:cNvPr id="10243" name="Rectangle 3"/>
          <p:cNvSpPr>
            <a:spLocks noGrp="1" noChangeArrowheads="1"/>
          </p:cNvSpPr>
          <p:nvPr>
            <p:ph type="body" sz="half" idx="1"/>
          </p:nvPr>
        </p:nvSpPr>
        <p:spPr>
          <a:xfrm>
            <a:off x="990600" y="4191000"/>
            <a:ext cx="6781800" cy="2057400"/>
          </a:xfrm>
        </p:spPr>
        <p:txBody>
          <a:bodyPr/>
          <a:lstStyle/>
          <a:p>
            <a:r>
              <a:rPr lang="en-US" sz="2800"/>
              <a:t>Tapered edge pattern</a:t>
            </a:r>
          </a:p>
          <a:p>
            <a:r>
              <a:rPr lang="en-US" sz="2800"/>
              <a:t>80 and 110 degree fan</a:t>
            </a:r>
          </a:p>
          <a:p>
            <a:r>
              <a:rPr lang="en-US" sz="2800"/>
              <a:t>Requires overlap - 50 to 60%</a:t>
            </a:r>
          </a:p>
          <a:p>
            <a:r>
              <a:rPr lang="en-US" sz="2800"/>
              <a:t>15-60 psi range</a:t>
            </a:r>
          </a:p>
        </p:txBody>
      </p:sp>
      <p:graphicFrame>
        <p:nvGraphicFramePr>
          <p:cNvPr id="10244" name="Object 4"/>
          <p:cNvGraphicFramePr>
            <a:graphicFrameLocks/>
          </p:cNvGraphicFramePr>
          <p:nvPr/>
        </p:nvGraphicFramePr>
        <p:xfrm>
          <a:off x="1600200" y="1828800"/>
          <a:ext cx="2286000" cy="2133600"/>
        </p:xfrm>
        <a:graphic>
          <a:graphicData uri="http://schemas.openxmlformats.org/presentationml/2006/ole">
            <p:oleObj spid="_x0000_s124930" name="Document" r:id="rId3" imgW="1873226" imgH="1732082" progId="Word.Document.8">
              <p:embed/>
            </p:oleObj>
          </a:graphicData>
        </a:graphic>
      </p:graphicFrame>
      <p:pic>
        <p:nvPicPr>
          <p:cNvPr id="10245" name="Picture 5" descr="hypro-1"/>
          <p:cNvPicPr>
            <a:picLocks noChangeAspect="1" noChangeArrowheads="1"/>
          </p:cNvPicPr>
          <p:nvPr/>
        </p:nvPicPr>
        <p:blipFill>
          <a:blip r:embed="rId4" cstate="print">
            <a:lum bright="-6000" contrast="12000"/>
          </a:blip>
          <a:srcRect/>
          <a:stretch>
            <a:fillRect/>
          </a:stretch>
        </p:blipFill>
        <p:spPr bwMode="auto">
          <a:xfrm>
            <a:off x="4953000" y="1828800"/>
            <a:ext cx="2054225" cy="220980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4000" dirty="0" smtClean="0"/>
              <a:t>Available </a:t>
            </a:r>
            <a:r>
              <a:rPr lang="en-US" sz="4000" dirty="0" smtClean="0"/>
              <a:t>for Turf</a:t>
            </a:r>
            <a:r>
              <a:rPr lang="en-US" sz="4000" dirty="0"/>
              <a:t>:</a:t>
            </a:r>
          </a:p>
        </p:txBody>
      </p:sp>
      <p:pic>
        <p:nvPicPr>
          <p:cNvPr id="12291" name="Picture 3" descr="Raindrop"/>
          <p:cNvPicPr>
            <a:picLocks noChangeAspect="1" noChangeArrowheads="1"/>
          </p:cNvPicPr>
          <p:nvPr/>
        </p:nvPicPr>
        <p:blipFill>
          <a:blip r:embed="rId2" cstate="print">
            <a:lum bright="36000" contrast="30000"/>
          </a:blip>
          <a:srcRect l="16327" r="8163" b="10204"/>
          <a:stretch>
            <a:fillRect/>
          </a:stretch>
        </p:blipFill>
        <p:spPr bwMode="auto">
          <a:xfrm>
            <a:off x="338138" y="1981200"/>
            <a:ext cx="3590925" cy="3602038"/>
          </a:xfrm>
          <a:prstGeom prst="rect">
            <a:avLst/>
          </a:prstGeom>
          <a:noFill/>
        </p:spPr>
      </p:pic>
      <p:pic>
        <p:nvPicPr>
          <p:cNvPr id="12292" name="Picture 4" descr="ttf"/>
          <p:cNvPicPr>
            <a:picLocks noChangeAspect="1" noChangeArrowheads="1"/>
          </p:cNvPicPr>
          <p:nvPr/>
        </p:nvPicPr>
        <p:blipFill>
          <a:blip r:embed="rId3" cstate="print">
            <a:lum bright="24000" contrast="12000"/>
          </a:blip>
          <a:srcRect l="15054" t="8603" r="5376" b="8244"/>
          <a:stretch>
            <a:fillRect/>
          </a:stretch>
        </p:blipFill>
        <p:spPr bwMode="auto">
          <a:xfrm>
            <a:off x="4538663" y="1981200"/>
            <a:ext cx="4064000" cy="3584575"/>
          </a:xfrm>
          <a:prstGeom prst="rect">
            <a:avLst/>
          </a:prstGeom>
          <a:noFill/>
        </p:spPr>
      </p:pic>
      <p:sp>
        <p:nvSpPr>
          <p:cNvPr id="12293" name="WordArt 5"/>
          <p:cNvSpPr>
            <a:spLocks noChangeArrowheads="1" noChangeShapeType="1" noTextEdit="1"/>
          </p:cNvSpPr>
          <p:nvPr/>
        </p:nvSpPr>
        <p:spPr bwMode="auto">
          <a:xfrm>
            <a:off x="1219200" y="5715000"/>
            <a:ext cx="1963738"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type="none" w="sm" len="sm"/>
                  <a:tailEnd type="none" w="sm" len="sm"/>
                </a:ln>
                <a:solidFill>
                  <a:srgbClr val="33CCFF"/>
                </a:solidFill>
                <a:effectLst>
                  <a:outerShdw dist="125724" dir="18900000" algn="ctr" rotWithShape="0">
                    <a:srgbClr val="000099"/>
                  </a:outerShdw>
                </a:effectLst>
                <a:latin typeface="Impact"/>
              </a:rPr>
              <a:t>Raindrop</a:t>
            </a:r>
          </a:p>
        </p:txBody>
      </p:sp>
      <p:sp>
        <p:nvSpPr>
          <p:cNvPr id="12294" name="WordArt 6"/>
          <p:cNvSpPr>
            <a:spLocks noChangeArrowheads="1" noChangeShapeType="1" noTextEdit="1"/>
          </p:cNvSpPr>
          <p:nvPr/>
        </p:nvSpPr>
        <p:spPr bwMode="auto">
          <a:xfrm>
            <a:off x="4808538" y="5791200"/>
            <a:ext cx="36830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Turbo Turf Flood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76200"/>
            <a:ext cx="8382000" cy="1143000"/>
          </a:xfrm>
        </p:spPr>
        <p:txBody>
          <a:bodyPr>
            <a:normAutofit fontScale="90000"/>
          </a:bodyPr>
          <a:lstStyle/>
          <a:p>
            <a:r>
              <a:rPr lang="en-US" dirty="0" smtClean="0"/>
              <a:t>Calibrating granular spreaders:</a:t>
            </a:r>
          </a:p>
        </p:txBody>
      </p:sp>
      <p:sp>
        <p:nvSpPr>
          <p:cNvPr id="13315" name="Rectangle 3"/>
          <p:cNvSpPr>
            <a:spLocks noGrp="1" noChangeArrowheads="1"/>
          </p:cNvSpPr>
          <p:nvPr>
            <p:ph idx="1"/>
          </p:nvPr>
        </p:nvSpPr>
        <p:spPr>
          <a:xfrm>
            <a:off x="0" y="1143000"/>
            <a:ext cx="4800600" cy="2057400"/>
          </a:xfrm>
        </p:spPr>
        <p:txBody>
          <a:bodyPr/>
          <a:lstStyle/>
          <a:p>
            <a:pPr marL="342900" indent="-342900"/>
            <a:r>
              <a:rPr lang="en-US" sz="2000" smtClean="0"/>
              <a:t>Reduces complaints about weed, insect, and disease control.</a:t>
            </a:r>
          </a:p>
          <a:p>
            <a:pPr marL="342900" indent="-342900"/>
            <a:r>
              <a:rPr lang="en-US" sz="2000" smtClean="0"/>
              <a:t>Lowers incidences of using wrong amounts.</a:t>
            </a:r>
          </a:p>
          <a:p>
            <a:pPr marL="342900" indent="-342900"/>
            <a:r>
              <a:rPr lang="en-US" sz="2000" smtClean="0"/>
              <a:t>Minimizes potential problems to the environment.</a:t>
            </a:r>
          </a:p>
        </p:txBody>
      </p:sp>
      <p:pic>
        <p:nvPicPr>
          <p:cNvPr id="13316" name="Picture 4" descr="streaks-3"/>
          <p:cNvPicPr>
            <a:picLocks noChangeAspect="1" noChangeArrowheads="1"/>
          </p:cNvPicPr>
          <p:nvPr/>
        </p:nvPicPr>
        <p:blipFill>
          <a:blip r:embed="rId3" cstate="print"/>
          <a:srcRect/>
          <a:stretch>
            <a:fillRect/>
          </a:stretch>
        </p:blipFill>
        <p:spPr bwMode="auto">
          <a:xfrm>
            <a:off x="4800600" y="3962400"/>
            <a:ext cx="4189413" cy="2667000"/>
          </a:xfrm>
          <a:prstGeom prst="rect">
            <a:avLst/>
          </a:prstGeom>
          <a:noFill/>
          <a:ln w="9525">
            <a:noFill/>
            <a:miter lim="800000"/>
            <a:headEnd/>
            <a:tailEnd/>
          </a:ln>
        </p:spPr>
      </p:pic>
      <p:pic>
        <p:nvPicPr>
          <p:cNvPr id="13317" name="Picture 5" descr="misapp"/>
          <p:cNvPicPr>
            <a:picLocks noChangeAspect="1" noChangeArrowheads="1"/>
          </p:cNvPicPr>
          <p:nvPr/>
        </p:nvPicPr>
        <p:blipFill>
          <a:blip r:embed="rId4" cstate="print"/>
          <a:srcRect/>
          <a:stretch>
            <a:fillRect/>
          </a:stretch>
        </p:blipFill>
        <p:spPr bwMode="auto">
          <a:xfrm>
            <a:off x="304800" y="3581400"/>
            <a:ext cx="4038600" cy="3028950"/>
          </a:xfrm>
          <a:prstGeom prst="rect">
            <a:avLst/>
          </a:prstGeom>
          <a:noFill/>
          <a:ln w="9525">
            <a:noFill/>
            <a:miter lim="800000"/>
            <a:headEnd/>
            <a:tailEnd/>
          </a:ln>
        </p:spPr>
      </p:pic>
      <p:pic>
        <p:nvPicPr>
          <p:cNvPr id="13318" name="Picture 5" descr="fertilize stripes Mom and DAd.jpg"/>
          <p:cNvPicPr>
            <a:picLocks noChangeAspect="1"/>
          </p:cNvPicPr>
          <p:nvPr/>
        </p:nvPicPr>
        <p:blipFill>
          <a:blip r:embed="rId5" cstate="print"/>
          <a:srcRect/>
          <a:stretch>
            <a:fillRect/>
          </a:stretch>
        </p:blipFill>
        <p:spPr bwMode="auto">
          <a:xfrm>
            <a:off x="5181600" y="990600"/>
            <a:ext cx="3733800" cy="280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11200" y="6248400"/>
            <a:ext cx="1897063" cy="457200"/>
          </a:xfrm>
          <a:prstGeom prst="rect">
            <a:avLst/>
          </a:prstGeom>
          <a:noFill/>
          <a:ln w="9525">
            <a:noFill/>
            <a:miter lim="800000"/>
            <a:headEnd/>
            <a:tailEnd/>
          </a:ln>
          <a:effectLst/>
        </p:spPr>
        <p:txBody>
          <a:bodyPr wrap="none" anchor="ctr"/>
          <a:lstStyle/>
          <a:p>
            <a:endParaRPr lang="en-US"/>
          </a:p>
        </p:txBody>
      </p:sp>
      <p:sp>
        <p:nvSpPr>
          <p:cNvPr id="13315" name="Rectangle 3"/>
          <p:cNvSpPr>
            <a:spLocks noChangeArrowheads="1"/>
          </p:cNvSpPr>
          <p:nvPr/>
        </p:nvSpPr>
        <p:spPr bwMode="auto">
          <a:xfrm>
            <a:off x="3149600" y="6248400"/>
            <a:ext cx="2844800" cy="457200"/>
          </a:xfrm>
          <a:prstGeom prst="rect">
            <a:avLst/>
          </a:prstGeom>
          <a:noFill/>
          <a:ln w="9525">
            <a:noFill/>
            <a:miter lim="800000"/>
            <a:headEnd/>
            <a:tailEnd/>
          </a:ln>
          <a:effectLst/>
        </p:spPr>
        <p:txBody>
          <a:bodyPr wrap="none" anchor="ctr"/>
          <a:lstStyle/>
          <a:p>
            <a:endParaRPr lang="en-US"/>
          </a:p>
        </p:txBody>
      </p:sp>
      <p:sp>
        <p:nvSpPr>
          <p:cNvPr id="13316" name="Rectangle 4"/>
          <p:cNvSpPr>
            <a:spLocks noGrp="1" noChangeArrowheads="1"/>
          </p:cNvSpPr>
          <p:nvPr>
            <p:ph type="title"/>
          </p:nvPr>
        </p:nvSpPr>
        <p:spPr>
          <a:noFill/>
          <a:ln/>
        </p:spPr>
        <p:txBody>
          <a:bodyPr lIns="92075" tIns="46038" rIns="92075" bIns="46038" anchor="t"/>
          <a:lstStyle/>
          <a:p>
            <a:r>
              <a:rPr lang="en-US"/>
              <a:t>Turbo Turf Flood Nozzle</a:t>
            </a:r>
          </a:p>
        </p:txBody>
      </p:sp>
      <p:sp>
        <p:nvSpPr>
          <p:cNvPr id="13317" name="Rectangle 5"/>
          <p:cNvSpPr>
            <a:spLocks noGrp="1" noChangeArrowheads="1"/>
          </p:cNvSpPr>
          <p:nvPr>
            <p:ph idx="1"/>
          </p:nvPr>
        </p:nvSpPr>
        <p:spPr>
          <a:xfrm>
            <a:off x="203200" y="2286000"/>
            <a:ext cx="5080000" cy="4114800"/>
          </a:xfrm>
          <a:solidFill>
            <a:srgbClr val="FFFFFF"/>
          </a:solidFill>
          <a:ln/>
        </p:spPr>
        <p:txBody>
          <a:bodyPr lIns="92075" tIns="46038" rIns="92075" bIns="46038"/>
          <a:lstStyle/>
          <a:p>
            <a:r>
              <a:rPr lang="en-US" sz="2800">
                <a:latin typeface="Arial" pitchFamily="34" charset="0"/>
              </a:rPr>
              <a:t>Flat Spray Pattern</a:t>
            </a:r>
          </a:p>
          <a:p>
            <a:r>
              <a:rPr lang="en-US" sz="2800">
                <a:latin typeface="Arial" pitchFamily="34" charset="0"/>
              </a:rPr>
              <a:t>Uniform spray distribution</a:t>
            </a:r>
          </a:p>
          <a:p>
            <a:r>
              <a:rPr lang="en-US" sz="2800">
                <a:latin typeface="Arial" pitchFamily="34" charset="0"/>
              </a:rPr>
              <a:t>Tapered edge</a:t>
            </a:r>
          </a:p>
          <a:p>
            <a:r>
              <a:rPr lang="en-US" sz="2800">
                <a:latin typeface="Arial" pitchFamily="34" charset="0"/>
              </a:rPr>
              <a:t>50% overlap</a:t>
            </a:r>
          </a:p>
          <a:p>
            <a:r>
              <a:rPr lang="en-US" sz="2800">
                <a:latin typeface="Arial" pitchFamily="34" charset="0"/>
              </a:rPr>
              <a:t>Turbulation chamber</a:t>
            </a:r>
          </a:p>
          <a:p>
            <a:r>
              <a:rPr lang="en-US" sz="2800">
                <a:latin typeface="Arial" pitchFamily="34" charset="0"/>
              </a:rPr>
              <a:t>Pre-orifice design</a:t>
            </a:r>
          </a:p>
          <a:p>
            <a:r>
              <a:rPr lang="en-US" sz="2800">
                <a:latin typeface="Arial" pitchFamily="34" charset="0"/>
              </a:rPr>
              <a:t>Large-drift resistant droplets</a:t>
            </a:r>
            <a:endParaRPr lang="en-US" sz="2800"/>
          </a:p>
        </p:txBody>
      </p:sp>
      <p:pic>
        <p:nvPicPr>
          <p:cNvPr id="13318" name="Picture 6" descr="tfcut"/>
          <p:cNvPicPr>
            <a:picLocks noChangeAspect="1" noChangeArrowheads="1"/>
          </p:cNvPicPr>
          <p:nvPr/>
        </p:nvPicPr>
        <p:blipFill>
          <a:blip r:embed="rId3" cstate="print">
            <a:lum bright="30000" contrast="24000"/>
          </a:blip>
          <a:srcRect l="8989" t="20973" r="5618" b="16106"/>
          <a:stretch>
            <a:fillRect/>
          </a:stretch>
        </p:blipFill>
        <p:spPr bwMode="auto">
          <a:xfrm>
            <a:off x="5621338" y="1905000"/>
            <a:ext cx="2981325" cy="1852613"/>
          </a:xfrm>
          <a:prstGeom prst="rect">
            <a:avLst/>
          </a:prstGeom>
          <a:noFill/>
        </p:spPr>
      </p:pic>
      <p:pic>
        <p:nvPicPr>
          <p:cNvPr id="13319" name="Picture 7" descr="ttf"/>
          <p:cNvPicPr>
            <a:picLocks noChangeAspect="1" noChangeArrowheads="1"/>
          </p:cNvPicPr>
          <p:nvPr/>
        </p:nvPicPr>
        <p:blipFill>
          <a:blip r:embed="rId4" cstate="print">
            <a:lum bright="24000" contrast="12000"/>
          </a:blip>
          <a:srcRect l="15054" t="8603" r="5376" b="8244"/>
          <a:stretch>
            <a:fillRect/>
          </a:stretch>
        </p:blipFill>
        <p:spPr bwMode="auto">
          <a:xfrm>
            <a:off x="5621338" y="3962400"/>
            <a:ext cx="2913062" cy="2568575"/>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pic>
        <p:nvPicPr>
          <p:cNvPr id="17411" name="Picture 3" descr="scan"/>
          <p:cNvPicPr>
            <a:picLocks noGrp="1" noChangeAspect="1" noChangeArrowheads="1"/>
          </p:cNvPicPr>
          <p:nvPr>
            <p:ph idx="1"/>
          </p:nvPr>
        </p:nvPicPr>
        <p:blipFill>
          <a:blip r:embed="rId2" cstate="print"/>
          <a:srcRect r="16791" b="40741"/>
          <a:stretch>
            <a:fillRect/>
          </a:stretch>
        </p:blipFill>
        <p:spPr>
          <a:xfrm>
            <a:off x="152400" y="152400"/>
            <a:ext cx="8839200" cy="6529388"/>
          </a:xfrm>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endParaRPr lang="en-US"/>
          </a:p>
        </p:txBody>
      </p:sp>
      <p:sp>
        <p:nvSpPr>
          <p:cNvPr id="1260547" name="Rectangle 3"/>
          <p:cNvSpPr>
            <a:spLocks noGrp="1" noChangeArrowheads="1"/>
          </p:cNvSpPr>
          <p:nvPr>
            <p:ph type="title"/>
          </p:nvPr>
        </p:nvSpPr>
        <p:spPr/>
        <p:txBody>
          <a:bodyPr/>
          <a:lstStyle/>
          <a:p>
            <a:pPr algn="l"/>
            <a:r>
              <a:rPr lang="en-US" sz="4000"/>
              <a:t>Turbo Flat-fan:</a:t>
            </a:r>
          </a:p>
        </p:txBody>
      </p:sp>
      <p:pic>
        <p:nvPicPr>
          <p:cNvPr id="1260548" name="Picture 4"/>
          <p:cNvPicPr>
            <a:picLocks noGrp="1" noChangeArrowheads="1"/>
          </p:cNvPicPr>
          <p:nvPr>
            <p:ph sz="quarter" idx="2"/>
          </p:nvPr>
        </p:nvPicPr>
        <p:blipFill>
          <a:blip r:embed="rId4" cstate="print">
            <a:lum contrast="12000"/>
          </a:blip>
          <a:srcRect/>
          <a:stretch>
            <a:fillRect/>
          </a:stretch>
        </p:blipFill>
        <p:spPr>
          <a:xfrm>
            <a:off x="5943600" y="1371600"/>
            <a:ext cx="2590800" cy="1524000"/>
          </a:xfrm>
          <a:noFill/>
          <a:ln/>
        </p:spPr>
      </p:pic>
      <p:sp>
        <p:nvSpPr>
          <p:cNvPr id="1260549" name="Rectangle 5"/>
          <p:cNvSpPr>
            <a:spLocks noChangeArrowheads="1"/>
          </p:cNvSpPr>
          <p:nvPr/>
        </p:nvSpPr>
        <p:spPr bwMode="auto">
          <a:xfrm>
            <a:off x="2362200" y="3429000"/>
            <a:ext cx="6477000" cy="2667000"/>
          </a:xfrm>
          <a:prstGeom prst="rect">
            <a:avLst/>
          </a:prstGeom>
          <a:solidFill>
            <a:schemeClr val="bg1"/>
          </a:solidFill>
          <a:ln w="12700">
            <a:noFill/>
            <a:miter lim="800000"/>
            <a:headEnd/>
            <a:tailEnd/>
          </a:ln>
          <a:effectLst/>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000" b="0" dirty="0">
                <a:latin typeface="+mj-lt"/>
              </a:rPr>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Tapered edge, wide angle flat pattern</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Wide pressure range, 15 – 90 psi</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Large, drift resistant droplets</a:t>
            </a:r>
          </a:p>
          <a:p>
            <a:pPr marL="342900" indent="-342900" eaLnBrk="0" hangingPunct="0">
              <a:spcBef>
                <a:spcPct val="20000"/>
              </a:spcBef>
              <a:buClr>
                <a:srgbClr val="868686"/>
              </a:buClr>
              <a:buSzPct val="75000"/>
              <a:buFont typeface="Monotype Sorts" pitchFamily="2" charset="2"/>
              <a:buChar char="l"/>
            </a:pPr>
            <a:r>
              <a:rPr lang="en-US" sz="2000" b="0" dirty="0">
                <a:latin typeface="+mj-lt"/>
              </a:rPr>
              <a:t>Plastic with superior wear characteristics</a:t>
            </a:r>
          </a:p>
        </p:txBody>
      </p:sp>
      <p:pic>
        <p:nvPicPr>
          <p:cNvPr id="1260550" name="Picture 6" descr="TT cutaway"/>
          <p:cNvPicPr>
            <a:picLocks noChangeAspect="1" noChangeArrowheads="1"/>
          </p:cNvPicPr>
          <p:nvPr/>
        </p:nvPicPr>
        <p:blipFill>
          <a:blip r:embed="rId5" cstate="print"/>
          <a:srcRect/>
          <a:stretch>
            <a:fillRect/>
          </a:stretch>
        </p:blipFill>
        <p:spPr bwMode="auto">
          <a:xfrm>
            <a:off x="304800" y="1676400"/>
            <a:ext cx="2116138" cy="2389188"/>
          </a:xfrm>
          <a:prstGeom prst="rect">
            <a:avLst/>
          </a:prstGeom>
          <a:noFill/>
        </p:spPr>
      </p:pic>
      <p:sp>
        <p:nvSpPr>
          <p:cNvPr id="1260551" name="Rectangle 7"/>
          <p:cNvSpPr>
            <a:spLocks noChangeArrowheads="1"/>
          </p:cNvSpPr>
          <p:nvPr/>
        </p:nvSpPr>
        <p:spPr bwMode="auto">
          <a:xfrm>
            <a:off x="2667000" y="2057400"/>
            <a:ext cx="1600200" cy="6096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Pre-orifice</a:t>
            </a:r>
          </a:p>
        </p:txBody>
      </p:sp>
      <p:sp>
        <p:nvSpPr>
          <p:cNvPr id="1260552" name="Rectangle 8"/>
          <p:cNvSpPr>
            <a:spLocks noChangeArrowheads="1"/>
          </p:cNvSpPr>
          <p:nvPr/>
        </p:nvSpPr>
        <p:spPr bwMode="auto">
          <a:xfrm>
            <a:off x="457200" y="4419600"/>
            <a:ext cx="16764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Exit orifice</a:t>
            </a:r>
          </a:p>
        </p:txBody>
      </p:sp>
      <p:sp>
        <p:nvSpPr>
          <p:cNvPr id="1260553" name="Line 9"/>
          <p:cNvSpPr>
            <a:spLocks noChangeShapeType="1"/>
          </p:cNvSpPr>
          <p:nvPr/>
        </p:nvSpPr>
        <p:spPr bwMode="auto">
          <a:xfrm flipH="1">
            <a:off x="1295400" y="2743200"/>
            <a:ext cx="1219200" cy="381000"/>
          </a:xfrm>
          <a:prstGeom prst="line">
            <a:avLst/>
          </a:prstGeom>
          <a:noFill/>
          <a:ln w="38100">
            <a:solidFill>
              <a:schemeClr val="tx1"/>
            </a:solidFill>
            <a:round/>
            <a:headEnd/>
            <a:tailEnd type="triangle" w="med" len="med"/>
          </a:ln>
          <a:effectLst/>
        </p:spPr>
        <p:txBody>
          <a:bodyPr wrap="none"/>
          <a:lstStyle/>
          <a:p>
            <a:endParaRPr lang="en-US"/>
          </a:p>
        </p:txBody>
      </p:sp>
      <p:sp>
        <p:nvSpPr>
          <p:cNvPr id="1260554" name="Line 10"/>
          <p:cNvSpPr>
            <a:spLocks noChangeShapeType="1"/>
          </p:cNvSpPr>
          <p:nvPr/>
        </p:nvSpPr>
        <p:spPr bwMode="auto">
          <a:xfrm flipV="1">
            <a:off x="1676400" y="3962400"/>
            <a:ext cx="76200" cy="533400"/>
          </a:xfrm>
          <a:prstGeom prst="line">
            <a:avLst/>
          </a:prstGeom>
          <a:noFill/>
          <a:ln w="38100">
            <a:solidFill>
              <a:schemeClr val="tx1"/>
            </a:solidFill>
            <a:round/>
            <a:headEnd/>
            <a:tailEnd type="triangle" w="med" len="med"/>
          </a:ln>
          <a:effectLst/>
        </p:spPr>
        <p:txBody>
          <a:bodyPr wrap="none"/>
          <a:lstStyle/>
          <a:p>
            <a:endParaRPr lang="en-US"/>
          </a:p>
        </p:txBody>
      </p:sp>
      <p:pic>
        <p:nvPicPr>
          <p:cNvPr id="1260555" name="Picture 11"/>
          <p:cNvPicPr>
            <a:picLocks noGrp="1" noChangeArrowheads="1"/>
          </p:cNvPicPr>
          <p:nvPr>
            <p:ph sz="quarter" idx="3"/>
          </p:nvPr>
        </p:nvPicPr>
        <p:blipFill>
          <a:blip r:embed="rId6" cstate="print">
            <a:lum bright="42000" contrast="66000"/>
          </a:blip>
          <a:srcRect/>
          <a:stretch>
            <a:fillRect/>
          </a:stretch>
        </p:blipFill>
        <p:spPr>
          <a:xfrm>
            <a:off x="381000" y="5029200"/>
            <a:ext cx="1600200" cy="1752600"/>
          </a:xfrm>
          <a:noFill/>
          <a:ln/>
        </p:spPr>
      </p:pic>
      <p:sp>
        <p:nvSpPr>
          <p:cNvPr id="1260556" name="WordArt 12"/>
          <p:cNvSpPr>
            <a:spLocks noChangeArrowheads="1" noChangeShapeType="1" noTextEdit="1"/>
          </p:cNvSpPr>
          <p:nvPr/>
        </p:nvSpPr>
        <p:spPr bwMode="auto">
          <a:xfrm rot="-395504">
            <a:off x="4114800" y="7620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Tree>
    <p:custDataLst>
      <p:tags r:id="rId1"/>
    </p:custDataLst>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85800"/>
          </a:xfrm>
        </p:spPr>
        <p:txBody>
          <a:bodyPr>
            <a:noAutofit/>
          </a:bodyPr>
          <a:lstStyle/>
          <a:p>
            <a:pPr eaLnBrk="1" hangingPunct="1"/>
            <a:r>
              <a:rPr lang="en-US" sz="4000" b="1" dirty="0" smtClean="0"/>
              <a:t>New Release In 2006</a:t>
            </a:r>
          </a:p>
        </p:txBody>
      </p:sp>
      <p:sp>
        <p:nvSpPr>
          <p:cNvPr id="40963" name="Rectangle 3"/>
          <p:cNvSpPr>
            <a:spLocks noGrp="1" noChangeArrowheads="1"/>
          </p:cNvSpPr>
          <p:nvPr>
            <p:ph type="body" sz="half" idx="1"/>
          </p:nvPr>
        </p:nvSpPr>
        <p:spPr>
          <a:xfrm>
            <a:off x="228600" y="1752600"/>
            <a:ext cx="4724400" cy="1752600"/>
          </a:xfrm>
        </p:spPr>
        <p:txBody>
          <a:bodyPr>
            <a:normAutofit fontScale="92500"/>
          </a:bodyPr>
          <a:lstStyle/>
          <a:p>
            <a:pPr eaLnBrk="1" hangingPunct="1"/>
            <a:r>
              <a:rPr lang="en-US" sz="2400" dirty="0" smtClean="0"/>
              <a:t>Dual outlet</a:t>
            </a:r>
          </a:p>
          <a:p>
            <a:pPr eaLnBrk="1" hangingPunct="1"/>
            <a:r>
              <a:rPr lang="en-US" sz="2400" dirty="0" smtClean="0"/>
              <a:t>Superior leaf coverage</a:t>
            </a:r>
          </a:p>
          <a:p>
            <a:pPr eaLnBrk="1" hangingPunct="1"/>
            <a:r>
              <a:rPr lang="en-US" sz="2400" dirty="0" smtClean="0"/>
              <a:t>Droplet range slightly larger that comparable TT flat-fan</a:t>
            </a:r>
          </a:p>
        </p:txBody>
      </p:sp>
      <p:sp>
        <p:nvSpPr>
          <p:cNvPr id="40964" name="Rectangle 4"/>
          <p:cNvSpPr>
            <a:spLocks noChangeArrowheads="1"/>
          </p:cNvSpPr>
          <p:nvPr/>
        </p:nvSpPr>
        <p:spPr bwMode="auto">
          <a:xfrm>
            <a:off x="609600" y="3886200"/>
            <a:ext cx="3505200" cy="457200"/>
          </a:xfrm>
          <a:prstGeom prst="rect">
            <a:avLst/>
          </a:prstGeom>
          <a:noFill/>
          <a:ln w="9525">
            <a:solidFill>
              <a:schemeClr val="tx1"/>
            </a:solidFill>
            <a:miter lim="800000"/>
            <a:headEnd/>
            <a:tailEnd/>
          </a:ln>
        </p:spPr>
        <p:txBody>
          <a:bodyPr wrap="none" anchor="ctr"/>
          <a:lstStyle/>
          <a:p>
            <a:pPr algn="ctr"/>
            <a:r>
              <a:rPr lang="en-US" sz="2400" b="1" dirty="0">
                <a:latin typeface="+mn-lt"/>
              </a:rPr>
              <a:t>Turbo </a:t>
            </a:r>
            <a:r>
              <a:rPr lang="en-US" sz="2400" b="1" dirty="0" err="1">
                <a:latin typeface="+mn-lt"/>
              </a:rPr>
              <a:t>TwinJet</a:t>
            </a:r>
            <a:endParaRPr lang="en-US" sz="2400" b="1" dirty="0">
              <a:latin typeface="+mn-lt"/>
            </a:endParaRPr>
          </a:p>
        </p:txBody>
      </p:sp>
      <p:pic>
        <p:nvPicPr>
          <p:cNvPr id="40965" name="Picture 5"/>
          <p:cNvPicPr>
            <a:picLocks noChangeAspect="1" noChangeArrowheads="1"/>
          </p:cNvPicPr>
          <p:nvPr/>
        </p:nvPicPr>
        <p:blipFill>
          <a:blip r:embed="rId4" cstate="email"/>
          <a:srcRect/>
          <a:stretch>
            <a:fillRect/>
          </a:stretch>
        </p:blipFill>
        <p:spPr bwMode="auto">
          <a:xfrm>
            <a:off x="381000" y="4694237"/>
            <a:ext cx="8382000" cy="1782763"/>
          </a:xfrm>
          <a:prstGeom prst="rect">
            <a:avLst/>
          </a:prstGeom>
          <a:noFill/>
          <a:ln w="12700">
            <a:noFill/>
            <a:miter lim="800000"/>
            <a:headEnd/>
            <a:tailEnd/>
          </a:ln>
        </p:spPr>
      </p:pic>
      <p:pic>
        <p:nvPicPr>
          <p:cNvPr id="40966" name="Picture 6"/>
          <p:cNvPicPr>
            <a:picLocks noChangeAspect="1" noChangeArrowheads="1"/>
          </p:cNvPicPr>
          <p:nvPr/>
        </p:nvPicPr>
        <p:blipFill>
          <a:blip r:embed="rId5" cstate="email"/>
          <a:srcRect/>
          <a:stretch>
            <a:fillRect/>
          </a:stretch>
        </p:blipFill>
        <p:spPr bwMode="auto">
          <a:xfrm>
            <a:off x="4724400" y="1447800"/>
            <a:ext cx="2438400" cy="2424112"/>
          </a:xfrm>
          <a:prstGeom prst="rect">
            <a:avLst/>
          </a:prstGeom>
          <a:noFill/>
          <a:ln w="12700">
            <a:noFill/>
            <a:miter lim="800000"/>
            <a:headEnd/>
            <a:tailEnd/>
          </a:ln>
        </p:spPr>
      </p:pic>
      <p:pic>
        <p:nvPicPr>
          <p:cNvPr id="8" name="Picture 19" descr="TT cutaway"/>
          <p:cNvPicPr>
            <a:picLocks noChangeAspect="1" noChangeArrowheads="1"/>
          </p:cNvPicPr>
          <p:nvPr/>
        </p:nvPicPr>
        <p:blipFill>
          <a:blip r:embed="rId6" cstate="email"/>
          <a:srcRect/>
          <a:stretch>
            <a:fillRect/>
          </a:stretch>
        </p:blipFill>
        <p:spPr bwMode="auto">
          <a:xfrm>
            <a:off x="7391400" y="1600200"/>
            <a:ext cx="1524000" cy="1720374"/>
          </a:xfrm>
          <a:prstGeom prst="rect">
            <a:avLst/>
          </a:prstGeom>
          <a:noFill/>
        </p:spPr>
      </p:pic>
      <p:sp>
        <p:nvSpPr>
          <p:cNvPr id="9" name="Line 9"/>
          <p:cNvSpPr>
            <a:spLocks noChangeShapeType="1"/>
          </p:cNvSpPr>
          <p:nvPr/>
        </p:nvSpPr>
        <p:spPr bwMode="auto">
          <a:xfrm>
            <a:off x="7086600" y="1752600"/>
            <a:ext cx="990600" cy="838200"/>
          </a:xfrm>
          <a:prstGeom prst="line">
            <a:avLst/>
          </a:prstGeom>
          <a:noFill/>
          <a:ln w="38100">
            <a:solidFill>
              <a:schemeClr val="tx1"/>
            </a:solidFill>
            <a:round/>
            <a:headEnd/>
            <a:tailEnd type="triangle" w="med" len="med"/>
          </a:ln>
        </p:spPr>
        <p:txBody>
          <a:bodyPr wrap="none"/>
          <a:lstStyle/>
          <a:p>
            <a:endParaRPr lang="en-US"/>
          </a:p>
        </p:txBody>
      </p:sp>
      <p:sp>
        <p:nvSpPr>
          <p:cNvPr id="10" name="Line 10"/>
          <p:cNvSpPr>
            <a:spLocks noChangeShapeType="1"/>
          </p:cNvSpPr>
          <p:nvPr/>
        </p:nvSpPr>
        <p:spPr bwMode="auto">
          <a:xfrm flipV="1">
            <a:off x="8382000" y="3276600"/>
            <a:ext cx="76200" cy="533400"/>
          </a:xfrm>
          <a:prstGeom prst="line">
            <a:avLst/>
          </a:prstGeom>
          <a:noFill/>
          <a:ln w="38100">
            <a:solidFill>
              <a:schemeClr val="tx1"/>
            </a:solidFill>
            <a:round/>
            <a:headEnd/>
            <a:tailEnd type="triangle" w="med" len="med"/>
          </a:ln>
        </p:spPr>
        <p:txBody>
          <a:bodyPr wrap="none"/>
          <a:lstStyle/>
          <a:p>
            <a:endParaRPr lang="en-US"/>
          </a:p>
        </p:txBody>
      </p:sp>
      <p:sp>
        <p:nvSpPr>
          <p:cNvPr id="11" name="Line 9"/>
          <p:cNvSpPr>
            <a:spLocks noChangeShapeType="1"/>
          </p:cNvSpPr>
          <p:nvPr/>
        </p:nvSpPr>
        <p:spPr bwMode="auto">
          <a:xfrm flipH="1">
            <a:off x="6172200" y="1752600"/>
            <a:ext cx="914400" cy="457200"/>
          </a:xfrm>
          <a:prstGeom prst="line">
            <a:avLst/>
          </a:prstGeom>
          <a:noFill/>
          <a:ln w="38100">
            <a:solidFill>
              <a:schemeClr val="tx1"/>
            </a:solidFill>
            <a:round/>
            <a:headEnd/>
            <a:tailEnd type="triangle" w="med" len="med"/>
          </a:ln>
        </p:spPr>
        <p:txBody>
          <a:bodyPr wrap="none"/>
          <a:lstStyle/>
          <a:p>
            <a:endParaRPr lang="en-US"/>
          </a:p>
        </p:txBody>
      </p:sp>
      <p:sp>
        <p:nvSpPr>
          <p:cNvPr id="12" name="Text Box 7"/>
          <p:cNvSpPr txBox="1">
            <a:spLocks noChangeArrowheads="1"/>
          </p:cNvSpPr>
          <p:nvPr/>
        </p:nvSpPr>
        <p:spPr bwMode="auto">
          <a:xfrm>
            <a:off x="228600" y="1143000"/>
            <a:ext cx="4572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10, TeeJet Catalog 50A</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urret"/>
          <p:cNvPicPr>
            <a:picLocks noChangeAspect="1" noChangeArrowheads="1"/>
          </p:cNvPicPr>
          <p:nvPr/>
        </p:nvPicPr>
        <p:blipFill>
          <a:blip r:embed="rId3" cstate="print"/>
          <a:srcRect/>
          <a:stretch>
            <a:fillRect/>
          </a:stretch>
        </p:blipFill>
        <p:spPr bwMode="auto">
          <a:xfrm>
            <a:off x="2209800" y="2057400"/>
            <a:ext cx="4800600" cy="3600450"/>
          </a:xfrm>
          <a:prstGeom prst="rect">
            <a:avLst/>
          </a:prstGeom>
          <a:noFill/>
        </p:spPr>
      </p:pic>
      <p:sp>
        <p:nvSpPr>
          <p:cNvPr id="21507" name="Rectangle 3"/>
          <p:cNvSpPr>
            <a:spLocks noChangeArrowheads="1"/>
          </p:cNvSpPr>
          <p:nvPr/>
        </p:nvSpPr>
        <p:spPr bwMode="auto">
          <a:xfrm>
            <a:off x="533400" y="0"/>
            <a:ext cx="8458200" cy="1143000"/>
          </a:xfrm>
          <a:prstGeom prst="rect">
            <a:avLst/>
          </a:prstGeom>
          <a:noFill/>
          <a:ln w="9525">
            <a:noFill/>
            <a:miter lim="800000"/>
            <a:headEnd/>
            <a:tailEnd/>
          </a:ln>
          <a:effectLst/>
        </p:spPr>
        <p:txBody>
          <a:bodyPr lIns="92075" tIns="46038" rIns="92075" bIns="46038" anchor="ctr"/>
          <a:lstStyle/>
          <a:p>
            <a:pPr eaLnBrk="0" hangingPunct="0"/>
            <a:r>
              <a:rPr lang="en-US" sz="4400" b="1">
                <a:latin typeface="Comic Sans MS" pitchFamily="66" charset="0"/>
              </a:rPr>
              <a:t>Air-Induction/Venturi Nozzles</a:t>
            </a:r>
            <a:endParaRPr lang="en-US" sz="4000" b="1">
              <a:latin typeface="Comic Sans MS" pitchFamily="66" charset="0"/>
            </a:endParaRPr>
          </a:p>
        </p:txBody>
      </p:sp>
      <p:sp>
        <p:nvSpPr>
          <p:cNvPr id="21508" name="Rectangle 4"/>
          <p:cNvSpPr>
            <a:spLocks noChangeArrowheads="1"/>
          </p:cNvSpPr>
          <p:nvPr/>
        </p:nvSpPr>
        <p:spPr bwMode="auto">
          <a:xfrm>
            <a:off x="685800" y="914400"/>
            <a:ext cx="7950200" cy="1219200"/>
          </a:xfrm>
          <a:prstGeom prst="rect">
            <a:avLst/>
          </a:prstGeom>
          <a:solidFill>
            <a:srgbClr val="FFFFFF"/>
          </a:solidFill>
          <a:ln w="9525">
            <a:noFill/>
            <a:miter lim="800000"/>
            <a:headEnd/>
            <a:tailEnd/>
          </a:ln>
          <a:effectLst/>
        </p:spPr>
        <p:txBody>
          <a:bodyPr lIns="92075" tIns="46038" rIns="92075" bIns="46038"/>
          <a:lstStyle/>
          <a:p>
            <a:pPr marL="342900" indent="-342900" eaLnBrk="0" hangingPunct="0">
              <a:spcBef>
                <a:spcPct val="20000"/>
              </a:spcBef>
              <a:buClr>
                <a:schemeClr val="folHlink"/>
              </a:buClr>
              <a:buSzPct val="75000"/>
              <a:buFont typeface="Monotype Sorts" pitchFamily="2" charset="2"/>
              <a:buNone/>
            </a:pPr>
            <a:r>
              <a:rPr lang="en-US" sz="3600" b="1" dirty="0">
                <a:solidFill>
                  <a:srgbClr val="0000CC"/>
                </a:solidFill>
                <a:latin typeface="Arial" pitchFamily="34" charset="0"/>
              </a:rPr>
              <a:t>Where air is drawn into the nozzle cavity and exits with the fluid.</a:t>
            </a:r>
          </a:p>
        </p:txBody>
      </p:sp>
      <p:pic>
        <p:nvPicPr>
          <p:cNvPr id="21509" name="Picture 5" descr="Copy of AITIPS"/>
          <p:cNvPicPr>
            <a:picLocks noChangeAspect="1" noChangeArrowheads="1"/>
          </p:cNvPicPr>
          <p:nvPr/>
        </p:nvPicPr>
        <p:blipFill>
          <a:blip r:embed="rId4" cstate="print"/>
          <a:srcRect l="15909" r="65909"/>
          <a:stretch>
            <a:fillRect/>
          </a:stretch>
        </p:blipFill>
        <p:spPr bwMode="auto">
          <a:xfrm>
            <a:off x="7620000" y="1981200"/>
            <a:ext cx="1108075" cy="2915599"/>
          </a:xfrm>
          <a:prstGeom prst="rect">
            <a:avLst/>
          </a:prstGeom>
          <a:noFill/>
        </p:spPr>
      </p:pic>
      <p:pic>
        <p:nvPicPr>
          <p:cNvPr id="21510" name="Picture 6" descr="lodrift2"/>
          <p:cNvPicPr>
            <a:picLocks noChangeAspect="1" noChangeArrowheads="1"/>
          </p:cNvPicPr>
          <p:nvPr/>
        </p:nvPicPr>
        <p:blipFill>
          <a:blip r:embed="rId5" cstate="print"/>
          <a:srcRect/>
          <a:stretch>
            <a:fillRect/>
          </a:stretch>
        </p:blipFill>
        <p:spPr bwMode="auto">
          <a:xfrm>
            <a:off x="304800" y="3886200"/>
            <a:ext cx="1395413" cy="1600200"/>
          </a:xfrm>
          <a:prstGeom prst="rect">
            <a:avLst/>
          </a:prstGeom>
          <a:noFill/>
        </p:spPr>
      </p:pic>
      <p:pic>
        <p:nvPicPr>
          <p:cNvPr id="21511" name="Picture 7" descr="MVC-003L"/>
          <p:cNvPicPr>
            <a:picLocks noChangeAspect="1" noChangeArrowheads="1"/>
          </p:cNvPicPr>
          <p:nvPr/>
        </p:nvPicPr>
        <p:blipFill>
          <a:blip r:embed="rId6" cstate="print"/>
          <a:srcRect l="26190" t="6349" r="14285" b="17461"/>
          <a:stretch>
            <a:fillRect/>
          </a:stretch>
        </p:blipFill>
        <p:spPr bwMode="auto">
          <a:xfrm>
            <a:off x="5715000" y="4800600"/>
            <a:ext cx="1752600" cy="1682750"/>
          </a:xfrm>
          <a:prstGeom prst="rect">
            <a:avLst/>
          </a:prstGeom>
          <a:noFill/>
        </p:spPr>
      </p:pic>
      <p:pic>
        <p:nvPicPr>
          <p:cNvPr id="21512" name="Picture 8" descr="turbo drop"/>
          <p:cNvPicPr>
            <a:picLocks noChangeAspect="1" noChangeArrowheads="1"/>
          </p:cNvPicPr>
          <p:nvPr/>
        </p:nvPicPr>
        <p:blipFill>
          <a:blip r:embed="rId7" cstate="print">
            <a:lum bright="24000"/>
          </a:blip>
          <a:srcRect l="24390" t="12195" r="19513" b="9756"/>
          <a:stretch>
            <a:fillRect/>
          </a:stretch>
        </p:blipFill>
        <p:spPr bwMode="auto">
          <a:xfrm>
            <a:off x="304800" y="2057400"/>
            <a:ext cx="1606550" cy="1676400"/>
          </a:xfrm>
          <a:prstGeom prst="rect">
            <a:avLst/>
          </a:prstGeom>
          <a:noFill/>
        </p:spPr>
      </p:pic>
      <p:pic>
        <p:nvPicPr>
          <p:cNvPr id="21513" name="Picture 9" descr="air bubble"/>
          <p:cNvPicPr>
            <a:picLocks noChangeAspect="1" noChangeArrowheads="1"/>
          </p:cNvPicPr>
          <p:nvPr/>
        </p:nvPicPr>
        <p:blipFill>
          <a:blip r:embed="rId8" cstate="print"/>
          <a:srcRect l="26830" t="26016" r="31708" b="28455"/>
          <a:stretch>
            <a:fillRect/>
          </a:stretch>
        </p:blipFill>
        <p:spPr bwMode="auto">
          <a:xfrm>
            <a:off x="1905000" y="5257800"/>
            <a:ext cx="1676400" cy="1381125"/>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http://www.hypropumps.com/NR/rdonlyres/E2877E66-7759-4301-AE01-FF3B4563E4F5/46/SG_ULD_pic.jpg"/>
          <p:cNvPicPr>
            <a:picLocks noChangeAspect="1" noChangeArrowheads="1"/>
          </p:cNvPicPr>
          <p:nvPr/>
        </p:nvPicPr>
        <p:blipFill>
          <a:blip r:embed="rId3" cstate="email"/>
          <a:srcRect/>
          <a:stretch>
            <a:fillRect/>
          </a:stretch>
        </p:blipFill>
        <p:spPr bwMode="auto">
          <a:xfrm>
            <a:off x="4114800" y="4419600"/>
            <a:ext cx="2370667" cy="2133600"/>
          </a:xfrm>
          <a:prstGeom prst="rect">
            <a:avLst/>
          </a:prstGeom>
          <a:noFill/>
        </p:spPr>
      </p:pic>
      <p:sp>
        <p:nvSpPr>
          <p:cNvPr id="41986" name="Rectangle 2"/>
          <p:cNvSpPr>
            <a:spLocks noGrp="1" noChangeArrowheads="1"/>
          </p:cNvSpPr>
          <p:nvPr>
            <p:ph type="title"/>
          </p:nvPr>
        </p:nvSpPr>
        <p:spPr>
          <a:xfrm>
            <a:off x="406400" y="76200"/>
            <a:ext cx="8509000" cy="762000"/>
          </a:xfrm>
        </p:spPr>
        <p:txBody>
          <a:bodyPr/>
          <a:lstStyle/>
          <a:p>
            <a:pPr eaLnBrk="1" hangingPunct="1"/>
            <a:r>
              <a:rPr lang="en-US" sz="4000" b="1" dirty="0" smtClean="0"/>
              <a:t>Pre-Orifice VENTURI Nozzles</a:t>
            </a:r>
          </a:p>
        </p:txBody>
      </p:sp>
      <p:pic>
        <p:nvPicPr>
          <p:cNvPr id="41987" name="Picture 3" descr="AI Cutaway"/>
          <p:cNvPicPr>
            <a:picLocks noChangeAspect="1" noChangeArrowheads="1"/>
          </p:cNvPicPr>
          <p:nvPr/>
        </p:nvPicPr>
        <p:blipFill>
          <a:blip r:embed="rId4" cstate="email"/>
          <a:srcRect/>
          <a:stretch>
            <a:fillRect/>
          </a:stretch>
        </p:blipFill>
        <p:spPr bwMode="auto">
          <a:xfrm>
            <a:off x="5562600" y="762000"/>
            <a:ext cx="1343025" cy="3898900"/>
          </a:xfrm>
          <a:prstGeom prst="rect">
            <a:avLst/>
          </a:prstGeom>
          <a:noFill/>
          <a:ln w="9525">
            <a:noFill/>
            <a:miter lim="800000"/>
            <a:headEnd/>
            <a:tailEnd/>
          </a:ln>
        </p:spPr>
      </p:pic>
      <p:sp>
        <p:nvSpPr>
          <p:cNvPr id="41988" name="Rectangle 4"/>
          <p:cNvSpPr>
            <a:spLocks noChangeArrowheads="1"/>
          </p:cNvSpPr>
          <p:nvPr/>
        </p:nvSpPr>
        <p:spPr bwMode="auto">
          <a:xfrm>
            <a:off x="7010400" y="838200"/>
            <a:ext cx="1447800" cy="457200"/>
          </a:xfrm>
          <a:prstGeom prst="rect">
            <a:avLst/>
          </a:prstGeom>
          <a:noFill/>
          <a:ln w="9525">
            <a:solidFill>
              <a:schemeClr val="tx1"/>
            </a:solidFill>
            <a:miter lim="800000"/>
            <a:headEnd/>
            <a:tailEnd/>
          </a:ln>
        </p:spPr>
        <p:txBody>
          <a:bodyPr wrap="none" anchor="ctr"/>
          <a:lstStyle/>
          <a:p>
            <a:pPr algn="ctr"/>
            <a:r>
              <a:rPr lang="en-US" b="0" dirty="0">
                <a:latin typeface="+mj-lt"/>
              </a:rPr>
              <a:t>Pre-orifice</a:t>
            </a:r>
          </a:p>
        </p:txBody>
      </p:sp>
      <p:sp>
        <p:nvSpPr>
          <p:cNvPr id="41989" name="Rectangle 5"/>
          <p:cNvSpPr>
            <a:spLocks noChangeArrowheads="1"/>
          </p:cNvSpPr>
          <p:nvPr/>
        </p:nvSpPr>
        <p:spPr bwMode="auto">
          <a:xfrm>
            <a:off x="7162800" y="2133600"/>
            <a:ext cx="1752600" cy="533400"/>
          </a:xfrm>
          <a:prstGeom prst="rect">
            <a:avLst/>
          </a:prstGeom>
          <a:noFill/>
          <a:ln w="9525">
            <a:solidFill>
              <a:schemeClr val="tx1"/>
            </a:solidFill>
            <a:miter lim="800000"/>
            <a:headEnd/>
            <a:tailEnd/>
          </a:ln>
        </p:spPr>
        <p:txBody>
          <a:bodyPr wrap="none" anchor="ctr"/>
          <a:lstStyle/>
          <a:p>
            <a:pPr algn="ctr"/>
            <a:r>
              <a:rPr lang="en-US" b="0" dirty="0">
                <a:latin typeface="+mj-lt"/>
              </a:rPr>
              <a:t>Air induction</a:t>
            </a:r>
          </a:p>
        </p:txBody>
      </p:sp>
      <p:sp>
        <p:nvSpPr>
          <p:cNvPr id="41990" name="Rectangle 6"/>
          <p:cNvSpPr>
            <a:spLocks noChangeArrowheads="1"/>
          </p:cNvSpPr>
          <p:nvPr/>
        </p:nvSpPr>
        <p:spPr bwMode="auto">
          <a:xfrm>
            <a:off x="7086600" y="3733800"/>
            <a:ext cx="1600200" cy="533400"/>
          </a:xfrm>
          <a:prstGeom prst="rect">
            <a:avLst/>
          </a:prstGeom>
          <a:noFill/>
          <a:ln w="9525">
            <a:solidFill>
              <a:schemeClr val="tx1"/>
            </a:solidFill>
            <a:miter lim="800000"/>
            <a:headEnd/>
            <a:tailEnd/>
          </a:ln>
        </p:spPr>
        <p:txBody>
          <a:bodyPr wrap="none" anchor="ctr"/>
          <a:lstStyle/>
          <a:p>
            <a:pPr algn="ctr"/>
            <a:r>
              <a:rPr lang="en-US" sz="2000" b="0" dirty="0">
                <a:latin typeface="+mj-lt"/>
              </a:rPr>
              <a:t>Exit orifice</a:t>
            </a:r>
          </a:p>
        </p:txBody>
      </p:sp>
      <p:sp>
        <p:nvSpPr>
          <p:cNvPr id="41991" name="Line 7"/>
          <p:cNvSpPr>
            <a:spLocks noChangeShapeType="1"/>
          </p:cNvSpPr>
          <p:nvPr/>
        </p:nvSpPr>
        <p:spPr bwMode="auto">
          <a:xfrm flipH="1">
            <a:off x="6248400" y="1219200"/>
            <a:ext cx="762000" cy="838200"/>
          </a:xfrm>
          <a:prstGeom prst="line">
            <a:avLst/>
          </a:prstGeom>
          <a:noFill/>
          <a:ln w="38100">
            <a:solidFill>
              <a:schemeClr val="tx1"/>
            </a:solidFill>
            <a:round/>
            <a:headEnd/>
            <a:tailEnd type="triangle" w="med" len="med"/>
          </a:ln>
        </p:spPr>
        <p:txBody>
          <a:bodyPr wrap="none"/>
          <a:lstStyle/>
          <a:p>
            <a:endParaRPr lang="en-US"/>
          </a:p>
        </p:txBody>
      </p:sp>
      <p:sp>
        <p:nvSpPr>
          <p:cNvPr id="41992" name="Line 8"/>
          <p:cNvSpPr>
            <a:spLocks noChangeShapeType="1"/>
          </p:cNvSpPr>
          <p:nvPr/>
        </p:nvSpPr>
        <p:spPr bwMode="auto">
          <a:xfrm flipH="1" flipV="1">
            <a:off x="6781800" y="2362200"/>
            <a:ext cx="228600" cy="0"/>
          </a:xfrm>
          <a:prstGeom prst="line">
            <a:avLst/>
          </a:prstGeom>
          <a:noFill/>
          <a:ln w="38100">
            <a:solidFill>
              <a:schemeClr val="tx1"/>
            </a:solidFill>
            <a:round/>
            <a:headEnd/>
            <a:tailEnd type="triangle" w="med" len="med"/>
          </a:ln>
        </p:spPr>
        <p:txBody>
          <a:bodyPr wrap="none"/>
          <a:lstStyle/>
          <a:p>
            <a:endParaRPr lang="en-US"/>
          </a:p>
        </p:txBody>
      </p:sp>
      <p:sp>
        <p:nvSpPr>
          <p:cNvPr id="41993" name="Line 9"/>
          <p:cNvSpPr>
            <a:spLocks noChangeShapeType="1"/>
          </p:cNvSpPr>
          <p:nvPr/>
        </p:nvSpPr>
        <p:spPr bwMode="auto">
          <a:xfrm flipH="1">
            <a:off x="6400800" y="4038600"/>
            <a:ext cx="685800" cy="304800"/>
          </a:xfrm>
          <a:prstGeom prst="line">
            <a:avLst/>
          </a:prstGeom>
          <a:noFill/>
          <a:ln w="38100">
            <a:solidFill>
              <a:schemeClr val="tx1"/>
            </a:solidFill>
            <a:round/>
            <a:headEnd/>
            <a:tailEnd type="triangle" w="med" len="med"/>
          </a:ln>
        </p:spPr>
        <p:txBody>
          <a:bodyPr wrap="none"/>
          <a:lstStyle/>
          <a:p>
            <a:endParaRPr lang="en-US"/>
          </a:p>
        </p:txBody>
      </p:sp>
      <p:sp>
        <p:nvSpPr>
          <p:cNvPr id="41994" name="Rectangle 10"/>
          <p:cNvSpPr>
            <a:spLocks noChangeArrowheads="1"/>
          </p:cNvSpPr>
          <p:nvPr/>
        </p:nvSpPr>
        <p:spPr bwMode="auto">
          <a:xfrm>
            <a:off x="7010400" y="3048000"/>
            <a:ext cx="1981200" cy="533400"/>
          </a:xfrm>
          <a:prstGeom prst="rect">
            <a:avLst/>
          </a:prstGeom>
          <a:noFill/>
          <a:ln w="9525">
            <a:solidFill>
              <a:schemeClr val="tx1"/>
            </a:solidFill>
            <a:miter lim="800000"/>
            <a:headEnd/>
            <a:tailEnd/>
          </a:ln>
        </p:spPr>
        <p:txBody>
          <a:bodyPr wrap="none" anchor="ctr"/>
          <a:lstStyle/>
          <a:p>
            <a:pPr algn="ctr"/>
            <a:r>
              <a:rPr lang="en-US" sz="1600" b="0" dirty="0">
                <a:latin typeface="+mj-lt"/>
              </a:rPr>
              <a:t>Mixing Chamber</a:t>
            </a:r>
          </a:p>
        </p:txBody>
      </p:sp>
      <p:sp>
        <p:nvSpPr>
          <p:cNvPr id="41995" name="Line 11"/>
          <p:cNvSpPr>
            <a:spLocks noChangeShapeType="1"/>
          </p:cNvSpPr>
          <p:nvPr/>
        </p:nvSpPr>
        <p:spPr bwMode="auto">
          <a:xfrm flipH="1">
            <a:off x="6400800" y="3352800"/>
            <a:ext cx="609600" cy="228600"/>
          </a:xfrm>
          <a:prstGeom prst="line">
            <a:avLst/>
          </a:prstGeom>
          <a:noFill/>
          <a:ln w="38100">
            <a:solidFill>
              <a:schemeClr val="tx1"/>
            </a:solidFill>
            <a:round/>
            <a:headEnd/>
            <a:tailEnd type="triangle" w="med" len="med"/>
          </a:ln>
        </p:spPr>
        <p:txBody>
          <a:bodyPr wrap="none"/>
          <a:lstStyle/>
          <a:p>
            <a:endParaRPr lang="en-US"/>
          </a:p>
        </p:txBody>
      </p:sp>
      <p:pic>
        <p:nvPicPr>
          <p:cNvPr id="41997" name="Picture 15" descr="td-2"/>
          <p:cNvPicPr>
            <a:picLocks noChangeAspect="1" noChangeArrowheads="1"/>
          </p:cNvPicPr>
          <p:nvPr/>
        </p:nvPicPr>
        <p:blipFill>
          <a:blip r:embed="rId5" cstate="email"/>
          <a:srcRect/>
          <a:stretch>
            <a:fillRect/>
          </a:stretch>
        </p:blipFill>
        <p:spPr bwMode="auto">
          <a:xfrm>
            <a:off x="76200" y="990600"/>
            <a:ext cx="2112963" cy="5257800"/>
          </a:xfrm>
          <a:prstGeom prst="rect">
            <a:avLst/>
          </a:prstGeom>
          <a:noFill/>
          <a:ln w="9525">
            <a:noFill/>
            <a:miter lim="800000"/>
            <a:headEnd/>
            <a:tailEnd/>
          </a:ln>
        </p:spPr>
      </p:pic>
      <p:sp>
        <p:nvSpPr>
          <p:cNvPr id="41998" name="Rectangle 16"/>
          <p:cNvSpPr>
            <a:spLocks noChangeArrowheads="1"/>
          </p:cNvSpPr>
          <p:nvPr/>
        </p:nvSpPr>
        <p:spPr bwMode="auto">
          <a:xfrm>
            <a:off x="838200" y="1981200"/>
            <a:ext cx="381000" cy="76200"/>
          </a:xfrm>
          <a:prstGeom prst="rect">
            <a:avLst/>
          </a:prstGeom>
          <a:solidFill>
            <a:srgbClr val="FFFFFF"/>
          </a:solidFill>
          <a:ln w="12700">
            <a:solidFill>
              <a:srgbClr val="868686"/>
            </a:solidFill>
            <a:miter lim="800000"/>
            <a:headEnd type="none" w="sm" len="sm"/>
            <a:tailEnd type="none" w="sm" len="sm"/>
          </a:ln>
        </p:spPr>
        <p:txBody>
          <a:bodyPr wrap="none" anchor="ctr"/>
          <a:lstStyle/>
          <a:p>
            <a:endParaRPr lang="en-US"/>
          </a:p>
        </p:txBody>
      </p:sp>
      <p:pic>
        <p:nvPicPr>
          <p:cNvPr id="41999" name="Picture 17" descr="uld"/>
          <p:cNvPicPr>
            <a:picLocks noChangeAspect="1" noChangeArrowheads="1"/>
          </p:cNvPicPr>
          <p:nvPr/>
        </p:nvPicPr>
        <p:blipFill>
          <a:blip r:embed="rId6" cstate="email"/>
          <a:srcRect/>
          <a:stretch>
            <a:fillRect/>
          </a:stretch>
        </p:blipFill>
        <p:spPr bwMode="auto">
          <a:xfrm>
            <a:off x="2286000" y="4343400"/>
            <a:ext cx="1681018" cy="1981200"/>
          </a:xfrm>
          <a:prstGeom prst="rect">
            <a:avLst/>
          </a:prstGeom>
          <a:noFill/>
          <a:ln w="9525">
            <a:noFill/>
            <a:miter lim="800000"/>
            <a:headEnd/>
            <a:tailEnd/>
          </a:ln>
        </p:spPr>
      </p:pic>
      <p:pic>
        <p:nvPicPr>
          <p:cNvPr id="42000" name="Picture 13"/>
          <p:cNvPicPr>
            <a:picLocks noChangeAspect="1" noChangeArrowheads="1"/>
          </p:cNvPicPr>
          <p:nvPr/>
        </p:nvPicPr>
        <p:blipFill>
          <a:blip r:embed="rId7" cstate="email"/>
          <a:srcRect/>
          <a:stretch>
            <a:fillRect/>
          </a:stretch>
        </p:blipFill>
        <p:spPr bwMode="auto">
          <a:xfrm>
            <a:off x="4419600" y="1828800"/>
            <a:ext cx="1042987" cy="2438400"/>
          </a:xfrm>
          <a:prstGeom prst="rect">
            <a:avLst/>
          </a:prstGeom>
          <a:noFill/>
          <a:ln w="12700">
            <a:noFill/>
            <a:miter lim="800000"/>
            <a:headEnd/>
            <a:tailEnd/>
          </a:ln>
        </p:spPr>
      </p:pic>
      <p:pic>
        <p:nvPicPr>
          <p:cNvPr id="496641" name="Picture 1"/>
          <p:cNvPicPr>
            <a:picLocks noChangeAspect="1" noChangeArrowheads="1"/>
          </p:cNvPicPr>
          <p:nvPr/>
        </p:nvPicPr>
        <p:blipFill>
          <a:blip r:embed="rId8" cstate="email"/>
          <a:srcRect/>
          <a:stretch>
            <a:fillRect/>
          </a:stretch>
        </p:blipFill>
        <p:spPr bwMode="auto">
          <a:xfrm rot="10800000">
            <a:off x="2362200" y="914400"/>
            <a:ext cx="19050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
          <p:cNvPicPr>
            <a:picLocks noChangeAspect="1" noChangeArrowheads="1"/>
          </p:cNvPicPr>
          <p:nvPr/>
        </p:nvPicPr>
        <p:blipFill>
          <a:blip r:embed="rId9" cstate="email"/>
          <a:srcRect/>
          <a:stretch>
            <a:fillRect/>
          </a:stretch>
        </p:blipFill>
        <p:spPr bwMode="auto">
          <a:xfrm>
            <a:off x="6468095" y="4800600"/>
            <a:ext cx="2523505" cy="1905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952500"/>
            <a:ext cx="7772400" cy="609600"/>
          </a:xfrm>
        </p:spPr>
        <p:txBody>
          <a:bodyPr>
            <a:normAutofit/>
          </a:bodyPr>
          <a:lstStyle/>
          <a:p>
            <a:r>
              <a:rPr lang="en-US" sz="3200" dirty="0"/>
              <a:t>Boom Buster – Evergreen Products</a:t>
            </a:r>
          </a:p>
        </p:txBody>
      </p:sp>
      <p:pic>
        <p:nvPicPr>
          <p:cNvPr id="30723" name="Picture 3" descr="MVC-148F"/>
          <p:cNvPicPr>
            <a:picLocks noGrp="1" noChangeAspect="1" noChangeArrowheads="1"/>
          </p:cNvPicPr>
          <p:nvPr>
            <p:ph sz="half" idx="1"/>
          </p:nvPr>
        </p:nvPicPr>
        <p:blipFill>
          <a:blip r:embed="rId2" cstate="print">
            <a:lum bright="12000"/>
          </a:blip>
          <a:stretch>
            <a:fillRect/>
          </a:stretch>
        </p:blipFill>
        <p:spPr>
          <a:xfrm>
            <a:off x="990600" y="2724150"/>
            <a:ext cx="3505200" cy="2628900"/>
          </a:xfrm>
          <a:noFill/>
          <a:ln/>
        </p:spPr>
      </p:pic>
      <p:pic>
        <p:nvPicPr>
          <p:cNvPr id="30724" name="Picture 4" descr="MVC-034F"/>
          <p:cNvPicPr>
            <a:picLocks noChangeAspect="1" noChangeArrowheads="1"/>
          </p:cNvPicPr>
          <p:nvPr/>
        </p:nvPicPr>
        <p:blipFill>
          <a:blip r:embed="rId3" cstate="print">
            <a:lum bright="12000"/>
          </a:blip>
          <a:srcRect l="16667" t="25000" r="17708" b="40277"/>
          <a:stretch>
            <a:fillRect/>
          </a:stretch>
        </p:blipFill>
        <p:spPr bwMode="auto">
          <a:xfrm>
            <a:off x="4724400" y="4724400"/>
            <a:ext cx="4038600" cy="1603375"/>
          </a:xfrm>
          <a:prstGeom prst="rect">
            <a:avLst/>
          </a:prstGeom>
          <a:noFill/>
        </p:spPr>
      </p:pic>
      <p:pic>
        <p:nvPicPr>
          <p:cNvPr id="30725" name="Picture 5" descr="MVC-033F"/>
          <p:cNvPicPr>
            <a:picLocks noChangeAspect="1" noChangeArrowheads="1"/>
          </p:cNvPicPr>
          <p:nvPr/>
        </p:nvPicPr>
        <p:blipFill>
          <a:blip r:embed="rId4" cstate="print">
            <a:lum bright="12000"/>
          </a:blip>
          <a:srcRect l="16667" t="26389" r="11458" b="34723"/>
          <a:stretch>
            <a:fillRect/>
          </a:stretch>
        </p:blipFill>
        <p:spPr bwMode="auto">
          <a:xfrm>
            <a:off x="4648200" y="2133600"/>
            <a:ext cx="3886200" cy="1579563"/>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xfrm>
            <a:off x="685800" y="228600"/>
            <a:ext cx="6705600" cy="838200"/>
          </a:xfrm>
        </p:spPr>
        <p:txBody>
          <a:bodyPr/>
          <a:lstStyle/>
          <a:p>
            <a:r>
              <a:rPr lang="en-US" sz="3600"/>
              <a:t>XP BoomJet			TeeJet</a:t>
            </a:r>
            <a:endParaRPr lang="en-US" sz="3600">
              <a:sym typeface="CommercialPi BT" pitchFamily="18" charset="2"/>
            </a:endParaRPr>
          </a:p>
        </p:txBody>
      </p:sp>
      <p:pic>
        <p:nvPicPr>
          <p:cNvPr id="33796" name="Picture 4" descr="XP tip"/>
          <p:cNvPicPr>
            <a:picLocks noGrp="1" noChangeAspect="1" noChangeArrowheads="1"/>
          </p:cNvPicPr>
          <p:nvPr>
            <p:ph sz="half" idx="1"/>
          </p:nvPr>
        </p:nvPicPr>
        <p:blipFill>
          <a:blip r:embed="rId2" cstate="print"/>
          <a:srcRect b="8653"/>
          <a:stretch>
            <a:fillRect/>
          </a:stretch>
        </p:blipFill>
        <p:spPr>
          <a:xfrm>
            <a:off x="152399" y="990600"/>
            <a:ext cx="4310743" cy="5486400"/>
          </a:xfrm>
          <a:noFill/>
          <a:ln/>
        </p:spPr>
      </p:pic>
      <p:pic>
        <p:nvPicPr>
          <p:cNvPr id="33794" name="Picture 2" descr="XP_Group1_3x4_300dpi"/>
          <p:cNvPicPr>
            <a:picLocks noGrp="1" noChangeAspect="1" noChangeArrowheads="1"/>
          </p:cNvPicPr>
          <p:nvPr>
            <p:ph sz="half" idx="2"/>
          </p:nvPr>
        </p:nvPicPr>
        <p:blipFill>
          <a:blip r:embed="rId3" cstate="print"/>
          <a:srcRect l="14000" t="9274" r="8000" b="12344"/>
          <a:stretch>
            <a:fillRect/>
          </a:stretch>
        </p:blipFill>
        <p:spPr>
          <a:xfrm>
            <a:off x="4648200" y="1219200"/>
            <a:ext cx="4191000" cy="2686418"/>
          </a:xfrm>
          <a:ln/>
        </p:spPr>
      </p:pic>
      <p:pic>
        <p:nvPicPr>
          <p:cNvPr id="33797" name="Picture 5" descr="XP tip"/>
          <p:cNvPicPr>
            <a:picLocks noChangeAspect="1" noChangeArrowheads="1"/>
          </p:cNvPicPr>
          <p:nvPr/>
        </p:nvPicPr>
        <p:blipFill>
          <a:blip r:embed="rId2" cstate="print"/>
          <a:srcRect l="37149" t="43373" r="11290" b="47809"/>
          <a:stretch>
            <a:fillRect/>
          </a:stretch>
        </p:blipFill>
        <p:spPr bwMode="auto">
          <a:xfrm>
            <a:off x="5334000" y="4343400"/>
            <a:ext cx="3124200" cy="1887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1143000"/>
          </a:xfrm>
        </p:spPr>
        <p:txBody>
          <a:bodyPr/>
          <a:lstStyle/>
          <a:p>
            <a:pPr algn="l" eaLnBrk="1" hangingPunct="1"/>
            <a:r>
              <a:rPr lang="en-US" smtClean="0"/>
              <a:t>Boom Extender:</a:t>
            </a:r>
          </a:p>
        </p:txBody>
      </p:sp>
      <p:pic>
        <p:nvPicPr>
          <p:cNvPr id="45059" name="Picture 4" descr="SG_FCxt_XTgroup_pic"/>
          <p:cNvPicPr>
            <a:picLocks noChangeAspect="1" noChangeArrowheads="1"/>
          </p:cNvPicPr>
          <p:nvPr/>
        </p:nvPicPr>
        <p:blipFill>
          <a:blip r:embed="rId2" cstate="print"/>
          <a:srcRect t="7753" b="21184"/>
          <a:stretch>
            <a:fillRect/>
          </a:stretch>
        </p:blipFill>
        <p:spPr bwMode="auto">
          <a:xfrm>
            <a:off x="457200" y="1066800"/>
            <a:ext cx="5562600" cy="3557588"/>
          </a:xfrm>
          <a:prstGeom prst="rect">
            <a:avLst/>
          </a:prstGeom>
          <a:noFill/>
          <a:ln w="9525">
            <a:noFill/>
            <a:miter lim="800000"/>
            <a:headEnd/>
            <a:tailEnd/>
          </a:ln>
        </p:spPr>
      </p:pic>
      <p:pic>
        <p:nvPicPr>
          <p:cNvPr id="45060" name="Picture 5" descr="http://www.hypropumps.com/NR/rdonlyres/306C9DA5-F865-40DA-B84B-CB6AB501F266/1215/SG_XT_SPEC_506.jpg"/>
          <p:cNvPicPr>
            <a:picLocks noChangeAspect="1" noChangeArrowheads="1"/>
          </p:cNvPicPr>
          <p:nvPr/>
        </p:nvPicPr>
        <p:blipFill>
          <a:blip r:embed="rId3" cstate="print"/>
          <a:srcRect r="52023" b="54286"/>
          <a:stretch>
            <a:fillRect/>
          </a:stretch>
        </p:blipFill>
        <p:spPr bwMode="auto">
          <a:xfrm>
            <a:off x="4800600" y="4572000"/>
            <a:ext cx="4191000" cy="2209800"/>
          </a:xfrm>
          <a:prstGeom prst="rect">
            <a:avLst/>
          </a:prstGeom>
          <a:noFill/>
          <a:ln w="9525">
            <a:noFill/>
            <a:miter lim="800000"/>
            <a:headEnd/>
            <a:tailEnd/>
          </a:ln>
        </p:spPr>
      </p:pic>
      <p:pic>
        <p:nvPicPr>
          <p:cNvPr id="45061" name="Picture 6"/>
          <p:cNvPicPr>
            <a:picLocks noChangeAspect="1" noChangeArrowheads="1"/>
          </p:cNvPicPr>
          <p:nvPr/>
        </p:nvPicPr>
        <p:blipFill>
          <a:blip r:embed="rId4" cstate="print"/>
          <a:srcRect/>
          <a:stretch>
            <a:fillRect/>
          </a:stretch>
        </p:blipFill>
        <p:spPr bwMode="auto">
          <a:xfrm>
            <a:off x="6553200" y="2971800"/>
            <a:ext cx="2362200" cy="2035175"/>
          </a:xfrm>
          <a:prstGeom prst="rect">
            <a:avLst/>
          </a:prstGeom>
          <a:noFill/>
          <a:ln w="12700">
            <a:noFill/>
            <a:miter lim="800000"/>
            <a:headEnd/>
            <a:tailEnd/>
          </a:ln>
        </p:spPr>
      </p:pic>
      <p:pic>
        <p:nvPicPr>
          <p:cNvPr id="45062" name="Picture 7"/>
          <p:cNvPicPr>
            <a:picLocks noChangeAspect="1" noChangeArrowheads="1"/>
          </p:cNvPicPr>
          <p:nvPr/>
        </p:nvPicPr>
        <p:blipFill>
          <a:blip r:embed="rId5" cstate="print"/>
          <a:srcRect/>
          <a:stretch>
            <a:fillRect/>
          </a:stretch>
        </p:blipFill>
        <p:spPr bwMode="auto">
          <a:xfrm>
            <a:off x="5334000" y="228600"/>
            <a:ext cx="2667000" cy="2505075"/>
          </a:xfrm>
          <a:prstGeom prst="rect">
            <a:avLst/>
          </a:prstGeom>
          <a:noFill/>
          <a:ln w="12700">
            <a:noFill/>
            <a:miter lim="800000"/>
            <a:headEnd/>
            <a:tailEnd/>
          </a:ln>
        </p:spPr>
      </p:pic>
      <p:pic>
        <p:nvPicPr>
          <p:cNvPr id="45063" name="Picture 8"/>
          <p:cNvPicPr>
            <a:picLocks noChangeAspect="1" noChangeArrowheads="1"/>
          </p:cNvPicPr>
          <p:nvPr/>
        </p:nvPicPr>
        <p:blipFill>
          <a:blip r:embed="rId6" cstate="print"/>
          <a:srcRect/>
          <a:stretch>
            <a:fillRect/>
          </a:stretch>
        </p:blipFill>
        <p:spPr bwMode="auto">
          <a:xfrm>
            <a:off x="0" y="4876800"/>
            <a:ext cx="4533900" cy="1600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113.JPG"/>
          <p:cNvPicPr>
            <a:picLocks noChangeAspect="1"/>
          </p:cNvPicPr>
          <p:nvPr/>
        </p:nvPicPr>
        <p:blipFill>
          <a:blip r:embed="rId2" cstate="print"/>
          <a:stretch>
            <a:fillRect/>
          </a:stretch>
        </p:blipFill>
        <p:spPr>
          <a:xfrm>
            <a:off x="533400" y="304800"/>
            <a:ext cx="4876800" cy="3657600"/>
          </a:xfrm>
          <a:prstGeom prst="rect">
            <a:avLst/>
          </a:prstGeom>
        </p:spPr>
      </p:pic>
      <p:pic>
        <p:nvPicPr>
          <p:cNvPr id="5" name="Picture 4" descr="IMG_8119.JPG"/>
          <p:cNvPicPr>
            <a:picLocks noChangeAspect="1"/>
          </p:cNvPicPr>
          <p:nvPr/>
        </p:nvPicPr>
        <p:blipFill>
          <a:blip r:embed="rId3" cstate="print"/>
          <a:stretch>
            <a:fillRect/>
          </a:stretch>
        </p:blipFill>
        <p:spPr>
          <a:xfrm>
            <a:off x="5816600" y="2667000"/>
            <a:ext cx="3251200" cy="2438400"/>
          </a:xfrm>
          <a:prstGeom prst="rect">
            <a:avLst/>
          </a:prstGeom>
        </p:spPr>
      </p:pic>
      <p:pic>
        <p:nvPicPr>
          <p:cNvPr id="6" name="Picture 5" descr="IMG_8118.JPG"/>
          <p:cNvPicPr>
            <a:picLocks noChangeAspect="1"/>
          </p:cNvPicPr>
          <p:nvPr/>
        </p:nvPicPr>
        <p:blipFill>
          <a:blip r:embed="rId4" cstate="print"/>
          <a:stretch>
            <a:fillRect/>
          </a:stretch>
        </p:blipFill>
        <p:spPr>
          <a:xfrm>
            <a:off x="381000" y="4114800"/>
            <a:ext cx="3124200" cy="2343150"/>
          </a:xfrm>
          <a:prstGeom prst="rect">
            <a:avLst/>
          </a:prstGeom>
        </p:spPr>
      </p:pic>
      <p:pic>
        <p:nvPicPr>
          <p:cNvPr id="7" name="Picture 6" descr="IMG_8115.JPG"/>
          <p:cNvPicPr>
            <a:picLocks noChangeAspect="1"/>
          </p:cNvPicPr>
          <p:nvPr/>
        </p:nvPicPr>
        <p:blipFill>
          <a:blip r:embed="rId5" cstate="print"/>
          <a:stretch>
            <a:fillRect/>
          </a:stretch>
        </p:blipFill>
        <p:spPr>
          <a:xfrm>
            <a:off x="4064000" y="4191000"/>
            <a:ext cx="3251200" cy="2438400"/>
          </a:xfrm>
          <a:prstGeom prst="rect">
            <a:avLst/>
          </a:prstGeom>
        </p:spPr>
      </p:pic>
      <p:pic>
        <p:nvPicPr>
          <p:cNvPr id="8" name="Picture 7" descr="IMG_8112.JPG"/>
          <p:cNvPicPr>
            <a:picLocks noChangeAspect="1"/>
          </p:cNvPicPr>
          <p:nvPr/>
        </p:nvPicPr>
        <p:blipFill>
          <a:blip r:embed="rId6" cstate="print"/>
          <a:stretch>
            <a:fillRect/>
          </a:stretch>
        </p:blipFill>
        <p:spPr>
          <a:xfrm>
            <a:off x="5638800" y="152400"/>
            <a:ext cx="3251200" cy="2438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3600" dirty="0" smtClean="0"/>
              <a:t>Factors influencing granular rates:</a:t>
            </a:r>
            <a:endParaRPr lang="en-US" sz="3600" dirty="0"/>
          </a:p>
        </p:txBody>
      </p:sp>
      <p:sp>
        <p:nvSpPr>
          <p:cNvPr id="9219" name="Rectangle 3"/>
          <p:cNvSpPr>
            <a:spLocks noGrp="1" noChangeArrowheads="1"/>
          </p:cNvSpPr>
          <p:nvPr>
            <p:ph idx="1"/>
          </p:nvPr>
        </p:nvSpPr>
        <p:spPr>
          <a:xfrm>
            <a:off x="381000" y="1295400"/>
            <a:ext cx="7772400" cy="4648200"/>
          </a:xfrm>
        </p:spPr>
        <p:txBody>
          <a:bodyPr/>
          <a:lstStyle/>
          <a:p>
            <a:r>
              <a:rPr lang="en-US" sz="2800" dirty="0" smtClean="0"/>
              <a:t>Size of metering orifice.</a:t>
            </a:r>
          </a:p>
          <a:p>
            <a:r>
              <a:rPr lang="en-US" sz="2800" dirty="0" smtClean="0"/>
              <a:t>Speed of the agitator or rotor.</a:t>
            </a:r>
          </a:p>
          <a:p>
            <a:r>
              <a:rPr lang="en-US" sz="2800" dirty="0" smtClean="0"/>
              <a:t>Travel speed</a:t>
            </a:r>
          </a:p>
          <a:p>
            <a:r>
              <a:rPr lang="en-US" sz="2800" dirty="0" smtClean="0"/>
              <a:t>Roughness of the application area.</a:t>
            </a:r>
          </a:p>
          <a:p>
            <a:r>
              <a:rPr lang="en-US" sz="2800" dirty="0" smtClean="0"/>
              <a:t>Topography of the application area.</a:t>
            </a:r>
          </a:p>
          <a:p>
            <a:r>
              <a:rPr lang="en-US" sz="2800" dirty="0" err="1" smtClean="0"/>
              <a:t>Flowability</a:t>
            </a:r>
            <a:r>
              <a:rPr lang="en-US" sz="2800" dirty="0" smtClean="0"/>
              <a:t> of the granules.</a:t>
            </a:r>
          </a:p>
          <a:p>
            <a:r>
              <a:rPr lang="en-US" sz="2800" dirty="0" smtClean="0"/>
              <a:t>Quality of the granules/mix.</a:t>
            </a:r>
          </a:p>
          <a:p>
            <a:r>
              <a:rPr lang="en-US" sz="2800" dirty="0" smtClean="0"/>
              <a:t>Temperature and humidity.</a:t>
            </a:r>
          </a:p>
          <a:p>
            <a:r>
              <a:rPr lang="en-US" sz="2800" dirty="0" smtClean="0"/>
              <a:t>Wind </a:t>
            </a:r>
            <a:endParaRPr lang="en-US" sz="2800" dirty="0"/>
          </a:p>
        </p:txBody>
      </p:sp>
      <p:pic>
        <p:nvPicPr>
          <p:cNvPr id="9220" name="Picture 4" descr="fert tool-1"/>
          <p:cNvPicPr>
            <a:picLocks noChangeAspect="1" noChangeArrowheads="1"/>
          </p:cNvPicPr>
          <p:nvPr/>
        </p:nvPicPr>
        <p:blipFill>
          <a:blip r:embed="rId2" cstate="print"/>
          <a:srcRect l="6070" t="2663" r="12547"/>
          <a:stretch>
            <a:fillRect/>
          </a:stretch>
        </p:blipFill>
        <p:spPr bwMode="auto">
          <a:xfrm>
            <a:off x="5867399" y="3886200"/>
            <a:ext cx="3150529" cy="25908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lstStyle/>
          <a:p>
            <a:endParaRPr lang="en-US"/>
          </a:p>
        </p:txBody>
      </p:sp>
      <p:pic>
        <p:nvPicPr>
          <p:cNvPr id="504835" name="Picture 3"/>
          <p:cNvPicPr>
            <a:picLocks noGrp="1" noChangeAspect="1" noChangeArrowheads="1"/>
          </p:cNvPicPr>
          <p:nvPr>
            <p:ph idx="1"/>
          </p:nvPr>
        </p:nvPicPr>
        <p:blipFill>
          <a:blip r:embed="rId2" cstate="print"/>
          <a:srcRect t="33333"/>
          <a:stretch>
            <a:fillRect/>
          </a:stretch>
        </p:blipFill>
        <p:spPr>
          <a:xfrm>
            <a:off x="0" y="0"/>
            <a:ext cx="9144000" cy="6858000"/>
          </a:xfrm>
          <a:noFill/>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AI Nozzle crop"/>
          <p:cNvPicPr>
            <a:picLocks noGrp="1" noChangeAspect="1" noChangeArrowheads="1"/>
          </p:cNvPicPr>
          <p:nvPr>
            <p:ph/>
          </p:nvPr>
        </p:nvPicPr>
        <p:blipFill>
          <a:blip r:embed="rId2" cstate="print"/>
          <a:stretch>
            <a:fillRect/>
          </a:stretch>
        </p:blipFill>
        <p:spPr>
          <a:xfrm>
            <a:off x="762000" y="838200"/>
            <a:ext cx="7620000" cy="4572000"/>
          </a:xfrm>
          <a:noFill/>
          <a:ln/>
        </p:spPr>
      </p:pic>
      <p:sp>
        <p:nvSpPr>
          <p:cNvPr id="633859" name="Text Box 3"/>
          <p:cNvSpPr txBox="1">
            <a:spLocks noChangeArrowheads="1"/>
          </p:cNvSpPr>
          <p:nvPr/>
        </p:nvSpPr>
        <p:spPr bwMode="auto">
          <a:xfrm>
            <a:off x="1905000" y="304800"/>
            <a:ext cx="4967288" cy="466725"/>
          </a:xfrm>
          <a:prstGeom prst="rect">
            <a:avLst/>
          </a:prstGeom>
          <a:solidFill>
            <a:srgbClr val="FFFF00"/>
          </a:solidFill>
          <a:ln w="9525">
            <a:solidFill>
              <a:schemeClr val="tx1"/>
            </a:solidFill>
            <a:miter lim="800000"/>
            <a:headEnd/>
            <a:tailEnd/>
          </a:ln>
          <a:effectLst/>
        </p:spPr>
        <p:txBody>
          <a:bodyPr wrap="none">
            <a:spAutoFit/>
          </a:bodyPr>
          <a:lstStyle/>
          <a:p>
            <a:pPr eaLnBrk="1" hangingPunct="1"/>
            <a:r>
              <a:rPr lang="en-US">
                <a:latin typeface="Arial" pitchFamily="34" charset="0"/>
              </a:rPr>
              <a:t>AI TeeJet</a:t>
            </a:r>
            <a:r>
              <a:rPr lang="en-US" baseline="30000">
                <a:latin typeface="Arial" pitchFamily="34" charset="0"/>
                <a:cs typeface="Arial" pitchFamily="34" charset="0"/>
              </a:rPr>
              <a:t>®</a:t>
            </a:r>
            <a:r>
              <a:rPr lang="en-US">
                <a:latin typeface="Arial" pitchFamily="34" charset="0"/>
                <a:cs typeface="Arial" pitchFamily="34" charset="0"/>
              </a:rPr>
              <a:t> </a:t>
            </a:r>
            <a:r>
              <a:rPr lang="en-US">
                <a:latin typeface="Arial" pitchFamily="34" charset="0"/>
              </a:rPr>
              <a:t>Air Induction Spray Tips</a:t>
            </a:r>
          </a:p>
        </p:txBody>
      </p:sp>
      <p:sp>
        <p:nvSpPr>
          <p:cNvPr id="633860" name="Text Box 4"/>
          <p:cNvSpPr txBox="1">
            <a:spLocks noChangeArrowheads="1"/>
          </p:cNvSpPr>
          <p:nvPr/>
        </p:nvSpPr>
        <p:spPr bwMode="auto">
          <a:xfrm>
            <a:off x="990600" y="5638800"/>
            <a:ext cx="7315200" cy="1079500"/>
          </a:xfrm>
          <a:prstGeom prst="rect">
            <a:avLst/>
          </a:prstGeom>
          <a:solidFill>
            <a:srgbClr val="FFFF00"/>
          </a:solidFill>
          <a:ln w="9525">
            <a:solidFill>
              <a:schemeClr val="tx1"/>
            </a:solidFill>
            <a:miter lim="800000"/>
            <a:headEnd/>
            <a:tailEnd/>
          </a:ln>
          <a:effectLst/>
        </p:spPr>
        <p:txBody>
          <a:bodyPr>
            <a:spAutoFit/>
          </a:bodyPr>
          <a:lstStyle/>
          <a:p>
            <a:pPr eaLnBrk="1" hangingPunct="1">
              <a:tabLst>
                <a:tab pos="2346325" algn="l"/>
              </a:tabLst>
            </a:pPr>
            <a:r>
              <a:rPr lang="en-US" sz="1600">
                <a:latin typeface="Arial" pitchFamily="34" charset="0"/>
              </a:rPr>
              <a:t>Fungicide: 	Daconil Ultrex applied at 1.8 lbs/1,000 sq ft </a:t>
            </a:r>
          </a:p>
          <a:p>
            <a:pPr eaLnBrk="1" hangingPunct="1">
              <a:tabLst>
                <a:tab pos="2346325" algn="l"/>
              </a:tabLst>
            </a:pPr>
            <a:r>
              <a:rPr lang="en-US" sz="1600">
                <a:latin typeface="Arial" pitchFamily="34" charset="0"/>
              </a:rPr>
              <a:t>Spray Water Volume: 	44 gallons per acre</a:t>
            </a:r>
          </a:p>
          <a:p>
            <a:pPr eaLnBrk="1" hangingPunct="1">
              <a:tabLst>
                <a:tab pos="2346325" algn="l"/>
              </a:tabLst>
            </a:pPr>
            <a:r>
              <a:rPr lang="en-US" sz="1600">
                <a:latin typeface="Arial" pitchFamily="34" charset="0"/>
              </a:rPr>
              <a:t>Nozzle Specs: 	40 psi, 20 inch spacing, 20 inch height, </a:t>
            </a:r>
            <a:br>
              <a:rPr lang="en-US" sz="1600">
                <a:latin typeface="Arial" pitchFamily="34" charset="0"/>
              </a:rPr>
            </a:br>
            <a:r>
              <a:rPr lang="en-US" sz="1600">
                <a:latin typeface="Arial" pitchFamily="34" charset="0"/>
              </a:rPr>
              <a:t>	very coarse droplet size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2" name="Picture 2" descr="turfjet closeup"/>
          <p:cNvPicPr>
            <a:picLocks noGrp="1" noChangeAspect="1" noChangeArrowheads="1"/>
          </p:cNvPicPr>
          <p:nvPr>
            <p:ph/>
          </p:nvPr>
        </p:nvPicPr>
        <p:blipFill>
          <a:blip r:embed="rId2" cstate="print"/>
          <a:stretch>
            <a:fillRect/>
          </a:stretch>
        </p:blipFill>
        <p:spPr>
          <a:xfrm>
            <a:off x="838200" y="838200"/>
            <a:ext cx="7696200" cy="4731886"/>
          </a:xfrm>
          <a:noFill/>
          <a:ln/>
        </p:spPr>
      </p:pic>
      <p:sp>
        <p:nvSpPr>
          <p:cNvPr id="634883" name="Text Box 3"/>
          <p:cNvSpPr txBox="1">
            <a:spLocks noChangeArrowheads="1"/>
          </p:cNvSpPr>
          <p:nvPr/>
        </p:nvSpPr>
        <p:spPr bwMode="auto">
          <a:xfrm>
            <a:off x="1905000" y="304800"/>
            <a:ext cx="5224463" cy="466725"/>
          </a:xfrm>
          <a:prstGeom prst="rect">
            <a:avLst/>
          </a:prstGeom>
          <a:solidFill>
            <a:srgbClr val="FFFF00"/>
          </a:solidFill>
          <a:ln w="9525">
            <a:solidFill>
              <a:schemeClr val="tx1"/>
            </a:solidFill>
            <a:miter lim="800000"/>
            <a:headEnd/>
            <a:tailEnd/>
          </a:ln>
          <a:effectLst/>
        </p:spPr>
        <p:txBody>
          <a:bodyPr wrap="none">
            <a:spAutoFit/>
          </a:bodyPr>
          <a:lstStyle/>
          <a:p>
            <a:pPr eaLnBrk="1" hangingPunct="1"/>
            <a:r>
              <a:rPr lang="en-US">
                <a:latin typeface="Arial" pitchFamily="34" charset="0"/>
              </a:rPr>
              <a:t>TurfJet</a:t>
            </a:r>
            <a:r>
              <a:rPr lang="en-US">
                <a:latin typeface="Arial" pitchFamily="34" charset="0"/>
                <a:cs typeface="Arial" pitchFamily="34" charset="0"/>
              </a:rPr>
              <a:t>™ </a:t>
            </a:r>
            <a:r>
              <a:rPr lang="en-US">
                <a:latin typeface="Arial" pitchFamily="34" charset="0"/>
              </a:rPr>
              <a:t>Wide Angle Flat Spray Tips</a:t>
            </a:r>
          </a:p>
        </p:txBody>
      </p:sp>
      <p:sp>
        <p:nvSpPr>
          <p:cNvPr id="634884" name="Text Box 4"/>
          <p:cNvSpPr txBox="1">
            <a:spLocks noChangeArrowheads="1"/>
          </p:cNvSpPr>
          <p:nvPr/>
        </p:nvSpPr>
        <p:spPr bwMode="auto">
          <a:xfrm>
            <a:off x="990600" y="5638800"/>
            <a:ext cx="7315200" cy="1079500"/>
          </a:xfrm>
          <a:prstGeom prst="rect">
            <a:avLst/>
          </a:prstGeom>
          <a:solidFill>
            <a:srgbClr val="FFFF00"/>
          </a:solidFill>
          <a:ln w="9525">
            <a:solidFill>
              <a:schemeClr val="tx1"/>
            </a:solidFill>
            <a:miter lim="800000"/>
            <a:headEnd/>
            <a:tailEnd/>
          </a:ln>
          <a:effectLst/>
        </p:spPr>
        <p:txBody>
          <a:bodyPr>
            <a:spAutoFit/>
          </a:bodyPr>
          <a:lstStyle/>
          <a:p>
            <a:pPr eaLnBrk="1" hangingPunct="1">
              <a:tabLst>
                <a:tab pos="2346325" algn="l"/>
              </a:tabLst>
            </a:pPr>
            <a:r>
              <a:rPr lang="en-US" sz="1600">
                <a:latin typeface="Arial" pitchFamily="34" charset="0"/>
              </a:rPr>
              <a:t>Fungicide: 	Daconil Ultrex applied at 1.8 lbs/1,000 sq ft </a:t>
            </a:r>
          </a:p>
          <a:p>
            <a:pPr eaLnBrk="1" hangingPunct="1">
              <a:tabLst>
                <a:tab pos="2346325" algn="l"/>
              </a:tabLst>
            </a:pPr>
            <a:r>
              <a:rPr lang="en-US" sz="1600">
                <a:latin typeface="Arial" pitchFamily="34" charset="0"/>
              </a:rPr>
              <a:t>Spray Water Volume: 	44 gallons per acre</a:t>
            </a:r>
          </a:p>
          <a:p>
            <a:pPr eaLnBrk="1" hangingPunct="1">
              <a:tabLst>
                <a:tab pos="2346325" algn="l"/>
              </a:tabLst>
            </a:pPr>
            <a:r>
              <a:rPr lang="en-US" sz="1600">
                <a:latin typeface="Arial" pitchFamily="34" charset="0"/>
              </a:rPr>
              <a:t>Nozzle Specs: 	40 psi, 20 inch spacing, 20 inch height, 	extremely coarse droplet size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xrc drops"/>
          <p:cNvPicPr>
            <a:picLocks noGrp="1" noChangeAspect="1" noChangeArrowheads="1"/>
          </p:cNvPicPr>
          <p:nvPr>
            <p:ph/>
          </p:nvPr>
        </p:nvPicPr>
        <p:blipFill>
          <a:blip r:embed="rId2" cstate="print"/>
          <a:stretch>
            <a:fillRect/>
          </a:stretch>
        </p:blipFill>
        <p:spPr>
          <a:xfrm>
            <a:off x="990600" y="1028700"/>
            <a:ext cx="7162800" cy="5372100"/>
          </a:xfrm>
          <a:noFill/>
          <a:ln/>
        </p:spPr>
      </p:pic>
      <p:sp>
        <p:nvSpPr>
          <p:cNvPr id="591875" name="Text Box 3"/>
          <p:cNvSpPr txBox="1">
            <a:spLocks noChangeArrowheads="1"/>
          </p:cNvSpPr>
          <p:nvPr/>
        </p:nvSpPr>
        <p:spPr bwMode="auto">
          <a:xfrm>
            <a:off x="1219200" y="228600"/>
            <a:ext cx="6650038" cy="466725"/>
          </a:xfrm>
          <a:prstGeom prst="rect">
            <a:avLst/>
          </a:prstGeom>
          <a:solidFill>
            <a:srgbClr val="FFFF00"/>
          </a:solidFill>
          <a:ln w="9525">
            <a:solidFill>
              <a:schemeClr val="tx1"/>
            </a:solidFill>
            <a:miter lim="800000"/>
            <a:headEnd/>
            <a:tailEnd/>
          </a:ln>
          <a:effectLst/>
        </p:spPr>
        <p:txBody>
          <a:bodyPr wrap="none">
            <a:spAutoFit/>
          </a:bodyPr>
          <a:lstStyle/>
          <a:p>
            <a:pPr eaLnBrk="1" hangingPunct="1"/>
            <a:r>
              <a:rPr lang="en-US">
                <a:latin typeface="Arial" pitchFamily="34" charset="0"/>
              </a:rPr>
              <a:t>XRC TeeJet</a:t>
            </a:r>
            <a:r>
              <a:rPr lang="en-US">
                <a:latin typeface="Arial" pitchFamily="34" charset="0"/>
                <a:cs typeface="Arial" pitchFamily="34" charset="0"/>
              </a:rPr>
              <a:t>™ </a:t>
            </a:r>
            <a:r>
              <a:rPr lang="en-US">
                <a:latin typeface="Arial" pitchFamily="34" charset="0"/>
              </a:rPr>
              <a:t>Extended Range Flat Spray Tips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turfjet drops 2"/>
          <p:cNvPicPr>
            <a:picLocks noGrp="1" noChangeAspect="1" noChangeArrowheads="1"/>
          </p:cNvPicPr>
          <p:nvPr>
            <p:ph/>
          </p:nvPr>
        </p:nvPicPr>
        <p:blipFill>
          <a:blip r:embed="rId2" cstate="print"/>
          <a:stretch>
            <a:fillRect/>
          </a:stretch>
        </p:blipFill>
        <p:spPr>
          <a:xfrm>
            <a:off x="1066800" y="990600"/>
            <a:ext cx="7162800" cy="5372100"/>
          </a:xfrm>
          <a:noFill/>
          <a:ln/>
        </p:spPr>
      </p:pic>
      <p:sp>
        <p:nvSpPr>
          <p:cNvPr id="592899" name="Text Box 3"/>
          <p:cNvSpPr txBox="1">
            <a:spLocks noChangeArrowheads="1"/>
          </p:cNvSpPr>
          <p:nvPr/>
        </p:nvSpPr>
        <p:spPr bwMode="auto">
          <a:xfrm>
            <a:off x="1905000" y="304800"/>
            <a:ext cx="5224463" cy="466725"/>
          </a:xfrm>
          <a:prstGeom prst="rect">
            <a:avLst/>
          </a:prstGeom>
          <a:solidFill>
            <a:srgbClr val="FFFF00"/>
          </a:solidFill>
          <a:ln w="9525">
            <a:solidFill>
              <a:schemeClr val="tx1"/>
            </a:solidFill>
            <a:miter lim="800000"/>
            <a:headEnd/>
            <a:tailEnd/>
          </a:ln>
          <a:effectLst/>
        </p:spPr>
        <p:txBody>
          <a:bodyPr wrap="none">
            <a:spAutoFit/>
          </a:bodyPr>
          <a:lstStyle/>
          <a:p>
            <a:pPr eaLnBrk="1" hangingPunct="1"/>
            <a:r>
              <a:rPr lang="en-US">
                <a:latin typeface="Arial" pitchFamily="34" charset="0"/>
              </a:rPr>
              <a:t>TurfJet</a:t>
            </a:r>
            <a:r>
              <a:rPr lang="en-US">
                <a:latin typeface="Arial" pitchFamily="34" charset="0"/>
                <a:cs typeface="Arial" pitchFamily="34" charset="0"/>
              </a:rPr>
              <a:t>™ </a:t>
            </a:r>
            <a:r>
              <a:rPr lang="en-US">
                <a:latin typeface="Arial" pitchFamily="34" charset="0"/>
              </a:rPr>
              <a:t>Wide Angle Flat Spray Tips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622300" y="579438"/>
            <a:ext cx="7340600" cy="508000"/>
          </a:xfrm>
        </p:spPr>
        <p:txBody>
          <a:bodyPr>
            <a:normAutofit fontScale="90000"/>
          </a:bodyPr>
          <a:lstStyle/>
          <a:p>
            <a:r>
              <a:rPr lang="en-US"/>
              <a:t>Improving Coverage?</a:t>
            </a:r>
          </a:p>
        </p:txBody>
      </p:sp>
      <p:pic>
        <p:nvPicPr>
          <p:cNvPr id="625668" name="Picture 4" descr="shear_3"/>
          <p:cNvPicPr>
            <a:picLocks noGrp="1" noChangeAspect="1" noChangeArrowheads="1"/>
          </p:cNvPicPr>
          <p:nvPr>
            <p:ph sz="half" idx="1"/>
          </p:nvPr>
        </p:nvPicPr>
        <p:blipFill>
          <a:blip r:embed="rId2" cstate="print"/>
          <a:srcRect/>
          <a:stretch>
            <a:fillRect/>
          </a:stretch>
        </p:blipFill>
        <p:spPr>
          <a:xfrm>
            <a:off x="3352800" y="2097088"/>
            <a:ext cx="2841625" cy="3503612"/>
          </a:xfrm>
          <a:noFill/>
          <a:ln/>
        </p:spPr>
      </p:pic>
      <p:pic>
        <p:nvPicPr>
          <p:cNvPr id="625669" name="Picture 5" descr="shear_4"/>
          <p:cNvPicPr>
            <a:picLocks noGrp="1" noChangeAspect="1" noChangeArrowheads="1"/>
          </p:cNvPicPr>
          <p:nvPr>
            <p:ph sz="half" idx="2"/>
          </p:nvPr>
        </p:nvPicPr>
        <p:blipFill>
          <a:blip r:embed="rId3" cstate="print"/>
          <a:srcRect/>
          <a:stretch>
            <a:fillRect/>
          </a:stretch>
        </p:blipFill>
        <p:spPr>
          <a:xfrm>
            <a:off x="6005513" y="2057400"/>
            <a:ext cx="2909887" cy="3505200"/>
          </a:xfrm>
          <a:noFill/>
          <a:ln/>
        </p:spPr>
      </p:pic>
      <p:pic>
        <p:nvPicPr>
          <p:cNvPr id="625667" name="Picture 3" descr="shear_2"/>
          <p:cNvPicPr>
            <a:picLocks noChangeAspect="1" noChangeArrowheads="1"/>
          </p:cNvPicPr>
          <p:nvPr/>
        </p:nvPicPr>
        <p:blipFill>
          <a:blip r:embed="rId4" cstate="print"/>
          <a:srcRect/>
          <a:stretch>
            <a:fillRect/>
          </a:stretch>
        </p:blipFill>
        <p:spPr bwMode="auto">
          <a:xfrm>
            <a:off x="574675" y="1828800"/>
            <a:ext cx="2625725" cy="3581400"/>
          </a:xfrm>
          <a:prstGeom prst="rect">
            <a:avLst/>
          </a:prstGeom>
          <a:noFill/>
        </p:spPr>
      </p:pic>
      <p:sp>
        <p:nvSpPr>
          <p:cNvPr id="625670" name="WordArt 6"/>
          <p:cNvSpPr>
            <a:spLocks noChangeArrowheads="1" noChangeShapeType="1" noTextEdit="1"/>
          </p:cNvSpPr>
          <p:nvPr/>
        </p:nvSpPr>
        <p:spPr bwMode="auto">
          <a:xfrm>
            <a:off x="3810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500 microns = 1</a:t>
            </a:r>
          </a:p>
        </p:txBody>
      </p:sp>
      <p:sp>
        <p:nvSpPr>
          <p:cNvPr id="625671" name="WordArt 7"/>
          <p:cNvSpPr>
            <a:spLocks noChangeArrowheads="1" noChangeShapeType="1" noTextEdit="1"/>
          </p:cNvSpPr>
          <p:nvPr/>
        </p:nvSpPr>
        <p:spPr bwMode="auto">
          <a:xfrm>
            <a:off x="3124200" y="55626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250 microns = 8</a:t>
            </a:r>
          </a:p>
        </p:txBody>
      </p:sp>
      <p:sp>
        <p:nvSpPr>
          <p:cNvPr id="625672" name="WordArt 8"/>
          <p:cNvSpPr>
            <a:spLocks noChangeArrowheads="1" noChangeShapeType="1" noTextEdit="1"/>
          </p:cNvSpPr>
          <p:nvPr/>
        </p:nvSpPr>
        <p:spPr bwMode="auto">
          <a:xfrm>
            <a:off x="64008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125 microns = 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5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256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625668"/>
                                        </p:tgtEl>
                                        <p:attrNameLst>
                                          <p:attrName>style.visibility</p:attrName>
                                        </p:attrNameLst>
                                      </p:cBhvr>
                                      <p:to>
                                        <p:strVal val="visible"/>
                                      </p:to>
                                    </p:set>
                                    <p:anim calcmode="lin" valueType="num">
                                      <p:cBhvr>
                                        <p:cTn id="15" dur="1000" fill="hold"/>
                                        <p:tgtEl>
                                          <p:spTgt spid="625668"/>
                                        </p:tgtEl>
                                        <p:attrNameLst>
                                          <p:attrName>ppt_w</p:attrName>
                                        </p:attrNameLst>
                                      </p:cBhvr>
                                      <p:tavLst>
                                        <p:tav tm="0">
                                          <p:val>
                                            <p:strVal val="#ppt_w*0.70"/>
                                          </p:val>
                                        </p:tav>
                                        <p:tav tm="100000">
                                          <p:val>
                                            <p:strVal val="#ppt_w"/>
                                          </p:val>
                                        </p:tav>
                                      </p:tavLst>
                                    </p:anim>
                                    <p:anim calcmode="lin" valueType="num">
                                      <p:cBhvr>
                                        <p:cTn id="16" dur="1000" fill="hold"/>
                                        <p:tgtEl>
                                          <p:spTgt spid="625668"/>
                                        </p:tgtEl>
                                        <p:attrNameLst>
                                          <p:attrName>ppt_h</p:attrName>
                                        </p:attrNameLst>
                                      </p:cBhvr>
                                      <p:tavLst>
                                        <p:tav tm="0">
                                          <p:val>
                                            <p:strVal val="#ppt_h"/>
                                          </p:val>
                                        </p:tav>
                                        <p:tav tm="100000">
                                          <p:val>
                                            <p:strVal val="#ppt_h"/>
                                          </p:val>
                                        </p:tav>
                                      </p:tavLst>
                                    </p:anim>
                                    <p:animEffect transition="in" filter="fade">
                                      <p:cBhvr>
                                        <p:cTn id="17" dur="1000"/>
                                        <p:tgtEl>
                                          <p:spTgt spid="62566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62567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25669"/>
                                        </p:tgtEl>
                                        <p:attrNameLst>
                                          <p:attrName>style.visibility</p:attrName>
                                        </p:attrNameLst>
                                      </p:cBhvr>
                                      <p:to>
                                        <p:strVal val="visible"/>
                                      </p:to>
                                    </p:set>
                                    <p:animEffect transition="in" filter="fade">
                                      <p:cBhvr>
                                        <p:cTn id="26" dur="2000"/>
                                        <p:tgtEl>
                                          <p:spTgt spid="62566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0" fill="hold" grpId="0" nodeType="clickEffect">
                                  <p:stCondLst>
                                    <p:cond delay="0"/>
                                  </p:stCondLst>
                                  <p:childTnLst>
                                    <p:set>
                                      <p:cBhvr>
                                        <p:cTn id="30" dur="1" fill="hold">
                                          <p:stCondLst>
                                            <p:cond delay="0"/>
                                          </p:stCondLst>
                                        </p:cTn>
                                        <p:tgtEl>
                                          <p:spTgt spid="625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70" grpId="0" animBg="1"/>
      <p:bldP spid="625671" grpId="0" animBg="1"/>
      <p:bldP spid="62567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2" name="Picture 4"/>
          <p:cNvPicPr>
            <a:picLocks noChangeAspect="1" noChangeArrowheads="1"/>
          </p:cNvPicPr>
          <p:nvPr/>
        </p:nvPicPr>
        <p:blipFill>
          <a:blip r:embed="rId2" cstate="print"/>
          <a:srcRect/>
          <a:stretch>
            <a:fillRect/>
          </a:stretch>
        </p:blipFill>
        <p:spPr bwMode="auto">
          <a:xfrm>
            <a:off x="152400" y="76200"/>
            <a:ext cx="8686800" cy="4310063"/>
          </a:xfrm>
          <a:prstGeom prst="rect">
            <a:avLst/>
          </a:prstGeom>
          <a:noFill/>
          <a:ln w="12700">
            <a:noFill/>
            <a:miter lim="800000"/>
            <a:headEnd/>
            <a:tailEnd/>
          </a:ln>
          <a:effectLst/>
        </p:spPr>
      </p:pic>
      <p:pic>
        <p:nvPicPr>
          <p:cNvPr id="636934" name="Picture 6"/>
          <p:cNvPicPr>
            <a:picLocks noChangeAspect="1" noChangeArrowheads="1"/>
          </p:cNvPicPr>
          <p:nvPr/>
        </p:nvPicPr>
        <p:blipFill>
          <a:blip r:embed="rId3" cstate="print"/>
          <a:srcRect/>
          <a:stretch>
            <a:fillRect/>
          </a:stretch>
        </p:blipFill>
        <p:spPr bwMode="auto">
          <a:xfrm>
            <a:off x="914400" y="5067300"/>
            <a:ext cx="7277100" cy="1638300"/>
          </a:xfrm>
          <a:prstGeom prst="rect">
            <a:avLst/>
          </a:prstGeom>
          <a:noFill/>
          <a:ln w="12700">
            <a:noFill/>
            <a:miter lim="800000"/>
            <a:headEnd/>
            <a:tailEnd/>
          </a:ln>
          <a:effectLst/>
        </p:spPr>
      </p:pic>
      <p:sp>
        <p:nvSpPr>
          <p:cNvPr id="636935" name="Line 7"/>
          <p:cNvSpPr>
            <a:spLocks noChangeShapeType="1"/>
          </p:cNvSpPr>
          <p:nvPr/>
        </p:nvSpPr>
        <p:spPr bwMode="auto">
          <a:xfrm>
            <a:off x="381000" y="4648200"/>
            <a:ext cx="8077200" cy="0"/>
          </a:xfrm>
          <a:prstGeom prst="line">
            <a:avLst/>
          </a:prstGeom>
          <a:noFill/>
          <a:ln w="38100">
            <a:solidFill>
              <a:schemeClr val="tx1"/>
            </a:solidFill>
            <a:round/>
            <a:headEnd/>
            <a:tailEnd/>
          </a:ln>
          <a:effectLst/>
        </p:spPr>
        <p:txBody>
          <a:bodyPr/>
          <a:lstStyle/>
          <a:p>
            <a:endParaRPr lang="en-US"/>
          </a:p>
        </p:txBody>
      </p:sp>
      <p:sp>
        <p:nvSpPr>
          <p:cNvPr id="636936" name="Oval 8"/>
          <p:cNvSpPr>
            <a:spLocks noChangeArrowheads="1"/>
          </p:cNvSpPr>
          <p:nvPr/>
        </p:nvSpPr>
        <p:spPr bwMode="auto">
          <a:xfrm>
            <a:off x="4800600" y="5486400"/>
            <a:ext cx="1295400" cy="685800"/>
          </a:xfrm>
          <a:prstGeom prst="ellipse">
            <a:avLst/>
          </a:prstGeom>
          <a:noFill/>
          <a:ln w="2857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3" cstate="print"/>
          <a:srcRect/>
          <a:stretch>
            <a:fillRect/>
          </a:stretch>
        </p:blipFill>
        <p:spPr bwMode="auto">
          <a:xfrm>
            <a:off x="4191000" y="152400"/>
            <a:ext cx="4862513" cy="6477000"/>
          </a:xfrm>
          <a:prstGeom prst="rect">
            <a:avLst/>
          </a:prstGeom>
          <a:noFill/>
          <a:ln w="12700">
            <a:noFill/>
            <a:miter lim="800000"/>
            <a:headEnd type="none" w="sm" len="sm"/>
            <a:tailEnd type="none" w="sm" len="sm"/>
          </a:ln>
          <a:effectLst/>
        </p:spPr>
      </p:pic>
      <p:pic>
        <p:nvPicPr>
          <p:cNvPr id="1325059" name="Picture 3"/>
          <p:cNvPicPr>
            <a:picLocks noChangeAspect="1" noChangeArrowheads="1"/>
          </p:cNvPicPr>
          <p:nvPr/>
        </p:nvPicPr>
        <p:blipFill>
          <a:blip r:embed="rId4" cstate="print"/>
          <a:srcRect/>
          <a:stretch>
            <a:fillRect/>
          </a:stretch>
        </p:blipFill>
        <p:spPr bwMode="auto">
          <a:xfrm>
            <a:off x="57150" y="381000"/>
            <a:ext cx="4057650" cy="5257800"/>
          </a:xfrm>
          <a:prstGeom prst="rect">
            <a:avLst/>
          </a:prstGeom>
          <a:noFill/>
          <a:ln w="12700">
            <a:noFill/>
            <a:miter lim="800000"/>
            <a:headEnd type="none" w="sm" len="sm"/>
            <a:tailEnd type="none" w="sm" len="sm"/>
          </a:ln>
          <a:effectLst/>
        </p:spPr>
      </p:pic>
      <p:sp>
        <p:nvSpPr>
          <p:cNvPr id="1325060"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a:effectLst/>
        </p:spPr>
        <p:txBody>
          <a:bodyPr/>
          <a:lstStyle/>
          <a:p>
            <a:endParaRPr lang="en-US"/>
          </a:p>
        </p:txBody>
      </p:sp>
      <p:sp>
        <p:nvSpPr>
          <p:cNvPr id="1325061" name="Oval 5"/>
          <p:cNvSpPr>
            <a:spLocks noChangeArrowheads="1"/>
          </p:cNvSpPr>
          <p:nvPr/>
        </p:nvSpPr>
        <p:spPr bwMode="auto">
          <a:xfrm>
            <a:off x="7315200" y="457200"/>
            <a:ext cx="1447800" cy="1524000"/>
          </a:xfrm>
          <a:prstGeom prst="ellipse">
            <a:avLst/>
          </a:prstGeom>
          <a:noFill/>
          <a:ln w="28575">
            <a:solidFill>
              <a:srgbClr val="FF0000"/>
            </a:solidFill>
            <a:round/>
            <a:headEnd/>
            <a:tailEnd/>
          </a:ln>
          <a:effectLst/>
        </p:spPr>
        <p:txBody>
          <a:bodyPr wrap="none" anchor="ctr"/>
          <a:lstStyle/>
          <a:p>
            <a:endParaRPr lang="en-US"/>
          </a:p>
        </p:txBody>
      </p:sp>
      <p:sp>
        <p:nvSpPr>
          <p:cNvPr id="1325062" name="Text Box 6"/>
          <p:cNvSpPr txBox="1">
            <a:spLocks noChangeArrowheads="1"/>
          </p:cNvSpPr>
          <p:nvPr/>
        </p:nvSpPr>
        <p:spPr bwMode="auto">
          <a:xfrm>
            <a:off x="152400" y="5943600"/>
            <a:ext cx="2895600" cy="707886"/>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457200" y="228600"/>
            <a:ext cx="8229600" cy="579438"/>
          </a:xfrm>
        </p:spPr>
        <p:txBody>
          <a:bodyPr>
            <a:normAutofit fontScale="90000"/>
          </a:bodyPr>
          <a:lstStyle/>
          <a:p>
            <a:r>
              <a:rPr lang="en-US" sz="4000"/>
              <a:t>Droplet Selection/Calibration:</a:t>
            </a:r>
          </a:p>
        </p:txBody>
      </p:sp>
      <p:pic>
        <p:nvPicPr>
          <p:cNvPr id="1326083" name="Picture 3"/>
          <p:cNvPicPr>
            <a:picLocks noChangeAspect="1" noChangeArrowheads="1"/>
          </p:cNvPicPr>
          <p:nvPr/>
        </p:nvPicPr>
        <p:blipFill>
          <a:blip r:embed="rId3" cstate="print"/>
          <a:srcRect/>
          <a:stretch>
            <a:fillRect/>
          </a:stretch>
        </p:blipFill>
        <p:spPr bwMode="auto">
          <a:xfrm>
            <a:off x="1066800" y="838200"/>
            <a:ext cx="7086600" cy="5889625"/>
          </a:xfrm>
          <a:prstGeom prst="rect">
            <a:avLst/>
          </a:prstGeom>
          <a:noFill/>
          <a:ln w="12700">
            <a:noFill/>
            <a:miter lim="800000"/>
            <a:headEnd type="none" w="sm" len="sm"/>
            <a:tailEnd type="none" w="sm" len="sm"/>
          </a:ln>
          <a:effectLst/>
        </p:spPr>
      </p:pic>
      <p:sp>
        <p:nvSpPr>
          <p:cNvPr id="1326084" name="AutoShape 4"/>
          <p:cNvSpPr>
            <a:spLocks noChangeArrowheads="1"/>
          </p:cNvSpPr>
          <p:nvPr/>
        </p:nvSpPr>
        <p:spPr bwMode="auto">
          <a:xfrm>
            <a:off x="2362200" y="762000"/>
            <a:ext cx="152400" cy="381000"/>
          </a:xfrm>
          <a:prstGeom prst="downArrow">
            <a:avLst>
              <a:gd name="adj1" fmla="val 50000"/>
              <a:gd name="adj2" fmla="val 62500"/>
            </a:avLst>
          </a:prstGeom>
          <a:solidFill>
            <a:srgbClr val="FF0000"/>
          </a:solidFill>
          <a:ln w="12700">
            <a:solidFill>
              <a:schemeClr val="tx1"/>
            </a:solidFill>
            <a:miter lim="800000"/>
            <a:headEnd type="none" w="sm" len="sm"/>
            <a:tailEnd type="none" w="sm" len="sm"/>
          </a:ln>
          <a:effectLst/>
        </p:spPr>
        <p:txBody>
          <a:bodyPr vert="eaVert" wrap="none" anchor="ctr"/>
          <a:lstStyle/>
          <a:p>
            <a:endParaRPr lang="en-US"/>
          </a:p>
        </p:txBody>
      </p:sp>
      <p:sp>
        <p:nvSpPr>
          <p:cNvPr id="1326085" name="Oval 5"/>
          <p:cNvSpPr>
            <a:spLocks noChangeArrowheads="1"/>
          </p:cNvSpPr>
          <p:nvPr/>
        </p:nvSpPr>
        <p:spPr bwMode="auto">
          <a:xfrm>
            <a:off x="2057400" y="1447800"/>
            <a:ext cx="762000" cy="5257800"/>
          </a:xfrm>
          <a:prstGeom prst="ellipse">
            <a:avLst/>
          </a:prstGeom>
          <a:noFill/>
          <a:ln w="38100">
            <a:solidFill>
              <a:srgbClr val="FF0000"/>
            </a:solidFill>
            <a:round/>
            <a:headEnd type="none" w="sm" len="sm"/>
            <a:tailEnd type="none" w="sm" len="sm"/>
          </a:ln>
          <a:effectLst/>
        </p:spPr>
        <p:txBody>
          <a:bodyPr wrap="none" anchor="ctr"/>
          <a:lstStyle/>
          <a:p>
            <a:endParaRPr lang="en-US"/>
          </a:p>
        </p:txBody>
      </p:sp>
      <p:sp>
        <p:nvSpPr>
          <p:cNvPr id="1326086" name="Text Box 6"/>
          <p:cNvSpPr txBox="1">
            <a:spLocks noChangeArrowheads="1"/>
          </p:cNvSpPr>
          <p:nvPr/>
        </p:nvSpPr>
        <p:spPr bwMode="auto">
          <a:xfrm>
            <a:off x="152400" y="6172200"/>
            <a:ext cx="762000" cy="379413"/>
          </a:xfrm>
          <a:prstGeom prst="rect">
            <a:avLst/>
          </a:prstGeom>
          <a:noFill/>
          <a:ln w="12700">
            <a:solidFill>
              <a:schemeClr val="tx1"/>
            </a:solidFill>
            <a:miter lim="800000"/>
            <a:headEnd/>
            <a:tailEnd/>
          </a:ln>
          <a:effectLst/>
        </p:spPr>
        <p:txBody>
          <a:bodyPr>
            <a:spAutoFit/>
          </a:bodyPr>
          <a:lstStyle/>
          <a:p>
            <a:pPr>
              <a:spcBef>
                <a:spcPct val="50000"/>
              </a:spcBef>
            </a:pPr>
            <a:r>
              <a:rPr lang="en-US">
                <a:solidFill>
                  <a:srgbClr val="FF0000"/>
                </a:solidFill>
              </a:rPr>
              <a:t>p. 15</a:t>
            </a:r>
          </a:p>
        </p:txBody>
      </p:sp>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28599" y="38862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495800" y="1524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105400" y="37338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email"/>
          <a:srcRect/>
          <a:stretch>
            <a:fillRect/>
          </a:stretch>
        </p:blipFill>
        <p:spPr bwMode="auto">
          <a:xfrm>
            <a:off x="228600" y="76200"/>
            <a:ext cx="4114800" cy="3756991"/>
          </a:xfrm>
          <a:prstGeom prst="rect">
            <a:avLst/>
          </a:prstGeom>
          <a:noFill/>
          <a:ln w="9525">
            <a:noFill/>
            <a:miter lim="800000"/>
            <a:headEnd/>
            <a:tailEnd/>
          </a:ln>
        </p:spPr>
      </p:pic>
      <p:sp>
        <p:nvSpPr>
          <p:cNvPr id="6" name="Oval 5"/>
          <p:cNvSpPr>
            <a:spLocks noChangeArrowheads="1"/>
          </p:cNvSpPr>
          <p:nvPr/>
        </p:nvSpPr>
        <p:spPr bwMode="auto">
          <a:xfrm>
            <a:off x="2286000" y="13716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2286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956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2098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5626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816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9624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4572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1148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5240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7150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3622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3340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9718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normAutofit fontScale="90000"/>
          </a:bodyPr>
          <a:lstStyle/>
          <a:p>
            <a:r>
              <a:rPr lang="en-US" smtClean="0"/>
              <a:t>Checking distribution pattern:</a:t>
            </a:r>
            <a:endParaRPr lang="en-US"/>
          </a:p>
        </p:txBody>
      </p:sp>
      <p:sp>
        <p:nvSpPr>
          <p:cNvPr id="1027" name="Rectangle 3"/>
          <p:cNvSpPr>
            <a:spLocks noGrp="1" noChangeArrowheads="1"/>
          </p:cNvSpPr>
          <p:nvPr>
            <p:ph idx="1"/>
          </p:nvPr>
        </p:nvSpPr>
        <p:spPr>
          <a:xfrm>
            <a:off x="685800" y="1371600"/>
            <a:ext cx="7772400" cy="4724400"/>
          </a:xfrm>
        </p:spPr>
        <p:txBody>
          <a:bodyPr/>
          <a:lstStyle/>
          <a:p>
            <a:r>
              <a:rPr lang="en-US" sz="2800" dirty="0" smtClean="0"/>
              <a:t>Open area – bounce and scatter.</a:t>
            </a:r>
          </a:p>
          <a:p>
            <a:r>
              <a:rPr lang="en-US" sz="2800" dirty="0" smtClean="0"/>
              <a:t>Preferred method – use collection containers on a line perpendicular to the direction of travel.</a:t>
            </a:r>
          </a:p>
          <a:p>
            <a:r>
              <a:rPr lang="en-US" sz="2800" dirty="0" smtClean="0"/>
              <a:t>Enough boxes to cover 1½ times the anticipated swath width.</a:t>
            </a:r>
          </a:p>
          <a:p>
            <a:r>
              <a:rPr lang="en-US" sz="2800" dirty="0" smtClean="0"/>
              <a:t>Make several passes over the boxes – in the same direction.</a:t>
            </a:r>
          </a:p>
          <a:p>
            <a:r>
              <a:rPr lang="en-US" sz="2800" dirty="0" smtClean="0"/>
              <a:t>Empty contents from containers into a tube or bottle.</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143000" y="152400"/>
            <a:ext cx="6629400" cy="762000"/>
          </a:xfrm>
          <a:noFill/>
          <a:ln/>
        </p:spPr>
        <p:txBody>
          <a:bodyPr lIns="92075" tIns="46038" rIns="92075" bIns="46038">
            <a:normAutofit fontScale="90000"/>
          </a:bodyPr>
          <a:lstStyle/>
          <a:p>
            <a:r>
              <a:rPr lang="en-US" sz="3600" b="1" dirty="0"/>
              <a:t>Selecting </a:t>
            </a:r>
            <a:r>
              <a:rPr lang="en-US" sz="3600" b="1" dirty="0" smtClean="0"/>
              <a:t>The Proper Nozzle</a:t>
            </a:r>
            <a:endParaRPr lang="en-US" sz="3600" b="1" dirty="0"/>
          </a:p>
        </p:txBody>
      </p:sp>
      <p:sp>
        <p:nvSpPr>
          <p:cNvPr id="1253379" name="Rectangle 3"/>
          <p:cNvSpPr>
            <a:spLocks noGrp="1" noChangeArrowheads="1"/>
          </p:cNvSpPr>
          <p:nvPr>
            <p:ph type="body" sz="half" idx="1"/>
          </p:nvPr>
        </p:nvSpPr>
        <p:spPr>
          <a:xfrm>
            <a:off x="0" y="1981200"/>
            <a:ext cx="3810000" cy="3562350"/>
          </a:xfrm>
        </p:spPr>
        <p:txBody>
          <a:bodyPr/>
          <a:lstStyle/>
          <a:p>
            <a:pPr>
              <a:lnSpc>
                <a:spcPct val="90000"/>
              </a:lnSpc>
            </a:pPr>
            <a:r>
              <a:rPr lang="en-US" sz="2000" dirty="0">
                <a:latin typeface="+mj-lt"/>
              </a:rPr>
              <a:t>Calculate GPM (formula)</a:t>
            </a:r>
          </a:p>
          <a:p>
            <a:pPr>
              <a:lnSpc>
                <a:spcPct val="90000"/>
              </a:lnSpc>
            </a:pPr>
            <a:r>
              <a:rPr lang="en-US" sz="2000" dirty="0">
                <a:latin typeface="+mj-lt"/>
              </a:rPr>
              <a:t>Look under GPM </a:t>
            </a:r>
            <a:r>
              <a:rPr lang="en-US" sz="2000" dirty="0" smtClean="0">
                <a:latin typeface="+mj-lt"/>
              </a:rPr>
              <a:t>column</a:t>
            </a:r>
          </a:p>
          <a:p>
            <a:pPr>
              <a:lnSpc>
                <a:spcPct val="90000"/>
              </a:lnSpc>
            </a:pPr>
            <a:r>
              <a:rPr lang="en-US" sz="2000" dirty="0" smtClean="0">
                <a:latin typeface="+mj-lt"/>
              </a:rPr>
              <a:t>Choose the size needed</a:t>
            </a:r>
          </a:p>
          <a:p>
            <a:pPr>
              <a:lnSpc>
                <a:spcPct val="90000"/>
              </a:lnSpc>
            </a:pPr>
            <a:r>
              <a:rPr lang="en-US" sz="2000" dirty="0" smtClean="0">
                <a:latin typeface="+mj-lt"/>
              </a:rPr>
              <a:t>Match pressure(psi) and Droplet Classification</a:t>
            </a:r>
            <a:endParaRPr lang="en-US" sz="2000" dirty="0">
              <a:latin typeface="+mj-lt"/>
            </a:endParaRPr>
          </a:p>
          <a:p>
            <a:pPr>
              <a:lnSpc>
                <a:spcPct val="90000"/>
              </a:lnSpc>
            </a:pPr>
            <a:r>
              <a:rPr lang="en-US" sz="2000" dirty="0" smtClean="0">
                <a:latin typeface="+mj-lt"/>
              </a:rPr>
              <a:t>Operate </a:t>
            </a:r>
            <a:r>
              <a:rPr lang="en-US" sz="2000" dirty="0">
                <a:latin typeface="+mj-lt"/>
              </a:rPr>
              <a:t>at given pressure and speed used in formula to achieve </a:t>
            </a:r>
            <a:r>
              <a:rPr lang="en-US" sz="2000" dirty="0" smtClean="0">
                <a:latin typeface="+mj-lt"/>
              </a:rPr>
              <a:t>GPA and the desired droplet size</a:t>
            </a:r>
            <a:endParaRPr lang="en-US" sz="2000" dirty="0">
              <a:latin typeface="+mj-lt"/>
            </a:endParaRP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2" name="Text Box 6"/>
          <p:cNvSpPr txBox="1">
            <a:spLocks noChangeArrowheads="1"/>
          </p:cNvSpPr>
          <p:nvPr/>
        </p:nvSpPr>
        <p:spPr bwMode="auto">
          <a:xfrm>
            <a:off x="76200" y="1143000"/>
            <a:ext cx="3657600" cy="46166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dirty="0">
                <a:latin typeface="+mj-lt"/>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47345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514600" y="9144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rot="857561">
            <a:off x="6079632" y="2004460"/>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Flowchart: Alternate Process 16"/>
          <p:cNvSpPr/>
          <p:nvPr/>
        </p:nvSpPr>
        <p:spPr>
          <a:xfrm>
            <a:off x="914400" y="5410200"/>
            <a:ext cx="22098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0.30 </a:t>
            </a:r>
            <a:r>
              <a:rPr lang="en-US" sz="2800" dirty="0" err="1" smtClean="0">
                <a:solidFill>
                  <a:schemeClr val="tx1"/>
                </a:solidFill>
              </a:rPr>
              <a:t>gpm</a:t>
            </a:r>
            <a:endParaRPr lang="en-US" sz="2800" dirty="0">
              <a:solidFill>
                <a:schemeClr val="tx1"/>
              </a:solidFill>
            </a:endParaRP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email"/>
          <a:srcRect/>
          <a:stretch>
            <a:fillRect/>
          </a:stretch>
        </p:blipFill>
        <p:spPr bwMode="auto">
          <a:xfrm>
            <a:off x="76200" y="76200"/>
            <a:ext cx="2936321" cy="4038600"/>
          </a:xfrm>
          <a:prstGeom prst="rect">
            <a:avLst/>
          </a:prstGeom>
          <a:noFill/>
          <a:ln w="9525">
            <a:solidFill>
              <a:srgbClr val="7030A0"/>
            </a:solidFill>
            <a:miter lim="800000"/>
            <a:headEnd/>
            <a:tailEnd/>
          </a:ln>
        </p:spPr>
      </p:pic>
      <p:sp>
        <p:nvSpPr>
          <p:cNvPr id="3" name="Rectangle 2"/>
          <p:cNvSpPr/>
          <p:nvPr/>
        </p:nvSpPr>
        <p:spPr>
          <a:xfrm rot="829385">
            <a:off x="3360864" y="730554"/>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email"/>
          <a:srcRect/>
          <a:stretch>
            <a:fillRect/>
          </a:stretch>
        </p:blipFill>
        <p:spPr bwMode="auto">
          <a:xfrm>
            <a:off x="6248400" y="20574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email"/>
          <a:srcRect/>
          <a:stretch>
            <a:fillRect/>
          </a:stretch>
        </p:blipFill>
        <p:spPr bwMode="auto">
          <a:xfrm>
            <a:off x="3124200" y="1371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138883" y="5410200"/>
            <a:ext cx="5647700" cy="461665"/>
          </a:xfrm>
          <a:prstGeom prst="rect">
            <a:avLst/>
          </a:prstGeom>
          <a:noFill/>
          <a:ln w="12700">
            <a:noFill/>
            <a:miter lim="800000"/>
            <a:headEnd/>
            <a:tailEnd/>
          </a:ln>
        </p:spPr>
        <p:txBody>
          <a:bodyPr wrap="none">
            <a:spAutoFit/>
          </a:bodyPr>
          <a:lstStyle/>
          <a:p>
            <a:r>
              <a:rPr lang="en-US" sz="2400" dirty="0" smtClean="0">
                <a:latin typeface="+mj-lt"/>
              </a:rPr>
              <a:t>www.bae.ksu.edu/faculty/wolf</a:t>
            </a:r>
            <a:endParaRPr lang="en-US" sz="2400" dirty="0">
              <a:latin typeface="+mj-lt"/>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print"/>
          <a:stretch>
            <a:fillRect/>
          </a:stretch>
        </p:blipFill>
        <p:spPr>
          <a:xfrm>
            <a:off x="0" y="990599"/>
            <a:ext cx="9144000" cy="514350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711200" y="6248400"/>
            <a:ext cx="1897063" cy="457200"/>
          </a:xfrm>
          <a:prstGeom prst="rect">
            <a:avLst/>
          </a:prstGeom>
          <a:noFill/>
          <a:ln w="9525">
            <a:noFill/>
            <a:miter lim="800000"/>
            <a:headEnd/>
            <a:tailEnd/>
          </a:ln>
          <a:effectLst/>
        </p:spPr>
        <p:txBody>
          <a:bodyPr wrap="none" anchor="ctr"/>
          <a:lstStyle/>
          <a:p>
            <a:endParaRPr lang="en-US"/>
          </a:p>
        </p:txBody>
      </p:sp>
      <p:sp>
        <p:nvSpPr>
          <p:cNvPr id="601091" name="Rectangle 3"/>
          <p:cNvSpPr>
            <a:spLocks noGrp="1" noChangeArrowheads="1"/>
          </p:cNvSpPr>
          <p:nvPr>
            <p:ph type="title"/>
          </p:nvPr>
        </p:nvSpPr>
        <p:spPr>
          <a:xfrm>
            <a:off x="304800" y="228600"/>
            <a:ext cx="6130925" cy="1276350"/>
          </a:xfrm>
          <a:noFill/>
          <a:ln/>
        </p:spPr>
        <p:txBody>
          <a:bodyPr lIns="92075" tIns="46038" rIns="92075" bIns="46038" anchor="ctr"/>
          <a:lstStyle/>
          <a:p>
            <a:r>
              <a:rPr lang="en-US"/>
              <a:t>Definition of Drift</a:t>
            </a:r>
          </a:p>
        </p:txBody>
      </p:sp>
      <p:sp>
        <p:nvSpPr>
          <p:cNvPr id="601092" name="Rectangle 4"/>
          <p:cNvSpPr>
            <a:spLocks noGrp="1" noChangeArrowheads="1"/>
          </p:cNvSpPr>
          <p:nvPr>
            <p:ph idx="1"/>
          </p:nvPr>
        </p:nvSpPr>
        <p:spPr>
          <a:xfrm>
            <a:off x="228600" y="1752600"/>
            <a:ext cx="8458200" cy="4495800"/>
          </a:xfrm>
          <a:solidFill>
            <a:srgbClr val="FFFFFF"/>
          </a:solidFill>
          <a:ln/>
        </p:spPr>
        <p:txBody>
          <a:bodyPr lIns="92075" tIns="46038" rIns="92075" bIns="46038"/>
          <a:lstStyle/>
          <a:p>
            <a:pPr lvl="1">
              <a:lnSpc>
                <a:spcPct val="90000"/>
              </a:lnSpc>
              <a:buFontTx/>
              <a:buNone/>
            </a:pPr>
            <a:r>
              <a:rPr lang="en-US" sz="2000"/>
              <a:t>	</a:t>
            </a:r>
            <a:r>
              <a:rPr lang="en-US" sz="3200"/>
              <a:t>Movement of </a:t>
            </a:r>
            <a:r>
              <a:rPr lang="en-US" sz="3200" u="sng">
                <a:solidFill>
                  <a:srgbClr val="CC0000"/>
                </a:solidFill>
              </a:rPr>
              <a:t>spray particles</a:t>
            </a:r>
            <a:r>
              <a:rPr lang="en-US" sz="3200">
                <a:solidFill>
                  <a:srgbClr val="CC0000"/>
                </a:solidFill>
              </a:rPr>
              <a:t> </a:t>
            </a:r>
            <a:r>
              <a:rPr lang="en-US" sz="3200"/>
              <a:t>and </a:t>
            </a:r>
            <a:r>
              <a:rPr lang="en-US" sz="3200" u="sng">
                <a:solidFill>
                  <a:srgbClr val="CC0000"/>
                </a:solidFill>
              </a:rPr>
              <a:t>vapors</a:t>
            </a:r>
            <a:r>
              <a:rPr lang="en-US" sz="3200">
                <a:solidFill>
                  <a:schemeClr val="accent1"/>
                </a:solidFill>
              </a:rPr>
              <a:t> </a:t>
            </a:r>
            <a:r>
              <a:rPr lang="en-US" sz="3200"/>
              <a:t>off-target causing less effective control and possible injury to susceptible vegetation, wildlife, and </a:t>
            </a:r>
            <a:r>
              <a:rPr lang="en-US" sz="3200" u="sng">
                <a:solidFill>
                  <a:srgbClr val="CC0000"/>
                </a:solidFill>
              </a:rPr>
              <a:t>people</a:t>
            </a:r>
            <a:r>
              <a:rPr lang="en-US" sz="3200"/>
              <a:t>.</a:t>
            </a:r>
          </a:p>
          <a:p>
            <a:pPr lvl="1">
              <a:lnSpc>
                <a:spcPct val="90000"/>
              </a:lnSpc>
              <a:buFontTx/>
              <a:buNone/>
            </a:pPr>
            <a:endParaRPr lang="en-US" sz="3200"/>
          </a:p>
          <a:p>
            <a:pPr lvl="1">
              <a:lnSpc>
                <a:spcPct val="90000"/>
              </a:lnSpc>
              <a:buFontTx/>
              <a:buNone/>
            </a:pPr>
            <a:r>
              <a:rPr lang="en-US" sz="1600"/>
              <a:t>	</a:t>
            </a:r>
            <a:r>
              <a:rPr lang="en-US" sz="2400"/>
              <a:t>Adapted from National Coalition on Drift Minimization 1997 as adopted from the AAPCO Pesticide Drift Enforcement Policy - March 1991</a:t>
            </a:r>
          </a:p>
          <a:p>
            <a:pPr lvl="1">
              <a:lnSpc>
                <a:spcPct val="90000"/>
              </a:lnSpc>
              <a:buFontTx/>
              <a:buNone/>
            </a:pPr>
            <a:endParaRPr lang="en-US" sz="2000"/>
          </a:p>
        </p:txBody>
      </p:sp>
      <p:sp>
        <p:nvSpPr>
          <p:cNvPr id="601093" name="Line 5"/>
          <p:cNvSpPr>
            <a:spLocks noChangeShapeType="1"/>
          </p:cNvSpPr>
          <p:nvPr/>
        </p:nvSpPr>
        <p:spPr bwMode="auto">
          <a:xfrm>
            <a:off x="1066800" y="4267200"/>
            <a:ext cx="6934200" cy="0"/>
          </a:xfrm>
          <a:prstGeom prst="line">
            <a:avLst/>
          </a:prstGeom>
          <a:noFill/>
          <a:ln w="57150">
            <a:solidFill>
              <a:schemeClr val="bg2"/>
            </a:solidFill>
            <a:round/>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6400" y="457200"/>
            <a:ext cx="5997575" cy="762000"/>
          </a:xfrm>
          <a:noFill/>
        </p:spPr>
        <p:txBody>
          <a:bodyPr lIns="92075" tIns="46038" rIns="92075" bIns="46038" anchor="ctr">
            <a:normAutofit fontScale="90000"/>
          </a:bodyPr>
          <a:lstStyle/>
          <a:p>
            <a:r>
              <a:rPr lang="en-US" smtClean="0"/>
              <a:t>Types of Drift:</a:t>
            </a:r>
          </a:p>
        </p:txBody>
      </p:sp>
      <p:sp>
        <p:nvSpPr>
          <p:cNvPr id="24579" name="Rectangle 3"/>
          <p:cNvSpPr>
            <a:spLocks noGrp="1" noChangeArrowheads="1"/>
          </p:cNvSpPr>
          <p:nvPr>
            <p:ph type="body" idx="1"/>
          </p:nvPr>
        </p:nvSpPr>
        <p:spPr>
          <a:xfrm>
            <a:off x="914400" y="2590800"/>
            <a:ext cx="7467600" cy="2424113"/>
          </a:xfrm>
          <a:solidFill>
            <a:srgbClr val="FFFFFF"/>
          </a:solidFill>
        </p:spPr>
        <p:txBody>
          <a:bodyPr lIns="92075" tIns="46038" rIns="92075" bIns="46038"/>
          <a:lstStyle/>
          <a:p>
            <a:pPr>
              <a:lnSpc>
                <a:spcPct val="90000"/>
              </a:lnSpc>
              <a:buFont typeface="Wingdings" pitchFamily="2" charset="2"/>
              <a:buNone/>
            </a:pPr>
            <a:r>
              <a:rPr lang="en-US" smtClean="0">
                <a:solidFill>
                  <a:srgbClr val="FF0000"/>
                </a:solidFill>
              </a:rPr>
              <a:t>Vapor Drift</a:t>
            </a:r>
            <a:r>
              <a:rPr lang="en-US" smtClean="0"/>
              <a:t> - associated with volatilization  (gas, fumes)</a:t>
            </a:r>
          </a:p>
          <a:p>
            <a:pPr>
              <a:lnSpc>
                <a:spcPct val="90000"/>
              </a:lnSpc>
              <a:buFont typeface="Wingdings" pitchFamily="2" charset="2"/>
              <a:buNone/>
            </a:pPr>
            <a:r>
              <a:rPr lang="en-US" smtClean="0">
                <a:solidFill>
                  <a:srgbClr val="FF0000"/>
                </a:solidFill>
              </a:rPr>
              <a:t>Particle Drift</a:t>
            </a:r>
            <a:r>
              <a:rPr lang="en-US" smtClean="0"/>
              <a:t> - movement of spray particles during or </a:t>
            </a:r>
            <a:r>
              <a:rPr lang="en-US" u="sng" smtClean="0">
                <a:solidFill>
                  <a:srgbClr val="FF0000"/>
                </a:solidFill>
              </a:rPr>
              <a:t>after</a:t>
            </a:r>
            <a:r>
              <a:rPr lang="en-US" smtClean="0"/>
              <a:t> the spray application</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1143000"/>
            <a:ext cx="8077200" cy="5562600"/>
          </a:xfrm>
          <a:prstGeom prst="rect">
            <a:avLst/>
          </a:prstGeom>
          <a:noFill/>
          <a:ln w="12700">
            <a:noFill/>
            <a:miter lim="800000"/>
            <a:headEnd type="none" w="sm" len="sm"/>
            <a:tailEnd type="none" w="sm" len="sm"/>
          </a:ln>
        </p:spPr>
        <p:txBody>
          <a:bodyPr wrap="none" anchor="ctr"/>
          <a:lstStyle/>
          <a:p>
            <a:endParaRPr lang="en-US"/>
          </a:p>
        </p:txBody>
      </p:sp>
      <p:sp>
        <p:nvSpPr>
          <p:cNvPr id="25603"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5604"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5605" name="Rectangle 5"/>
          <p:cNvSpPr>
            <a:spLocks noGrp="1" noChangeArrowheads="1"/>
          </p:cNvSpPr>
          <p:nvPr>
            <p:ph type="title"/>
          </p:nvPr>
        </p:nvSpPr>
        <p:spPr>
          <a:noFill/>
        </p:spPr>
        <p:txBody>
          <a:bodyPr lIns="92075" tIns="46038" rIns="92075" bIns="46038" anchor="t">
            <a:normAutofit fontScale="90000"/>
          </a:bodyPr>
          <a:lstStyle/>
          <a:p>
            <a:r>
              <a:rPr lang="en-US" smtClean="0"/>
              <a:t>Factors Affecting Drift:</a:t>
            </a:r>
          </a:p>
        </p:txBody>
      </p:sp>
      <p:sp>
        <p:nvSpPr>
          <p:cNvPr id="25606" name="Rectangle 6"/>
          <p:cNvSpPr>
            <a:spLocks noGrp="1" noChangeArrowheads="1"/>
          </p:cNvSpPr>
          <p:nvPr>
            <p:ph type="body" sz="half" idx="2"/>
          </p:nvPr>
        </p:nvSpPr>
        <p:spPr>
          <a:xfrm>
            <a:off x="304800" y="1676400"/>
            <a:ext cx="3944938" cy="1981200"/>
          </a:xfrm>
          <a:noFill/>
        </p:spPr>
        <p:txBody>
          <a:bodyPr lIns="92075" tIns="46038" rIns="92075" bIns="46038">
            <a:noAutofit/>
          </a:bodyPr>
          <a:lstStyle/>
          <a:p>
            <a:pPr>
              <a:lnSpc>
                <a:spcPct val="90000"/>
              </a:lnSpc>
              <a:buFont typeface="Wingdings" pitchFamily="2" charset="2"/>
              <a:buNone/>
            </a:pPr>
            <a:r>
              <a:rPr lang="en-US" sz="2400" u="sng" dirty="0" smtClean="0"/>
              <a:t>Spray Characteristics</a:t>
            </a:r>
            <a:endParaRPr lang="en-US" sz="2400" dirty="0" smtClean="0"/>
          </a:p>
          <a:p>
            <a:pPr lvl="1">
              <a:lnSpc>
                <a:spcPct val="90000"/>
              </a:lnSpc>
              <a:buClr>
                <a:schemeClr val="accent2"/>
              </a:buClr>
              <a:buFont typeface="Wingdings" pitchFamily="2" charset="2"/>
              <a:buChar char="§"/>
            </a:pPr>
            <a:r>
              <a:rPr lang="en-US" sz="2400" dirty="0" smtClean="0"/>
              <a:t>chemical</a:t>
            </a:r>
          </a:p>
          <a:p>
            <a:pPr lvl="1">
              <a:lnSpc>
                <a:spcPct val="90000"/>
              </a:lnSpc>
              <a:buClr>
                <a:schemeClr val="accent2"/>
              </a:buClr>
              <a:buFont typeface="Wingdings" pitchFamily="2" charset="2"/>
              <a:buChar char="§"/>
            </a:pPr>
            <a:r>
              <a:rPr lang="en-US" sz="2400" dirty="0" smtClean="0"/>
              <a:t>formulation</a:t>
            </a:r>
          </a:p>
          <a:p>
            <a:pPr lvl="1">
              <a:lnSpc>
                <a:spcPct val="90000"/>
              </a:lnSpc>
              <a:buClr>
                <a:schemeClr val="accent2"/>
              </a:buClr>
              <a:buFont typeface="Wingdings" pitchFamily="2" charset="2"/>
              <a:buChar char="§"/>
            </a:pPr>
            <a:r>
              <a:rPr lang="en-US" sz="2400" dirty="0" smtClean="0"/>
              <a:t>drop size</a:t>
            </a:r>
          </a:p>
          <a:p>
            <a:pPr lvl="1">
              <a:lnSpc>
                <a:spcPct val="90000"/>
              </a:lnSpc>
              <a:buClr>
                <a:schemeClr val="accent2"/>
              </a:buClr>
              <a:buFont typeface="Wingdings" pitchFamily="2" charset="2"/>
              <a:buChar char="§"/>
            </a:pPr>
            <a:r>
              <a:rPr lang="en-US" sz="2400" dirty="0" smtClean="0"/>
              <a:t>evaporation</a:t>
            </a:r>
          </a:p>
        </p:txBody>
      </p:sp>
      <p:sp>
        <p:nvSpPr>
          <p:cNvPr id="315399" name="Rectangle 7"/>
          <p:cNvSpPr>
            <a:spLocks noChangeArrowheads="1"/>
          </p:cNvSpPr>
          <p:nvPr/>
        </p:nvSpPr>
        <p:spPr bwMode="auto">
          <a:xfrm>
            <a:off x="4267200" y="1676400"/>
            <a:ext cx="4648200" cy="25146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2400" b="0" u="sng" dirty="0">
                <a:latin typeface="+mn-lt"/>
              </a:rPr>
              <a:t>Equipment &amp; Application</a:t>
            </a:r>
            <a:endParaRPr lang="en-US" sz="2400" b="0" dirty="0">
              <a:latin typeface="+mn-lt"/>
            </a:endParaRPr>
          </a:p>
          <a:p>
            <a:pPr marL="742950" lvl="1" indent="-285750">
              <a:spcBef>
                <a:spcPct val="20000"/>
              </a:spcBef>
              <a:buClr>
                <a:schemeClr val="accent2"/>
              </a:buClr>
              <a:buSzPct val="75000"/>
              <a:buFont typeface="Wingdings" pitchFamily="2" charset="2"/>
              <a:buChar char="§"/>
              <a:defRPr/>
            </a:pPr>
            <a:r>
              <a:rPr lang="en-US" sz="2400" b="0" dirty="0">
                <a:latin typeface="+mn-lt"/>
              </a:rPr>
              <a:t>nozzle type</a:t>
            </a:r>
          </a:p>
          <a:p>
            <a:pPr marL="742950" lvl="1" indent="-285750">
              <a:spcBef>
                <a:spcPct val="20000"/>
              </a:spcBef>
              <a:buClr>
                <a:schemeClr val="accent2"/>
              </a:buClr>
              <a:buSzPct val="75000"/>
              <a:buFont typeface="Wingdings" pitchFamily="2" charset="2"/>
              <a:buChar char="§"/>
              <a:defRPr/>
            </a:pPr>
            <a:r>
              <a:rPr lang="en-US" sz="2400" b="0" dirty="0">
                <a:latin typeface="+mn-lt"/>
              </a:rPr>
              <a:t>nozzle size</a:t>
            </a:r>
          </a:p>
          <a:p>
            <a:pPr marL="742950" lvl="1" indent="-285750">
              <a:spcBef>
                <a:spcPct val="20000"/>
              </a:spcBef>
              <a:buClr>
                <a:schemeClr val="accent2"/>
              </a:buClr>
              <a:buSzPct val="75000"/>
              <a:buFont typeface="Wingdings" pitchFamily="2" charset="2"/>
              <a:buChar char="§"/>
              <a:defRPr/>
            </a:pPr>
            <a:r>
              <a:rPr lang="en-US" sz="2400" b="0" dirty="0">
                <a:latin typeface="+mn-lt"/>
              </a:rPr>
              <a:t>nozzle pressure</a:t>
            </a:r>
          </a:p>
          <a:p>
            <a:pPr marL="742950" lvl="1" indent="-285750">
              <a:spcBef>
                <a:spcPct val="20000"/>
              </a:spcBef>
              <a:buClr>
                <a:schemeClr val="accent2"/>
              </a:buClr>
              <a:buSzPct val="75000"/>
              <a:buFont typeface="Wingdings" pitchFamily="2" charset="2"/>
              <a:buChar char="§"/>
              <a:defRPr/>
            </a:pPr>
            <a:r>
              <a:rPr lang="en-US" sz="2400" b="0" dirty="0">
                <a:latin typeface="+mn-lt"/>
              </a:rPr>
              <a:t>height of release</a:t>
            </a:r>
            <a:endParaRPr lang="en-US" sz="2400" b="0" dirty="0">
              <a:effectLst>
                <a:outerShdw blurRad="38100" dist="38100" dir="2700000" algn="tl">
                  <a:srgbClr val="C0C0C0"/>
                </a:outerShdw>
              </a:effectLst>
              <a:latin typeface="+mn-lt"/>
            </a:endParaRPr>
          </a:p>
        </p:txBody>
      </p:sp>
      <p:sp>
        <p:nvSpPr>
          <p:cNvPr id="315400" name="Rectangle 8"/>
          <p:cNvSpPr>
            <a:spLocks noChangeArrowheads="1"/>
          </p:cNvSpPr>
          <p:nvPr/>
        </p:nvSpPr>
        <p:spPr bwMode="auto">
          <a:xfrm>
            <a:off x="914400" y="3962400"/>
            <a:ext cx="7696200" cy="19812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2400" b="0" u="sng" dirty="0">
                <a:latin typeface="+mn-lt"/>
              </a:rPr>
              <a:t>Weather</a:t>
            </a:r>
          </a:p>
          <a:p>
            <a:pPr marL="742950" lvl="1" indent="-285750">
              <a:spcBef>
                <a:spcPct val="20000"/>
              </a:spcBef>
              <a:buClr>
                <a:srgbClr val="CC0000"/>
              </a:buClr>
              <a:buSzPct val="75000"/>
              <a:buFont typeface="Wingdings" pitchFamily="2" charset="2"/>
              <a:buChar char="Ø"/>
              <a:defRPr/>
            </a:pPr>
            <a:r>
              <a:rPr lang="en-US" sz="2400" b="0" dirty="0">
                <a:latin typeface="+mn-lt"/>
              </a:rPr>
              <a:t>air movement (direction  and velocity)</a:t>
            </a:r>
          </a:p>
          <a:p>
            <a:pPr marL="742950" lvl="1" indent="-285750">
              <a:spcBef>
                <a:spcPct val="20000"/>
              </a:spcBef>
              <a:buClr>
                <a:srgbClr val="CC0000"/>
              </a:buClr>
              <a:buSzPct val="75000"/>
              <a:buFont typeface="Wingdings" pitchFamily="2" charset="2"/>
              <a:buChar char="Ø"/>
              <a:defRPr/>
            </a:pPr>
            <a:r>
              <a:rPr lang="en-US" sz="2400" b="0" dirty="0">
                <a:latin typeface="+mn-lt"/>
              </a:rPr>
              <a:t>temperature and humidity</a:t>
            </a:r>
          </a:p>
          <a:p>
            <a:pPr marL="742950" lvl="1" indent="-285750">
              <a:spcBef>
                <a:spcPct val="20000"/>
              </a:spcBef>
              <a:buClr>
                <a:srgbClr val="CC0000"/>
              </a:buClr>
              <a:buSzPct val="75000"/>
              <a:buFont typeface="Wingdings" pitchFamily="2" charset="2"/>
              <a:buChar char="Ø"/>
              <a:defRPr/>
            </a:pPr>
            <a:r>
              <a:rPr lang="en-US" sz="2400" b="0" dirty="0">
                <a:latin typeface="+mn-lt"/>
              </a:rPr>
              <a:t>air stability/inversions</a:t>
            </a:r>
          </a:p>
          <a:p>
            <a:pPr marL="742950" lvl="1" indent="-285750">
              <a:spcBef>
                <a:spcPct val="20000"/>
              </a:spcBef>
              <a:buClr>
                <a:srgbClr val="CC0000"/>
              </a:buClr>
              <a:buSzPct val="75000"/>
              <a:buFont typeface="Wingdings" pitchFamily="2" charset="2"/>
              <a:buChar char="Ø"/>
              <a:defRPr/>
            </a:pPr>
            <a:r>
              <a:rPr lang="en-US" sz="2400" b="0" dirty="0">
                <a:latin typeface="+mn-lt"/>
              </a:rPr>
              <a:t>topography</a:t>
            </a:r>
            <a:endParaRPr lang="en-US" sz="2400" b="0" dirty="0">
              <a:effectLst>
                <a:outerShdw blurRad="38100" dist="38100" dir="2700000" algn="tl">
                  <a:srgbClr val="C0C0C0"/>
                </a:outerShdw>
              </a:effectLst>
              <a:latin typeface="+mn-lt"/>
            </a:endParaRPr>
          </a:p>
        </p:txBody>
      </p:sp>
      <p:sp>
        <p:nvSpPr>
          <p:cNvPr id="25609" name="AutoShape 9"/>
          <p:cNvSpPr>
            <a:spLocks/>
          </p:cNvSpPr>
          <p:nvPr/>
        </p:nvSpPr>
        <p:spPr bwMode="auto">
          <a:xfrm>
            <a:off x="1371600" y="4724400"/>
            <a:ext cx="152400" cy="1371600"/>
          </a:xfrm>
          <a:prstGeom prst="leftBracket">
            <a:avLst>
              <a:gd name="adj" fmla="val 75000"/>
            </a:avLst>
          </a:prstGeom>
          <a:noFill/>
          <a:ln w="57150">
            <a:solidFill>
              <a:srgbClr val="CC0000"/>
            </a:solidFill>
            <a:round/>
            <a:headEnd type="none" w="sm" len="sm"/>
            <a:tailEnd type="none" w="sm" len="sm"/>
          </a:ln>
        </p:spPr>
        <p:txBody>
          <a:bodyPr wrap="none" anchor="ctr"/>
          <a:lstStyle/>
          <a:p>
            <a:endParaRPr lang="en-US"/>
          </a:p>
        </p:txBody>
      </p:sp>
      <p:sp>
        <p:nvSpPr>
          <p:cNvPr id="25610" name="AutoShape 10"/>
          <p:cNvSpPr>
            <a:spLocks noChangeArrowheads="1"/>
          </p:cNvSpPr>
          <p:nvPr/>
        </p:nvSpPr>
        <p:spPr bwMode="auto">
          <a:xfrm>
            <a:off x="533400" y="5181600"/>
            <a:ext cx="685800" cy="457200"/>
          </a:xfrm>
          <a:custGeom>
            <a:avLst/>
            <a:gdLst>
              <a:gd name="T0" fmla="*/ 518496743 w 21600"/>
              <a:gd name="T1" fmla="*/ 0 h 21600"/>
              <a:gd name="T2" fmla="*/ 0 w 21600"/>
              <a:gd name="T3" fmla="*/ 102419155 h 21600"/>
              <a:gd name="T4" fmla="*/ 518496743 w 21600"/>
              <a:gd name="T5" fmla="*/ 204838141 h 21600"/>
              <a:gd name="T6" fmla="*/ 691329076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295400" y="5562600"/>
            <a:ext cx="6856413" cy="762000"/>
          </a:xfrm>
          <a:prstGeom prst="rect">
            <a:avLst/>
          </a:prstGeom>
          <a:noFill/>
          <a:ln w="12700">
            <a:noFill/>
            <a:miter lim="800000"/>
            <a:headEnd/>
            <a:tailEnd/>
          </a:ln>
        </p:spPr>
        <p:txBody>
          <a:bodyPr wrap="none" anchor="ctr"/>
          <a:lstStyle/>
          <a:p>
            <a:pPr algn="ctr"/>
            <a:r>
              <a:rPr lang="en-US" sz="4000" b="1">
                <a:solidFill>
                  <a:srgbClr val="0000FF"/>
                </a:solidFill>
              </a:rPr>
              <a:t>One micron (</a:t>
            </a:r>
            <a:r>
              <a:rPr lang="en-US" sz="2800">
                <a:solidFill>
                  <a:srgbClr val="0000FF"/>
                </a:solidFill>
                <a:sym typeface="Symbol" pitchFamily="18" charset="2"/>
              </a:rPr>
              <a:t>m</a:t>
            </a:r>
            <a:r>
              <a:rPr lang="en-US" sz="4000" b="1">
                <a:solidFill>
                  <a:srgbClr val="0000FF"/>
                </a:solidFill>
                <a:sym typeface="Symbol" pitchFamily="18" charset="2"/>
              </a:rPr>
              <a:t>)</a:t>
            </a:r>
            <a:r>
              <a:rPr lang="en-US" sz="4000" b="1">
                <a:solidFill>
                  <a:srgbClr val="0000FF"/>
                </a:solidFill>
              </a:rPr>
              <a:t> =1/25,000 inch</a:t>
            </a:r>
            <a:endParaRPr lang="en-US" sz="4400" b="1">
              <a:solidFill>
                <a:srgbClr val="0000FF"/>
              </a:solidFill>
            </a:endParaRPr>
          </a:p>
        </p:txBody>
      </p:sp>
      <p:sp>
        <p:nvSpPr>
          <p:cNvPr id="27651"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7652"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7653" name="Rectangle 5"/>
          <p:cNvSpPr>
            <a:spLocks noGrp="1" noChangeArrowheads="1"/>
          </p:cNvSpPr>
          <p:nvPr>
            <p:ph type="title"/>
          </p:nvPr>
        </p:nvSpPr>
        <p:spPr>
          <a:xfrm>
            <a:off x="406400" y="457200"/>
            <a:ext cx="8356600" cy="762000"/>
          </a:xfrm>
          <a:noFill/>
        </p:spPr>
        <p:txBody>
          <a:bodyPr lIns="92075" tIns="46038" rIns="92075" bIns="46038" anchor="ctr">
            <a:normAutofit fontScale="90000"/>
          </a:bodyPr>
          <a:lstStyle/>
          <a:p>
            <a:r>
              <a:rPr lang="en-US" smtClean="0"/>
              <a:t>Drop Size:</a:t>
            </a:r>
          </a:p>
        </p:txBody>
      </p:sp>
      <p:pic>
        <p:nvPicPr>
          <p:cNvPr id="27654" name="Picture 6" descr="vmd2"/>
          <p:cNvPicPr>
            <a:picLocks noGrp="1" noChangeAspect="1" noChangeArrowheads="1"/>
          </p:cNvPicPr>
          <p:nvPr>
            <p:ph idx="1"/>
          </p:nvPr>
        </p:nvPicPr>
        <p:blipFill>
          <a:blip r:embed="rId3" cstate="print"/>
          <a:srcRect r="5661"/>
          <a:stretch>
            <a:fillRect/>
          </a:stretch>
        </p:blipFill>
        <p:spPr>
          <a:xfrm>
            <a:off x="1895475" y="1885950"/>
            <a:ext cx="5226050" cy="3371850"/>
          </a:xfrm>
          <a:noFill/>
        </p:spPr>
      </p:pic>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1028"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1029" name="Rectangle 4"/>
          <p:cNvSpPr>
            <a:spLocks noGrp="1" noChangeArrowheads="1"/>
          </p:cNvSpPr>
          <p:nvPr>
            <p:ph type="title"/>
          </p:nvPr>
        </p:nvSpPr>
        <p:spPr>
          <a:xfrm>
            <a:off x="381000" y="228600"/>
            <a:ext cx="8763000" cy="1276350"/>
          </a:xfrm>
          <a:noFill/>
        </p:spPr>
        <p:txBody>
          <a:bodyPr lIns="92075" tIns="46038" rIns="92075" bIns="46038" anchor="ctr"/>
          <a:lstStyle/>
          <a:p>
            <a:r>
              <a:rPr lang="en-US" sz="3600" smtClean="0"/>
              <a:t>Comparison of Micron Sizes for Various Items: (approximate values)</a:t>
            </a:r>
            <a:endParaRPr lang="en-US" smtClean="0"/>
          </a:p>
        </p:txBody>
      </p:sp>
      <p:sp>
        <p:nvSpPr>
          <p:cNvPr id="1030" name="Rectangle 5"/>
          <p:cNvSpPr>
            <a:spLocks noGrp="1" noChangeArrowheads="1"/>
          </p:cNvSpPr>
          <p:nvPr>
            <p:ph type="body" sz="half" idx="1"/>
          </p:nvPr>
        </p:nvSpPr>
        <p:spPr>
          <a:xfrm>
            <a:off x="838200" y="1905000"/>
            <a:ext cx="7848600" cy="4419600"/>
          </a:xfrm>
          <a:noFill/>
        </p:spPr>
        <p:txBody>
          <a:bodyPr lIns="92075" tIns="46038" rIns="92075" bIns="46038"/>
          <a:lstStyle/>
          <a:p>
            <a:pPr>
              <a:lnSpc>
                <a:spcPct val="90000"/>
              </a:lnSpc>
            </a:pPr>
            <a:r>
              <a:rPr lang="en-US" sz="3200" dirty="0" smtClean="0"/>
              <a:t>pencil lead		 		2000 </a:t>
            </a:r>
            <a:r>
              <a:rPr lang="en-US" sz="3600" b="1" dirty="0" smtClean="0"/>
              <a:t>(</a:t>
            </a:r>
            <a:r>
              <a:rPr lang="en-US" sz="2400" dirty="0" smtClean="0">
                <a:sym typeface="Symbol" pitchFamily="18" charset="2"/>
              </a:rPr>
              <a:t>m</a:t>
            </a:r>
            <a:r>
              <a:rPr lang="en-US" sz="3600" b="1" dirty="0" smtClean="0">
                <a:sym typeface="Symbol" pitchFamily="18" charset="2"/>
              </a:rPr>
              <a:t>)</a:t>
            </a:r>
          </a:p>
          <a:p>
            <a:pPr>
              <a:lnSpc>
                <a:spcPct val="90000"/>
              </a:lnSpc>
            </a:pPr>
            <a:r>
              <a:rPr lang="en-US" sz="3200" dirty="0" smtClean="0"/>
              <a:t>paper clip		 		850 </a:t>
            </a:r>
            <a:r>
              <a:rPr lang="en-US" sz="3600" b="1" dirty="0" smtClean="0"/>
              <a:t>(</a:t>
            </a:r>
            <a:r>
              <a:rPr lang="en-US" sz="2400" dirty="0" smtClean="0">
                <a:sym typeface="Symbol" pitchFamily="18" charset="2"/>
              </a:rPr>
              <a:t>m</a:t>
            </a:r>
            <a:r>
              <a:rPr lang="en-US" sz="3600" b="1" dirty="0" smtClean="0">
                <a:sym typeface="Symbol" pitchFamily="18" charset="2"/>
              </a:rPr>
              <a:t>)</a:t>
            </a:r>
            <a:r>
              <a:rPr lang="en-US" sz="4000" b="1" dirty="0" smtClean="0">
                <a:solidFill>
                  <a:schemeClr val="tx2"/>
                </a:solidFill>
              </a:rPr>
              <a:t> </a:t>
            </a:r>
            <a:endParaRPr lang="en-US" sz="3200" dirty="0" smtClean="0"/>
          </a:p>
          <a:p>
            <a:pPr>
              <a:lnSpc>
                <a:spcPct val="90000"/>
              </a:lnSpc>
            </a:pPr>
            <a:r>
              <a:rPr lang="en-US" sz="3200" dirty="0" smtClean="0"/>
              <a:t>staple			 		420 </a:t>
            </a:r>
            <a:r>
              <a:rPr lang="en-US" sz="3600" b="1" dirty="0" smtClean="0"/>
              <a:t>(</a:t>
            </a:r>
            <a:r>
              <a:rPr lang="en-US" sz="2400" dirty="0" smtClean="0">
                <a:sym typeface="Symbol" pitchFamily="18" charset="2"/>
              </a:rPr>
              <a:t>m</a:t>
            </a:r>
            <a:r>
              <a:rPr lang="en-US" sz="3600" b="1" dirty="0" smtClean="0">
                <a:sym typeface="Symbol" pitchFamily="18" charset="2"/>
              </a:rPr>
              <a:t>)</a:t>
            </a:r>
            <a:r>
              <a:rPr lang="en-US" sz="4000" b="1" dirty="0" smtClean="0">
                <a:solidFill>
                  <a:schemeClr val="tx2"/>
                </a:solidFill>
              </a:rPr>
              <a:t> </a:t>
            </a:r>
            <a:endParaRPr lang="en-US" sz="3200" dirty="0" smtClean="0"/>
          </a:p>
          <a:p>
            <a:pPr>
              <a:lnSpc>
                <a:spcPct val="90000"/>
              </a:lnSpc>
            </a:pPr>
            <a:r>
              <a:rPr lang="en-US" sz="3200" dirty="0" smtClean="0"/>
              <a:t>toothbrush bristle 		300 </a:t>
            </a:r>
            <a:r>
              <a:rPr lang="en-US" sz="3600" b="1" dirty="0" smtClean="0"/>
              <a:t>(</a:t>
            </a:r>
            <a:r>
              <a:rPr lang="en-US" sz="2400" dirty="0" smtClean="0">
                <a:sym typeface="Symbol" pitchFamily="18" charset="2"/>
              </a:rPr>
              <a:t></a:t>
            </a:r>
            <a:r>
              <a:rPr lang="en-US" sz="2400" dirty="0" smtClean="0">
                <a:sym typeface="Symbol" pitchFamily="18" charset="2"/>
              </a:rPr>
              <a:t>m</a:t>
            </a:r>
            <a:r>
              <a:rPr lang="en-US" sz="3200" dirty="0" smtClean="0"/>
              <a:t>	</a:t>
            </a:r>
          </a:p>
          <a:p>
            <a:pPr>
              <a:lnSpc>
                <a:spcPct val="90000"/>
              </a:lnSpc>
            </a:pPr>
            <a:r>
              <a:rPr lang="en-US" sz="3200" dirty="0" smtClean="0"/>
              <a:t>sewing thread			150	 </a:t>
            </a:r>
            <a:r>
              <a:rPr lang="en-US" sz="3600" b="1" dirty="0" smtClean="0"/>
              <a:t>(</a:t>
            </a:r>
            <a:r>
              <a:rPr lang="en-US" sz="2400" dirty="0" smtClean="0">
                <a:sym typeface="Symbol" pitchFamily="18" charset="2"/>
              </a:rPr>
              <a:t>m</a:t>
            </a:r>
            <a:r>
              <a:rPr lang="en-US" sz="3600" b="1" dirty="0" smtClean="0">
                <a:sym typeface="Symbol" pitchFamily="18" charset="2"/>
              </a:rPr>
              <a:t>)</a:t>
            </a:r>
            <a:endParaRPr lang="en-US" sz="3200" dirty="0" smtClean="0"/>
          </a:p>
          <a:p>
            <a:pPr>
              <a:lnSpc>
                <a:spcPct val="90000"/>
              </a:lnSpc>
            </a:pPr>
            <a:r>
              <a:rPr lang="en-US" sz="3200" dirty="0" smtClean="0"/>
              <a:t>human hair				100 </a:t>
            </a:r>
            <a:r>
              <a:rPr lang="en-US" sz="3600" b="1" dirty="0" smtClean="0"/>
              <a:t>(</a:t>
            </a:r>
            <a:r>
              <a:rPr lang="en-US" sz="2400" dirty="0" smtClean="0">
                <a:sym typeface="Symbol" pitchFamily="18" charset="2"/>
              </a:rPr>
              <a:t>m</a:t>
            </a:r>
            <a:r>
              <a:rPr lang="en-US" sz="3600" b="1" dirty="0" smtClean="0">
                <a:sym typeface="Symbol" pitchFamily="18" charset="2"/>
              </a:rPr>
              <a:t>)</a:t>
            </a:r>
            <a:r>
              <a:rPr lang="en-US" sz="4000" b="1" dirty="0" smtClean="0">
                <a:solidFill>
                  <a:schemeClr val="tx2"/>
                </a:solidFill>
              </a:rPr>
              <a:t> </a:t>
            </a:r>
          </a:p>
        </p:txBody>
      </p:sp>
      <p:graphicFrame>
        <p:nvGraphicFramePr>
          <p:cNvPr id="528390" name="Object 6"/>
          <p:cNvGraphicFramePr>
            <a:graphicFrameLocks/>
          </p:cNvGraphicFramePr>
          <p:nvPr/>
        </p:nvGraphicFramePr>
        <p:xfrm>
          <a:off x="3810000" y="1905000"/>
          <a:ext cx="2298700" cy="3159125"/>
        </p:xfrm>
        <a:graphic>
          <a:graphicData uri="http://schemas.openxmlformats.org/presentationml/2006/ole">
            <p:oleObj spid="_x0000_s275458" name="ClipArt" r:id="rId4" imgW="2660400" imgH="3659040" progId="">
              <p:embed/>
            </p:oleObj>
          </a:graphicData>
        </a:graphic>
      </p:graphicFrame>
      <p:sp>
        <p:nvSpPr>
          <p:cNvPr id="528391" name="Rectangle 7"/>
          <p:cNvSpPr>
            <a:spLocks noChangeArrowheads="1"/>
          </p:cNvSpPr>
          <p:nvPr/>
        </p:nvSpPr>
        <p:spPr bwMode="auto">
          <a:xfrm>
            <a:off x="4419600" y="2635250"/>
            <a:ext cx="1143000" cy="641350"/>
          </a:xfrm>
          <a:prstGeom prst="rect">
            <a:avLst/>
          </a:prstGeom>
          <a:noFill/>
          <a:ln w="9525">
            <a:noFill/>
            <a:miter lim="800000"/>
            <a:headEnd/>
            <a:tailEnd/>
          </a:ln>
        </p:spPr>
        <p:txBody>
          <a:bodyPr lIns="92075" tIns="46038" rIns="92075" bIns="46038">
            <a:spAutoFit/>
          </a:bodyPr>
          <a:lstStyle/>
          <a:p>
            <a:r>
              <a:rPr lang="en-US" sz="3600" b="1">
                <a:solidFill>
                  <a:srgbClr val="CC0000"/>
                </a:solidFill>
                <a:latin typeface="Arial" pitchFamily="34" charset="0"/>
              </a:rPr>
              <a:t>150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528390"/>
                                        </p:tgtEl>
                                        <p:attrNameLst>
                                          <p:attrName>style.visibility</p:attrName>
                                        </p:attrNameLst>
                                      </p:cBhvr>
                                      <p:to>
                                        <p:strVal val="visible"/>
                                      </p:to>
                                    </p:set>
                                    <p:animEffect transition="in" filter="box(out)">
                                      <p:cBhvr>
                                        <p:cTn id="7" dur="500"/>
                                        <p:tgtEl>
                                          <p:spTgt spid="528390"/>
                                        </p:tgtEl>
                                      </p:cBhvr>
                                    </p:animEffect>
                                  </p:childTnLst>
                                </p:cTn>
                              </p:par>
                            </p:childTnLst>
                          </p:cTn>
                        </p:par>
                        <p:par>
                          <p:cTn id="8" fill="hold">
                            <p:stCondLst>
                              <p:cond delay="2500"/>
                            </p:stCondLst>
                            <p:childTnLst>
                              <p:par>
                                <p:cTn id="9" presetID="1" presetClass="entr" presetSubtype="0" fill="hold" grpId="0" nodeType="afterEffect">
                                  <p:stCondLst>
                                    <p:cond delay="2000"/>
                                  </p:stCondLst>
                                  <p:childTnLst>
                                    <p:set>
                                      <p:cBhvr>
                                        <p:cTn id="10" dur="1" fill="hold">
                                          <p:stCondLst>
                                            <p:cond delay="499"/>
                                          </p:stCondLst>
                                        </p:cTn>
                                        <p:tgtEl>
                                          <p:spTgt spid="528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9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533400" y="304800"/>
            <a:ext cx="7620000" cy="1143000"/>
          </a:xfrm>
        </p:spPr>
        <p:txBody>
          <a:bodyPr>
            <a:normAutofit fontScale="90000"/>
          </a:bodyPr>
          <a:lstStyle/>
          <a:p>
            <a:r>
              <a:rPr lang="en-US" dirty="0" smtClean="0"/>
              <a:t>Weather factors of concern:</a:t>
            </a:r>
          </a:p>
        </p:txBody>
      </p:sp>
      <p:sp>
        <p:nvSpPr>
          <p:cNvPr id="5124" name="Rectangle 3"/>
          <p:cNvSpPr>
            <a:spLocks noGrp="1" noChangeArrowheads="1"/>
          </p:cNvSpPr>
          <p:nvPr>
            <p:ph type="body" sz="half" idx="1"/>
          </p:nvPr>
        </p:nvSpPr>
        <p:spPr>
          <a:xfrm>
            <a:off x="0" y="1752600"/>
            <a:ext cx="8001000" cy="4171950"/>
          </a:xfrm>
        </p:spPr>
        <p:txBody>
          <a:bodyPr/>
          <a:lstStyle/>
          <a:p>
            <a:r>
              <a:rPr kumimoji="0" lang="en-US" sz="2000" dirty="0" smtClean="0"/>
              <a:t>air movement (direction  and velocity)</a:t>
            </a:r>
          </a:p>
          <a:p>
            <a:pPr lvl="1"/>
            <a:r>
              <a:rPr kumimoji="0" lang="en-US" sz="2000" dirty="0" smtClean="0"/>
              <a:t>Topography, etc.</a:t>
            </a:r>
          </a:p>
          <a:p>
            <a:r>
              <a:rPr kumimoji="0" lang="en-US" sz="2000" dirty="0" smtClean="0"/>
              <a:t>temperature and humidity</a:t>
            </a:r>
          </a:p>
          <a:p>
            <a:r>
              <a:rPr kumimoji="0" lang="en-US" sz="2000" dirty="0" smtClean="0"/>
              <a:t>air stability/inversions</a:t>
            </a:r>
          </a:p>
          <a:p>
            <a:pPr>
              <a:buFont typeface="Wingdings" pitchFamily="2" charset="2"/>
              <a:buNone/>
            </a:pPr>
            <a:endParaRPr kumimoji="0" lang="en-US" sz="2800" dirty="0" smtClean="0"/>
          </a:p>
        </p:txBody>
      </p:sp>
      <p:graphicFrame>
        <p:nvGraphicFramePr>
          <p:cNvPr id="5122" name="Object 4"/>
          <p:cNvGraphicFramePr>
            <a:graphicFrameLocks noChangeAspect="1"/>
          </p:cNvGraphicFramePr>
          <p:nvPr>
            <p:ph sz="quarter" idx="3"/>
          </p:nvPr>
        </p:nvGraphicFramePr>
        <p:xfrm>
          <a:off x="4572000" y="3352800"/>
          <a:ext cx="4495800" cy="3371850"/>
        </p:xfrm>
        <a:graphic>
          <a:graphicData uri="http://schemas.openxmlformats.org/presentationml/2006/ole">
            <p:oleObj spid="_x0000_s279554" name="Slide" r:id="rId3" imgW="4572000" imgH="3429000" progId="PowerPoint.Slide.8">
              <p:embed/>
            </p:oleObj>
          </a:graphicData>
        </a:graphic>
      </p:graphicFrame>
      <p:pic>
        <p:nvPicPr>
          <p:cNvPr id="5125" name="Picture 5" descr="MVC-055F"/>
          <p:cNvPicPr>
            <a:picLocks noChangeAspect="1" noChangeArrowheads="1"/>
          </p:cNvPicPr>
          <p:nvPr/>
        </p:nvPicPr>
        <p:blipFill>
          <a:blip r:embed="rId4" cstate="print"/>
          <a:srcRect l="55556" t="27850" r="9525" b="25397"/>
          <a:stretch>
            <a:fillRect/>
          </a:stretch>
        </p:blipFill>
        <p:spPr bwMode="auto">
          <a:xfrm>
            <a:off x="76200" y="4343400"/>
            <a:ext cx="1676400" cy="2057400"/>
          </a:xfrm>
          <a:prstGeom prst="rect">
            <a:avLst/>
          </a:prstGeom>
          <a:noFill/>
          <a:ln w="9525">
            <a:noFill/>
            <a:miter lim="800000"/>
            <a:headEnd/>
            <a:tailEnd/>
          </a:ln>
        </p:spPr>
      </p:pic>
      <p:pic>
        <p:nvPicPr>
          <p:cNvPr id="5126" name="Picture 6" descr="wskxxl"/>
          <p:cNvPicPr>
            <a:picLocks noChangeAspect="1" noChangeArrowheads="1"/>
          </p:cNvPicPr>
          <p:nvPr/>
        </p:nvPicPr>
        <p:blipFill>
          <a:blip r:embed="rId5" cstate="print"/>
          <a:srcRect r="12500" b="6615"/>
          <a:stretch>
            <a:fillRect/>
          </a:stretch>
        </p:blipFill>
        <p:spPr bwMode="auto">
          <a:xfrm>
            <a:off x="1828800" y="4191000"/>
            <a:ext cx="2667000" cy="2286000"/>
          </a:xfrm>
          <a:prstGeom prst="rect">
            <a:avLst/>
          </a:prstGeom>
          <a:noFill/>
          <a:ln w="9525">
            <a:noFill/>
            <a:miter lim="800000"/>
            <a:headEnd/>
            <a:tailEnd/>
          </a:ln>
        </p:spPr>
      </p:pic>
      <p:pic>
        <p:nvPicPr>
          <p:cNvPr id="5127" name="Picture 7" descr="MVC-037F"/>
          <p:cNvPicPr>
            <a:picLocks noGrp="1" noChangeAspect="1" noChangeArrowheads="1"/>
          </p:cNvPicPr>
          <p:nvPr>
            <p:ph sz="quarter" idx="2"/>
          </p:nvPr>
        </p:nvPicPr>
        <p:blipFill>
          <a:blip r:embed="rId6" cstate="print">
            <a:lum bright="24000"/>
          </a:blip>
          <a:srcRect t="26540" r="14693" b="24171"/>
          <a:stretch>
            <a:fillRect/>
          </a:stretch>
        </p:blipFill>
        <p:spPr>
          <a:xfrm>
            <a:off x="5562600" y="1447800"/>
            <a:ext cx="3352800" cy="1524000"/>
          </a:xfrm>
          <a:noFill/>
        </p:spPr>
      </p:pic>
      <p:sp>
        <p:nvSpPr>
          <p:cNvPr id="5128" name="Text Box 8"/>
          <p:cNvSpPr txBox="1">
            <a:spLocks noChangeArrowheads="1"/>
          </p:cNvSpPr>
          <p:nvPr/>
        </p:nvSpPr>
        <p:spPr bwMode="auto">
          <a:xfrm>
            <a:off x="4648200" y="6464300"/>
            <a:ext cx="2209800" cy="230832"/>
          </a:xfrm>
          <a:prstGeom prst="rect">
            <a:avLst/>
          </a:prstGeom>
          <a:solidFill>
            <a:schemeClr val="bg1"/>
          </a:solidFill>
          <a:ln w="12700">
            <a:solidFill>
              <a:schemeClr val="tx1"/>
            </a:solidFill>
            <a:miter lim="800000"/>
            <a:headEnd type="none" w="sm" len="sm"/>
            <a:tailEnd type="none" w="sm" len="sm"/>
          </a:ln>
        </p:spPr>
        <p:txBody>
          <a:bodyPr wrap="square">
            <a:spAutoFit/>
          </a:bodyPr>
          <a:lstStyle/>
          <a:p>
            <a:pPr>
              <a:spcBef>
                <a:spcPct val="50000"/>
              </a:spcBef>
            </a:pPr>
            <a:r>
              <a:rPr lang="en-US" sz="900" dirty="0"/>
              <a:t>Courtesy – George Ramsay, </a:t>
            </a:r>
            <a:r>
              <a:rPr lang="en-US" sz="900" dirty="0" err="1"/>
              <a:t>Dupont</a:t>
            </a:r>
            <a:endParaRPr lang="en-US" sz="9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3600" smtClean="0"/>
              <a:t>Wind direction:</a:t>
            </a:r>
            <a:endParaRPr lang="en-US" sz="3600" smtClean="0">
              <a:solidFill>
                <a:srgbClr val="FFFFCC"/>
              </a:solidFill>
            </a:endParaRPr>
          </a:p>
        </p:txBody>
      </p:sp>
      <p:sp>
        <p:nvSpPr>
          <p:cNvPr id="32771" name="Rectangle 3"/>
          <p:cNvSpPr>
            <a:spLocks noGrp="1" noChangeArrowheads="1"/>
          </p:cNvSpPr>
          <p:nvPr>
            <p:ph type="body" sz="half" idx="1"/>
          </p:nvPr>
        </p:nvSpPr>
        <p:spPr>
          <a:xfrm>
            <a:off x="304800" y="1885950"/>
            <a:ext cx="6400800" cy="4591050"/>
          </a:xfrm>
          <a:noFill/>
        </p:spPr>
        <p:txBody>
          <a:bodyPr>
            <a:normAutofit lnSpcReduction="10000"/>
          </a:bodyPr>
          <a:lstStyle/>
          <a:p>
            <a:r>
              <a:rPr lang="en-US" sz="2800" smtClean="0"/>
              <a:t>Wind </a:t>
            </a:r>
            <a:r>
              <a:rPr lang="en-US" sz="2800" b="1" u="sng" smtClean="0">
                <a:solidFill>
                  <a:srgbClr val="FF3300"/>
                </a:solidFill>
              </a:rPr>
              <a:t>direction</a:t>
            </a:r>
            <a:r>
              <a:rPr lang="en-US" sz="2800" smtClean="0"/>
              <a:t> is very important</a:t>
            </a:r>
          </a:p>
          <a:p>
            <a:pPr lvl="1"/>
            <a:r>
              <a:rPr lang="en-US" sz="2400" smtClean="0"/>
              <a:t>Know the location of sensitive areas - consider safe buffer zones.</a:t>
            </a:r>
          </a:p>
          <a:p>
            <a:pPr lvl="1"/>
            <a:r>
              <a:rPr lang="en-US" sz="2400" smtClean="0"/>
              <a:t>Do not spray at any wind speed if it is blowing towards sensitive areas - all nozzles can drift.</a:t>
            </a:r>
          </a:p>
          <a:p>
            <a:pPr lvl="1"/>
            <a:r>
              <a:rPr lang="en-US" sz="2400" smtClean="0"/>
              <a:t>Spray when breeze is gentle, steady, and blowing </a:t>
            </a:r>
            <a:r>
              <a:rPr lang="en-US" sz="2400" b="1" u="sng" smtClean="0">
                <a:solidFill>
                  <a:srgbClr val="FF3300"/>
                </a:solidFill>
              </a:rPr>
              <a:t>away</a:t>
            </a:r>
            <a:r>
              <a:rPr lang="en-US" sz="2400" smtClean="0"/>
              <a:t> from sensitive areas.</a:t>
            </a:r>
          </a:p>
          <a:p>
            <a:pPr lvl="1"/>
            <a:r>
              <a:rPr lang="en-US" sz="2400" smtClean="0"/>
              <a:t>“Dead calm” conditions are</a:t>
            </a:r>
            <a:r>
              <a:rPr lang="en-US" sz="2400" smtClean="0">
                <a:solidFill>
                  <a:srgbClr val="FF3300"/>
                </a:solidFill>
              </a:rPr>
              <a:t> </a:t>
            </a:r>
            <a:r>
              <a:rPr lang="en-US" sz="2400" b="1" u="sng" smtClean="0">
                <a:solidFill>
                  <a:srgbClr val="FF3300"/>
                </a:solidFill>
              </a:rPr>
              <a:t>never</a:t>
            </a:r>
            <a:r>
              <a:rPr lang="en-US" sz="2400" smtClean="0"/>
              <a:t> recommended.</a:t>
            </a:r>
          </a:p>
        </p:txBody>
      </p:sp>
      <p:pic>
        <p:nvPicPr>
          <p:cNvPr id="32772" name="Picture 4" descr="10blnl-l"/>
          <p:cNvPicPr>
            <a:picLocks noGrp="1" noChangeAspect="1" noChangeArrowheads="1"/>
          </p:cNvPicPr>
          <p:nvPr>
            <p:ph sz="quarter" idx="2"/>
          </p:nvPr>
        </p:nvPicPr>
        <p:blipFill>
          <a:blip r:embed="rId3" cstate="print"/>
          <a:srcRect t="7584"/>
          <a:stretch>
            <a:fillRect/>
          </a:stretch>
        </p:blipFill>
        <p:spPr>
          <a:xfrm>
            <a:off x="6934200" y="3857625"/>
            <a:ext cx="2009775" cy="1857375"/>
          </a:xfrm>
          <a:noFill/>
        </p:spPr>
      </p:pic>
      <p:pic>
        <p:nvPicPr>
          <p:cNvPr id="32773" name="Picture 5" descr="28nl-l"/>
          <p:cNvPicPr>
            <a:picLocks noGrp="1" noChangeAspect="1" noChangeArrowheads="1"/>
          </p:cNvPicPr>
          <p:nvPr>
            <p:ph sz="quarter" idx="3"/>
          </p:nvPr>
        </p:nvPicPr>
        <p:blipFill>
          <a:blip r:embed="rId4" cstate="print"/>
          <a:srcRect t="16588" b="22749"/>
          <a:stretch>
            <a:fillRect/>
          </a:stretch>
        </p:blipFill>
        <p:spPr>
          <a:xfrm>
            <a:off x="6934200" y="5562600"/>
            <a:ext cx="2000250" cy="1219200"/>
          </a:xfrm>
          <a:noFill/>
        </p:spPr>
      </p:pic>
      <p:pic>
        <p:nvPicPr>
          <p:cNvPr id="32774" name="Picture 6" descr="iris501"/>
          <p:cNvPicPr>
            <a:picLocks noChangeAspect="1" noChangeArrowheads="1"/>
          </p:cNvPicPr>
          <p:nvPr/>
        </p:nvPicPr>
        <p:blipFill>
          <a:blip r:embed="rId5" cstate="print"/>
          <a:srcRect/>
          <a:stretch>
            <a:fillRect/>
          </a:stretch>
        </p:blipFill>
        <p:spPr bwMode="auto">
          <a:xfrm>
            <a:off x="6553200" y="1689100"/>
            <a:ext cx="2362200" cy="21717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pans"/>
          <p:cNvPicPr>
            <a:picLocks noChangeAspect="1" noChangeArrowheads="1"/>
          </p:cNvPicPr>
          <p:nvPr/>
        </p:nvPicPr>
        <p:blipFill>
          <a:blip r:embed="rId2" cstate="print"/>
          <a:srcRect/>
          <a:stretch>
            <a:fillRect/>
          </a:stretch>
        </p:blipFill>
        <p:spPr bwMode="auto">
          <a:xfrm>
            <a:off x="228600" y="1447800"/>
            <a:ext cx="6858000" cy="5266227"/>
          </a:xfrm>
          <a:prstGeom prst="rect">
            <a:avLst/>
          </a:prstGeom>
          <a:noFill/>
        </p:spPr>
      </p:pic>
      <p:pic>
        <p:nvPicPr>
          <p:cNvPr id="15364" name="Picture 4" descr="dry collector"/>
          <p:cNvPicPr>
            <a:picLocks noChangeAspect="1" noChangeArrowheads="1"/>
          </p:cNvPicPr>
          <p:nvPr/>
        </p:nvPicPr>
        <p:blipFill>
          <a:blip r:embed="rId3" cstate="print">
            <a:lum bright="12000"/>
          </a:blip>
          <a:srcRect/>
          <a:stretch>
            <a:fillRect/>
          </a:stretch>
        </p:blipFill>
        <p:spPr bwMode="auto">
          <a:xfrm>
            <a:off x="3581400" y="304800"/>
            <a:ext cx="4191000" cy="2659063"/>
          </a:xfrm>
          <a:prstGeom prst="rect">
            <a:avLst/>
          </a:prstGeom>
          <a:noFill/>
        </p:spPr>
      </p:pic>
      <p:pic>
        <p:nvPicPr>
          <p:cNvPr id="15366" name="Picture 6" descr="dry collector-2"/>
          <p:cNvPicPr>
            <a:picLocks noChangeAspect="1" noChangeArrowheads="1"/>
          </p:cNvPicPr>
          <p:nvPr/>
        </p:nvPicPr>
        <p:blipFill>
          <a:blip r:embed="rId4" cstate="print"/>
          <a:srcRect t="11852" b="11111"/>
          <a:stretch>
            <a:fillRect/>
          </a:stretch>
        </p:blipFill>
        <p:spPr bwMode="auto">
          <a:xfrm>
            <a:off x="5257800" y="2667000"/>
            <a:ext cx="3757222" cy="16764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3600" smtClean="0"/>
              <a:t>Determining wind direction:</a:t>
            </a:r>
          </a:p>
        </p:txBody>
      </p:sp>
      <p:sp>
        <p:nvSpPr>
          <p:cNvPr id="33795" name="Rectangle 3"/>
          <p:cNvSpPr>
            <a:spLocks noGrp="1" noChangeArrowheads="1"/>
          </p:cNvSpPr>
          <p:nvPr>
            <p:ph type="body" sz="half" idx="1"/>
          </p:nvPr>
        </p:nvSpPr>
        <p:spPr>
          <a:xfrm>
            <a:off x="838200" y="1295400"/>
            <a:ext cx="5029200" cy="4171950"/>
          </a:xfrm>
        </p:spPr>
        <p:txBody>
          <a:bodyPr/>
          <a:lstStyle/>
          <a:p>
            <a:r>
              <a:rPr lang="en-US" sz="2800" dirty="0" smtClean="0"/>
              <a:t>Compass</a:t>
            </a:r>
          </a:p>
          <a:p>
            <a:pPr lvl="1"/>
            <a:r>
              <a:rPr lang="en-US" sz="2400" dirty="0" smtClean="0"/>
              <a:t>Provide magnetic description</a:t>
            </a:r>
          </a:p>
          <a:p>
            <a:pPr lvl="1"/>
            <a:r>
              <a:rPr lang="en-US" sz="2400" dirty="0" smtClean="0"/>
              <a:t>Direction blowing from</a:t>
            </a:r>
          </a:p>
          <a:p>
            <a:pPr lvl="1"/>
            <a:r>
              <a:rPr lang="en-US" sz="2400" dirty="0" smtClean="0"/>
              <a:t>Into your face!</a:t>
            </a:r>
          </a:p>
        </p:txBody>
      </p:sp>
      <p:pic>
        <p:nvPicPr>
          <p:cNvPr id="33796" name="Picture 4" descr="compass"/>
          <p:cNvPicPr>
            <a:picLocks noGrp="1" noChangeAspect="1" noChangeArrowheads="1"/>
          </p:cNvPicPr>
          <p:nvPr>
            <p:ph sz="quarter" idx="2"/>
          </p:nvPr>
        </p:nvPicPr>
        <p:blipFill>
          <a:blip r:embed="rId2" cstate="print"/>
          <a:srcRect/>
          <a:stretch>
            <a:fillRect/>
          </a:stretch>
        </p:blipFill>
        <p:spPr>
          <a:xfrm>
            <a:off x="6934200" y="1752600"/>
            <a:ext cx="1619250" cy="1771650"/>
          </a:xfrm>
          <a:noFill/>
        </p:spPr>
      </p:pic>
      <p:pic>
        <p:nvPicPr>
          <p:cNvPr id="33797" name="Picture 5" descr="compass-2"/>
          <p:cNvPicPr>
            <a:picLocks noGrp="1" noChangeAspect="1" noChangeArrowheads="1"/>
          </p:cNvPicPr>
          <p:nvPr>
            <p:ph sz="quarter" idx="3"/>
          </p:nvPr>
        </p:nvPicPr>
        <p:blipFill>
          <a:blip r:embed="rId3" cstate="print"/>
          <a:srcRect/>
          <a:stretch>
            <a:fillRect/>
          </a:stretch>
        </p:blipFill>
        <p:spPr>
          <a:xfrm>
            <a:off x="4191000" y="3733800"/>
            <a:ext cx="4648200" cy="2613025"/>
          </a:xfrm>
          <a:noFill/>
        </p:spPr>
      </p:pic>
      <p:pic>
        <p:nvPicPr>
          <p:cNvPr id="33798" name="Picture 6" descr="com_field7"/>
          <p:cNvPicPr>
            <a:picLocks noChangeAspect="1" noChangeArrowheads="1"/>
          </p:cNvPicPr>
          <p:nvPr/>
        </p:nvPicPr>
        <p:blipFill>
          <a:blip r:embed="rId4" cstate="print"/>
          <a:srcRect/>
          <a:stretch>
            <a:fillRect/>
          </a:stretch>
        </p:blipFill>
        <p:spPr bwMode="auto">
          <a:xfrm>
            <a:off x="228600" y="3810000"/>
            <a:ext cx="4114800"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304800" y="381000"/>
            <a:ext cx="8509000" cy="762000"/>
          </a:xfrm>
        </p:spPr>
        <p:txBody>
          <a:bodyPr>
            <a:normAutofit fontScale="90000"/>
          </a:bodyPr>
          <a:lstStyle/>
          <a:p>
            <a:r>
              <a:rPr lang="en-US" sz="3200" smtClean="0"/>
              <a:t>Drift Potential:  High at Low Wind Speeds?</a:t>
            </a:r>
            <a:endParaRPr lang="en-US" sz="3600" smtClean="0"/>
          </a:p>
        </p:txBody>
      </p:sp>
      <p:sp>
        <p:nvSpPr>
          <p:cNvPr id="34819" name="Rectangle 2"/>
          <p:cNvSpPr>
            <a:spLocks noGrp="1" noChangeArrowheads="1"/>
          </p:cNvSpPr>
          <p:nvPr>
            <p:ph type="body" sz="half" idx="1"/>
          </p:nvPr>
        </p:nvSpPr>
        <p:spPr>
          <a:xfrm>
            <a:off x="228600" y="1885950"/>
            <a:ext cx="6629400" cy="4171950"/>
          </a:xfrm>
          <a:noFill/>
        </p:spPr>
        <p:txBody>
          <a:bodyPr>
            <a:normAutofit/>
          </a:bodyPr>
          <a:lstStyle/>
          <a:p>
            <a:pPr>
              <a:lnSpc>
                <a:spcPct val="80000"/>
              </a:lnSpc>
            </a:pPr>
            <a:r>
              <a:rPr lang="en-US" sz="2400" dirty="0" smtClean="0"/>
              <a:t>Because:</a:t>
            </a:r>
          </a:p>
          <a:p>
            <a:pPr lvl="1">
              <a:lnSpc>
                <a:spcPct val="80000"/>
              </a:lnSpc>
            </a:pPr>
            <a:r>
              <a:rPr lang="en-US" sz="2400" dirty="0" smtClean="0"/>
              <a:t>Light winds (0-3 mph) tend to be </a:t>
            </a:r>
          </a:p>
          <a:p>
            <a:pPr lvl="1">
              <a:lnSpc>
                <a:spcPct val="80000"/>
              </a:lnSpc>
              <a:buFontTx/>
              <a:buNone/>
            </a:pPr>
            <a:r>
              <a:rPr lang="en-US" sz="2400" dirty="0" smtClean="0"/>
              <a:t>	unpredictable and variable in direction.</a:t>
            </a:r>
          </a:p>
          <a:p>
            <a:pPr lvl="1">
              <a:lnSpc>
                <a:spcPct val="80000"/>
              </a:lnSpc>
            </a:pPr>
            <a:r>
              <a:rPr lang="en-US" sz="2400" dirty="0" smtClean="0"/>
              <a:t>Calm and low wind conditions may indicate presence of a temperature inversion.</a:t>
            </a:r>
          </a:p>
          <a:p>
            <a:pPr>
              <a:lnSpc>
                <a:spcPct val="80000"/>
              </a:lnSpc>
            </a:pPr>
            <a:r>
              <a:rPr lang="en-US" sz="2400" dirty="0" smtClean="0"/>
              <a:t>Drift potential is lowest at wind speeds between 3 and 10 mph (gentle but steady breeze) blowing in a safe direction.</a:t>
            </a:r>
          </a:p>
        </p:txBody>
      </p:sp>
      <p:pic>
        <p:nvPicPr>
          <p:cNvPr id="34820" name="Content Placeholder 5" descr="4500.jpg"/>
          <p:cNvPicPr>
            <a:picLocks noGrp="1" noChangeAspect="1"/>
          </p:cNvPicPr>
          <p:nvPr>
            <p:ph sz="half" idx="2"/>
          </p:nvPr>
        </p:nvPicPr>
        <p:blipFill>
          <a:blip r:embed="rId3" cstate="print"/>
          <a:srcRect l="24686" r="31429"/>
          <a:stretch>
            <a:fillRect/>
          </a:stretch>
        </p:blipFill>
        <p:spPr>
          <a:xfrm>
            <a:off x="6934200" y="1905000"/>
            <a:ext cx="1905000" cy="4340225"/>
          </a:xfrm>
        </p:spPr>
      </p:pic>
    </p:spTree>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304800"/>
            <a:ext cx="8610600" cy="1143000"/>
          </a:xfrm>
          <a:noFill/>
        </p:spPr>
        <p:txBody>
          <a:bodyPr lIns="92075" tIns="46038" rIns="92075" bIns="46038" anchor="ctr">
            <a:normAutofit fontScale="90000"/>
          </a:bodyPr>
          <a:lstStyle/>
          <a:p>
            <a:r>
              <a:rPr lang="en-US" dirty="0" smtClean="0"/>
              <a:t>Wind Patterns Near </a:t>
            </a:r>
            <a:r>
              <a:rPr lang="en-US" dirty="0" smtClean="0"/>
              <a:t>Tree lines</a:t>
            </a:r>
            <a:r>
              <a:rPr lang="en-US" dirty="0" smtClean="0"/>
              <a:t>:</a:t>
            </a:r>
          </a:p>
        </p:txBody>
      </p:sp>
      <p:grpSp>
        <p:nvGrpSpPr>
          <p:cNvPr id="2" name="Group 3"/>
          <p:cNvGrpSpPr>
            <a:grpSpLocks/>
          </p:cNvGrpSpPr>
          <p:nvPr/>
        </p:nvGrpSpPr>
        <p:grpSpPr bwMode="auto">
          <a:xfrm>
            <a:off x="1422400" y="2133600"/>
            <a:ext cx="6288088" cy="2916238"/>
            <a:chOff x="900" y="1536"/>
            <a:chExt cx="3961" cy="1837"/>
          </a:xfrm>
        </p:grpSpPr>
        <p:grpSp>
          <p:nvGrpSpPr>
            <p:cNvPr id="3" name="Group 4"/>
            <p:cNvGrpSpPr>
              <a:grpSpLocks/>
            </p:cNvGrpSpPr>
            <p:nvPr/>
          </p:nvGrpSpPr>
          <p:grpSpPr bwMode="auto">
            <a:xfrm>
              <a:off x="936" y="2112"/>
              <a:ext cx="3925" cy="1261"/>
              <a:chOff x="936" y="2112"/>
              <a:chExt cx="3925" cy="1261"/>
            </a:xfrm>
          </p:grpSpPr>
          <p:grpSp>
            <p:nvGrpSpPr>
              <p:cNvPr id="4" name="Group 5"/>
              <p:cNvGrpSpPr>
                <a:grpSpLocks/>
              </p:cNvGrpSpPr>
              <p:nvPr/>
            </p:nvGrpSpPr>
            <p:grpSpPr bwMode="auto">
              <a:xfrm>
                <a:off x="1126" y="2651"/>
                <a:ext cx="423" cy="722"/>
                <a:chOff x="1126" y="2651"/>
                <a:chExt cx="423" cy="722"/>
              </a:xfrm>
            </p:grpSpPr>
            <p:sp>
              <p:nvSpPr>
                <p:cNvPr id="37029" name="Freeform 6"/>
                <p:cNvSpPr>
                  <a:spLocks/>
                </p:cNvSpPr>
                <p:nvPr/>
              </p:nvSpPr>
              <p:spPr bwMode="auto">
                <a:xfrm>
                  <a:off x="1126"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5" name="Group 7"/>
                <p:cNvGrpSpPr>
                  <a:grpSpLocks/>
                </p:cNvGrpSpPr>
                <p:nvPr/>
              </p:nvGrpSpPr>
              <p:grpSpPr bwMode="auto">
                <a:xfrm>
                  <a:off x="1214" y="2750"/>
                  <a:ext cx="249" cy="305"/>
                  <a:chOff x="1214" y="2750"/>
                  <a:chExt cx="249" cy="305"/>
                </a:xfrm>
              </p:grpSpPr>
              <p:sp>
                <p:nvSpPr>
                  <p:cNvPr id="37031" name="Freeform 8"/>
                  <p:cNvSpPr>
                    <a:spLocks/>
                  </p:cNvSpPr>
                  <p:nvPr/>
                </p:nvSpPr>
                <p:spPr bwMode="auto">
                  <a:xfrm>
                    <a:off x="1351"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7032" name="Freeform 9"/>
                  <p:cNvSpPr>
                    <a:spLocks/>
                  </p:cNvSpPr>
                  <p:nvPr/>
                </p:nvSpPr>
                <p:spPr bwMode="auto">
                  <a:xfrm>
                    <a:off x="1321"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7033" name="Freeform 10"/>
                  <p:cNvSpPr>
                    <a:spLocks/>
                  </p:cNvSpPr>
                  <p:nvPr/>
                </p:nvSpPr>
                <p:spPr bwMode="auto">
                  <a:xfrm>
                    <a:off x="1239"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7034" name="Freeform 11"/>
                  <p:cNvSpPr>
                    <a:spLocks/>
                  </p:cNvSpPr>
                  <p:nvPr/>
                </p:nvSpPr>
                <p:spPr bwMode="auto">
                  <a:xfrm>
                    <a:off x="1214"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7035" name="Freeform 12"/>
                  <p:cNvSpPr>
                    <a:spLocks/>
                  </p:cNvSpPr>
                  <p:nvPr/>
                </p:nvSpPr>
                <p:spPr bwMode="auto">
                  <a:xfrm>
                    <a:off x="1445"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7036" name="Freeform 13"/>
                  <p:cNvSpPr>
                    <a:spLocks/>
                  </p:cNvSpPr>
                  <p:nvPr/>
                </p:nvSpPr>
                <p:spPr bwMode="auto">
                  <a:xfrm>
                    <a:off x="1325"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7037" name="Freeform 14"/>
                  <p:cNvSpPr>
                    <a:spLocks/>
                  </p:cNvSpPr>
                  <p:nvPr/>
                </p:nvSpPr>
                <p:spPr bwMode="auto">
                  <a:xfrm>
                    <a:off x="1214"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7038" name="Freeform 15"/>
                  <p:cNvSpPr>
                    <a:spLocks/>
                  </p:cNvSpPr>
                  <p:nvPr/>
                </p:nvSpPr>
                <p:spPr bwMode="auto">
                  <a:xfrm>
                    <a:off x="1288"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7039" name="Freeform 16"/>
                  <p:cNvSpPr>
                    <a:spLocks/>
                  </p:cNvSpPr>
                  <p:nvPr/>
                </p:nvSpPr>
                <p:spPr bwMode="auto">
                  <a:xfrm>
                    <a:off x="1322"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7040" name="Freeform 17"/>
                  <p:cNvSpPr>
                    <a:spLocks/>
                  </p:cNvSpPr>
                  <p:nvPr/>
                </p:nvSpPr>
                <p:spPr bwMode="auto">
                  <a:xfrm>
                    <a:off x="1381"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7041" name="Freeform 18"/>
                  <p:cNvSpPr>
                    <a:spLocks/>
                  </p:cNvSpPr>
                  <p:nvPr/>
                </p:nvSpPr>
                <p:spPr bwMode="auto">
                  <a:xfrm>
                    <a:off x="1252"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7042" name="Freeform 19"/>
                  <p:cNvSpPr>
                    <a:spLocks/>
                  </p:cNvSpPr>
                  <p:nvPr/>
                </p:nvSpPr>
                <p:spPr bwMode="auto">
                  <a:xfrm>
                    <a:off x="1317"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7043" name="Freeform 20"/>
                  <p:cNvSpPr>
                    <a:spLocks/>
                  </p:cNvSpPr>
                  <p:nvPr/>
                </p:nvSpPr>
                <p:spPr bwMode="auto">
                  <a:xfrm>
                    <a:off x="1251"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sp>
            <p:nvSpPr>
              <p:cNvPr id="36890" name="Line 21"/>
              <p:cNvSpPr>
                <a:spLocks noChangeShapeType="1"/>
              </p:cNvSpPr>
              <p:nvPr/>
            </p:nvSpPr>
            <p:spPr bwMode="auto">
              <a:xfrm>
                <a:off x="1044" y="3372"/>
                <a:ext cx="3636" cy="0"/>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6" name="Group 22"/>
              <p:cNvGrpSpPr>
                <a:grpSpLocks/>
              </p:cNvGrpSpPr>
              <p:nvPr/>
            </p:nvGrpSpPr>
            <p:grpSpPr bwMode="auto">
              <a:xfrm>
                <a:off x="1721" y="2303"/>
                <a:ext cx="432" cy="1070"/>
                <a:chOff x="1721" y="2303"/>
                <a:chExt cx="432" cy="1070"/>
              </a:xfrm>
            </p:grpSpPr>
            <p:sp>
              <p:nvSpPr>
                <p:cNvPr id="37014" name="Freeform 23"/>
                <p:cNvSpPr>
                  <a:spLocks/>
                </p:cNvSpPr>
                <p:nvPr/>
              </p:nvSpPr>
              <p:spPr bwMode="auto">
                <a:xfrm>
                  <a:off x="1721" y="2303"/>
                  <a:ext cx="432" cy="1070"/>
                </a:xfrm>
                <a:custGeom>
                  <a:avLst/>
                  <a:gdLst>
                    <a:gd name="T0" fmla="*/ 285 w 432"/>
                    <a:gd name="T1" fmla="*/ 63 h 1070"/>
                    <a:gd name="T2" fmla="*/ 313 w 432"/>
                    <a:gd name="T3" fmla="*/ 65 h 1070"/>
                    <a:gd name="T4" fmla="*/ 308 w 432"/>
                    <a:gd name="T5" fmla="*/ 101 h 1070"/>
                    <a:gd name="T6" fmla="*/ 300 w 432"/>
                    <a:gd name="T7" fmla="*/ 127 h 1070"/>
                    <a:gd name="T8" fmla="*/ 346 w 432"/>
                    <a:gd name="T9" fmla="*/ 117 h 1070"/>
                    <a:gd name="T10" fmla="*/ 294 w 432"/>
                    <a:gd name="T11" fmla="*/ 173 h 1070"/>
                    <a:gd name="T12" fmla="*/ 325 w 432"/>
                    <a:gd name="T13" fmla="*/ 156 h 1070"/>
                    <a:gd name="T14" fmla="*/ 341 w 432"/>
                    <a:gd name="T15" fmla="*/ 199 h 1070"/>
                    <a:gd name="T16" fmla="*/ 362 w 432"/>
                    <a:gd name="T17" fmla="*/ 231 h 1070"/>
                    <a:gd name="T18" fmla="*/ 395 w 432"/>
                    <a:gd name="T19" fmla="*/ 226 h 1070"/>
                    <a:gd name="T20" fmla="*/ 412 w 432"/>
                    <a:gd name="T21" fmla="*/ 244 h 1070"/>
                    <a:gd name="T22" fmla="*/ 381 w 432"/>
                    <a:gd name="T23" fmla="*/ 279 h 1070"/>
                    <a:gd name="T24" fmla="*/ 384 w 432"/>
                    <a:gd name="T25" fmla="*/ 300 h 1070"/>
                    <a:gd name="T26" fmla="*/ 338 w 432"/>
                    <a:gd name="T27" fmla="*/ 350 h 1070"/>
                    <a:gd name="T28" fmla="*/ 369 w 432"/>
                    <a:gd name="T29" fmla="*/ 372 h 1070"/>
                    <a:gd name="T30" fmla="*/ 414 w 432"/>
                    <a:gd name="T31" fmla="*/ 383 h 1070"/>
                    <a:gd name="T32" fmla="*/ 346 w 432"/>
                    <a:gd name="T33" fmla="*/ 411 h 1070"/>
                    <a:gd name="T34" fmla="*/ 400 w 432"/>
                    <a:gd name="T35" fmla="*/ 409 h 1070"/>
                    <a:gd name="T36" fmla="*/ 413 w 432"/>
                    <a:gd name="T37" fmla="*/ 428 h 1070"/>
                    <a:gd name="T38" fmla="*/ 362 w 432"/>
                    <a:gd name="T39" fmla="*/ 443 h 1070"/>
                    <a:gd name="T40" fmla="*/ 312 w 432"/>
                    <a:gd name="T41" fmla="*/ 463 h 1070"/>
                    <a:gd name="T42" fmla="*/ 273 w 432"/>
                    <a:gd name="T43" fmla="*/ 465 h 1070"/>
                    <a:gd name="T44" fmla="*/ 247 w 432"/>
                    <a:gd name="T45" fmla="*/ 497 h 1070"/>
                    <a:gd name="T46" fmla="*/ 296 w 432"/>
                    <a:gd name="T47" fmla="*/ 501 h 1070"/>
                    <a:gd name="T48" fmla="*/ 300 w 432"/>
                    <a:gd name="T49" fmla="*/ 510 h 1070"/>
                    <a:gd name="T50" fmla="*/ 268 w 432"/>
                    <a:gd name="T51" fmla="*/ 544 h 1070"/>
                    <a:gd name="T52" fmla="*/ 306 w 432"/>
                    <a:gd name="T53" fmla="*/ 583 h 1070"/>
                    <a:gd name="T54" fmla="*/ 311 w 432"/>
                    <a:gd name="T55" fmla="*/ 591 h 1070"/>
                    <a:gd name="T56" fmla="*/ 279 w 432"/>
                    <a:gd name="T57" fmla="*/ 589 h 1070"/>
                    <a:gd name="T58" fmla="*/ 219 w 432"/>
                    <a:gd name="T59" fmla="*/ 570 h 1070"/>
                    <a:gd name="T60" fmla="*/ 187 w 432"/>
                    <a:gd name="T61" fmla="*/ 1039 h 1070"/>
                    <a:gd name="T62" fmla="*/ 146 w 432"/>
                    <a:gd name="T63" fmla="*/ 1066 h 1070"/>
                    <a:gd name="T64" fmla="*/ 131 w 432"/>
                    <a:gd name="T65" fmla="*/ 600 h 1070"/>
                    <a:gd name="T66" fmla="*/ 64 w 432"/>
                    <a:gd name="T67" fmla="*/ 589 h 1070"/>
                    <a:gd name="T68" fmla="*/ 39 w 432"/>
                    <a:gd name="T69" fmla="*/ 564 h 1070"/>
                    <a:gd name="T70" fmla="*/ 21 w 432"/>
                    <a:gd name="T71" fmla="*/ 538 h 1070"/>
                    <a:gd name="T72" fmla="*/ 12 w 432"/>
                    <a:gd name="T73" fmla="*/ 507 h 1070"/>
                    <a:gd name="T74" fmla="*/ 63 w 432"/>
                    <a:gd name="T75" fmla="*/ 522 h 1070"/>
                    <a:gd name="T76" fmla="*/ 111 w 432"/>
                    <a:gd name="T77" fmla="*/ 538 h 1070"/>
                    <a:gd name="T78" fmla="*/ 149 w 432"/>
                    <a:gd name="T79" fmla="*/ 531 h 1070"/>
                    <a:gd name="T80" fmla="*/ 168 w 432"/>
                    <a:gd name="T81" fmla="*/ 570 h 1070"/>
                    <a:gd name="T82" fmla="*/ 173 w 432"/>
                    <a:gd name="T83" fmla="*/ 545 h 1070"/>
                    <a:gd name="T84" fmla="*/ 154 w 432"/>
                    <a:gd name="T85" fmla="*/ 518 h 1070"/>
                    <a:gd name="T86" fmla="*/ 109 w 432"/>
                    <a:gd name="T87" fmla="*/ 507 h 1070"/>
                    <a:gd name="T88" fmla="*/ 73 w 432"/>
                    <a:gd name="T89" fmla="*/ 501 h 1070"/>
                    <a:gd name="T90" fmla="*/ 39 w 432"/>
                    <a:gd name="T91" fmla="*/ 491 h 1070"/>
                    <a:gd name="T92" fmla="*/ 61 w 432"/>
                    <a:gd name="T93" fmla="*/ 449 h 1070"/>
                    <a:gd name="T94" fmla="*/ 52 w 432"/>
                    <a:gd name="T95" fmla="*/ 405 h 1070"/>
                    <a:gd name="T96" fmla="*/ 7 w 432"/>
                    <a:gd name="T97" fmla="*/ 359 h 1070"/>
                    <a:gd name="T98" fmla="*/ 27 w 432"/>
                    <a:gd name="T99" fmla="*/ 336 h 1070"/>
                    <a:gd name="T100" fmla="*/ 70 w 432"/>
                    <a:gd name="T101" fmla="*/ 314 h 1070"/>
                    <a:gd name="T102" fmla="*/ 35 w 432"/>
                    <a:gd name="T103" fmla="*/ 288 h 1070"/>
                    <a:gd name="T104" fmla="*/ 24 w 432"/>
                    <a:gd name="T105" fmla="*/ 250 h 1070"/>
                    <a:gd name="T106" fmla="*/ 75 w 432"/>
                    <a:gd name="T107" fmla="*/ 217 h 1070"/>
                    <a:gd name="T108" fmla="*/ 54 w 432"/>
                    <a:gd name="T109" fmla="*/ 180 h 1070"/>
                    <a:gd name="T110" fmla="*/ 59 w 432"/>
                    <a:gd name="T111" fmla="*/ 152 h 1070"/>
                    <a:gd name="T112" fmla="*/ 96 w 432"/>
                    <a:gd name="T113" fmla="*/ 101 h 1070"/>
                    <a:gd name="T114" fmla="*/ 139 w 432"/>
                    <a:gd name="T115" fmla="*/ 74 h 1070"/>
                    <a:gd name="T116" fmla="*/ 162 w 432"/>
                    <a:gd name="T117" fmla="*/ 59 h 1070"/>
                    <a:gd name="T118" fmla="*/ 171 w 432"/>
                    <a:gd name="T119" fmla="*/ 34 h 1070"/>
                    <a:gd name="T120" fmla="*/ 194 w 432"/>
                    <a:gd name="T121" fmla="*/ 4 h 1070"/>
                    <a:gd name="T122" fmla="*/ 218 w 432"/>
                    <a:gd name="T123" fmla="*/ 45 h 1070"/>
                    <a:gd name="T124" fmla="*/ 198 w 432"/>
                    <a:gd name="T125" fmla="*/ 48 h 1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070"/>
                    <a:gd name="T191" fmla="*/ 432 w 432"/>
                    <a:gd name="T192" fmla="*/ 1070 h 10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070">
                      <a:moveTo>
                        <a:pt x="207" y="78"/>
                      </a:moveTo>
                      <a:lnTo>
                        <a:pt x="225" y="74"/>
                      </a:lnTo>
                      <a:lnTo>
                        <a:pt x="247" y="72"/>
                      </a:lnTo>
                      <a:lnTo>
                        <a:pt x="261" y="72"/>
                      </a:lnTo>
                      <a:lnTo>
                        <a:pt x="277" y="65"/>
                      </a:lnTo>
                      <a:lnTo>
                        <a:pt x="285" y="63"/>
                      </a:lnTo>
                      <a:lnTo>
                        <a:pt x="289" y="60"/>
                      </a:lnTo>
                      <a:lnTo>
                        <a:pt x="295" y="54"/>
                      </a:lnTo>
                      <a:lnTo>
                        <a:pt x="298" y="59"/>
                      </a:lnTo>
                      <a:lnTo>
                        <a:pt x="298" y="67"/>
                      </a:lnTo>
                      <a:lnTo>
                        <a:pt x="309" y="60"/>
                      </a:lnTo>
                      <a:lnTo>
                        <a:pt x="313" y="65"/>
                      </a:lnTo>
                      <a:lnTo>
                        <a:pt x="318" y="72"/>
                      </a:lnTo>
                      <a:lnTo>
                        <a:pt x="322" y="76"/>
                      </a:lnTo>
                      <a:lnTo>
                        <a:pt x="322" y="83"/>
                      </a:lnTo>
                      <a:lnTo>
                        <a:pt x="322" y="85"/>
                      </a:lnTo>
                      <a:lnTo>
                        <a:pt x="322" y="89"/>
                      </a:lnTo>
                      <a:lnTo>
                        <a:pt x="308" y="101"/>
                      </a:lnTo>
                      <a:lnTo>
                        <a:pt x="299" y="108"/>
                      </a:lnTo>
                      <a:lnTo>
                        <a:pt x="287" y="113"/>
                      </a:lnTo>
                      <a:lnTo>
                        <a:pt x="280" y="122"/>
                      </a:lnTo>
                      <a:lnTo>
                        <a:pt x="275" y="137"/>
                      </a:lnTo>
                      <a:lnTo>
                        <a:pt x="284" y="130"/>
                      </a:lnTo>
                      <a:lnTo>
                        <a:pt x="300" y="127"/>
                      </a:lnTo>
                      <a:lnTo>
                        <a:pt x="314" y="118"/>
                      </a:lnTo>
                      <a:lnTo>
                        <a:pt x="325" y="110"/>
                      </a:lnTo>
                      <a:lnTo>
                        <a:pt x="334" y="108"/>
                      </a:lnTo>
                      <a:lnTo>
                        <a:pt x="344" y="108"/>
                      </a:lnTo>
                      <a:lnTo>
                        <a:pt x="347" y="110"/>
                      </a:lnTo>
                      <a:lnTo>
                        <a:pt x="346" y="117"/>
                      </a:lnTo>
                      <a:lnTo>
                        <a:pt x="343" y="131"/>
                      </a:lnTo>
                      <a:lnTo>
                        <a:pt x="325" y="150"/>
                      </a:lnTo>
                      <a:lnTo>
                        <a:pt x="313" y="158"/>
                      </a:lnTo>
                      <a:lnTo>
                        <a:pt x="306" y="156"/>
                      </a:lnTo>
                      <a:lnTo>
                        <a:pt x="305" y="162"/>
                      </a:lnTo>
                      <a:lnTo>
                        <a:pt x="294" y="173"/>
                      </a:lnTo>
                      <a:lnTo>
                        <a:pt x="296" y="182"/>
                      </a:lnTo>
                      <a:lnTo>
                        <a:pt x="303" y="182"/>
                      </a:lnTo>
                      <a:lnTo>
                        <a:pt x="308" y="177"/>
                      </a:lnTo>
                      <a:lnTo>
                        <a:pt x="309" y="175"/>
                      </a:lnTo>
                      <a:lnTo>
                        <a:pt x="315" y="165"/>
                      </a:lnTo>
                      <a:lnTo>
                        <a:pt x="325" y="156"/>
                      </a:lnTo>
                      <a:lnTo>
                        <a:pt x="335" y="154"/>
                      </a:lnTo>
                      <a:lnTo>
                        <a:pt x="332" y="169"/>
                      </a:lnTo>
                      <a:lnTo>
                        <a:pt x="329" y="175"/>
                      </a:lnTo>
                      <a:lnTo>
                        <a:pt x="327" y="184"/>
                      </a:lnTo>
                      <a:lnTo>
                        <a:pt x="333" y="194"/>
                      </a:lnTo>
                      <a:lnTo>
                        <a:pt x="341" y="199"/>
                      </a:lnTo>
                      <a:lnTo>
                        <a:pt x="346" y="195"/>
                      </a:lnTo>
                      <a:lnTo>
                        <a:pt x="350" y="195"/>
                      </a:lnTo>
                      <a:lnTo>
                        <a:pt x="360" y="197"/>
                      </a:lnTo>
                      <a:lnTo>
                        <a:pt x="362" y="205"/>
                      </a:lnTo>
                      <a:lnTo>
                        <a:pt x="369" y="206"/>
                      </a:lnTo>
                      <a:lnTo>
                        <a:pt x="362" y="231"/>
                      </a:lnTo>
                      <a:lnTo>
                        <a:pt x="360" y="240"/>
                      </a:lnTo>
                      <a:lnTo>
                        <a:pt x="355" y="246"/>
                      </a:lnTo>
                      <a:lnTo>
                        <a:pt x="362" y="246"/>
                      </a:lnTo>
                      <a:lnTo>
                        <a:pt x="379" y="230"/>
                      </a:lnTo>
                      <a:lnTo>
                        <a:pt x="388" y="225"/>
                      </a:lnTo>
                      <a:lnTo>
                        <a:pt x="395" y="226"/>
                      </a:lnTo>
                      <a:lnTo>
                        <a:pt x="398" y="231"/>
                      </a:lnTo>
                      <a:lnTo>
                        <a:pt x="398" y="238"/>
                      </a:lnTo>
                      <a:lnTo>
                        <a:pt x="398" y="246"/>
                      </a:lnTo>
                      <a:lnTo>
                        <a:pt x="407" y="240"/>
                      </a:lnTo>
                      <a:lnTo>
                        <a:pt x="412" y="238"/>
                      </a:lnTo>
                      <a:lnTo>
                        <a:pt x="412" y="244"/>
                      </a:lnTo>
                      <a:lnTo>
                        <a:pt x="415" y="250"/>
                      </a:lnTo>
                      <a:lnTo>
                        <a:pt x="410" y="258"/>
                      </a:lnTo>
                      <a:lnTo>
                        <a:pt x="402" y="271"/>
                      </a:lnTo>
                      <a:lnTo>
                        <a:pt x="393" y="277"/>
                      </a:lnTo>
                      <a:lnTo>
                        <a:pt x="386" y="281"/>
                      </a:lnTo>
                      <a:lnTo>
                        <a:pt x="381" y="279"/>
                      </a:lnTo>
                      <a:lnTo>
                        <a:pt x="371" y="281"/>
                      </a:lnTo>
                      <a:lnTo>
                        <a:pt x="363" y="298"/>
                      </a:lnTo>
                      <a:lnTo>
                        <a:pt x="367" y="303"/>
                      </a:lnTo>
                      <a:lnTo>
                        <a:pt x="372" y="300"/>
                      </a:lnTo>
                      <a:lnTo>
                        <a:pt x="381" y="298"/>
                      </a:lnTo>
                      <a:lnTo>
                        <a:pt x="384" y="300"/>
                      </a:lnTo>
                      <a:lnTo>
                        <a:pt x="386" y="309"/>
                      </a:lnTo>
                      <a:lnTo>
                        <a:pt x="383" y="315"/>
                      </a:lnTo>
                      <a:lnTo>
                        <a:pt x="375" y="321"/>
                      </a:lnTo>
                      <a:lnTo>
                        <a:pt x="365" y="327"/>
                      </a:lnTo>
                      <a:lnTo>
                        <a:pt x="350" y="338"/>
                      </a:lnTo>
                      <a:lnTo>
                        <a:pt x="338" y="350"/>
                      </a:lnTo>
                      <a:lnTo>
                        <a:pt x="338" y="367"/>
                      </a:lnTo>
                      <a:lnTo>
                        <a:pt x="342" y="382"/>
                      </a:lnTo>
                      <a:lnTo>
                        <a:pt x="345" y="388"/>
                      </a:lnTo>
                      <a:lnTo>
                        <a:pt x="353" y="381"/>
                      </a:lnTo>
                      <a:lnTo>
                        <a:pt x="362" y="373"/>
                      </a:lnTo>
                      <a:lnTo>
                        <a:pt x="369" y="372"/>
                      </a:lnTo>
                      <a:lnTo>
                        <a:pt x="388" y="365"/>
                      </a:lnTo>
                      <a:lnTo>
                        <a:pt x="396" y="367"/>
                      </a:lnTo>
                      <a:lnTo>
                        <a:pt x="401" y="371"/>
                      </a:lnTo>
                      <a:lnTo>
                        <a:pt x="412" y="370"/>
                      </a:lnTo>
                      <a:lnTo>
                        <a:pt x="414" y="376"/>
                      </a:lnTo>
                      <a:lnTo>
                        <a:pt x="414" y="383"/>
                      </a:lnTo>
                      <a:lnTo>
                        <a:pt x="404" y="392"/>
                      </a:lnTo>
                      <a:lnTo>
                        <a:pt x="394" y="405"/>
                      </a:lnTo>
                      <a:lnTo>
                        <a:pt x="381" y="405"/>
                      </a:lnTo>
                      <a:lnTo>
                        <a:pt x="369" y="400"/>
                      </a:lnTo>
                      <a:lnTo>
                        <a:pt x="350" y="409"/>
                      </a:lnTo>
                      <a:lnTo>
                        <a:pt x="346" y="411"/>
                      </a:lnTo>
                      <a:lnTo>
                        <a:pt x="343" y="417"/>
                      </a:lnTo>
                      <a:lnTo>
                        <a:pt x="360" y="422"/>
                      </a:lnTo>
                      <a:lnTo>
                        <a:pt x="371" y="419"/>
                      </a:lnTo>
                      <a:lnTo>
                        <a:pt x="384" y="413"/>
                      </a:lnTo>
                      <a:lnTo>
                        <a:pt x="395" y="413"/>
                      </a:lnTo>
                      <a:lnTo>
                        <a:pt x="400" y="409"/>
                      </a:lnTo>
                      <a:lnTo>
                        <a:pt x="409" y="400"/>
                      </a:lnTo>
                      <a:lnTo>
                        <a:pt x="416" y="400"/>
                      </a:lnTo>
                      <a:lnTo>
                        <a:pt x="429" y="399"/>
                      </a:lnTo>
                      <a:lnTo>
                        <a:pt x="427" y="408"/>
                      </a:lnTo>
                      <a:lnTo>
                        <a:pt x="431" y="411"/>
                      </a:lnTo>
                      <a:lnTo>
                        <a:pt x="413" y="428"/>
                      </a:lnTo>
                      <a:lnTo>
                        <a:pt x="385" y="440"/>
                      </a:lnTo>
                      <a:lnTo>
                        <a:pt x="378" y="439"/>
                      </a:lnTo>
                      <a:lnTo>
                        <a:pt x="381" y="432"/>
                      </a:lnTo>
                      <a:lnTo>
                        <a:pt x="375" y="432"/>
                      </a:lnTo>
                      <a:lnTo>
                        <a:pt x="369" y="437"/>
                      </a:lnTo>
                      <a:lnTo>
                        <a:pt x="362" y="443"/>
                      </a:lnTo>
                      <a:lnTo>
                        <a:pt x="355" y="454"/>
                      </a:lnTo>
                      <a:lnTo>
                        <a:pt x="348" y="459"/>
                      </a:lnTo>
                      <a:lnTo>
                        <a:pt x="337" y="459"/>
                      </a:lnTo>
                      <a:lnTo>
                        <a:pt x="333" y="455"/>
                      </a:lnTo>
                      <a:lnTo>
                        <a:pt x="322" y="459"/>
                      </a:lnTo>
                      <a:lnTo>
                        <a:pt x="312" y="463"/>
                      </a:lnTo>
                      <a:lnTo>
                        <a:pt x="307" y="464"/>
                      </a:lnTo>
                      <a:lnTo>
                        <a:pt x="303" y="472"/>
                      </a:lnTo>
                      <a:lnTo>
                        <a:pt x="294" y="470"/>
                      </a:lnTo>
                      <a:lnTo>
                        <a:pt x="294" y="461"/>
                      </a:lnTo>
                      <a:lnTo>
                        <a:pt x="288" y="461"/>
                      </a:lnTo>
                      <a:lnTo>
                        <a:pt x="273" y="465"/>
                      </a:lnTo>
                      <a:lnTo>
                        <a:pt x="249" y="468"/>
                      </a:lnTo>
                      <a:lnTo>
                        <a:pt x="237" y="465"/>
                      </a:lnTo>
                      <a:lnTo>
                        <a:pt x="223" y="467"/>
                      </a:lnTo>
                      <a:lnTo>
                        <a:pt x="217" y="474"/>
                      </a:lnTo>
                      <a:lnTo>
                        <a:pt x="217" y="480"/>
                      </a:lnTo>
                      <a:lnTo>
                        <a:pt x="247" y="497"/>
                      </a:lnTo>
                      <a:lnTo>
                        <a:pt x="254" y="488"/>
                      </a:lnTo>
                      <a:lnTo>
                        <a:pt x="261" y="501"/>
                      </a:lnTo>
                      <a:lnTo>
                        <a:pt x="269" y="502"/>
                      </a:lnTo>
                      <a:lnTo>
                        <a:pt x="283" y="497"/>
                      </a:lnTo>
                      <a:lnTo>
                        <a:pt x="290" y="497"/>
                      </a:lnTo>
                      <a:lnTo>
                        <a:pt x="296" y="501"/>
                      </a:lnTo>
                      <a:lnTo>
                        <a:pt x="308" y="495"/>
                      </a:lnTo>
                      <a:lnTo>
                        <a:pt x="315" y="495"/>
                      </a:lnTo>
                      <a:lnTo>
                        <a:pt x="308" y="518"/>
                      </a:lnTo>
                      <a:lnTo>
                        <a:pt x="304" y="516"/>
                      </a:lnTo>
                      <a:lnTo>
                        <a:pt x="306" y="508"/>
                      </a:lnTo>
                      <a:lnTo>
                        <a:pt x="300" y="510"/>
                      </a:lnTo>
                      <a:lnTo>
                        <a:pt x="290" y="516"/>
                      </a:lnTo>
                      <a:lnTo>
                        <a:pt x="280" y="516"/>
                      </a:lnTo>
                      <a:lnTo>
                        <a:pt x="274" y="520"/>
                      </a:lnTo>
                      <a:lnTo>
                        <a:pt x="263" y="522"/>
                      </a:lnTo>
                      <a:lnTo>
                        <a:pt x="254" y="527"/>
                      </a:lnTo>
                      <a:lnTo>
                        <a:pt x="268" y="544"/>
                      </a:lnTo>
                      <a:lnTo>
                        <a:pt x="274" y="554"/>
                      </a:lnTo>
                      <a:lnTo>
                        <a:pt x="277" y="566"/>
                      </a:lnTo>
                      <a:lnTo>
                        <a:pt x="284" y="561"/>
                      </a:lnTo>
                      <a:lnTo>
                        <a:pt x="295" y="569"/>
                      </a:lnTo>
                      <a:lnTo>
                        <a:pt x="302" y="573"/>
                      </a:lnTo>
                      <a:lnTo>
                        <a:pt x="306" y="583"/>
                      </a:lnTo>
                      <a:lnTo>
                        <a:pt x="311" y="583"/>
                      </a:lnTo>
                      <a:lnTo>
                        <a:pt x="315" y="587"/>
                      </a:lnTo>
                      <a:lnTo>
                        <a:pt x="320" y="583"/>
                      </a:lnTo>
                      <a:lnTo>
                        <a:pt x="326" y="585"/>
                      </a:lnTo>
                      <a:lnTo>
                        <a:pt x="318" y="588"/>
                      </a:lnTo>
                      <a:lnTo>
                        <a:pt x="311" y="591"/>
                      </a:lnTo>
                      <a:lnTo>
                        <a:pt x="305" y="591"/>
                      </a:lnTo>
                      <a:lnTo>
                        <a:pt x="302" y="595"/>
                      </a:lnTo>
                      <a:lnTo>
                        <a:pt x="299" y="595"/>
                      </a:lnTo>
                      <a:lnTo>
                        <a:pt x="296" y="583"/>
                      </a:lnTo>
                      <a:lnTo>
                        <a:pt x="282" y="583"/>
                      </a:lnTo>
                      <a:lnTo>
                        <a:pt x="279" y="589"/>
                      </a:lnTo>
                      <a:lnTo>
                        <a:pt x="263" y="585"/>
                      </a:lnTo>
                      <a:lnTo>
                        <a:pt x="254" y="575"/>
                      </a:lnTo>
                      <a:lnTo>
                        <a:pt x="237" y="574"/>
                      </a:lnTo>
                      <a:lnTo>
                        <a:pt x="231" y="567"/>
                      </a:lnTo>
                      <a:lnTo>
                        <a:pt x="223" y="568"/>
                      </a:lnTo>
                      <a:lnTo>
                        <a:pt x="219" y="570"/>
                      </a:lnTo>
                      <a:lnTo>
                        <a:pt x="214" y="564"/>
                      </a:lnTo>
                      <a:lnTo>
                        <a:pt x="208" y="565"/>
                      </a:lnTo>
                      <a:lnTo>
                        <a:pt x="197" y="580"/>
                      </a:lnTo>
                      <a:lnTo>
                        <a:pt x="194" y="614"/>
                      </a:lnTo>
                      <a:lnTo>
                        <a:pt x="185" y="1032"/>
                      </a:lnTo>
                      <a:lnTo>
                        <a:pt x="187" y="1039"/>
                      </a:lnTo>
                      <a:lnTo>
                        <a:pt x="191" y="1045"/>
                      </a:lnTo>
                      <a:lnTo>
                        <a:pt x="211" y="1069"/>
                      </a:lnTo>
                      <a:lnTo>
                        <a:pt x="199" y="1068"/>
                      </a:lnTo>
                      <a:lnTo>
                        <a:pt x="174" y="1050"/>
                      </a:lnTo>
                      <a:lnTo>
                        <a:pt x="167" y="1050"/>
                      </a:lnTo>
                      <a:lnTo>
                        <a:pt x="146" y="1066"/>
                      </a:lnTo>
                      <a:lnTo>
                        <a:pt x="138" y="1064"/>
                      </a:lnTo>
                      <a:lnTo>
                        <a:pt x="154" y="1041"/>
                      </a:lnTo>
                      <a:lnTo>
                        <a:pt x="159" y="1030"/>
                      </a:lnTo>
                      <a:lnTo>
                        <a:pt x="171" y="620"/>
                      </a:lnTo>
                      <a:lnTo>
                        <a:pt x="157" y="607"/>
                      </a:lnTo>
                      <a:lnTo>
                        <a:pt x="131" y="600"/>
                      </a:lnTo>
                      <a:lnTo>
                        <a:pt x="105" y="594"/>
                      </a:lnTo>
                      <a:lnTo>
                        <a:pt x="101" y="603"/>
                      </a:lnTo>
                      <a:lnTo>
                        <a:pt x="85" y="593"/>
                      </a:lnTo>
                      <a:lnTo>
                        <a:pt x="82" y="592"/>
                      </a:lnTo>
                      <a:lnTo>
                        <a:pt x="73" y="589"/>
                      </a:lnTo>
                      <a:lnTo>
                        <a:pt x="64" y="589"/>
                      </a:lnTo>
                      <a:lnTo>
                        <a:pt x="63" y="585"/>
                      </a:lnTo>
                      <a:lnTo>
                        <a:pt x="60" y="580"/>
                      </a:lnTo>
                      <a:lnTo>
                        <a:pt x="55" y="578"/>
                      </a:lnTo>
                      <a:lnTo>
                        <a:pt x="48" y="574"/>
                      </a:lnTo>
                      <a:lnTo>
                        <a:pt x="45" y="564"/>
                      </a:lnTo>
                      <a:lnTo>
                        <a:pt x="39" y="564"/>
                      </a:lnTo>
                      <a:lnTo>
                        <a:pt x="35" y="562"/>
                      </a:lnTo>
                      <a:lnTo>
                        <a:pt x="36" y="555"/>
                      </a:lnTo>
                      <a:lnTo>
                        <a:pt x="30" y="551"/>
                      </a:lnTo>
                      <a:lnTo>
                        <a:pt x="26" y="548"/>
                      </a:lnTo>
                      <a:lnTo>
                        <a:pt x="25" y="542"/>
                      </a:lnTo>
                      <a:lnTo>
                        <a:pt x="21" y="538"/>
                      </a:lnTo>
                      <a:lnTo>
                        <a:pt x="11" y="533"/>
                      </a:lnTo>
                      <a:lnTo>
                        <a:pt x="7" y="527"/>
                      </a:lnTo>
                      <a:lnTo>
                        <a:pt x="4" y="518"/>
                      </a:lnTo>
                      <a:lnTo>
                        <a:pt x="0" y="511"/>
                      </a:lnTo>
                      <a:lnTo>
                        <a:pt x="7" y="511"/>
                      </a:lnTo>
                      <a:lnTo>
                        <a:pt x="12" y="507"/>
                      </a:lnTo>
                      <a:lnTo>
                        <a:pt x="21" y="507"/>
                      </a:lnTo>
                      <a:lnTo>
                        <a:pt x="33" y="511"/>
                      </a:lnTo>
                      <a:lnTo>
                        <a:pt x="41" y="517"/>
                      </a:lnTo>
                      <a:lnTo>
                        <a:pt x="51" y="522"/>
                      </a:lnTo>
                      <a:lnTo>
                        <a:pt x="58" y="520"/>
                      </a:lnTo>
                      <a:lnTo>
                        <a:pt x="63" y="522"/>
                      </a:lnTo>
                      <a:lnTo>
                        <a:pt x="73" y="527"/>
                      </a:lnTo>
                      <a:lnTo>
                        <a:pt x="83" y="536"/>
                      </a:lnTo>
                      <a:lnTo>
                        <a:pt x="93" y="535"/>
                      </a:lnTo>
                      <a:lnTo>
                        <a:pt x="99" y="530"/>
                      </a:lnTo>
                      <a:lnTo>
                        <a:pt x="103" y="530"/>
                      </a:lnTo>
                      <a:lnTo>
                        <a:pt x="111" y="538"/>
                      </a:lnTo>
                      <a:lnTo>
                        <a:pt x="116" y="545"/>
                      </a:lnTo>
                      <a:lnTo>
                        <a:pt x="129" y="547"/>
                      </a:lnTo>
                      <a:lnTo>
                        <a:pt x="136" y="529"/>
                      </a:lnTo>
                      <a:lnTo>
                        <a:pt x="143" y="520"/>
                      </a:lnTo>
                      <a:lnTo>
                        <a:pt x="146" y="520"/>
                      </a:lnTo>
                      <a:lnTo>
                        <a:pt x="149" y="531"/>
                      </a:lnTo>
                      <a:lnTo>
                        <a:pt x="151" y="538"/>
                      </a:lnTo>
                      <a:lnTo>
                        <a:pt x="155" y="566"/>
                      </a:lnTo>
                      <a:lnTo>
                        <a:pt x="158" y="571"/>
                      </a:lnTo>
                      <a:lnTo>
                        <a:pt x="164" y="577"/>
                      </a:lnTo>
                      <a:lnTo>
                        <a:pt x="169" y="578"/>
                      </a:lnTo>
                      <a:lnTo>
                        <a:pt x="168" y="570"/>
                      </a:lnTo>
                      <a:lnTo>
                        <a:pt x="165" y="564"/>
                      </a:lnTo>
                      <a:lnTo>
                        <a:pt x="168" y="559"/>
                      </a:lnTo>
                      <a:lnTo>
                        <a:pt x="167" y="551"/>
                      </a:lnTo>
                      <a:lnTo>
                        <a:pt x="163" y="542"/>
                      </a:lnTo>
                      <a:lnTo>
                        <a:pt x="165" y="540"/>
                      </a:lnTo>
                      <a:lnTo>
                        <a:pt x="173" y="545"/>
                      </a:lnTo>
                      <a:lnTo>
                        <a:pt x="174" y="537"/>
                      </a:lnTo>
                      <a:lnTo>
                        <a:pt x="177" y="530"/>
                      </a:lnTo>
                      <a:lnTo>
                        <a:pt x="174" y="524"/>
                      </a:lnTo>
                      <a:lnTo>
                        <a:pt x="174" y="514"/>
                      </a:lnTo>
                      <a:lnTo>
                        <a:pt x="165" y="516"/>
                      </a:lnTo>
                      <a:lnTo>
                        <a:pt x="154" y="518"/>
                      </a:lnTo>
                      <a:lnTo>
                        <a:pt x="142" y="509"/>
                      </a:lnTo>
                      <a:lnTo>
                        <a:pt x="138" y="507"/>
                      </a:lnTo>
                      <a:lnTo>
                        <a:pt x="132" y="507"/>
                      </a:lnTo>
                      <a:lnTo>
                        <a:pt x="123" y="511"/>
                      </a:lnTo>
                      <a:lnTo>
                        <a:pt x="117" y="513"/>
                      </a:lnTo>
                      <a:lnTo>
                        <a:pt x="109" y="507"/>
                      </a:lnTo>
                      <a:lnTo>
                        <a:pt x="101" y="505"/>
                      </a:lnTo>
                      <a:lnTo>
                        <a:pt x="96" y="510"/>
                      </a:lnTo>
                      <a:lnTo>
                        <a:pt x="91" y="509"/>
                      </a:lnTo>
                      <a:lnTo>
                        <a:pt x="86" y="505"/>
                      </a:lnTo>
                      <a:lnTo>
                        <a:pt x="79" y="501"/>
                      </a:lnTo>
                      <a:lnTo>
                        <a:pt x="73" y="501"/>
                      </a:lnTo>
                      <a:lnTo>
                        <a:pt x="72" y="507"/>
                      </a:lnTo>
                      <a:lnTo>
                        <a:pt x="68" y="508"/>
                      </a:lnTo>
                      <a:lnTo>
                        <a:pt x="62" y="504"/>
                      </a:lnTo>
                      <a:lnTo>
                        <a:pt x="56" y="499"/>
                      </a:lnTo>
                      <a:lnTo>
                        <a:pt x="47" y="499"/>
                      </a:lnTo>
                      <a:lnTo>
                        <a:pt x="39" y="491"/>
                      </a:lnTo>
                      <a:lnTo>
                        <a:pt x="37" y="472"/>
                      </a:lnTo>
                      <a:lnTo>
                        <a:pt x="42" y="462"/>
                      </a:lnTo>
                      <a:lnTo>
                        <a:pt x="46" y="460"/>
                      </a:lnTo>
                      <a:lnTo>
                        <a:pt x="54" y="461"/>
                      </a:lnTo>
                      <a:lnTo>
                        <a:pt x="63" y="460"/>
                      </a:lnTo>
                      <a:lnTo>
                        <a:pt x="61" y="449"/>
                      </a:lnTo>
                      <a:lnTo>
                        <a:pt x="54" y="445"/>
                      </a:lnTo>
                      <a:lnTo>
                        <a:pt x="51" y="438"/>
                      </a:lnTo>
                      <a:lnTo>
                        <a:pt x="45" y="435"/>
                      </a:lnTo>
                      <a:lnTo>
                        <a:pt x="45" y="427"/>
                      </a:lnTo>
                      <a:lnTo>
                        <a:pt x="49" y="415"/>
                      </a:lnTo>
                      <a:lnTo>
                        <a:pt x="52" y="405"/>
                      </a:lnTo>
                      <a:lnTo>
                        <a:pt x="39" y="398"/>
                      </a:lnTo>
                      <a:lnTo>
                        <a:pt x="24" y="394"/>
                      </a:lnTo>
                      <a:lnTo>
                        <a:pt x="24" y="386"/>
                      </a:lnTo>
                      <a:lnTo>
                        <a:pt x="13" y="373"/>
                      </a:lnTo>
                      <a:lnTo>
                        <a:pt x="8" y="365"/>
                      </a:lnTo>
                      <a:lnTo>
                        <a:pt x="7" y="359"/>
                      </a:lnTo>
                      <a:lnTo>
                        <a:pt x="9" y="352"/>
                      </a:lnTo>
                      <a:lnTo>
                        <a:pt x="10" y="343"/>
                      </a:lnTo>
                      <a:lnTo>
                        <a:pt x="17" y="344"/>
                      </a:lnTo>
                      <a:lnTo>
                        <a:pt x="22" y="343"/>
                      </a:lnTo>
                      <a:lnTo>
                        <a:pt x="24" y="337"/>
                      </a:lnTo>
                      <a:lnTo>
                        <a:pt x="27" y="336"/>
                      </a:lnTo>
                      <a:lnTo>
                        <a:pt x="42" y="338"/>
                      </a:lnTo>
                      <a:lnTo>
                        <a:pt x="53" y="333"/>
                      </a:lnTo>
                      <a:lnTo>
                        <a:pt x="59" y="324"/>
                      </a:lnTo>
                      <a:lnTo>
                        <a:pt x="65" y="325"/>
                      </a:lnTo>
                      <a:lnTo>
                        <a:pt x="70" y="322"/>
                      </a:lnTo>
                      <a:lnTo>
                        <a:pt x="70" y="314"/>
                      </a:lnTo>
                      <a:lnTo>
                        <a:pt x="67" y="308"/>
                      </a:lnTo>
                      <a:lnTo>
                        <a:pt x="63" y="307"/>
                      </a:lnTo>
                      <a:lnTo>
                        <a:pt x="49" y="310"/>
                      </a:lnTo>
                      <a:lnTo>
                        <a:pt x="33" y="311"/>
                      </a:lnTo>
                      <a:lnTo>
                        <a:pt x="39" y="298"/>
                      </a:lnTo>
                      <a:lnTo>
                        <a:pt x="35" y="288"/>
                      </a:lnTo>
                      <a:lnTo>
                        <a:pt x="25" y="279"/>
                      </a:lnTo>
                      <a:lnTo>
                        <a:pt x="18" y="273"/>
                      </a:lnTo>
                      <a:lnTo>
                        <a:pt x="11" y="274"/>
                      </a:lnTo>
                      <a:lnTo>
                        <a:pt x="10" y="262"/>
                      </a:lnTo>
                      <a:lnTo>
                        <a:pt x="16" y="262"/>
                      </a:lnTo>
                      <a:lnTo>
                        <a:pt x="24" y="250"/>
                      </a:lnTo>
                      <a:lnTo>
                        <a:pt x="37" y="231"/>
                      </a:lnTo>
                      <a:lnTo>
                        <a:pt x="44" y="223"/>
                      </a:lnTo>
                      <a:lnTo>
                        <a:pt x="52" y="233"/>
                      </a:lnTo>
                      <a:lnTo>
                        <a:pt x="61" y="229"/>
                      </a:lnTo>
                      <a:lnTo>
                        <a:pt x="69" y="223"/>
                      </a:lnTo>
                      <a:lnTo>
                        <a:pt x="75" y="217"/>
                      </a:lnTo>
                      <a:lnTo>
                        <a:pt x="79" y="210"/>
                      </a:lnTo>
                      <a:lnTo>
                        <a:pt x="75" y="204"/>
                      </a:lnTo>
                      <a:lnTo>
                        <a:pt x="73" y="193"/>
                      </a:lnTo>
                      <a:lnTo>
                        <a:pt x="59" y="190"/>
                      </a:lnTo>
                      <a:lnTo>
                        <a:pt x="56" y="186"/>
                      </a:lnTo>
                      <a:lnTo>
                        <a:pt x="54" y="180"/>
                      </a:lnTo>
                      <a:lnTo>
                        <a:pt x="50" y="174"/>
                      </a:lnTo>
                      <a:lnTo>
                        <a:pt x="45" y="175"/>
                      </a:lnTo>
                      <a:lnTo>
                        <a:pt x="37" y="174"/>
                      </a:lnTo>
                      <a:lnTo>
                        <a:pt x="42" y="158"/>
                      </a:lnTo>
                      <a:lnTo>
                        <a:pt x="51" y="154"/>
                      </a:lnTo>
                      <a:lnTo>
                        <a:pt x="59" y="152"/>
                      </a:lnTo>
                      <a:lnTo>
                        <a:pt x="63" y="149"/>
                      </a:lnTo>
                      <a:lnTo>
                        <a:pt x="70" y="124"/>
                      </a:lnTo>
                      <a:lnTo>
                        <a:pt x="70" y="117"/>
                      </a:lnTo>
                      <a:lnTo>
                        <a:pt x="79" y="115"/>
                      </a:lnTo>
                      <a:lnTo>
                        <a:pt x="91" y="114"/>
                      </a:lnTo>
                      <a:lnTo>
                        <a:pt x="96" y="101"/>
                      </a:lnTo>
                      <a:lnTo>
                        <a:pt x="102" y="96"/>
                      </a:lnTo>
                      <a:lnTo>
                        <a:pt x="110" y="91"/>
                      </a:lnTo>
                      <a:lnTo>
                        <a:pt x="119" y="77"/>
                      </a:lnTo>
                      <a:lnTo>
                        <a:pt x="128" y="70"/>
                      </a:lnTo>
                      <a:lnTo>
                        <a:pt x="134" y="70"/>
                      </a:lnTo>
                      <a:lnTo>
                        <a:pt x="139" y="74"/>
                      </a:lnTo>
                      <a:lnTo>
                        <a:pt x="148" y="74"/>
                      </a:lnTo>
                      <a:lnTo>
                        <a:pt x="155" y="72"/>
                      </a:lnTo>
                      <a:lnTo>
                        <a:pt x="158" y="69"/>
                      </a:lnTo>
                      <a:lnTo>
                        <a:pt x="162" y="65"/>
                      </a:lnTo>
                      <a:lnTo>
                        <a:pt x="165" y="64"/>
                      </a:lnTo>
                      <a:lnTo>
                        <a:pt x="162" y="59"/>
                      </a:lnTo>
                      <a:lnTo>
                        <a:pt x="157" y="55"/>
                      </a:lnTo>
                      <a:lnTo>
                        <a:pt x="159" y="50"/>
                      </a:lnTo>
                      <a:lnTo>
                        <a:pt x="161" y="47"/>
                      </a:lnTo>
                      <a:lnTo>
                        <a:pt x="162" y="43"/>
                      </a:lnTo>
                      <a:lnTo>
                        <a:pt x="164" y="40"/>
                      </a:lnTo>
                      <a:lnTo>
                        <a:pt x="171" y="34"/>
                      </a:lnTo>
                      <a:lnTo>
                        <a:pt x="174" y="28"/>
                      </a:lnTo>
                      <a:lnTo>
                        <a:pt x="174" y="16"/>
                      </a:lnTo>
                      <a:lnTo>
                        <a:pt x="173" y="19"/>
                      </a:lnTo>
                      <a:lnTo>
                        <a:pt x="181" y="8"/>
                      </a:lnTo>
                      <a:lnTo>
                        <a:pt x="190" y="0"/>
                      </a:lnTo>
                      <a:lnTo>
                        <a:pt x="194" y="4"/>
                      </a:lnTo>
                      <a:lnTo>
                        <a:pt x="187" y="7"/>
                      </a:lnTo>
                      <a:lnTo>
                        <a:pt x="191" y="9"/>
                      </a:lnTo>
                      <a:lnTo>
                        <a:pt x="196" y="13"/>
                      </a:lnTo>
                      <a:lnTo>
                        <a:pt x="223" y="34"/>
                      </a:lnTo>
                      <a:lnTo>
                        <a:pt x="223" y="37"/>
                      </a:lnTo>
                      <a:lnTo>
                        <a:pt x="218" y="45"/>
                      </a:lnTo>
                      <a:lnTo>
                        <a:pt x="214" y="48"/>
                      </a:lnTo>
                      <a:lnTo>
                        <a:pt x="210" y="48"/>
                      </a:lnTo>
                      <a:lnTo>
                        <a:pt x="207" y="45"/>
                      </a:lnTo>
                      <a:lnTo>
                        <a:pt x="200" y="40"/>
                      </a:lnTo>
                      <a:lnTo>
                        <a:pt x="197" y="43"/>
                      </a:lnTo>
                      <a:lnTo>
                        <a:pt x="198" y="48"/>
                      </a:lnTo>
                      <a:lnTo>
                        <a:pt x="201" y="50"/>
                      </a:lnTo>
                      <a:lnTo>
                        <a:pt x="208" y="52"/>
                      </a:lnTo>
                      <a:lnTo>
                        <a:pt x="206" y="60"/>
                      </a:lnTo>
                      <a:lnTo>
                        <a:pt x="207" y="69"/>
                      </a:lnTo>
                      <a:lnTo>
                        <a:pt x="207" y="78"/>
                      </a:lnTo>
                    </a:path>
                  </a:pathLst>
                </a:custGeom>
                <a:solidFill>
                  <a:srgbClr val="008000"/>
                </a:solidFill>
                <a:ln w="9525" cap="rnd">
                  <a:noFill/>
                  <a:round/>
                  <a:headEnd/>
                  <a:tailEnd/>
                </a:ln>
              </p:spPr>
              <p:txBody>
                <a:bodyPr/>
                <a:lstStyle/>
                <a:p>
                  <a:endParaRPr lang="en-US"/>
                </a:p>
              </p:txBody>
            </p:sp>
            <p:grpSp>
              <p:nvGrpSpPr>
                <p:cNvPr id="7" name="Group 24"/>
                <p:cNvGrpSpPr>
                  <a:grpSpLocks/>
                </p:cNvGrpSpPr>
                <p:nvPr/>
              </p:nvGrpSpPr>
              <p:grpSpPr bwMode="auto">
                <a:xfrm>
                  <a:off x="1810" y="2450"/>
                  <a:ext cx="255" cy="448"/>
                  <a:chOff x="1810" y="2450"/>
                  <a:chExt cx="255" cy="448"/>
                </a:xfrm>
              </p:grpSpPr>
              <p:sp>
                <p:nvSpPr>
                  <p:cNvPr id="37016" name="Freeform 25"/>
                  <p:cNvSpPr>
                    <a:spLocks/>
                  </p:cNvSpPr>
                  <p:nvPr/>
                </p:nvSpPr>
                <p:spPr bwMode="auto">
                  <a:xfrm>
                    <a:off x="1950" y="2474"/>
                    <a:ext cx="32" cy="27"/>
                  </a:xfrm>
                  <a:custGeom>
                    <a:avLst/>
                    <a:gdLst>
                      <a:gd name="T0" fmla="*/ 31 w 32"/>
                      <a:gd name="T1" fmla="*/ 2 h 27"/>
                      <a:gd name="T2" fmla="*/ 31 w 32"/>
                      <a:gd name="T3" fmla="*/ 0 h 27"/>
                      <a:gd name="T4" fmla="*/ 29 w 32"/>
                      <a:gd name="T5" fmla="*/ 0 h 27"/>
                      <a:gd name="T6" fmla="*/ 24 w 32"/>
                      <a:gd name="T7" fmla="*/ 5 h 27"/>
                      <a:gd name="T8" fmla="*/ 16 w 32"/>
                      <a:gd name="T9" fmla="*/ 15 h 27"/>
                      <a:gd name="T10" fmla="*/ 3 w 32"/>
                      <a:gd name="T11" fmla="*/ 18 h 27"/>
                      <a:gd name="T12" fmla="*/ 0 w 32"/>
                      <a:gd name="T13" fmla="*/ 21 h 27"/>
                      <a:gd name="T14" fmla="*/ 0 w 32"/>
                      <a:gd name="T15" fmla="*/ 24 h 27"/>
                      <a:gd name="T16" fmla="*/ 7 w 32"/>
                      <a:gd name="T17" fmla="*/ 26 h 27"/>
                      <a:gd name="T18" fmla="*/ 8 w 32"/>
                      <a:gd name="T19" fmla="*/ 26 h 27"/>
                      <a:gd name="T20" fmla="*/ 15 w 32"/>
                      <a:gd name="T21" fmla="*/ 24 h 27"/>
                      <a:gd name="T22" fmla="*/ 15 w 32"/>
                      <a:gd name="T23" fmla="*/ 24 h 27"/>
                      <a:gd name="T24" fmla="*/ 20 w 32"/>
                      <a:gd name="T25" fmla="*/ 24 h 27"/>
                      <a:gd name="T26" fmla="*/ 24 w 32"/>
                      <a:gd name="T27" fmla="*/ 13 h 27"/>
                      <a:gd name="T28" fmla="*/ 27 w 32"/>
                      <a:gd name="T29" fmla="*/ 13 h 27"/>
                      <a:gd name="T30" fmla="*/ 29 w 32"/>
                      <a:gd name="T31" fmla="*/ 13 h 27"/>
                      <a:gd name="T32" fmla="*/ 31 w 32"/>
                      <a:gd name="T33" fmla="*/ 2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7"/>
                      <a:gd name="T53" fmla="*/ 32 w 32"/>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7">
                        <a:moveTo>
                          <a:pt x="31" y="2"/>
                        </a:moveTo>
                        <a:lnTo>
                          <a:pt x="31" y="0"/>
                        </a:lnTo>
                        <a:lnTo>
                          <a:pt x="29" y="0"/>
                        </a:lnTo>
                        <a:lnTo>
                          <a:pt x="24" y="5"/>
                        </a:lnTo>
                        <a:lnTo>
                          <a:pt x="16" y="15"/>
                        </a:lnTo>
                        <a:lnTo>
                          <a:pt x="3" y="18"/>
                        </a:lnTo>
                        <a:lnTo>
                          <a:pt x="0" y="21"/>
                        </a:lnTo>
                        <a:lnTo>
                          <a:pt x="0" y="24"/>
                        </a:lnTo>
                        <a:lnTo>
                          <a:pt x="7" y="26"/>
                        </a:lnTo>
                        <a:lnTo>
                          <a:pt x="8" y="26"/>
                        </a:lnTo>
                        <a:lnTo>
                          <a:pt x="15" y="24"/>
                        </a:lnTo>
                        <a:lnTo>
                          <a:pt x="20" y="24"/>
                        </a:lnTo>
                        <a:lnTo>
                          <a:pt x="24" y="13"/>
                        </a:lnTo>
                        <a:lnTo>
                          <a:pt x="27" y="13"/>
                        </a:lnTo>
                        <a:lnTo>
                          <a:pt x="29" y="13"/>
                        </a:lnTo>
                        <a:lnTo>
                          <a:pt x="31" y="2"/>
                        </a:lnTo>
                      </a:path>
                    </a:pathLst>
                  </a:custGeom>
                  <a:solidFill>
                    <a:srgbClr val="006000"/>
                  </a:solidFill>
                  <a:ln w="9525" cap="rnd">
                    <a:noFill/>
                    <a:round/>
                    <a:headEnd/>
                    <a:tailEnd/>
                  </a:ln>
                </p:spPr>
                <p:txBody>
                  <a:bodyPr/>
                  <a:lstStyle/>
                  <a:p>
                    <a:endParaRPr lang="en-US"/>
                  </a:p>
                </p:txBody>
              </p:sp>
              <p:sp>
                <p:nvSpPr>
                  <p:cNvPr id="37017" name="Freeform 26"/>
                  <p:cNvSpPr>
                    <a:spLocks/>
                  </p:cNvSpPr>
                  <p:nvPr/>
                </p:nvSpPr>
                <p:spPr bwMode="auto">
                  <a:xfrm>
                    <a:off x="1919" y="2450"/>
                    <a:ext cx="19" cy="40"/>
                  </a:xfrm>
                  <a:custGeom>
                    <a:avLst/>
                    <a:gdLst>
                      <a:gd name="T0" fmla="*/ 17 w 19"/>
                      <a:gd name="T1" fmla="*/ 9 h 40"/>
                      <a:gd name="T2" fmla="*/ 17 w 19"/>
                      <a:gd name="T3" fmla="*/ 2 h 40"/>
                      <a:gd name="T4" fmla="*/ 17 w 19"/>
                      <a:gd name="T5" fmla="*/ 1 h 40"/>
                      <a:gd name="T6" fmla="*/ 14 w 19"/>
                      <a:gd name="T7" fmla="*/ 0 h 40"/>
                      <a:gd name="T8" fmla="*/ 12 w 19"/>
                      <a:gd name="T9" fmla="*/ 0 h 40"/>
                      <a:gd name="T10" fmla="*/ 11 w 19"/>
                      <a:gd name="T11" fmla="*/ 1 h 40"/>
                      <a:gd name="T12" fmla="*/ 2 w 19"/>
                      <a:gd name="T13" fmla="*/ 9 h 40"/>
                      <a:gd name="T14" fmla="*/ 2 w 19"/>
                      <a:gd name="T15" fmla="*/ 11 h 40"/>
                      <a:gd name="T16" fmla="*/ 2 w 19"/>
                      <a:gd name="T17" fmla="*/ 15 h 40"/>
                      <a:gd name="T18" fmla="*/ 1 w 19"/>
                      <a:gd name="T19" fmla="*/ 22 h 40"/>
                      <a:gd name="T20" fmla="*/ 0 w 19"/>
                      <a:gd name="T21" fmla="*/ 27 h 40"/>
                      <a:gd name="T22" fmla="*/ 1 w 19"/>
                      <a:gd name="T23" fmla="*/ 32 h 40"/>
                      <a:gd name="T24" fmla="*/ 2 w 19"/>
                      <a:gd name="T25" fmla="*/ 36 h 40"/>
                      <a:gd name="T26" fmla="*/ 4 w 19"/>
                      <a:gd name="T27" fmla="*/ 38 h 40"/>
                      <a:gd name="T28" fmla="*/ 7 w 19"/>
                      <a:gd name="T29" fmla="*/ 39 h 40"/>
                      <a:gd name="T30" fmla="*/ 11 w 19"/>
                      <a:gd name="T31" fmla="*/ 39 h 40"/>
                      <a:gd name="T32" fmla="*/ 12 w 19"/>
                      <a:gd name="T33" fmla="*/ 33 h 40"/>
                      <a:gd name="T34" fmla="*/ 13 w 19"/>
                      <a:gd name="T35" fmla="*/ 25 h 40"/>
                      <a:gd name="T36" fmla="*/ 15 w 19"/>
                      <a:gd name="T37" fmla="*/ 21 h 40"/>
                      <a:gd name="T38" fmla="*/ 18 w 19"/>
                      <a:gd name="T39" fmla="*/ 15 h 40"/>
                      <a:gd name="T40" fmla="*/ 17 w 19"/>
                      <a:gd name="T41" fmla="*/ 9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0"/>
                      <a:gd name="T65" fmla="*/ 19 w 1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0">
                        <a:moveTo>
                          <a:pt x="17" y="9"/>
                        </a:moveTo>
                        <a:lnTo>
                          <a:pt x="17" y="2"/>
                        </a:lnTo>
                        <a:lnTo>
                          <a:pt x="17" y="1"/>
                        </a:lnTo>
                        <a:lnTo>
                          <a:pt x="14" y="0"/>
                        </a:lnTo>
                        <a:lnTo>
                          <a:pt x="12" y="0"/>
                        </a:lnTo>
                        <a:lnTo>
                          <a:pt x="11" y="1"/>
                        </a:lnTo>
                        <a:lnTo>
                          <a:pt x="2" y="9"/>
                        </a:lnTo>
                        <a:lnTo>
                          <a:pt x="2" y="11"/>
                        </a:lnTo>
                        <a:lnTo>
                          <a:pt x="2" y="15"/>
                        </a:lnTo>
                        <a:lnTo>
                          <a:pt x="1" y="22"/>
                        </a:lnTo>
                        <a:lnTo>
                          <a:pt x="0" y="27"/>
                        </a:lnTo>
                        <a:lnTo>
                          <a:pt x="1" y="32"/>
                        </a:lnTo>
                        <a:lnTo>
                          <a:pt x="2" y="36"/>
                        </a:lnTo>
                        <a:lnTo>
                          <a:pt x="4" y="38"/>
                        </a:lnTo>
                        <a:lnTo>
                          <a:pt x="7" y="39"/>
                        </a:lnTo>
                        <a:lnTo>
                          <a:pt x="11" y="39"/>
                        </a:lnTo>
                        <a:lnTo>
                          <a:pt x="12" y="33"/>
                        </a:lnTo>
                        <a:lnTo>
                          <a:pt x="13" y="25"/>
                        </a:lnTo>
                        <a:lnTo>
                          <a:pt x="15" y="21"/>
                        </a:lnTo>
                        <a:lnTo>
                          <a:pt x="18" y="15"/>
                        </a:lnTo>
                        <a:lnTo>
                          <a:pt x="17" y="9"/>
                        </a:lnTo>
                      </a:path>
                    </a:pathLst>
                  </a:custGeom>
                  <a:solidFill>
                    <a:srgbClr val="006000"/>
                  </a:solidFill>
                  <a:ln w="9525" cap="rnd">
                    <a:noFill/>
                    <a:round/>
                    <a:headEnd/>
                    <a:tailEnd/>
                  </a:ln>
                </p:spPr>
                <p:txBody>
                  <a:bodyPr/>
                  <a:lstStyle/>
                  <a:p>
                    <a:endParaRPr lang="en-US"/>
                  </a:p>
                </p:txBody>
              </p:sp>
              <p:sp>
                <p:nvSpPr>
                  <p:cNvPr id="37018" name="Freeform 27"/>
                  <p:cNvSpPr>
                    <a:spLocks/>
                  </p:cNvSpPr>
                  <p:nvPr/>
                </p:nvSpPr>
                <p:spPr bwMode="auto">
                  <a:xfrm>
                    <a:off x="1836" y="2474"/>
                    <a:ext cx="75" cy="34"/>
                  </a:xfrm>
                  <a:custGeom>
                    <a:avLst/>
                    <a:gdLst>
                      <a:gd name="T0" fmla="*/ 73 w 75"/>
                      <a:gd name="T1" fmla="*/ 28 h 34"/>
                      <a:gd name="T2" fmla="*/ 74 w 75"/>
                      <a:gd name="T3" fmla="*/ 2 h 34"/>
                      <a:gd name="T4" fmla="*/ 73 w 75"/>
                      <a:gd name="T5" fmla="*/ 1 h 34"/>
                      <a:gd name="T6" fmla="*/ 72 w 75"/>
                      <a:gd name="T7" fmla="*/ 1 h 34"/>
                      <a:gd name="T8" fmla="*/ 68 w 75"/>
                      <a:gd name="T9" fmla="*/ 0 h 34"/>
                      <a:gd name="T10" fmla="*/ 65 w 75"/>
                      <a:gd name="T11" fmla="*/ 1 h 34"/>
                      <a:gd name="T12" fmla="*/ 21 w 75"/>
                      <a:gd name="T13" fmla="*/ 18 h 34"/>
                      <a:gd name="T14" fmla="*/ 9 w 75"/>
                      <a:gd name="T15" fmla="*/ 18 h 34"/>
                      <a:gd name="T16" fmla="*/ 5 w 75"/>
                      <a:gd name="T17" fmla="*/ 19 h 34"/>
                      <a:gd name="T18" fmla="*/ 1 w 75"/>
                      <a:gd name="T19" fmla="*/ 20 h 34"/>
                      <a:gd name="T20" fmla="*/ 0 w 75"/>
                      <a:gd name="T21" fmla="*/ 22 h 34"/>
                      <a:gd name="T22" fmla="*/ 0 w 75"/>
                      <a:gd name="T23" fmla="*/ 27 h 34"/>
                      <a:gd name="T24" fmla="*/ 1 w 75"/>
                      <a:gd name="T25" fmla="*/ 30 h 34"/>
                      <a:gd name="T26" fmla="*/ 2 w 75"/>
                      <a:gd name="T27" fmla="*/ 32 h 34"/>
                      <a:gd name="T28" fmla="*/ 7 w 75"/>
                      <a:gd name="T29" fmla="*/ 33 h 34"/>
                      <a:gd name="T30" fmla="*/ 9 w 75"/>
                      <a:gd name="T31" fmla="*/ 32 h 34"/>
                      <a:gd name="T32" fmla="*/ 11 w 75"/>
                      <a:gd name="T33" fmla="*/ 31 h 34"/>
                      <a:gd name="T34" fmla="*/ 12 w 75"/>
                      <a:gd name="T35" fmla="*/ 27 h 34"/>
                      <a:gd name="T36" fmla="*/ 16 w 75"/>
                      <a:gd name="T37" fmla="*/ 28 h 34"/>
                      <a:gd name="T38" fmla="*/ 17 w 75"/>
                      <a:gd name="T39" fmla="*/ 28 h 34"/>
                      <a:gd name="T40" fmla="*/ 19 w 75"/>
                      <a:gd name="T41" fmla="*/ 29 h 34"/>
                      <a:gd name="T42" fmla="*/ 23 w 75"/>
                      <a:gd name="T43" fmla="*/ 31 h 34"/>
                      <a:gd name="T44" fmla="*/ 27 w 75"/>
                      <a:gd name="T45" fmla="*/ 31 h 34"/>
                      <a:gd name="T46" fmla="*/ 32 w 75"/>
                      <a:gd name="T47" fmla="*/ 31 h 34"/>
                      <a:gd name="T48" fmla="*/ 36 w 75"/>
                      <a:gd name="T49" fmla="*/ 30 h 34"/>
                      <a:gd name="T50" fmla="*/ 38 w 75"/>
                      <a:gd name="T51" fmla="*/ 29 h 34"/>
                      <a:gd name="T52" fmla="*/ 40 w 75"/>
                      <a:gd name="T53" fmla="*/ 28 h 34"/>
                      <a:gd name="T54" fmla="*/ 42 w 75"/>
                      <a:gd name="T55" fmla="*/ 29 h 34"/>
                      <a:gd name="T56" fmla="*/ 44 w 75"/>
                      <a:gd name="T57" fmla="*/ 29 h 34"/>
                      <a:gd name="T58" fmla="*/ 51 w 75"/>
                      <a:gd name="T59" fmla="*/ 32 h 34"/>
                      <a:gd name="T60" fmla="*/ 53 w 75"/>
                      <a:gd name="T61" fmla="*/ 32 h 34"/>
                      <a:gd name="T62" fmla="*/ 53 w 75"/>
                      <a:gd name="T63" fmla="*/ 31 h 34"/>
                      <a:gd name="T64" fmla="*/ 63 w 75"/>
                      <a:gd name="T65" fmla="*/ 25 h 34"/>
                      <a:gd name="T66" fmla="*/ 65 w 75"/>
                      <a:gd name="T67" fmla="*/ 26 h 34"/>
                      <a:gd name="T68" fmla="*/ 66 w 75"/>
                      <a:gd name="T69" fmla="*/ 31 h 34"/>
                      <a:gd name="T70" fmla="*/ 70 w 75"/>
                      <a:gd name="T71" fmla="*/ 31 h 34"/>
                      <a:gd name="T72" fmla="*/ 73 w 75"/>
                      <a:gd name="T73" fmla="*/ 28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4"/>
                      <a:gd name="T113" fmla="*/ 75 w 75"/>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4">
                        <a:moveTo>
                          <a:pt x="73" y="28"/>
                        </a:moveTo>
                        <a:lnTo>
                          <a:pt x="74" y="2"/>
                        </a:lnTo>
                        <a:lnTo>
                          <a:pt x="73" y="1"/>
                        </a:lnTo>
                        <a:lnTo>
                          <a:pt x="72" y="1"/>
                        </a:lnTo>
                        <a:lnTo>
                          <a:pt x="68" y="0"/>
                        </a:lnTo>
                        <a:lnTo>
                          <a:pt x="65" y="1"/>
                        </a:lnTo>
                        <a:lnTo>
                          <a:pt x="21" y="18"/>
                        </a:lnTo>
                        <a:lnTo>
                          <a:pt x="9" y="18"/>
                        </a:lnTo>
                        <a:lnTo>
                          <a:pt x="5" y="19"/>
                        </a:lnTo>
                        <a:lnTo>
                          <a:pt x="1" y="20"/>
                        </a:lnTo>
                        <a:lnTo>
                          <a:pt x="0" y="22"/>
                        </a:lnTo>
                        <a:lnTo>
                          <a:pt x="0" y="27"/>
                        </a:lnTo>
                        <a:lnTo>
                          <a:pt x="1" y="30"/>
                        </a:lnTo>
                        <a:lnTo>
                          <a:pt x="2" y="32"/>
                        </a:lnTo>
                        <a:lnTo>
                          <a:pt x="7" y="33"/>
                        </a:lnTo>
                        <a:lnTo>
                          <a:pt x="9" y="32"/>
                        </a:lnTo>
                        <a:lnTo>
                          <a:pt x="11" y="31"/>
                        </a:lnTo>
                        <a:lnTo>
                          <a:pt x="12" y="27"/>
                        </a:lnTo>
                        <a:lnTo>
                          <a:pt x="16" y="28"/>
                        </a:lnTo>
                        <a:lnTo>
                          <a:pt x="17" y="28"/>
                        </a:lnTo>
                        <a:lnTo>
                          <a:pt x="19" y="29"/>
                        </a:lnTo>
                        <a:lnTo>
                          <a:pt x="23" y="31"/>
                        </a:lnTo>
                        <a:lnTo>
                          <a:pt x="27" y="31"/>
                        </a:lnTo>
                        <a:lnTo>
                          <a:pt x="32" y="31"/>
                        </a:lnTo>
                        <a:lnTo>
                          <a:pt x="36" y="30"/>
                        </a:lnTo>
                        <a:lnTo>
                          <a:pt x="38" y="29"/>
                        </a:lnTo>
                        <a:lnTo>
                          <a:pt x="40" y="28"/>
                        </a:lnTo>
                        <a:lnTo>
                          <a:pt x="42" y="29"/>
                        </a:lnTo>
                        <a:lnTo>
                          <a:pt x="44" y="29"/>
                        </a:lnTo>
                        <a:lnTo>
                          <a:pt x="51" y="32"/>
                        </a:lnTo>
                        <a:lnTo>
                          <a:pt x="53" y="32"/>
                        </a:lnTo>
                        <a:lnTo>
                          <a:pt x="53" y="31"/>
                        </a:lnTo>
                        <a:lnTo>
                          <a:pt x="63" y="25"/>
                        </a:lnTo>
                        <a:lnTo>
                          <a:pt x="65" y="26"/>
                        </a:lnTo>
                        <a:lnTo>
                          <a:pt x="66" y="31"/>
                        </a:lnTo>
                        <a:lnTo>
                          <a:pt x="70" y="31"/>
                        </a:lnTo>
                        <a:lnTo>
                          <a:pt x="73" y="28"/>
                        </a:lnTo>
                      </a:path>
                    </a:pathLst>
                  </a:custGeom>
                  <a:solidFill>
                    <a:srgbClr val="006000"/>
                  </a:solidFill>
                  <a:ln w="9525" cap="rnd">
                    <a:noFill/>
                    <a:round/>
                    <a:headEnd/>
                    <a:tailEnd/>
                  </a:ln>
                </p:spPr>
                <p:txBody>
                  <a:bodyPr/>
                  <a:lstStyle/>
                  <a:p>
                    <a:endParaRPr lang="en-US"/>
                  </a:p>
                </p:txBody>
              </p:sp>
              <p:sp>
                <p:nvSpPr>
                  <p:cNvPr id="37019" name="Freeform 28"/>
                  <p:cNvSpPr>
                    <a:spLocks/>
                  </p:cNvSpPr>
                  <p:nvPr/>
                </p:nvSpPr>
                <p:spPr bwMode="auto">
                  <a:xfrm>
                    <a:off x="1811" y="2579"/>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7020" name="Freeform 29"/>
                  <p:cNvSpPr>
                    <a:spLocks/>
                  </p:cNvSpPr>
                  <p:nvPr/>
                </p:nvSpPr>
                <p:spPr bwMode="auto">
                  <a:xfrm>
                    <a:off x="2046" y="2597"/>
                    <a:ext cx="19" cy="17"/>
                  </a:xfrm>
                  <a:custGeom>
                    <a:avLst/>
                    <a:gdLst>
                      <a:gd name="T0" fmla="*/ 7 w 19"/>
                      <a:gd name="T1" fmla="*/ 16 h 17"/>
                      <a:gd name="T2" fmla="*/ 14 w 19"/>
                      <a:gd name="T3" fmla="*/ 12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2"/>
                        </a:lnTo>
                        <a:lnTo>
                          <a:pt x="18" y="4"/>
                        </a:lnTo>
                        <a:lnTo>
                          <a:pt x="16" y="1"/>
                        </a:lnTo>
                        <a:lnTo>
                          <a:pt x="14" y="4"/>
                        </a:lnTo>
                        <a:lnTo>
                          <a:pt x="7" y="4"/>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21" name="Freeform 30"/>
                  <p:cNvSpPr>
                    <a:spLocks/>
                  </p:cNvSpPr>
                  <p:nvPr/>
                </p:nvSpPr>
                <p:spPr bwMode="auto">
                  <a:xfrm>
                    <a:off x="1922" y="2613"/>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7022" name="Freeform 31"/>
                  <p:cNvSpPr>
                    <a:spLocks/>
                  </p:cNvSpPr>
                  <p:nvPr/>
                </p:nvSpPr>
                <p:spPr bwMode="auto">
                  <a:xfrm>
                    <a:off x="1810" y="2682"/>
                    <a:ext cx="36" cy="52"/>
                  </a:xfrm>
                  <a:custGeom>
                    <a:avLst/>
                    <a:gdLst>
                      <a:gd name="T0" fmla="*/ 11 w 36"/>
                      <a:gd name="T1" fmla="*/ 39 h 52"/>
                      <a:gd name="T2" fmla="*/ 18 w 36"/>
                      <a:gd name="T3" fmla="*/ 40 h 52"/>
                      <a:gd name="T4" fmla="*/ 22 w 36"/>
                      <a:gd name="T5" fmla="*/ 42 h 52"/>
                      <a:gd name="T6" fmla="*/ 28 w 36"/>
                      <a:gd name="T7" fmla="*/ 47 h 52"/>
                      <a:gd name="T8" fmla="*/ 30 w 36"/>
                      <a:gd name="T9" fmla="*/ 51 h 52"/>
                      <a:gd name="T10" fmla="*/ 35 w 36"/>
                      <a:gd name="T11" fmla="*/ 51 h 52"/>
                      <a:gd name="T12" fmla="*/ 31 w 36"/>
                      <a:gd name="T13" fmla="*/ 34 h 52"/>
                      <a:gd name="T14" fmla="*/ 28 w 36"/>
                      <a:gd name="T15" fmla="*/ 29 h 52"/>
                      <a:gd name="T16" fmla="*/ 26 w 36"/>
                      <a:gd name="T17" fmla="*/ 27 h 52"/>
                      <a:gd name="T18" fmla="*/ 27 w 36"/>
                      <a:gd name="T19" fmla="*/ 15 h 52"/>
                      <a:gd name="T20" fmla="*/ 26 w 36"/>
                      <a:gd name="T21" fmla="*/ 11 h 52"/>
                      <a:gd name="T22" fmla="*/ 22 w 36"/>
                      <a:gd name="T23" fmla="*/ 8 h 52"/>
                      <a:gd name="T24" fmla="*/ 20 w 36"/>
                      <a:gd name="T25" fmla="*/ 6 h 52"/>
                      <a:gd name="T26" fmla="*/ 13 w 36"/>
                      <a:gd name="T27" fmla="*/ 5 h 52"/>
                      <a:gd name="T28" fmla="*/ 10 w 36"/>
                      <a:gd name="T29" fmla="*/ 1 h 52"/>
                      <a:gd name="T30" fmla="*/ 7 w 36"/>
                      <a:gd name="T31" fmla="*/ 1 h 52"/>
                      <a:gd name="T32" fmla="*/ 2 w 36"/>
                      <a:gd name="T33" fmla="*/ 0 h 52"/>
                      <a:gd name="T34" fmla="*/ 0 w 36"/>
                      <a:gd name="T35" fmla="*/ 0 h 52"/>
                      <a:gd name="T36" fmla="*/ 0 w 36"/>
                      <a:gd name="T37" fmla="*/ 3 h 52"/>
                      <a:gd name="T38" fmla="*/ 1 w 36"/>
                      <a:gd name="T39" fmla="*/ 4 h 52"/>
                      <a:gd name="T40" fmla="*/ 2 w 36"/>
                      <a:gd name="T41" fmla="*/ 6 h 52"/>
                      <a:gd name="T42" fmla="*/ 5 w 36"/>
                      <a:gd name="T43" fmla="*/ 11 h 52"/>
                      <a:gd name="T44" fmla="*/ 7 w 36"/>
                      <a:gd name="T45" fmla="*/ 17 h 52"/>
                      <a:gd name="T46" fmla="*/ 9 w 36"/>
                      <a:gd name="T47" fmla="*/ 21 h 52"/>
                      <a:gd name="T48" fmla="*/ 11 w 36"/>
                      <a:gd name="T49" fmla="*/ 29 h 52"/>
                      <a:gd name="T50" fmla="*/ 11 w 36"/>
                      <a:gd name="T51" fmla="*/ 39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2"/>
                      <a:gd name="T80" fmla="*/ 36 w 36"/>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2">
                        <a:moveTo>
                          <a:pt x="11" y="39"/>
                        </a:moveTo>
                        <a:lnTo>
                          <a:pt x="18" y="40"/>
                        </a:lnTo>
                        <a:lnTo>
                          <a:pt x="22" y="42"/>
                        </a:lnTo>
                        <a:lnTo>
                          <a:pt x="28" y="47"/>
                        </a:lnTo>
                        <a:lnTo>
                          <a:pt x="30" y="51"/>
                        </a:lnTo>
                        <a:lnTo>
                          <a:pt x="35" y="51"/>
                        </a:lnTo>
                        <a:lnTo>
                          <a:pt x="31" y="34"/>
                        </a:lnTo>
                        <a:lnTo>
                          <a:pt x="28" y="29"/>
                        </a:lnTo>
                        <a:lnTo>
                          <a:pt x="26" y="27"/>
                        </a:lnTo>
                        <a:lnTo>
                          <a:pt x="27" y="15"/>
                        </a:lnTo>
                        <a:lnTo>
                          <a:pt x="26" y="11"/>
                        </a:lnTo>
                        <a:lnTo>
                          <a:pt x="22" y="8"/>
                        </a:lnTo>
                        <a:lnTo>
                          <a:pt x="20" y="6"/>
                        </a:lnTo>
                        <a:lnTo>
                          <a:pt x="13" y="5"/>
                        </a:lnTo>
                        <a:lnTo>
                          <a:pt x="10" y="1"/>
                        </a:lnTo>
                        <a:lnTo>
                          <a:pt x="7" y="1"/>
                        </a:lnTo>
                        <a:lnTo>
                          <a:pt x="2" y="0"/>
                        </a:lnTo>
                        <a:lnTo>
                          <a:pt x="0" y="0"/>
                        </a:lnTo>
                        <a:lnTo>
                          <a:pt x="0" y="3"/>
                        </a:lnTo>
                        <a:lnTo>
                          <a:pt x="1" y="4"/>
                        </a:lnTo>
                        <a:lnTo>
                          <a:pt x="2" y="6"/>
                        </a:lnTo>
                        <a:lnTo>
                          <a:pt x="5" y="11"/>
                        </a:lnTo>
                        <a:lnTo>
                          <a:pt x="7" y="17"/>
                        </a:lnTo>
                        <a:lnTo>
                          <a:pt x="9" y="21"/>
                        </a:lnTo>
                        <a:lnTo>
                          <a:pt x="11" y="29"/>
                        </a:lnTo>
                        <a:lnTo>
                          <a:pt x="11" y="39"/>
                        </a:lnTo>
                      </a:path>
                    </a:pathLst>
                  </a:custGeom>
                  <a:solidFill>
                    <a:srgbClr val="006000"/>
                  </a:solidFill>
                  <a:ln w="9525" cap="rnd">
                    <a:noFill/>
                    <a:round/>
                    <a:headEnd/>
                    <a:tailEnd/>
                  </a:ln>
                </p:spPr>
                <p:txBody>
                  <a:bodyPr/>
                  <a:lstStyle/>
                  <a:p>
                    <a:endParaRPr lang="en-US"/>
                  </a:p>
                </p:txBody>
              </p:sp>
              <p:sp>
                <p:nvSpPr>
                  <p:cNvPr id="37023" name="Freeform 32"/>
                  <p:cNvSpPr>
                    <a:spLocks/>
                  </p:cNvSpPr>
                  <p:nvPr/>
                </p:nvSpPr>
                <p:spPr bwMode="auto">
                  <a:xfrm>
                    <a:off x="1886" y="2670"/>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7024" name="Freeform 33"/>
                  <p:cNvSpPr>
                    <a:spLocks/>
                  </p:cNvSpPr>
                  <p:nvPr/>
                </p:nvSpPr>
                <p:spPr bwMode="auto">
                  <a:xfrm>
                    <a:off x="1920" y="2679"/>
                    <a:ext cx="93" cy="68"/>
                  </a:xfrm>
                  <a:custGeom>
                    <a:avLst/>
                    <a:gdLst>
                      <a:gd name="T0" fmla="*/ 62 w 93"/>
                      <a:gd name="T1" fmla="*/ 24 h 68"/>
                      <a:gd name="T2" fmla="*/ 47 w 93"/>
                      <a:gd name="T3" fmla="*/ 39 h 68"/>
                      <a:gd name="T4" fmla="*/ 37 w 93"/>
                      <a:gd name="T5" fmla="*/ 52 h 68"/>
                      <a:gd name="T6" fmla="*/ 35 w 93"/>
                      <a:gd name="T7" fmla="*/ 53 h 68"/>
                      <a:gd name="T8" fmla="*/ 28 w 93"/>
                      <a:gd name="T9" fmla="*/ 54 h 68"/>
                      <a:gd name="T10" fmla="*/ 24 w 93"/>
                      <a:gd name="T11" fmla="*/ 54 h 68"/>
                      <a:gd name="T12" fmla="*/ 19 w 93"/>
                      <a:gd name="T13" fmla="*/ 53 h 68"/>
                      <a:gd name="T14" fmla="*/ 16 w 93"/>
                      <a:gd name="T15" fmla="*/ 52 h 68"/>
                      <a:gd name="T16" fmla="*/ 14 w 93"/>
                      <a:gd name="T17" fmla="*/ 52 h 68"/>
                      <a:gd name="T18" fmla="*/ 12 w 93"/>
                      <a:gd name="T19" fmla="*/ 54 h 68"/>
                      <a:gd name="T20" fmla="*/ 10 w 93"/>
                      <a:gd name="T21" fmla="*/ 63 h 68"/>
                      <a:gd name="T22" fmla="*/ 9 w 93"/>
                      <a:gd name="T23" fmla="*/ 65 h 68"/>
                      <a:gd name="T24" fmla="*/ 6 w 93"/>
                      <a:gd name="T25" fmla="*/ 67 h 68"/>
                      <a:gd name="T26" fmla="*/ 0 w 93"/>
                      <a:gd name="T27" fmla="*/ 58 h 68"/>
                      <a:gd name="T28" fmla="*/ 1 w 93"/>
                      <a:gd name="T29" fmla="*/ 50 h 68"/>
                      <a:gd name="T30" fmla="*/ 2 w 93"/>
                      <a:gd name="T31" fmla="*/ 33 h 68"/>
                      <a:gd name="T32" fmla="*/ 4 w 93"/>
                      <a:gd name="T33" fmla="*/ 31 h 68"/>
                      <a:gd name="T34" fmla="*/ 6 w 93"/>
                      <a:gd name="T35" fmla="*/ 30 h 68"/>
                      <a:gd name="T36" fmla="*/ 8 w 93"/>
                      <a:gd name="T37" fmla="*/ 31 h 68"/>
                      <a:gd name="T38" fmla="*/ 8 w 93"/>
                      <a:gd name="T39" fmla="*/ 33 h 68"/>
                      <a:gd name="T40" fmla="*/ 9 w 93"/>
                      <a:gd name="T41" fmla="*/ 41 h 68"/>
                      <a:gd name="T42" fmla="*/ 10 w 93"/>
                      <a:gd name="T43" fmla="*/ 42 h 68"/>
                      <a:gd name="T44" fmla="*/ 12 w 93"/>
                      <a:gd name="T45" fmla="*/ 41 h 68"/>
                      <a:gd name="T46" fmla="*/ 21 w 93"/>
                      <a:gd name="T47" fmla="*/ 29 h 68"/>
                      <a:gd name="T48" fmla="*/ 22 w 93"/>
                      <a:gd name="T49" fmla="*/ 22 h 68"/>
                      <a:gd name="T50" fmla="*/ 26 w 93"/>
                      <a:gd name="T51" fmla="*/ 17 h 68"/>
                      <a:gd name="T52" fmla="*/ 24 w 93"/>
                      <a:gd name="T53" fmla="*/ 14 h 68"/>
                      <a:gd name="T54" fmla="*/ 21 w 93"/>
                      <a:gd name="T55" fmla="*/ 14 h 68"/>
                      <a:gd name="T56" fmla="*/ 21 w 93"/>
                      <a:gd name="T57" fmla="*/ 12 h 68"/>
                      <a:gd name="T58" fmla="*/ 24 w 93"/>
                      <a:gd name="T59" fmla="*/ 10 h 68"/>
                      <a:gd name="T60" fmla="*/ 28 w 93"/>
                      <a:gd name="T61" fmla="*/ 8 h 68"/>
                      <a:gd name="T62" fmla="*/ 33 w 93"/>
                      <a:gd name="T63" fmla="*/ 7 h 68"/>
                      <a:gd name="T64" fmla="*/ 38 w 93"/>
                      <a:gd name="T65" fmla="*/ 6 h 68"/>
                      <a:gd name="T66" fmla="*/ 42 w 93"/>
                      <a:gd name="T67" fmla="*/ 6 h 68"/>
                      <a:gd name="T68" fmla="*/ 48 w 93"/>
                      <a:gd name="T69" fmla="*/ 0 h 68"/>
                      <a:gd name="T70" fmla="*/ 50 w 93"/>
                      <a:gd name="T71" fmla="*/ 0 h 68"/>
                      <a:gd name="T72" fmla="*/ 51 w 93"/>
                      <a:gd name="T73" fmla="*/ 0 h 68"/>
                      <a:gd name="T74" fmla="*/ 52 w 93"/>
                      <a:gd name="T75" fmla="*/ 1 h 68"/>
                      <a:gd name="T76" fmla="*/ 55 w 93"/>
                      <a:gd name="T77" fmla="*/ 4 h 68"/>
                      <a:gd name="T78" fmla="*/ 56 w 93"/>
                      <a:gd name="T79" fmla="*/ 8 h 68"/>
                      <a:gd name="T80" fmla="*/ 60 w 93"/>
                      <a:gd name="T81" fmla="*/ 6 h 68"/>
                      <a:gd name="T82" fmla="*/ 69 w 93"/>
                      <a:gd name="T83" fmla="*/ 4 h 68"/>
                      <a:gd name="T84" fmla="*/ 80 w 93"/>
                      <a:gd name="T85" fmla="*/ 3 h 68"/>
                      <a:gd name="T86" fmla="*/ 87 w 93"/>
                      <a:gd name="T87" fmla="*/ 3 h 68"/>
                      <a:gd name="T88" fmla="*/ 89 w 93"/>
                      <a:gd name="T89" fmla="*/ 3 h 68"/>
                      <a:gd name="T90" fmla="*/ 91 w 93"/>
                      <a:gd name="T91" fmla="*/ 5 h 68"/>
                      <a:gd name="T92" fmla="*/ 92 w 93"/>
                      <a:gd name="T93" fmla="*/ 6 h 68"/>
                      <a:gd name="T94" fmla="*/ 92 w 93"/>
                      <a:gd name="T95" fmla="*/ 9 h 68"/>
                      <a:gd name="T96" fmla="*/ 91 w 93"/>
                      <a:gd name="T97" fmla="*/ 11 h 68"/>
                      <a:gd name="T98" fmla="*/ 89 w 93"/>
                      <a:gd name="T99" fmla="*/ 13 h 68"/>
                      <a:gd name="T100" fmla="*/ 87 w 93"/>
                      <a:gd name="T101" fmla="*/ 18 h 68"/>
                      <a:gd name="T102" fmla="*/ 80 w 93"/>
                      <a:gd name="T103" fmla="*/ 21 h 68"/>
                      <a:gd name="T104" fmla="*/ 76 w 93"/>
                      <a:gd name="T105" fmla="*/ 22 h 68"/>
                      <a:gd name="T106" fmla="*/ 71 w 93"/>
                      <a:gd name="T107" fmla="*/ 22 h 68"/>
                      <a:gd name="T108" fmla="*/ 62 w 93"/>
                      <a:gd name="T109" fmla="*/ 24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68"/>
                      <a:gd name="T167" fmla="*/ 93 w 93"/>
                      <a:gd name="T168" fmla="*/ 68 h 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68">
                        <a:moveTo>
                          <a:pt x="62" y="24"/>
                        </a:moveTo>
                        <a:lnTo>
                          <a:pt x="47" y="39"/>
                        </a:lnTo>
                        <a:lnTo>
                          <a:pt x="37" y="52"/>
                        </a:lnTo>
                        <a:lnTo>
                          <a:pt x="35" y="53"/>
                        </a:lnTo>
                        <a:lnTo>
                          <a:pt x="28" y="54"/>
                        </a:lnTo>
                        <a:lnTo>
                          <a:pt x="24" y="54"/>
                        </a:lnTo>
                        <a:lnTo>
                          <a:pt x="19" y="53"/>
                        </a:lnTo>
                        <a:lnTo>
                          <a:pt x="16" y="52"/>
                        </a:lnTo>
                        <a:lnTo>
                          <a:pt x="14" y="52"/>
                        </a:lnTo>
                        <a:lnTo>
                          <a:pt x="12" y="54"/>
                        </a:lnTo>
                        <a:lnTo>
                          <a:pt x="10" y="63"/>
                        </a:lnTo>
                        <a:lnTo>
                          <a:pt x="9" y="65"/>
                        </a:lnTo>
                        <a:lnTo>
                          <a:pt x="6" y="67"/>
                        </a:lnTo>
                        <a:lnTo>
                          <a:pt x="0" y="58"/>
                        </a:lnTo>
                        <a:lnTo>
                          <a:pt x="1" y="50"/>
                        </a:lnTo>
                        <a:lnTo>
                          <a:pt x="2" y="33"/>
                        </a:lnTo>
                        <a:lnTo>
                          <a:pt x="4" y="31"/>
                        </a:lnTo>
                        <a:lnTo>
                          <a:pt x="6" y="30"/>
                        </a:lnTo>
                        <a:lnTo>
                          <a:pt x="8" y="31"/>
                        </a:lnTo>
                        <a:lnTo>
                          <a:pt x="8" y="33"/>
                        </a:lnTo>
                        <a:lnTo>
                          <a:pt x="9" y="41"/>
                        </a:lnTo>
                        <a:lnTo>
                          <a:pt x="10" y="42"/>
                        </a:lnTo>
                        <a:lnTo>
                          <a:pt x="12" y="41"/>
                        </a:lnTo>
                        <a:lnTo>
                          <a:pt x="21" y="29"/>
                        </a:lnTo>
                        <a:lnTo>
                          <a:pt x="22" y="22"/>
                        </a:lnTo>
                        <a:lnTo>
                          <a:pt x="26" y="17"/>
                        </a:lnTo>
                        <a:lnTo>
                          <a:pt x="24" y="14"/>
                        </a:lnTo>
                        <a:lnTo>
                          <a:pt x="21" y="14"/>
                        </a:lnTo>
                        <a:lnTo>
                          <a:pt x="21" y="12"/>
                        </a:lnTo>
                        <a:lnTo>
                          <a:pt x="24" y="10"/>
                        </a:lnTo>
                        <a:lnTo>
                          <a:pt x="28" y="8"/>
                        </a:lnTo>
                        <a:lnTo>
                          <a:pt x="33" y="7"/>
                        </a:lnTo>
                        <a:lnTo>
                          <a:pt x="38" y="6"/>
                        </a:lnTo>
                        <a:lnTo>
                          <a:pt x="42" y="6"/>
                        </a:lnTo>
                        <a:lnTo>
                          <a:pt x="48" y="0"/>
                        </a:lnTo>
                        <a:lnTo>
                          <a:pt x="50" y="0"/>
                        </a:lnTo>
                        <a:lnTo>
                          <a:pt x="51" y="0"/>
                        </a:lnTo>
                        <a:lnTo>
                          <a:pt x="52" y="1"/>
                        </a:lnTo>
                        <a:lnTo>
                          <a:pt x="55" y="4"/>
                        </a:lnTo>
                        <a:lnTo>
                          <a:pt x="56" y="8"/>
                        </a:lnTo>
                        <a:lnTo>
                          <a:pt x="60" y="6"/>
                        </a:lnTo>
                        <a:lnTo>
                          <a:pt x="69" y="4"/>
                        </a:lnTo>
                        <a:lnTo>
                          <a:pt x="80" y="3"/>
                        </a:lnTo>
                        <a:lnTo>
                          <a:pt x="87" y="3"/>
                        </a:lnTo>
                        <a:lnTo>
                          <a:pt x="89" y="3"/>
                        </a:lnTo>
                        <a:lnTo>
                          <a:pt x="91" y="5"/>
                        </a:lnTo>
                        <a:lnTo>
                          <a:pt x="92" y="6"/>
                        </a:lnTo>
                        <a:lnTo>
                          <a:pt x="92" y="9"/>
                        </a:lnTo>
                        <a:lnTo>
                          <a:pt x="91" y="11"/>
                        </a:lnTo>
                        <a:lnTo>
                          <a:pt x="89" y="13"/>
                        </a:lnTo>
                        <a:lnTo>
                          <a:pt x="87" y="18"/>
                        </a:lnTo>
                        <a:lnTo>
                          <a:pt x="80" y="21"/>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7025" name="Freeform 34"/>
                  <p:cNvSpPr>
                    <a:spLocks/>
                  </p:cNvSpPr>
                  <p:nvPr/>
                </p:nvSpPr>
                <p:spPr bwMode="auto">
                  <a:xfrm>
                    <a:off x="1982" y="2705"/>
                    <a:ext cx="52" cy="34"/>
                  </a:xfrm>
                  <a:custGeom>
                    <a:avLst/>
                    <a:gdLst>
                      <a:gd name="T0" fmla="*/ 40 w 52"/>
                      <a:gd name="T1" fmla="*/ 8 h 34"/>
                      <a:gd name="T2" fmla="*/ 51 w 52"/>
                      <a:gd name="T3" fmla="*/ 4 h 34"/>
                      <a:gd name="T4" fmla="*/ 46 w 52"/>
                      <a:gd name="T5" fmla="*/ 2 h 34"/>
                      <a:gd name="T6" fmla="*/ 39 w 52"/>
                      <a:gd name="T7" fmla="*/ 0 h 34"/>
                      <a:gd name="T8" fmla="*/ 35 w 52"/>
                      <a:gd name="T9" fmla="*/ 0 h 34"/>
                      <a:gd name="T10" fmla="*/ 31 w 52"/>
                      <a:gd name="T11" fmla="*/ 3 h 34"/>
                      <a:gd name="T12" fmla="*/ 29 w 52"/>
                      <a:gd name="T13" fmla="*/ 5 h 34"/>
                      <a:gd name="T14" fmla="*/ 15 w 52"/>
                      <a:gd name="T15" fmla="*/ 5 h 34"/>
                      <a:gd name="T16" fmla="*/ 10 w 52"/>
                      <a:gd name="T17" fmla="*/ 6 h 34"/>
                      <a:gd name="T18" fmla="*/ 10 w 52"/>
                      <a:gd name="T19" fmla="*/ 7 h 34"/>
                      <a:gd name="T20" fmla="*/ 10 w 52"/>
                      <a:gd name="T21" fmla="*/ 10 h 34"/>
                      <a:gd name="T22" fmla="*/ 10 w 52"/>
                      <a:gd name="T23" fmla="*/ 12 h 34"/>
                      <a:gd name="T24" fmla="*/ 0 w 52"/>
                      <a:gd name="T25" fmla="*/ 24 h 34"/>
                      <a:gd name="T26" fmla="*/ 5 w 52"/>
                      <a:gd name="T27" fmla="*/ 25 h 34"/>
                      <a:gd name="T28" fmla="*/ 5 w 52"/>
                      <a:gd name="T29" fmla="*/ 31 h 34"/>
                      <a:gd name="T30" fmla="*/ 9 w 52"/>
                      <a:gd name="T31" fmla="*/ 33 h 34"/>
                      <a:gd name="T32" fmla="*/ 40 w 52"/>
                      <a:gd name="T33" fmla="*/ 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4"/>
                      <a:gd name="T53" fmla="*/ 52 w 52"/>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4">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4"/>
                        </a:lnTo>
                        <a:lnTo>
                          <a:pt x="5" y="25"/>
                        </a:lnTo>
                        <a:lnTo>
                          <a:pt x="5" y="31"/>
                        </a:lnTo>
                        <a:lnTo>
                          <a:pt x="9" y="33"/>
                        </a:lnTo>
                        <a:lnTo>
                          <a:pt x="40" y="8"/>
                        </a:lnTo>
                      </a:path>
                    </a:pathLst>
                  </a:custGeom>
                  <a:solidFill>
                    <a:srgbClr val="006000"/>
                  </a:solidFill>
                  <a:ln w="9525" cap="rnd">
                    <a:noFill/>
                    <a:round/>
                    <a:headEnd/>
                    <a:tailEnd/>
                  </a:ln>
                </p:spPr>
                <p:txBody>
                  <a:bodyPr/>
                  <a:lstStyle/>
                  <a:p>
                    <a:endParaRPr lang="en-US"/>
                  </a:p>
                </p:txBody>
              </p:sp>
              <p:sp>
                <p:nvSpPr>
                  <p:cNvPr id="37026" name="Freeform 35"/>
                  <p:cNvSpPr>
                    <a:spLocks/>
                  </p:cNvSpPr>
                  <p:nvPr/>
                </p:nvSpPr>
                <p:spPr bwMode="auto">
                  <a:xfrm>
                    <a:off x="1849" y="2780"/>
                    <a:ext cx="41" cy="17"/>
                  </a:xfrm>
                  <a:custGeom>
                    <a:avLst/>
                    <a:gdLst>
                      <a:gd name="T0" fmla="*/ 36 w 41"/>
                      <a:gd name="T1" fmla="*/ 16 h 17"/>
                      <a:gd name="T2" fmla="*/ 40 w 41"/>
                      <a:gd name="T3" fmla="*/ 7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6 h 17"/>
                      <a:gd name="T22" fmla="*/ 0 w 41"/>
                      <a:gd name="T23" fmla="*/ 7 h 17"/>
                      <a:gd name="T24" fmla="*/ 1 w 41"/>
                      <a:gd name="T25" fmla="*/ 8 h 17"/>
                      <a:gd name="T26" fmla="*/ 3 w 41"/>
                      <a:gd name="T27" fmla="*/ 8 h 17"/>
                      <a:gd name="T28" fmla="*/ 7 w 41"/>
                      <a:gd name="T29" fmla="*/ 7 h 17"/>
                      <a:gd name="T30" fmla="*/ 12 w 41"/>
                      <a:gd name="T31" fmla="*/ 12 h 17"/>
                      <a:gd name="T32" fmla="*/ 14 w 41"/>
                      <a:gd name="T33" fmla="*/ 13 h 17"/>
                      <a:gd name="T34" fmla="*/ 17 w 41"/>
                      <a:gd name="T35" fmla="*/ 13 h 17"/>
                      <a:gd name="T36" fmla="*/ 20 w 41"/>
                      <a:gd name="T37" fmla="*/ 11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7"/>
                        </a:lnTo>
                        <a:lnTo>
                          <a:pt x="33" y="3"/>
                        </a:lnTo>
                        <a:lnTo>
                          <a:pt x="25" y="1"/>
                        </a:lnTo>
                        <a:lnTo>
                          <a:pt x="23" y="4"/>
                        </a:lnTo>
                        <a:lnTo>
                          <a:pt x="12" y="1"/>
                        </a:lnTo>
                        <a:lnTo>
                          <a:pt x="8" y="0"/>
                        </a:lnTo>
                        <a:lnTo>
                          <a:pt x="4" y="1"/>
                        </a:lnTo>
                        <a:lnTo>
                          <a:pt x="3" y="2"/>
                        </a:lnTo>
                        <a:lnTo>
                          <a:pt x="1" y="5"/>
                        </a:lnTo>
                        <a:lnTo>
                          <a:pt x="0" y="6"/>
                        </a:lnTo>
                        <a:lnTo>
                          <a:pt x="0" y="7"/>
                        </a:lnTo>
                        <a:lnTo>
                          <a:pt x="1" y="8"/>
                        </a:lnTo>
                        <a:lnTo>
                          <a:pt x="3" y="8"/>
                        </a:lnTo>
                        <a:lnTo>
                          <a:pt x="7" y="7"/>
                        </a:lnTo>
                        <a:lnTo>
                          <a:pt x="12" y="12"/>
                        </a:lnTo>
                        <a:lnTo>
                          <a:pt x="14" y="13"/>
                        </a:lnTo>
                        <a:lnTo>
                          <a:pt x="17" y="13"/>
                        </a:lnTo>
                        <a:lnTo>
                          <a:pt x="20" y="11"/>
                        </a:lnTo>
                        <a:lnTo>
                          <a:pt x="36" y="16"/>
                        </a:lnTo>
                      </a:path>
                    </a:pathLst>
                  </a:custGeom>
                  <a:solidFill>
                    <a:srgbClr val="006000"/>
                  </a:solidFill>
                  <a:ln w="9525" cap="rnd">
                    <a:noFill/>
                    <a:round/>
                    <a:headEnd/>
                    <a:tailEnd/>
                  </a:ln>
                </p:spPr>
                <p:txBody>
                  <a:bodyPr/>
                  <a:lstStyle/>
                  <a:p>
                    <a:endParaRPr lang="en-US"/>
                  </a:p>
                </p:txBody>
              </p:sp>
              <p:sp>
                <p:nvSpPr>
                  <p:cNvPr id="37027" name="Freeform 36"/>
                  <p:cNvSpPr>
                    <a:spLocks/>
                  </p:cNvSpPr>
                  <p:nvPr/>
                </p:nvSpPr>
                <p:spPr bwMode="auto">
                  <a:xfrm>
                    <a:off x="1916" y="2825"/>
                    <a:ext cx="49" cy="22"/>
                  </a:xfrm>
                  <a:custGeom>
                    <a:avLst/>
                    <a:gdLst>
                      <a:gd name="T0" fmla="*/ 14 w 49"/>
                      <a:gd name="T1" fmla="*/ 5 h 22"/>
                      <a:gd name="T2" fmla="*/ 31 w 49"/>
                      <a:gd name="T3" fmla="*/ 5 h 22"/>
                      <a:gd name="T4" fmla="*/ 34 w 49"/>
                      <a:gd name="T5" fmla="*/ 1 h 22"/>
                      <a:gd name="T6" fmla="*/ 35 w 49"/>
                      <a:gd name="T7" fmla="*/ 0 h 22"/>
                      <a:gd name="T8" fmla="*/ 37 w 49"/>
                      <a:gd name="T9" fmla="*/ 0 h 22"/>
                      <a:gd name="T10" fmla="*/ 38 w 49"/>
                      <a:gd name="T11" fmla="*/ 0 h 22"/>
                      <a:gd name="T12" fmla="*/ 40 w 49"/>
                      <a:gd name="T13" fmla="*/ 0 h 22"/>
                      <a:gd name="T14" fmla="*/ 42 w 49"/>
                      <a:gd name="T15" fmla="*/ 2 h 22"/>
                      <a:gd name="T16" fmla="*/ 48 w 49"/>
                      <a:gd name="T17" fmla="*/ 2 h 22"/>
                      <a:gd name="T18" fmla="*/ 48 w 49"/>
                      <a:gd name="T19" fmla="*/ 6 h 22"/>
                      <a:gd name="T20" fmla="*/ 47 w 49"/>
                      <a:gd name="T21" fmla="*/ 12 h 22"/>
                      <a:gd name="T22" fmla="*/ 47 w 49"/>
                      <a:gd name="T23" fmla="*/ 16 h 22"/>
                      <a:gd name="T24" fmla="*/ 43 w 49"/>
                      <a:gd name="T25" fmla="*/ 19 h 22"/>
                      <a:gd name="T26" fmla="*/ 27 w 49"/>
                      <a:gd name="T27" fmla="*/ 20 h 22"/>
                      <a:gd name="T28" fmla="*/ 22 w 49"/>
                      <a:gd name="T29" fmla="*/ 19 h 22"/>
                      <a:gd name="T30" fmla="*/ 20 w 49"/>
                      <a:gd name="T31" fmla="*/ 19 h 22"/>
                      <a:gd name="T32" fmla="*/ 18 w 49"/>
                      <a:gd name="T33" fmla="*/ 19 h 22"/>
                      <a:gd name="T34" fmla="*/ 16 w 49"/>
                      <a:gd name="T35" fmla="*/ 21 h 22"/>
                      <a:gd name="T36" fmla="*/ 3 w 49"/>
                      <a:gd name="T37" fmla="*/ 21 h 22"/>
                      <a:gd name="T38" fmla="*/ 1 w 49"/>
                      <a:gd name="T39" fmla="*/ 17 h 22"/>
                      <a:gd name="T40" fmla="*/ 0 w 49"/>
                      <a:gd name="T41" fmla="*/ 16 h 22"/>
                      <a:gd name="T42" fmla="*/ 1 w 49"/>
                      <a:gd name="T43" fmla="*/ 8 h 22"/>
                      <a:gd name="T44" fmla="*/ 1 w 49"/>
                      <a:gd name="T45" fmla="*/ 4 h 22"/>
                      <a:gd name="T46" fmla="*/ 3 w 49"/>
                      <a:gd name="T47" fmla="*/ 1 h 22"/>
                      <a:gd name="T48" fmla="*/ 5 w 49"/>
                      <a:gd name="T49" fmla="*/ 0 h 22"/>
                      <a:gd name="T50" fmla="*/ 7 w 49"/>
                      <a:gd name="T51" fmla="*/ 0 h 22"/>
                      <a:gd name="T52" fmla="*/ 14 w 49"/>
                      <a:gd name="T53" fmla="*/ 5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2"/>
                      <a:gd name="T83" fmla="*/ 49 w 49"/>
                      <a:gd name="T84" fmla="*/ 22 h 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2">
                        <a:moveTo>
                          <a:pt x="14" y="5"/>
                        </a:moveTo>
                        <a:lnTo>
                          <a:pt x="31" y="5"/>
                        </a:lnTo>
                        <a:lnTo>
                          <a:pt x="34" y="1"/>
                        </a:lnTo>
                        <a:lnTo>
                          <a:pt x="35" y="0"/>
                        </a:lnTo>
                        <a:lnTo>
                          <a:pt x="37" y="0"/>
                        </a:lnTo>
                        <a:lnTo>
                          <a:pt x="38" y="0"/>
                        </a:lnTo>
                        <a:lnTo>
                          <a:pt x="40" y="0"/>
                        </a:lnTo>
                        <a:lnTo>
                          <a:pt x="42" y="2"/>
                        </a:lnTo>
                        <a:lnTo>
                          <a:pt x="48" y="2"/>
                        </a:lnTo>
                        <a:lnTo>
                          <a:pt x="48" y="6"/>
                        </a:lnTo>
                        <a:lnTo>
                          <a:pt x="47" y="12"/>
                        </a:lnTo>
                        <a:lnTo>
                          <a:pt x="47" y="16"/>
                        </a:lnTo>
                        <a:lnTo>
                          <a:pt x="43" y="19"/>
                        </a:lnTo>
                        <a:lnTo>
                          <a:pt x="27" y="20"/>
                        </a:lnTo>
                        <a:lnTo>
                          <a:pt x="22" y="19"/>
                        </a:lnTo>
                        <a:lnTo>
                          <a:pt x="20" y="19"/>
                        </a:lnTo>
                        <a:lnTo>
                          <a:pt x="18" y="19"/>
                        </a:lnTo>
                        <a:lnTo>
                          <a:pt x="16" y="21"/>
                        </a:lnTo>
                        <a:lnTo>
                          <a:pt x="3" y="21"/>
                        </a:lnTo>
                        <a:lnTo>
                          <a:pt x="1" y="17"/>
                        </a:lnTo>
                        <a:lnTo>
                          <a:pt x="0" y="16"/>
                        </a:lnTo>
                        <a:lnTo>
                          <a:pt x="1" y="8"/>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28" name="Freeform 37"/>
                  <p:cNvSpPr>
                    <a:spLocks/>
                  </p:cNvSpPr>
                  <p:nvPr/>
                </p:nvSpPr>
                <p:spPr bwMode="auto">
                  <a:xfrm>
                    <a:off x="1848" y="2876"/>
                    <a:ext cx="17" cy="22"/>
                  </a:xfrm>
                  <a:custGeom>
                    <a:avLst/>
                    <a:gdLst>
                      <a:gd name="T0" fmla="*/ 9 w 17"/>
                      <a:gd name="T1" fmla="*/ 0 h 22"/>
                      <a:gd name="T2" fmla="*/ 16 w 17"/>
                      <a:gd name="T3" fmla="*/ 5 h 22"/>
                      <a:gd name="T4" fmla="*/ 16 w 17"/>
                      <a:gd name="T5" fmla="*/ 8 h 22"/>
                      <a:gd name="T6" fmla="*/ 16 w 17"/>
                      <a:gd name="T7" fmla="*/ 10 h 22"/>
                      <a:gd name="T8" fmla="*/ 15 w 17"/>
                      <a:gd name="T9" fmla="*/ 13 h 22"/>
                      <a:gd name="T10" fmla="*/ 14 w 17"/>
                      <a:gd name="T11" fmla="*/ 15 h 22"/>
                      <a:gd name="T12" fmla="*/ 12 w 17"/>
                      <a:gd name="T13" fmla="*/ 19 h 22"/>
                      <a:gd name="T14" fmla="*/ 8 w 17"/>
                      <a:gd name="T15" fmla="*/ 21 h 22"/>
                      <a:gd name="T16" fmla="*/ 5 w 17"/>
                      <a:gd name="T17" fmla="*/ 21 h 22"/>
                      <a:gd name="T18" fmla="*/ 3 w 17"/>
                      <a:gd name="T19" fmla="*/ 20 h 22"/>
                      <a:gd name="T20" fmla="*/ 0 w 17"/>
                      <a:gd name="T21" fmla="*/ 16 h 22"/>
                      <a:gd name="T22" fmla="*/ 0 w 17"/>
                      <a:gd name="T23" fmla="*/ 14 h 22"/>
                      <a:gd name="T24" fmla="*/ 1 w 17"/>
                      <a:gd name="T25" fmla="*/ 11 h 22"/>
                      <a:gd name="T26" fmla="*/ 2 w 17"/>
                      <a:gd name="T27" fmla="*/ 4 h 22"/>
                      <a:gd name="T28" fmla="*/ 9 w 17"/>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2"/>
                      <a:gd name="T47" fmla="*/ 17 w 17"/>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2">
                        <a:moveTo>
                          <a:pt x="9" y="0"/>
                        </a:moveTo>
                        <a:lnTo>
                          <a:pt x="16" y="5"/>
                        </a:lnTo>
                        <a:lnTo>
                          <a:pt x="16" y="8"/>
                        </a:lnTo>
                        <a:lnTo>
                          <a:pt x="16" y="10"/>
                        </a:lnTo>
                        <a:lnTo>
                          <a:pt x="15" y="13"/>
                        </a:lnTo>
                        <a:lnTo>
                          <a:pt x="14" y="15"/>
                        </a:lnTo>
                        <a:lnTo>
                          <a:pt x="12" y="19"/>
                        </a:lnTo>
                        <a:lnTo>
                          <a:pt x="8" y="21"/>
                        </a:lnTo>
                        <a:lnTo>
                          <a:pt x="5" y="21"/>
                        </a:lnTo>
                        <a:lnTo>
                          <a:pt x="3" y="20"/>
                        </a:lnTo>
                        <a:lnTo>
                          <a:pt x="0" y="16"/>
                        </a:lnTo>
                        <a:lnTo>
                          <a:pt x="0" y="14"/>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sp>
            <p:nvSpPr>
              <p:cNvPr id="36892" name="Freeform 38"/>
              <p:cNvSpPr>
                <a:spLocks/>
              </p:cNvSpPr>
              <p:nvPr/>
            </p:nvSpPr>
            <p:spPr bwMode="auto">
              <a:xfrm>
                <a:off x="936" y="2112"/>
                <a:ext cx="469" cy="1261"/>
              </a:xfrm>
              <a:custGeom>
                <a:avLst/>
                <a:gdLst>
                  <a:gd name="T0" fmla="*/ 308 w 469"/>
                  <a:gd name="T1" fmla="*/ 74 h 1261"/>
                  <a:gd name="T2" fmla="*/ 339 w 469"/>
                  <a:gd name="T3" fmla="*/ 77 h 1261"/>
                  <a:gd name="T4" fmla="*/ 334 w 469"/>
                  <a:gd name="T5" fmla="*/ 119 h 1261"/>
                  <a:gd name="T6" fmla="*/ 325 w 469"/>
                  <a:gd name="T7" fmla="*/ 150 h 1261"/>
                  <a:gd name="T8" fmla="*/ 376 w 469"/>
                  <a:gd name="T9" fmla="*/ 138 h 1261"/>
                  <a:gd name="T10" fmla="*/ 319 w 469"/>
                  <a:gd name="T11" fmla="*/ 204 h 1261"/>
                  <a:gd name="T12" fmla="*/ 352 w 469"/>
                  <a:gd name="T13" fmla="*/ 184 h 1261"/>
                  <a:gd name="T14" fmla="*/ 370 w 469"/>
                  <a:gd name="T15" fmla="*/ 235 h 1261"/>
                  <a:gd name="T16" fmla="*/ 393 w 469"/>
                  <a:gd name="T17" fmla="*/ 273 h 1261"/>
                  <a:gd name="T18" fmla="*/ 428 w 469"/>
                  <a:gd name="T19" fmla="*/ 266 h 1261"/>
                  <a:gd name="T20" fmla="*/ 448 w 469"/>
                  <a:gd name="T21" fmla="*/ 288 h 1261"/>
                  <a:gd name="T22" fmla="*/ 413 w 469"/>
                  <a:gd name="T23" fmla="*/ 329 h 1261"/>
                  <a:gd name="T24" fmla="*/ 416 w 469"/>
                  <a:gd name="T25" fmla="*/ 354 h 1261"/>
                  <a:gd name="T26" fmla="*/ 366 w 469"/>
                  <a:gd name="T27" fmla="*/ 412 h 1261"/>
                  <a:gd name="T28" fmla="*/ 400 w 469"/>
                  <a:gd name="T29" fmla="*/ 438 h 1261"/>
                  <a:gd name="T30" fmla="*/ 449 w 469"/>
                  <a:gd name="T31" fmla="*/ 451 h 1261"/>
                  <a:gd name="T32" fmla="*/ 375 w 469"/>
                  <a:gd name="T33" fmla="*/ 484 h 1261"/>
                  <a:gd name="T34" fmla="*/ 434 w 469"/>
                  <a:gd name="T35" fmla="*/ 482 h 1261"/>
                  <a:gd name="T36" fmla="*/ 448 w 469"/>
                  <a:gd name="T37" fmla="*/ 505 h 1261"/>
                  <a:gd name="T38" fmla="*/ 393 w 469"/>
                  <a:gd name="T39" fmla="*/ 523 h 1261"/>
                  <a:gd name="T40" fmla="*/ 338 w 469"/>
                  <a:gd name="T41" fmla="*/ 546 h 1261"/>
                  <a:gd name="T42" fmla="*/ 296 w 469"/>
                  <a:gd name="T43" fmla="*/ 548 h 1261"/>
                  <a:gd name="T44" fmla="*/ 268 w 469"/>
                  <a:gd name="T45" fmla="*/ 586 h 1261"/>
                  <a:gd name="T46" fmla="*/ 321 w 469"/>
                  <a:gd name="T47" fmla="*/ 591 h 1261"/>
                  <a:gd name="T48" fmla="*/ 325 w 469"/>
                  <a:gd name="T49" fmla="*/ 602 h 1261"/>
                  <a:gd name="T50" fmla="*/ 291 w 469"/>
                  <a:gd name="T51" fmla="*/ 642 h 1261"/>
                  <a:gd name="T52" fmla="*/ 331 w 469"/>
                  <a:gd name="T53" fmla="*/ 687 h 1261"/>
                  <a:gd name="T54" fmla="*/ 336 w 469"/>
                  <a:gd name="T55" fmla="*/ 696 h 1261"/>
                  <a:gd name="T56" fmla="*/ 303 w 469"/>
                  <a:gd name="T57" fmla="*/ 695 h 1261"/>
                  <a:gd name="T58" fmla="*/ 237 w 469"/>
                  <a:gd name="T59" fmla="*/ 673 h 1261"/>
                  <a:gd name="T60" fmla="*/ 203 w 469"/>
                  <a:gd name="T61" fmla="*/ 1224 h 1261"/>
                  <a:gd name="T62" fmla="*/ 159 w 469"/>
                  <a:gd name="T63" fmla="*/ 1255 h 1261"/>
                  <a:gd name="T64" fmla="*/ 142 w 469"/>
                  <a:gd name="T65" fmla="*/ 707 h 1261"/>
                  <a:gd name="T66" fmla="*/ 70 w 469"/>
                  <a:gd name="T67" fmla="*/ 694 h 1261"/>
                  <a:gd name="T68" fmla="*/ 43 w 469"/>
                  <a:gd name="T69" fmla="*/ 665 h 1261"/>
                  <a:gd name="T70" fmla="*/ 22 w 469"/>
                  <a:gd name="T71" fmla="*/ 634 h 1261"/>
                  <a:gd name="T72" fmla="*/ 13 w 469"/>
                  <a:gd name="T73" fmla="*/ 598 h 1261"/>
                  <a:gd name="T74" fmla="*/ 68 w 469"/>
                  <a:gd name="T75" fmla="*/ 615 h 1261"/>
                  <a:gd name="T76" fmla="*/ 119 w 469"/>
                  <a:gd name="T77" fmla="*/ 634 h 1261"/>
                  <a:gd name="T78" fmla="*/ 162 w 469"/>
                  <a:gd name="T79" fmla="*/ 627 h 1261"/>
                  <a:gd name="T80" fmla="*/ 183 w 469"/>
                  <a:gd name="T81" fmla="*/ 671 h 1261"/>
                  <a:gd name="T82" fmla="*/ 188 w 469"/>
                  <a:gd name="T83" fmla="*/ 643 h 1261"/>
                  <a:gd name="T84" fmla="*/ 167 w 469"/>
                  <a:gd name="T85" fmla="*/ 611 h 1261"/>
                  <a:gd name="T86" fmla="*/ 118 w 469"/>
                  <a:gd name="T87" fmla="*/ 598 h 1261"/>
                  <a:gd name="T88" fmla="*/ 80 w 469"/>
                  <a:gd name="T89" fmla="*/ 591 h 1261"/>
                  <a:gd name="T90" fmla="*/ 43 w 469"/>
                  <a:gd name="T91" fmla="*/ 578 h 1261"/>
                  <a:gd name="T92" fmla="*/ 66 w 469"/>
                  <a:gd name="T93" fmla="*/ 528 h 1261"/>
                  <a:gd name="T94" fmla="*/ 57 w 469"/>
                  <a:gd name="T95" fmla="*/ 477 h 1261"/>
                  <a:gd name="T96" fmla="*/ 7 w 469"/>
                  <a:gd name="T97" fmla="*/ 423 h 1261"/>
                  <a:gd name="T98" fmla="*/ 29 w 469"/>
                  <a:gd name="T99" fmla="*/ 395 h 1261"/>
                  <a:gd name="T100" fmla="*/ 76 w 469"/>
                  <a:gd name="T101" fmla="*/ 370 h 1261"/>
                  <a:gd name="T102" fmla="*/ 38 w 469"/>
                  <a:gd name="T103" fmla="*/ 339 h 1261"/>
                  <a:gd name="T104" fmla="*/ 27 w 469"/>
                  <a:gd name="T105" fmla="*/ 294 h 1261"/>
                  <a:gd name="T106" fmla="*/ 81 w 469"/>
                  <a:gd name="T107" fmla="*/ 256 h 1261"/>
                  <a:gd name="T108" fmla="*/ 58 w 469"/>
                  <a:gd name="T109" fmla="*/ 212 h 1261"/>
                  <a:gd name="T110" fmla="*/ 63 w 469"/>
                  <a:gd name="T111" fmla="*/ 179 h 1261"/>
                  <a:gd name="T112" fmla="*/ 104 w 469"/>
                  <a:gd name="T113" fmla="*/ 118 h 1261"/>
                  <a:gd name="T114" fmla="*/ 150 w 469"/>
                  <a:gd name="T115" fmla="*/ 87 h 1261"/>
                  <a:gd name="T116" fmla="*/ 176 w 469"/>
                  <a:gd name="T117" fmla="*/ 69 h 1261"/>
                  <a:gd name="T118" fmla="*/ 185 w 469"/>
                  <a:gd name="T119" fmla="*/ 39 h 1261"/>
                  <a:gd name="T120" fmla="*/ 211 w 469"/>
                  <a:gd name="T121" fmla="*/ 5 h 1261"/>
                  <a:gd name="T122" fmla="*/ 236 w 469"/>
                  <a:gd name="T123" fmla="*/ 53 h 1261"/>
                  <a:gd name="T124" fmla="*/ 215 w 469"/>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1261"/>
                  <a:gd name="T191" fmla="*/ 469 w 469"/>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1261">
                    <a:moveTo>
                      <a:pt x="224" y="92"/>
                    </a:moveTo>
                    <a:lnTo>
                      <a:pt x="244" y="87"/>
                    </a:lnTo>
                    <a:lnTo>
                      <a:pt x="268" y="85"/>
                    </a:lnTo>
                    <a:lnTo>
                      <a:pt x="283" y="85"/>
                    </a:lnTo>
                    <a:lnTo>
                      <a:pt x="301" y="77"/>
                    </a:lnTo>
                    <a:lnTo>
                      <a:pt x="308" y="74"/>
                    </a:lnTo>
                    <a:lnTo>
                      <a:pt x="313" y="70"/>
                    </a:lnTo>
                    <a:lnTo>
                      <a:pt x="321" y="64"/>
                    </a:lnTo>
                    <a:lnTo>
                      <a:pt x="323" y="69"/>
                    </a:lnTo>
                    <a:lnTo>
                      <a:pt x="323" y="79"/>
                    </a:lnTo>
                    <a:lnTo>
                      <a:pt x="336" y="71"/>
                    </a:lnTo>
                    <a:lnTo>
                      <a:pt x="339" y="77"/>
                    </a:lnTo>
                    <a:lnTo>
                      <a:pt x="344" y="85"/>
                    </a:lnTo>
                    <a:lnTo>
                      <a:pt x="349" y="89"/>
                    </a:lnTo>
                    <a:lnTo>
                      <a:pt x="349" y="97"/>
                    </a:lnTo>
                    <a:lnTo>
                      <a:pt x="349" y="100"/>
                    </a:lnTo>
                    <a:lnTo>
                      <a:pt x="349" y="105"/>
                    </a:lnTo>
                    <a:lnTo>
                      <a:pt x="334" y="119"/>
                    </a:lnTo>
                    <a:lnTo>
                      <a:pt x="324" y="127"/>
                    </a:lnTo>
                    <a:lnTo>
                      <a:pt x="311" y="133"/>
                    </a:lnTo>
                    <a:lnTo>
                      <a:pt x="305" y="144"/>
                    </a:lnTo>
                    <a:lnTo>
                      <a:pt x="298" y="161"/>
                    </a:lnTo>
                    <a:lnTo>
                      <a:pt x="308" y="153"/>
                    </a:lnTo>
                    <a:lnTo>
                      <a:pt x="325" y="150"/>
                    </a:lnTo>
                    <a:lnTo>
                      <a:pt x="340" y="139"/>
                    </a:lnTo>
                    <a:lnTo>
                      <a:pt x="352" y="130"/>
                    </a:lnTo>
                    <a:lnTo>
                      <a:pt x="362" y="127"/>
                    </a:lnTo>
                    <a:lnTo>
                      <a:pt x="374" y="127"/>
                    </a:lnTo>
                    <a:lnTo>
                      <a:pt x="377" y="130"/>
                    </a:lnTo>
                    <a:lnTo>
                      <a:pt x="376" y="138"/>
                    </a:lnTo>
                    <a:lnTo>
                      <a:pt x="372" y="154"/>
                    </a:lnTo>
                    <a:lnTo>
                      <a:pt x="352" y="176"/>
                    </a:lnTo>
                    <a:lnTo>
                      <a:pt x="339" y="186"/>
                    </a:lnTo>
                    <a:lnTo>
                      <a:pt x="331" y="184"/>
                    </a:lnTo>
                    <a:lnTo>
                      <a:pt x="331" y="191"/>
                    </a:lnTo>
                    <a:lnTo>
                      <a:pt x="319" y="204"/>
                    </a:lnTo>
                    <a:lnTo>
                      <a:pt x="321" y="214"/>
                    </a:lnTo>
                    <a:lnTo>
                      <a:pt x="329" y="214"/>
                    </a:lnTo>
                    <a:lnTo>
                      <a:pt x="334" y="209"/>
                    </a:lnTo>
                    <a:lnTo>
                      <a:pt x="335" y="206"/>
                    </a:lnTo>
                    <a:lnTo>
                      <a:pt x="342" y="195"/>
                    </a:lnTo>
                    <a:lnTo>
                      <a:pt x="352" y="184"/>
                    </a:lnTo>
                    <a:lnTo>
                      <a:pt x="364" y="182"/>
                    </a:lnTo>
                    <a:lnTo>
                      <a:pt x="359" y="199"/>
                    </a:lnTo>
                    <a:lnTo>
                      <a:pt x="357" y="207"/>
                    </a:lnTo>
                    <a:lnTo>
                      <a:pt x="354" y="217"/>
                    </a:lnTo>
                    <a:lnTo>
                      <a:pt x="361" y="228"/>
                    </a:lnTo>
                    <a:lnTo>
                      <a:pt x="370" y="235"/>
                    </a:lnTo>
                    <a:lnTo>
                      <a:pt x="375" y="230"/>
                    </a:lnTo>
                    <a:lnTo>
                      <a:pt x="380" y="230"/>
                    </a:lnTo>
                    <a:lnTo>
                      <a:pt x="390" y="232"/>
                    </a:lnTo>
                    <a:lnTo>
                      <a:pt x="393" y="242"/>
                    </a:lnTo>
                    <a:lnTo>
                      <a:pt x="400" y="242"/>
                    </a:lnTo>
                    <a:lnTo>
                      <a:pt x="393" y="273"/>
                    </a:lnTo>
                    <a:lnTo>
                      <a:pt x="390" y="283"/>
                    </a:lnTo>
                    <a:lnTo>
                      <a:pt x="385" y="290"/>
                    </a:lnTo>
                    <a:lnTo>
                      <a:pt x="393" y="290"/>
                    </a:lnTo>
                    <a:lnTo>
                      <a:pt x="411" y="271"/>
                    </a:lnTo>
                    <a:lnTo>
                      <a:pt x="421" y="264"/>
                    </a:lnTo>
                    <a:lnTo>
                      <a:pt x="428" y="266"/>
                    </a:lnTo>
                    <a:lnTo>
                      <a:pt x="432" y="272"/>
                    </a:lnTo>
                    <a:lnTo>
                      <a:pt x="432" y="280"/>
                    </a:lnTo>
                    <a:lnTo>
                      <a:pt x="432" y="289"/>
                    </a:lnTo>
                    <a:lnTo>
                      <a:pt x="441" y="283"/>
                    </a:lnTo>
                    <a:lnTo>
                      <a:pt x="446" y="280"/>
                    </a:lnTo>
                    <a:lnTo>
                      <a:pt x="448" y="288"/>
                    </a:lnTo>
                    <a:lnTo>
                      <a:pt x="450" y="294"/>
                    </a:lnTo>
                    <a:lnTo>
                      <a:pt x="445" y="304"/>
                    </a:lnTo>
                    <a:lnTo>
                      <a:pt x="436" y="318"/>
                    </a:lnTo>
                    <a:lnTo>
                      <a:pt x="426" y="326"/>
                    </a:lnTo>
                    <a:lnTo>
                      <a:pt x="418" y="332"/>
                    </a:lnTo>
                    <a:lnTo>
                      <a:pt x="413" y="329"/>
                    </a:lnTo>
                    <a:lnTo>
                      <a:pt x="402" y="330"/>
                    </a:lnTo>
                    <a:lnTo>
                      <a:pt x="395" y="351"/>
                    </a:lnTo>
                    <a:lnTo>
                      <a:pt x="398" y="357"/>
                    </a:lnTo>
                    <a:lnTo>
                      <a:pt x="403" y="354"/>
                    </a:lnTo>
                    <a:lnTo>
                      <a:pt x="413" y="352"/>
                    </a:lnTo>
                    <a:lnTo>
                      <a:pt x="416" y="354"/>
                    </a:lnTo>
                    <a:lnTo>
                      <a:pt x="418" y="364"/>
                    </a:lnTo>
                    <a:lnTo>
                      <a:pt x="415" y="371"/>
                    </a:lnTo>
                    <a:lnTo>
                      <a:pt x="407" y="378"/>
                    </a:lnTo>
                    <a:lnTo>
                      <a:pt x="395" y="385"/>
                    </a:lnTo>
                    <a:lnTo>
                      <a:pt x="380" y="398"/>
                    </a:lnTo>
                    <a:lnTo>
                      <a:pt x="366" y="412"/>
                    </a:lnTo>
                    <a:lnTo>
                      <a:pt x="366" y="432"/>
                    </a:lnTo>
                    <a:lnTo>
                      <a:pt x="371" y="450"/>
                    </a:lnTo>
                    <a:lnTo>
                      <a:pt x="374" y="458"/>
                    </a:lnTo>
                    <a:lnTo>
                      <a:pt x="382" y="448"/>
                    </a:lnTo>
                    <a:lnTo>
                      <a:pt x="393" y="440"/>
                    </a:lnTo>
                    <a:lnTo>
                      <a:pt x="400" y="438"/>
                    </a:lnTo>
                    <a:lnTo>
                      <a:pt x="421" y="430"/>
                    </a:lnTo>
                    <a:lnTo>
                      <a:pt x="430" y="433"/>
                    </a:lnTo>
                    <a:lnTo>
                      <a:pt x="435" y="436"/>
                    </a:lnTo>
                    <a:lnTo>
                      <a:pt x="448" y="436"/>
                    </a:lnTo>
                    <a:lnTo>
                      <a:pt x="449" y="443"/>
                    </a:lnTo>
                    <a:lnTo>
                      <a:pt x="449" y="451"/>
                    </a:lnTo>
                    <a:lnTo>
                      <a:pt x="438" y="461"/>
                    </a:lnTo>
                    <a:lnTo>
                      <a:pt x="427" y="477"/>
                    </a:lnTo>
                    <a:lnTo>
                      <a:pt x="413" y="477"/>
                    </a:lnTo>
                    <a:lnTo>
                      <a:pt x="400" y="471"/>
                    </a:lnTo>
                    <a:lnTo>
                      <a:pt x="380" y="482"/>
                    </a:lnTo>
                    <a:lnTo>
                      <a:pt x="375" y="484"/>
                    </a:lnTo>
                    <a:lnTo>
                      <a:pt x="372" y="492"/>
                    </a:lnTo>
                    <a:lnTo>
                      <a:pt x="390" y="497"/>
                    </a:lnTo>
                    <a:lnTo>
                      <a:pt x="402" y="493"/>
                    </a:lnTo>
                    <a:lnTo>
                      <a:pt x="416" y="487"/>
                    </a:lnTo>
                    <a:lnTo>
                      <a:pt x="428" y="486"/>
                    </a:lnTo>
                    <a:lnTo>
                      <a:pt x="434" y="482"/>
                    </a:lnTo>
                    <a:lnTo>
                      <a:pt x="444" y="471"/>
                    </a:lnTo>
                    <a:lnTo>
                      <a:pt x="451" y="471"/>
                    </a:lnTo>
                    <a:lnTo>
                      <a:pt x="465" y="470"/>
                    </a:lnTo>
                    <a:lnTo>
                      <a:pt x="463" y="481"/>
                    </a:lnTo>
                    <a:lnTo>
                      <a:pt x="468" y="484"/>
                    </a:lnTo>
                    <a:lnTo>
                      <a:pt x="448" y="505"/>
                    </a:lnTo>
                    <a:lnTo>
                      <a:pt x="418" y="518"/>
                    </a:lnTo>
                    <a:lnTo>
                      <a:pt x="410" y="517"/>
                    </a:lnTo>
                    <a:lnTo>
                      <a:pt x="413" y="509"/>
                    </a:lnTo>
                    <a:lnTo>
                      <a:pt x="407" y="509"/>
                    </a:lnTo>
                    <a:lnTo>
                      <a:pt x="400" y="515"/>
                    </a:lnTo>
                    <a:lnTo>
                      <a:pt x="393" y="523"/>
                    </a:lnTo>
                    <a:lnTo>
                      <a:pt x="385" y="535"/>
                    </a:lnTo>
                    <a:lnTo>
                      <a:pt x="377" y="540"/>
                    </a:lnTo>
                    <a:lnTo>
                      <a:pt x="366" y="541"/>
                    </a:lnTo>
                    <a:lnTo>
                      <a:pt x="361" y="537"/>
                    </a:lnTo>
                    <a:lnTo>
                      <a:pt x="349" y="540"/>
                    </a:lnTo>
                    <a:lnTo>
                      <a:pt x="338" y="546"/>
                    </a:lnTo>
                    <a:lnTo>
                      <a:pt x="333" y="547"/>
                    </a:lnTo>
                    <a:lnTo>
                      <a:pt x="329" y="555"/>
                    </a:lnTo>
                    <a:lnTo>
                      <a:pt x="319" y="553"/>
                    </a:lnTo>
                    <a:lnTo>
                      <a:pt x="319" y="543"/>
                    </a:lnTo>
                    <a:lnTo>
                      <a:pt x="312" y="543"/>
                    </a:lnTo>
                    <a:lnTo>
                      <a:pt x="296" y="548"/>
                    </a:lnTo>
                    <a:lnTo>
                      <a:pt x="270" y="551"/>
                    </a:lnTo>
                    <a:lnTo>
                      <a:pt x="257" y="548"/>
                    </a:lnTo>
                    <a:lnTo>
                      <a:pt x="242" y="551"/>
                    </a:lnTo>
                    <a:lnTo>
                      <a:pt x="234" y="558"/>
                    </a:lnTo>
                    <a:lnTo>
                      <a:pt x="234" y="565"/>
                    </a:lnTo>
                    <a:lnTo>
                      <a:pt x="268" y="586"/>
                    </a:lnTo>
                    <a:lnTo>
                      <a:pt x="276" y="576"/>
                    </a:lnTo>
                    <a:lnTo>
                      <a:pt x="283" y="591"/>
                    </a:lnTo>
                    <a:lnTo>
                      <a:pt x="292" y="592"/>
                    </a:lnTo>
                    <a:lnTo>
                      <a:pt x="307" y="586"/>
                    </a:lnTo>
                    <a:lnTo>
                      <a:pt x="315" y="586"/>
                    </a:lnTo>
                    <a:lnTo>
                      <a:pt x="321" y="591"/>
                    </a:lnTo>
                    <a:lnTo>
                      <a:pt x="334" y="583"/>
                    </a:lnTo>
                    <a:lnTo>
                      <a:pt x="342" y="584"/>
                    </a:lnTo>
                    <a:lnTo>
                      <a:pt x="334" y="611"/>
                    </a:lnTo>
                    <a:lnTo>
                      <a:pt x="330" y="608"/>
                    </a:lnTo>
                    <a:lnTo>
                      <a:pt x="333" y="599"/>
                    </a:lnTo>
                    <a:lnTo>
                      <a:pt x="325" y="602"/>
                    </a:lnTo>
                    <a:lnTo>
                      <a:pt x="315" y="608"/>
                    </a:lnTo>
                    <a:lnTo>
                      <a:pt x="303" y="609"/>
                    </a:lnTo>
                    <a:lnTo>
                      <a:pt x="297" y="614"/>
                    </a:lnTo>
                    <a:lnTo>
                      <a:pt x="285" y="617"/>
                    </a:lnTo>
                    <a:lnTo>
                      <a:pt x="275" y="621"/>
                    </a:lnTo>
                    <a:lnTo>
                      <a:pt x="291" y="642"/>
                    </a:lnTo>
                    <a:lnTo>
                      <a:pt x="298" y="654"/>
                    </a:lnTo>
                    <a:lnTo>
                      <a:pt x="301" y="667"/>
                    </a:lnTo>
                    <a:lnTo>
                      <a:pt x="308" y="661"/>
                    </a:lnTo>
                    <a:lnTo>
                      <a:pt x="321" y="671"/>
                    </a:lnTo>
                    <a:lnTo>
                      <a:pt x="328" y="676"/>
                    </a:lnTo>
                    <a:lnTo>
                      <a:pt x="331" y="687"/>
                    </a:lnTo>
                    <a:lnTo>
                      <a:pt x="336" y="687"/>
                    </a:lnTo>
                    <a:lnTo>
                      <a:pt x="342" y="691"/>
                    </a:lnTo>
                    <a:lnTo>
                      <a:pt x="348" y="687"/>
                    </a:lnTo>
                    <a:lnTo>
                      <a:pt x="353" y="689"/>
                    </a:lnTo>
                    <a:lnTo>
                      <a:pt x="344" y="693"/>
                    </a:lnTo>
                    <a:lnTo>
                      <a:pt x="336" y="696"/>
                    </a:lnTo>
                    <a:lnTo>
                      <a:pt x="331" y="695"/>
                    </a:lnTo>
                    <a:lnTo>
                      <a:pt x="328" y="701"/>
                    </a:lnTo>
                    <a:lnTo>
                      <a:pt x="324" y="701"/>
                    </a:lnTo>
                    <a:lnTo>
                      <a:pt x="321" y="687"/>
                    </a:lnTo>
                    <a:lnTo>
                      <a:pt x="306" y="687"/>
                    </a:lnTo>
                    <a:lnTo>
                      <a:pt x="303" y="695"/>
                    </a:lnTo>
                    <a:lnTo>
                      <a:pt x="285" y="689"/>
                    </a:lnTo>
                    <a:lnTo>
                      <a:pt x="276" y="678"/>
                    </a:lnTo>
                    <a:lnTo>
                      <a:pt x="257" y="677"/>
                    </a:lnTo>
                    <a:lnTo>
                      <a:pt x="251" y="669"/>
                    </a:lnTo>
                    <a:lnTo>
                      <a:pt x="242" y="670"/>
                    </a:lnTo>
                    <a:lnTo>
                      <a:pt x="237" y="673"/>
                    </a:lnTo>
                    <a:lnTo>
                      <a:pt x="232" y="665"/>
                    </a:lnTo>
                    <a:lnTo>
                      <a:pt x="226" y="667"/>
                    </a:lnTo>
                    <a:lnTo>
                      <a:pt x="214" y="683"/>
                    </a:lnTo>
                    <a:lnTo>
                      <a:pt x="211" y="723"/>
                    </a:lnTo>
                    <a:lnTo>
                      <a:pt x="200" y="1215"/>
                    </a:lnTo>
                    <a:lnTo>
                      <a:pt x="203" y="1224"/>
                    </a:lnTo>
                    <a:lnTo>
                      <a:pt x="208" y="1232"/>
                    </a:lnTo>
                    <a:lnTo>
                      <a:pt x="229" y="1260"/>
                    </a:lnTo>
                    <a:lnTo>
                      <a:pt x="216" y="1259"/>
                    </a:lnTo>
                    <a:lnTo>
                      <a:pt x="188" y="1237"/>
                    </a:lnTo>
                    <a:lnTo>
                      <a:pt x="181" y="1237"/>
                    </a:lnTo>
                    <a:lnTo>
                      <a:pt x="159" y="1255"/>
                    </a:lnTo>
                    <a:lnTo>
                      <a:pt x="149" y="1253"/>
                    </a:lnTo>
                    <a:lnTo>
                      <a:pt x="167" y="1227"/>
                    </a:lnTo>
                    <a:lnTo>
                      <a:pt x="172" y="1213"/>
                    </a:lnTo>
                    <a:lnTo>
                      <a:pt x="186" y="730"/>
                    </a:lnTo>
                    <a:lnTo>
                      <a:pt x="170" y="715"/>
                    </a:lnTo>
                    <a:lnTo>
                      <a:pt x="142" y="707"/>
                    </a:lnTo>
                    <a:lnTo>
                      <a:pt x="114" y="700"/>
                    </a:lnTo>
                    <a:lnTo>
                      <a:pt x="109" y="710"/>
                    </a:lnTo>
                    <a:lnTo>
                      <a:pt x="93" y="698"/>
                    </a:lnTo>
                    <a:lnTo>
                      <a:pt x="88" y="697"/>
                    </a:lnTo>
                    <a:lnTo>
                      <a:pt x="79" y="695"/>
                    </a:lnTo>
                    <a:lnTo>
                      <a:pt x="70" y="694"/>
                    </a:lnTo>
                    <a:lnTo>
                      <a:pt x="68" y="689"/>
                    </a:lnTo>
                    <a:lnTo>
                      <a:pt x="65" y="683"/>
                    </a:lnTo>
                    <a:lnTo>
                      <a:pt x="59" y="682"/>
                    </a:lnTo>
                    <a:lnTo>
                      <a:pt x="52" y="677"/>
                    </a:lnTo>
                    <a:lnTo>
                      <a:pt x="48" y="665"/>
                    </a:lnTo>
                    <a:lnTo>
                      <a:pt x="43" y="665"/>
                    </a:lnTo>
                    <a:lnTo>
                      <a:pt x="38" y="662"/>
                    </a:lnTo>
                    <a:lnTo>
                      <a:pt x="40" y="655"/>
                    </a:lnTo>
                    <a:lnTo>
                      <a:pt x="33" y="649"/>
                    </a:lnTo>
                    <a:lnTo>
                      <a:pt x="29" y="646"/>
                    </a:lnTo>
                    <a:lnTo>
                      <a:pt x="27" y="639"/>
                    </a:lnTo>
                    <a:lnTo>
                      <a:pt x="22" y="634"/>
                    </a:lnTo>
                    <a:lnTo>
                      <a:pt x="12" y="629"/>
                    </a:lnTo>
                    <a:lnTo>
                      <a:pt x="8" y="621"/>
                    </a:lnTo>
                    <a:lnTo>
                      <a:pt x="4" y="611"/>
                    </a:lnTo>
                    <a:lnTo>
                      <a:pt x="0" y="603"/>
                    </a:lnTo>
                    <a:lnTo>
                      <a:pt x="7" y="603"/>
                    </a:lnTo>
                    <a:lnTo>
                      <a:pt x="13" y="598"/>
                    </a:lnTo>
                    <a:lnTo>
                      <a:pt x="22" y="599"/>
                    </a:lnTo>
                    <a:lnTo>
                      <a:pt x="35" y="603"/>
                    </a:lnTo>
                    <a:lnTo>
                      <a:pt x="44" y="609"/>
                    </a:lnTo>
                    <a:lnTo>
                      <a:pt x="56" y="615"/>
                    </a:lnTo>
                    <a:lnTo>
                      <a:pt x="63" y="614"/>
                    </a:lnTo>
                    <a:lnTo>
                      <a:pt x="68" y="615"/>
                    </a:lnTo>
                    <a:lnTo>
                      <a:pt x="79" y="621"/>
                    </a:lnTo>
                    <a:lnTo>
                      <a:pt x="90" y="632"/>
                    </a:lnTo>
                    <a:lnTo>
                      <a:pt x="102" y="631"/>
                    </a:lnTo>
                    <a:lnTo>
                      <a:pt x="107" y="625"/>
                    </a:lnTo>
                    <a:lnTo>
                      <a:pt x="112" y="626"/>
                    </a:lnTo>
                    <a:lnTo>
                      <a:pt x="119" y="634"/>
                    </a:lnTo>
                    <a:lnTo>
                      <a:pt x="126" y="643"/>
                    </a:lnTo>
                    <a:lnTo>
                      <a:pt x="140" y="645"/>
                    </a:lnTo>
                    <a:lnTo>
                      <a:pt x="147" y="624"/>
                    </a:lnTo>
                    <a:lnTo>
                      <a:pt x="155" y="613"/>
                    </a:lnTo>
                    <a:lnTo>
                      <a:pt x="159" y="614"/>
                    </a:lnTo>
                    <a:lnTo>
                      <a:pt x="162" y="627"/>
                    </a:lnTo>
                    <a:lnTo>
                      <a:pt x="164" y="634"/>
                    </a:lnTo>
                    <a:lnTo>
                      <a:pt x="168" y="667"/>
                    </a:lnTo>
                    <a:lnTo>
                      <a:pt x="172" y="673"/>
                    </a:lnTo>
                    <a:lnTo>
                      <a:pt x="177" y="681"/>
                    </a:lnTo>
                    <a:lnTo>
                      <a:pt x="183" y="682"/>
                    </a:lnTo>
                    <a:lnTo>
                      <a:pt x="183" y="671"/>
                    </a:lnTo>
                    <a:lnTo>
                      <a:pt x="179" y="665"/>
                    </a:lnTo>
                    <a:lnTo>
                      <a:pt x="183" y="659"/>
                    </a:lnTo>
                    <a:lnTo>
                      <a:pt x="181" y="651"/>
                    </a:lnTo>
                    <a:lnTo>
                      <a:pt x="177" y="639"/>
                    </a:lnTo>
                    <a:lnTo>
                      <a:pt x="178" y="637"/>
                    </a:lnTo>
                    <a:lnTo>
                      <a:pt x="188" y="643"/>
                    </a:lnTo>
                    <a:lnTo>
                      <a:pt x="190" y="633"/>
                    </a:lnTo>
                    <a:lnTo>
                      <a:pt x="191" y="626"/>
                    </a:lnTo>
                    <a:lnTo>
                      <a:pt x="188" y="618"/>
                    </a:lnTo>
                    <a:lnTo>
                      <a:pt x="188" y="606"/>
                    </a:lnTo>
                    <a:lnTo>
                      <a:pt x="178" y="609"/>
                    </a:lnTo>
                    <a:lnTo>
                      <a:pt x="167" y="611"/>
                    </a:lnTo>
                    <a:lnTo>
                      <a:pt x="155" y="601"/>
                    </a:lnTo>
                    <a:lnTo>
                      <a:pt x="149" y="598"/>
                    </a:lnTo>
                    <a:lnTo>
                      <a:pt x="144" y="598"/>
                    </a:lnTo>
                    <a:lnTo>
                      <a:pt x="133" y="603"/>
                    </a:lnTo>
                    <a:lnTo>
                      <a:pt x="127" y="605"/>
                    </a:lnTo>
                    <a:lnTo>
                      <a:pt x="118" y="598"/>
                    </a:lnTo>
                    <a:lnTo>
                      <a:pt x="109" y="596"/>
                    </a:lnTo>
                    <a:lnTo>
                      <a:pt x="103" y="602"/>
                    </a:lnTo>
                    <a:lnTo>
                      <a:pt x="99" y="601"/>
                    </a:lnTo>
                    <a:lnTo>
                      <a:pt x="93" y="595"/>
                    </a:lnTo>
                    <a:lnTo>
                      <a:pt x="86" y="591"/>
                    </a:lnTo>
                    <a:lnTo>
                      <a:pt x="80" y="591"/>
                    </a:lnTo>
                    <a:lnTo>
                      <a:pt x="78" y="598"/>
                    </a:lnTo>
                    <a:lnTo>
                      <a:pt x="73" y="599"/>
                    </a:lnTo>
                    <a:lnTo>
                      <a:pt x="67" y="595"/>
                    </a:lnTo>
                    <a:lnTo>
                      <a:pt x="61" y="589"/>
                    </a:lnTo>
                    <a:lnTo>
                      <a:pt x="50" y="589"/>
                    </a:lnTo>
                    <a:lnTo>
                      <a:pt x="43" y="578"/>
                    </a:lnTo>
                    <a:lnTo>
                      <a:pt x="40" y="556"/>
                    </a:lnTo>
                    <a:lnTo>
                      <a:pt x="45" y="545"/>
                    </a:lnTo>
                    <a:lnTo>
                      <a:pt x="50" y="542"/>
                    </a:lnTo>
                    <a:lnTo>
                      <a:pt x="58" y="543"/>
                    </a:lnTo>
                    <a:lnTo>
                      <a:pt x="68" y="542"/>
                    </a:lnTo>
                    <a:lnTo>
                      <a:pt x="66" y="528"/>
                    </a:lnTo>
                    <a:lnTo>
                      <a:pt x="58" y="524"/>
                    </a:lnTo>
                    <a:lnTo>
                      <a:pt x="56" y="515"/>
                    </a:lnTo>
                    <a:lnTo>
                      <a:pt x="48" y="512"/>
                    </a:lnTo>
                    <a:lnTo>
                      <a:pt x="48" y="503"/>
                    </a:lnTo>
                    <a:lnTo>
                      <a:pt x="53" y="489"/>
                    </a:lnTo>
                    <a:lnTo>
                      <a:pt x="57" y="477"/>
                    </a:lnTo>
                    <a:lnTo>
                      <a:pt x="43" y="468"/>
                    </a:lnTo>
                    <a:lnTo>
                      <a:pt x="26" y="464"/>
                    </a:lnTo>
                    <a:lnTo>
                      <a:pt x="27" y="454"/>
                    </a:lnTo>
                    <a:lnTo>
                      <a:pt x="14" y="439"/>
                    </a:lnTo>
                    <a:lnTo>
                      <a:pt x="9" y="430"/>
                    </a:lnTo>
                    <a:lnTo>
                      <a:pt x="7" y="423"/>
                    </a:lnTo>
                    <a:lnTo>
                      <a:pt x="10" y="415"/>
                    </a:lnTo>
                    <a:lnTo>
                      <a:pt x="11" y="404"/>
                    </a:lnTo>
                    <a:lnTo>
                      <a:pt x="19" y="406"/>
                    </a:lnTo>
                    <a:lnTo>
                      <a:pt x="24" y="404"/>
                    </a:lnTo>
                    <a:lnTo>
                      <a:pt x="27" y="396"/>
                    </a:lnTo>
                    <a:lnTo>
                      <a:pt x="29" y="395"/>
                    </a:lnTo>
                    <a:lnTo>
                      <a:pt x="45" y="398"/>
                    </a:lnTo>
                    <a:lnTo>
                      <a:pt x="57" y="392"/>
                    </a:lnTo>
                    <a:lnTo>
                      <a:pt x="63" y="382"/>
                    </a:lnTo>
                    <a:lnTo>
                      <a:pt x="71" y="382"/>
                    </a:lnTo>
                    <a:lnTo>
                      <a:pt x="76" y="380"/>
                    </a:lnTo>
                    <a:lnTo>
                      <a:pt x="76" y="370"/>
                    </a:lnTo>
                    <a:lnTo>
                      <a:pt x="73" y="363"/>
                    </a:lnTo>
                    <a:lnTo>
                      <a:pt x="68" y="362"/>
                    </a:lnTo>
                    <a:lnTo>
                      <a:pt x="53" y="365"/>
                    </a:lnTo>
                    <a:lnTo>
                      <a:pt x="36" y="366"/>
                    </a:lnTo>
                    <a:lnTo>
                      <a:pt x="43" y="351"/>
                    </a:lnTo>
                    <a:lnTo>
                      <a:pt x="38" y="339"/>
                    </a:lnTo>
                    <a:lnTo>
                      <a:pt x="27" y="329"/>
                    </a:lnTo>
                    <a:lnTo>
                      <a:pt x="19" y="322"/>
                    </a:lnTo>
                    <a:lnTo>
                      <a:pt x="12" y="323"/>
                    </a:lnTo>
                    <a:lnTo>
                      <a:pt x="11" y="308"/>
                    </a:lnTo>
                    <a:lnTo>
                      <a:pt x="17" y="308"/>
                    </a:lnTo>
                    <a:lnTo>
                      <a:pt x="27" y="294"/>
                    </a:lnTo>
                    <a:lnTo>
                      <a:pt x="40" y="273"/>
                    </a:lnTo>
                    <a:lnTo>
                      <a:pt x="47" y="263"/>
                    </a:lnTo>
                    <a:lnTo>
                      <a:pt x="57" y="274"/>
                    </a:lnTo>
                    <a:lnTo>
                      <a:pt x="66" y="270"/>
                    </a:lnTo>
                    <a:lnTo>
                      <a:pt x="75" y="263"/>
                    </a:lnTo>
                    <a:lnTo>
                      <a:pt x="81" y="256"/>
                    </a:lnTo>
                    <a:lnTo>
                      <a:pt x="86" y="248"/>
                    </a:lnTo>
                    <a:lnTo>
                      <a:pt x="81" y="240"/>
                    </a:lnTo>
                    <a:lnTo>
                      <a:pt x="79" y="227"/>
                    </a:lnTo>
                    <a:lnTo>
                      <a:pt x="64" y="224"/>
                    </a:lnTo>
                    <a:lnTo>
                      <a:pt x="60" y="220"/>
                    </a:lnTo>
                    <a:lnTo>
                      <a:pt x="58" y="212"/>
                    </a:lnTo>
                    <a:lnTo>
                      <a:pt x="54" y="205"/>
                    </a:lnTo>
                    <a:lnTo>
                      <a:pt x="49" y="207"/>
                    </a:lnTo>
                    <a:lnTo>
                      <a:pt x="40" y="205"/>
                    </a:lnTo>
                    <a:lnTo>
                      <a:pt x="45" y="186"/>
                    </a:lnTo>
                    <a:lnTo>
                      <a:pt x="56" y="182"/>
                    </a:lnTo>
                    <a:lnTo>
                      <a:pt x="63" y="179"/>
                    </a:lnTo>
                    <a:lnTo>
                      <a:pt x="68" y="176"/>
                    </a:lnTo>
                    <a:lnTo>
                      <a:pt x="76" y="145"/>
                    </a:lnTo>
                    <a:lnTo>
                      <a:pt x="76" y="138"/>
                    </a:lnTo>
                    <a:lnTo>
                      <a:pt x="86" y="135"/>
                    </a:lnTo>
                    <a:lnTo>
                      <a:pt x="99" y="135"/>
                    </a:lnTo>
                    <a:lnTo>
                      <a:pt x="104" y="118"/>
                    </a:lnTo>
                    <a:lnTo>
                      <a:pt x="110" y="113"/>
                    </a:lnTo>
                    <a:lnTo>
                      <a:pt x="119" y="107"/>
                    </a:lnTo>
                    <a:lnTo>
                      <a:pt x="130" y="91"/>
                    </a:lnTo>
                    <a:lnTo>
                      <a:pt x="139" y="83"/>
                    </a:lnTo>
                    <a:lnTo>
                      <a:pt x="145" y="82"/>
                    </a:lnTo>
                    <a:lnTo>
                      <a:pt x="150" y="87"/>
                    </a:lnTo>
                    <a:lnTo>
                      <a:pt x="160" y="87"/>
                    </a:lnTo>
                    <a:lnTo>
                      <a:pt x="168" y="85"/>
                    </a:lnTo>
                    <a:lnTo>
                      <a:pt x="172" y="81"/>
                    </a:lnTo>
                    <a:lnTo>
                      <a:pt x="176" y="77"/>
                    </a:lnTo>
                    <a:lnTo>
                      <a:pt x="179" y="76"/>
                    </a:lnTo>
                    <a:lnTo>
                      <a:pt x="176" y="69"/>
                    </a:lnTo>
                    <a:lnTo>
                      <a:pt x="170" y="65"/>
                    </a:lnTo>
                    <a:lnTo>
                      <a:pt x="173" y="59"/>
                    </a:lnTo>
                    <a:lnTo>
                      <a:pt x="175" y="55"/>
                    </a:lnTo>
                    <a:lnTo>
                      <a:pt x="176" y="51"/>
                    </a:lnTo>
                    <a:lnTo>
                      <a:pt x="177" y="47"/>
                    </a:lnTo>
                    <a:lnTo>
                      <a:pt x="185" y="39"/>
                    </a:lnTo>
                    <a:lnTo>
                      <a:pt x="188" y="33"/>
                    </a:lnTo>
                    <a:lnTo>
                      <a:pt x="188" y="19"/>
                    </a:lnTo>
                    <a:lnTo>
                      <a:pt x="188" y="23"/>
                    </a:lnTo>
                    <a:lnTo>
                      <a:pt x="196" y="10"/>
                    </a:lnTo>
                    <a:lnTo>
                      <a:pt x="206" y="0"/>
                    </a:lnTo>
                    <a:lnTo>
                      <a:pt x="211" y="5"/>
                    </a:lnTo>
                    <a:lnTo>
                      <a:pt x="203" y="8"/>
                    </a:lnTo>
                    <a:lnTo>
                      <a:pt x="208" y="11"/>
                    </a:lnTo>
                    <a:lnTo>
                      <a:pt x="213" y="15"/>
                    </a:lnTo>
                    <a:lnTo>
                      <a:pt x="241" y="39"/>
                    </a:lnTo>
                    <a:lnTo>
                      <a:pt x="241" y="44"/>
                    </a:lnTo>
                    <a:lnTo>
                      <a:pt x="236" y="53"/>
                    </a:lnTo>
                    <a:lnTo>
                      <a:pt x="232" y="57"/>
                    </a:lnTo>
                    <a:lnTo>
                      <a:pt x="228" y="57"/>
                    </a:lnTo>
                    <a:lnTo>
                      <a:pt x="224" y="52"/>
                    </a:lnTo>
                    <a:lnTo>
                      <a:pt x="218" y="47"/>
                    </a:lnTo>
                    <a:lnTo>
                      <a:pt x="213" y="51"/>
                    </a:lnTo>
                    <a:lnTo>
                      <a:pt x="215" y="57"/>
                    </a:lnTo>
                    <a:lnTo>
                      <a:pt x="218" y="59"/>
                    </a:lnTo>
                    <a:lnTo>
                      <a:pt x="225" y="61"/>
                    </a:lnTo>
                    <a:lnTo>
                      <a:pt x="223" y="71"/>
                    </a:lnTo>
                    <a:lnTo>
                      <a:pt x="224" y="81"/>
                    </a:lnTo>
                    <a:lnTo>
                      <a:pt x="224" y="92"/>
                    </a:lnTo>
                  </a:path>
                </a:pathLst>
              </a:custGeom>
              <a:solidFill>
                <a:srgbClr val="008000"/>
              </a:solidFill>
              <a:ln w="9525" cap="rnd">
                <a:noFill/>
                <a:round/>
                <a:headEnd/>
                <a:tailEnd/>
              </a:ln>
            </p:spPr>
            <p:txBody>
              <a:bodyPr/>
              <a:lstStyle/>
              <a:p>
                <a:endParaRPr lang="en-US"/>
              </a:p>
            </p:txBody>
          </p:sp>
          <p:grpSp>
            <p:nvGrpSpPr>
              <p:cNvPr id="8" name="Group 39"/>
              <p:cNvGrpSpPr>
                <a:grpSpLocks/>
              </p:cNvGrpSpPr>
              <p:nvPr/>
            </p:nvGrpSpPr>
            <p:grpSpPr bwMode="auto">
              <a:xfrm>
                <a:off x="1289" y="2243"/>
                <a:ext cx="432" cy="1130"/>
                <a:chOff x="1289" y="2243"/>
                <a:chExt cx="432" cy="1130"/>
              </a:xfrm>
            </p:grpSpPr>
            <p:sp>
              <p:nvSpPr>
                <p:cNvPr id="36999" name="Freeform 40"/>
                <p:cNvSpPr>
                  <a:spLocks/>
                </p:cNvSpPr>
                <p:nvPr/>
              </p:nvSpPr>
              <p:spPr bwMode="auto">
                <a:xfrm>
                  <a:off x="1289" y="2243"/>
                  <a:ext cx="432" cy="1130"/>
                </a:xfrm>
                <a:custGeom>
                  <a:avLst/>
                  <a:gdLst>
                    <a:gd name="T0" fmla="*/ 285 w 432"/>
                    <a:gd name="T1" fmla="*/ 66 h 1130"/>
                    <a:gd name="T2" fmla="*/ 313 w 432"/>
                    <a:gd name="T3" fmla="*/ 69 h 1130"/>
                    <a:gd name="T4" fmla="*/ 308 w 432"/>
                    <a:gd name="T5" fmla="*/ 107 h 1130"/>
                    <a:gd name="T6" fmla="*/ 300 w 432"/>
                    <a:gd name="T7" fmla="*/ 134 h 1130"/>
                    <a:gd name="T8" fmla="*/ 346 w 432"/>
                    <a:gd name="T9" fmla="*/ 124 h 1130"/>
                    <a:gd name="T10" fmla="*/ 294 w 432"/>
                    <a:gd name="T11" fmla="*/ 183 h 1130"/>
                    <a:gd name="T12" fmla="*/ 325 w 432"/>
                    <a:gd name="T13" fmla="*/ 165 h 1130"/>
                    <a:gd name="T14" fmla="*/ 341 w 432"/>
                    <a:gd name="T15" fmla="*/ 210 h 1130"/>
                    <a:gd name="T16" fmla="*/ 362 w 432"/>
                    <a:gd name="T17" fmla="*/ 244 h 1130"/>
                    <a:gd name="T18" fmla="*/ 395 w 432"/>
                    <a:gd name="T19" fmla="*/ 239 h 1130"/>
                    <a:gd name="T20" fmla="*/ 412 w 432"/>
                    <a:gd name="T21" fmla="*/ 258 h 1130"/>
                    <a:gd name="T22" fmla="*/ 381 w 432"/>
                    <a:gd name="T23" fmla="*/ 295 h 1130"/>
                    <a:gd name="T24" fmla="*/ 384 w 432"/>
                    <a:gd name="T25" fmla="*/ 317 h 1130"/>
                    <a:gd name="T26" fmla="*/ 338 w 432"/>
                    <a:gd name="T27" fmla="*/ 369 h 1130"/>
                    <a:gd name="T28" fmla="*/ 369 w 432"/>
                    <a:gd name="T29" fmla="*/ 393 h 1130"/>
                    <a:gd name="T30" fmla="*/ 414 w 432"/>
                    <a:gd name="T31" fmla="*/ 404 h 1130"/>
                    <a:gd name="T32" fmla="*/ 346 w 432"/>
                    <a:gd name="T33" fmla="*/ 434 h 1130"/>
                    <a:gd name="T34" fmla="*/ 400 w 432"/>
                    <a:gd name="T35" fmla="*/ 432 h 1130"/>
                    <a:gd name="T36" fmla="*/ 413 w 432"/>
                    <a:gd name="T37" fmla="*/ 452 h 1130"/>
                    <a:gd name="T38" fmla="*/ 362 w 432"/>
                    <a:gd name="T39" fmla="*/ 468 h 1130"/>
                    <a:gd name="T40" fmla="*/ 312 w 432"/>
                    <a:gd name="T41" fmla="*/ 489 h 1130"/>
                    <a:gd name="T42" fmla="*/ 273 w 432"/>
                    <a:gd name="T43" fmla="*/ 491 h 1130"/>
                    <a:gd name="T44" fmla="*/ 247 w 432"/>
                    <a:gd name="T45" fmla="*/ 524 h 1130"/>
                    <a:gd name="T46" fmla="*/ 296 w 432"/>
                    <a:gd name="T47" fmla="*/ 529 h 1130"/>
                    <a:gd name="T48" fmla="*/ 300 w 432"/>
                    <a:gd name="T49" fmla="*/ 539 h 1130"/>
                    <a:gd name="T50" fmla="*/ 268 w 432"/>
                    <a:gd name="T51" fmla="*/ 575 h 1130"/>
                    <a:gd name="T52" fmla="*/ 306 w 432"/>
                    <a:gd name="T53" fmla="*/ 616 h 1130"/>
                    <a:gd name="T54" fmla="*/ 311 w 432"/>
                    <a:gd name="T55" fmla="*/ 625 h 1130"/>
                    <a:gd name="T56" fmla="*/ 279 w 432"/>
                    <a:gd name="T57" fmla="*/ 622 h 1130"/>
                    <a:gd name="T58" fmla="*/ 219 w 432"/>
                    <a:gd name="T59" fmla="*/ 602 h 1130"/>
                    <a:gd name="T60" fmla="*/ 187 w 432"/>
                    <a:gd name="T61" fmla="*/ 1098 h 1130"/>
                    <a:gd name="T62" fmla="*/ 146 w 432"/>
                    <a:gd name="T63" fmla="*/ 1125 h 1130"/>
                    <a:gd name="T64" fmla="*/ 131 w 432"/>
                    <a:gd name="T65" fmla="*/ 634 h 1130"/>
                    <a:gd name="T66" fmla="*/ 64 w 432"/>
                    <a:gd name="T67" fmla="*/ 622 h 1130"/>
                    <a:gd name="T68" fmla="*/ 39 w 432"/>
                    <a:gd name="T69" fmla="*/ 595 h 1130"/>
                    <a:gd name="T70" fmla="*/ 21 w 432"/>
                    <a:gd name="T71" fmla="*/ 568 h 1130"/>
                    <a:gd name="T72" fmla="*/ 12 w 432"/>
                    <a:gd name="T73" fmla="*/ 535 h 1130"/>
                    <a:gd name="T74" fmla="*/ 63 w 432"/>
                    <a:gd name="T75" fmla="*/ 551 h 1130"/>
                    <a:gd name="T76" fmla="*/ 111 w 432"/>
                    <a:gd name="T77" fmla="*/ 568 h 1130"/>
                    <a:gd name="T78" fmla="*/ 149 w 432"/>
                    <a:gd name="T79" fmla="*/ 561 h 1130"/>
                    <a:gd name="T80" fmla="*/ 168 w 432"/>
                    <a:gd name="T81" fmla="*/ 602 h 1130"/>
                    <a:gd name="T82" fmla="*/ 173 w 432"/>
                    <a:gd name="T83" fmla="*/ 575 h 1130"/>
                    <a:gd name="T84" fmla="*/ 154 w 432"/>
                    <a:gd name="T85" fmla="*/ 547 h 1130"/>
                    <a:gd name="T86" fmla="*/ 109 w 432"/>
                    <a:gd name="T87" fmla="*/ 535 h 1130"/>
                    <a:gd name="T88" fmla="*/ 73 w 432"/>
                    <a:gd name="T89" fmla="*/ 529 h 1130"/>
                    <a:gd name="T90" fmla="*/ 39 w 432"/>
                    <a:gd name="T91" fmla="*/ 518 h 1130"/>
                    <a:gd name="T92" fmla="*/ 61 w 432"/>
                    <a:gd name="T93" fmla="*/ 474 h 1130"/>
                    <a:gd name="T94" fmla="*/ 52 w 432"/>
                    <a:gd name="T95" fmla="*/ 427 h 1130"/>
                    <a:gd name="T96" fmla="*/ 7 w 432"/>
                    <a:gd name="T97" fmla="*/ 379 h 1130"/>
                    <a:gd name="T98" fmla="*/ 27 w 432"/>
                    <a:gd name="T99" fmla="*/ 354 h 1130"/>
                    <a:gd name="T100" fmla="*/ 70 w 432"/>
                    <a:gd name="T101" fmla="*/ 332 h 1130"/>
                    <a:gd name="T102" fmla="*/ 35 w 432"/>
                    <a:gd name="T103" fmla="*/ 304 h 1130"/>
                    <a:gd name="T104" fmla="*/ 24 w 432"/>
                    <a:gd name="T105" fmla="*/ 264 h 1130"/>
                    <a:gd name="T106" fmla="*/ 75 w 432"/>
                    <a:gd name="T107" fmla="*/ 229 h 1130"/>
                    <a:gd name="T108" fmla="*/ 54 w 432"/>
                    <a:gd name="T109" fmla="*/ 190 h 1130"/>
                    <a:gd name="T110" fmla="*/ 59 w 432"/>
                    <a:gd name="T111" fmla="*/ 160 h 1130"/>
                    <a:gd name="T112" fmla="*/ 96 w 432"/>
                    <a:gd name="T113" fmla="*/ 106 h 1130"/>
                    <a:gd name="T114" fmla="*/ 139 w 432"/>
                    <a:gd name="T115" fmla="*/ 78 h 1130"/>
                    <a:gd name="T116" fmla="*/ 162 w 432"/>
                    <a:gd name="T117" fmla="*/ 62 h 1130"/>
                    <a:gd name="T118" fmla="*/ 171 w 432"/>
                    <a:gd name="T119" fmla="*/ 36 h 1130"/>
                    <a:gd name="T120" fmla="*/ 194 w 432"/>
                    <a:gd name="T121" fmla="*/ 4 h 1130"/>
                    <a:gd name="T122" fmla="*/ 218 w 432"/>
                    <a:gd name="T123" fmla="*/ 48 h 1130"/>
                    <a:gd name="T124" fmla="*/ 198 w 432"/>
                    <a:gd name="T125" fmla="*/ 51 h 1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30"/>
                    <a:gd name="T191" fmla="*/ 432 w 432"/>
                    <a:gd name="T192" fmla="*/ 1130 h 1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30">
                      <a:moveTo>
                        <a:pt x="207" y="83"/>
                      </a:moveTo>
                      <a:lnTo>
                        <a:pt x="225" y="78"/>
                      </a:lnTo>
                      <a:lnTo>
                        <a:pt x="247" y="76"/>
                      </a:lnTo>
                      <a:lnTo>
                        <a:pt x="261" y="76"/>
                      </a:lnTo>
                      <a:lnTo>
                        <a:pt x="277" y="69"/>
                      </a:lnTo>
                      <a:lnTo>
                        <a:pt x="285" y="66"/>
                      </a:lnTo>
                      <a:lnTo>
                        <a:pt x="289" y="63"/>
                      </a:lnTo>
                      <a:lnTo>
                        <a:pt x="295" y="57"/>
                      </a:lnTo>
                      <a:lnTo>
                        <a:pt x="298" y="62"/>
                      </a:lnTo>
                      <a:lnTo>
                        <a:pt x="298" y="71"/>
                      </a:lnTo>
                      <a:lnTo>
                        <a:pt x="309" y="64"/>
                      </a:lnTo>
                      <a:lnTo>
                        <a:pt x="313" y="69"/>
                      </a:lnTo>
                      <a:lnTo>
                        <a:pt x="318" y="76"/>
                      </a:lnTo>
                      <a:lnTo>
                        <a:pt x="322" y="80"/>
                      </a:lnTo>
                      <a:lnTo>
                        <a:pt x="322" y="87"/>
                      </a:lnTo>
                      <a:lnTo>
                        <a:pt x="322" y="89"/>
                      </a:lnTo>
                      <a:lnTo>
                        <a:pt x="322" y="94"/>
                      </a:lnTo>
                      <a:lnTo>
                        <a:pt x="308" y="107"/>
                      </a:lnTo>
                      <a:lnTo>
                        <a:pt x="299" y="114"/>
                      </a:lnTo>
                      <a:lnTo>
                        <a:pt x="287" y="119"/>
                      </a:lnTo>
                      <a:lnTo>
                        <a:pt x="280" y="129"/>
                      </a:lnTo>
                      <a:lnTo>
                        <a:pt x="275" y="144"/>
                      </a:lnTo>
                      <a:lnTo>
                        <a:pt x="284" y="137"/>
                      </a:lnTo>
                      <a:lnTo>
                        <a:pt x="300" y="134"/>
                      </a:lnTo>
                      <a:lnTo>
                        <a:pt x="314" y="124"/>
                      </a:lnTo>
                      <a:lnTo>
                        <a:pt x="325" y="116"/>
                      </a:lnTo>
                      <a:lnTo>
                        <a:pt x="334" y="114"/>
                      </a:lnTo>
                      <a:lnTo>
                        <a:pt x="344" y="114"/>
                      </a:lnTo>
                      <a:lnTo>
                        <a:pt x="347" y="116"/>
                      </a:lnTo>
                      <a:lnTo>
                        <a:pt x="346" y="124"/>
                      </a:lnTo>
                      <a:lnTo>
                        <a:pt x="343" y="138"/>
                      </a:lnTo>
                      <a:lnTo>
                        <a:pt x="325" y="158"/>
                      </a:lnTo>
                      <a:lnTo>
                        <a:pt x="313" y="167"/>
                      </a:lnTo>
                      <a:lnTo>
                        <a:pt x="306" y="165"/>
                      </a:lnTo>
                      <a:lnTo>
                        <a:pt x="305" y="171"/>
                      </a:lnTo>
                      <a:lnTo>
                        <a:pt x="294" y="183"/>
                      </a:lnTo>
                      <a:lnTo>
                        <a:pt x="296" y="192"/>
                      </a:lnTo>
                      <a:lnTo>
                        <a:pt x="303" y="192"/>
                      </a:lnTo>
                      <a:lnTo>
                        <a:pt x="308" y="187"/>
                      </a:lnTo>
                      <a:lnTo>
                        <a:pt x="309" y="184"/>
                      </a:lnTo>
                      <a:lnTo>
                        <a:pt x="315" y="174"/>
                      </a:lnTo>
                      <a:lnTo>
                        <a:pt x="325" y="165"/>
                      </a:lnTo>
                      <a:lnTo>
                        <a:pt x="335" y="163"/>
                      </a:lnTo>
                      <a:lnTo>
                        <a:pt x="332" y="179"/>
                      </a:lnTo>
                      <a:lnTo>
                        <a:pt x="329" y="185"/>
                      </a:lnTo>
                      <a:lnTo>
                        <a:pt x="327" y="194"/>
                      </a:lnTo>
                      <a:lnTo>
                        <a:pt x="333" y="204"/>
                      </a:lnTo>
                      <a:lnTo>
                        <a:pt x="341" y="210"/>
                      </a:lnTo>
                      <a:lnTo>
                        <a:pt x="346" y="206"/>
                      </a:lnTo>
                      <a:lnTo>
                        <a:pt x="350" y="206"/>
                      </a:lnTo>
                      <a:lnTo>
                        <a:pt x="360" y="208"/>
                      </a:lnTo>
                      <a:lnTo>
                        <a:pt x="362" y="217"/>
                      </a:lnTo>
                      <a:lnTo>
                        <a:pt x="369" y="217"/>
                      </a:lnTo>
                      <a:lnTo>
                        <a:pt x="362" y="244"/>
                      </a:lnTo>
                      <a:lnTo>
                        <a:pt x="360" y="254"/>
                      </a:lnTo>
                      <a:lnTo>
                        <a:pt x="355" y="260"/>
                      </a:lnTo>
                      <a:lnTo>
                        <a:pt x="362" y="260"/>
                      </a:lnTo>
                      <a:lnTo>
                        <a:pt x="379" y="243"/>
                      </a:lnTo>
                      <a:lnTo>
                        <a:pt x="388" y="237"/>
                      </a:lnTo>
                      <a:lnTo>
                        <a:pt x="395" y="239"/>
                      </a:lnTo>
                      <a:lnTo>
                        <a:pt x="398" y="244"/>
                      </a:lnTo>
                      <a:lnTo>
                        <a:pt x="398" y="252"/>
                      </a:lnTo>
                      <a:lnTo>
                        <a:pt x="398" y="259"/>
                      </a:lnTo>
                      <a:lnTo>
                        <a:pt x="407" y="254"/>
                      </a:lnTo>
                      <a:lnTo>
                        <a:pt x="412" y="252"/>
                      </a:lnTo>
                      <a:lnTo>
                        <a:pt x="412" y="258"/>
                      </a:lnTo>
                      <a:lnTo>
                        <a:pt x="415" y="264"/>
                      </a:lnTo>
                      <a:lnTo>
                        <a:pt x="410" y="272"/>
                      </a:lnTo>
                      <a:lnTo>
                        <a:pt x="402" y="286"/>
                      </a:lnTo>
                      <a:lnTo>
                        <a:pt x="393" y="292"/>
                      </a:lnTo>
                      <a:lnTo>
                        <a:pt x="386" y="297"/>
                      </a:lnTo>
                      <a:lnTo>
                        <a:pt x="381" y="295"/>
                      </a:lnTo>
                      <a:lnTo>
                        <a:pt x="371" y="297"/>
                      </a:lnTo>
                      <a:lnTo>
                        <a:pt x="363" y="314"/>
                      </a:lnTo>
                      <a:lnTo>
                        <a:pt x="367" y="320"/>
                      </a:lnTo>
                      <a:lnTo>
                        <a:pt x="372" y="317"/>
                      </a:lnTo>
                      <a:lnTo>
                        <a:pt x="381" y="315"/>
                      </a:lnTo>
                      <a:lnTo>
                        <a:pt x="384" y="317"/>
                      </a:lnTo>
                      <a:lnTo>
                        <a:pt x="386" y="327"/>
                      </a:lnTo>
                      <a:lnTo>
                        <a:pt x="383" y="333"/>
                      </a:lnTo>
                      <a:lnTo>
                        <a:pt x="375" y="339"/>
                      </a:lnTo>
                      <a:lnTo>
                        <a:pt x="365" y="345"/>
                      </a:lnTo>
                      <a:lnTo>
                        <a:pt x="350" y="357"/>
                      </a:lnTo>
                      <a:lnTo>
                        <a:pt x="338" y="369"/>
                      </a:lnTo>
                      <a:lnTo>
                        <a:pt x="338" y="387"/>
                      </a:lnTo>
                      <a:lnTo>
                        <a:pt x="342" y="404"/>
                      </a:lnTo>
                      <a:lnTo>
                        <a:pt x="345" y="410"/>
                      </a:lnTo>
                      <a:lnTo>
                        <a:pt x="353" y="402"/>
                      </a:lnTo>
                      <a:lnTo>
                        <a:pt x="362" y="394"/>
                      </a:lnTo>
                      <a:lnTo>
                        <a:pt x="369" y="393"/>
                      </a:lnTo>
                      <a:lnTo>
                        <a:pt x="388" y="386"/>
                      </a:lnTo>
                      <a:lnTo>
                        <a:pt x="396" y="388"/>
                      </a:lnTo>
                      <a:lnTo>
                        <a:pt x="401" y="392"/>
                      </a:lnTo>
                      <a:lnTo>
                        <a:pt x="412" y="391"/>
                      </a:lnTo>
                      <a:lnTo>
                        <a:pt x="414" y="397"/>
                      </a:lnTo>
                      <a:lnTo>
                        <a:pt x="414" y="404"/>
                      </a:lnTo>
                      <a:lnTo>
                        <a:pt x="404" y="414"/>
                      </a:lnTo>
                      <a:lnTo>
                        <a:pt x="394" y="427"/>
                      </a:lnTo>
                      <a:lnTo>
                        <a:pt x="381" y="427"/>
                      </a:lnTo>
                      <a:lnTo>
                        <a:pt x="369" y="422"/>
                      </a:lnTo>
                      <a:lnTo>
                        <a:pt x="350" y="432"/>
                      </a:lnTo>
                      <a:lnTo>
                        <a:pt x="346" y="434"/>
                      </a:lnTo>
                      <a:lnTo>
                        <a:pt x="343" y="441"/>
                      </a:lnTo>
                      <a:lnTo>
                        <a:pt x="360" y="445"/>
                      </a:lnTo>
                      <a:lnTo>
                        <a:pt x="371" y="442"/>
                      </a:lnTo>
                      <a:lnTo>
                        <a:pt x="384" y="437"/>
                      </a:lnTo>
                      <a:lnTo>
                        <a:pt x="395" y="436"/>
                      </a:lnTo>
                      <a:lnTo>
                        <a:pt x="400" y="432"/>
                      </a:lnTo>
                      <a:lnTo>
                        <a:pt x="409" y="422"/>
                      </a:lnTo>
                      <a:lnTo>
                        <a:pt x="416" y="422"/>
                      </a:lnTo>
                      <a:lnTo>
                        <a:pt x="429" y="421"/>
                      </a:lnTo>
                      <a:lnTo>
                        <a:pt x="427" y="431"/>
                      </a:lnTo>
                      <a:lnTo>
                        <a:pt x="431" y="434"/>
                      </a:lnTo>
                      <a:lnTo>
                        <a:pt x="413" y="452"/>
                      </a:lnTo>
                      <a:lnTo>
                        <a:pt x="385" y="464"/>
                      </a:lnTo>
                      <a:lnTo>
                        <a:pt x="378" y="464"/>
                      </a:lnTo>
                      <a:lnTo>
                        <a:pt x="381" y="456"/>
                      </a:lnTo>
                      <a:lnTo>
                        <a:pt x="375" y="456"/>
                      </a:lnTo>
                      <a:lnTo>
                        <a:pt x="369" y="462"/>
                      </a:lnTo>
                      <a:lnTo>
                        <a:pt x="362" y="468"/>
                      </a:lnTo>
                      <a:lnTo>
                        <a:pt x="355" y="479"/>
                      </a:lnTo>
                      <a:lnTo>
                        <a:pt x="348" y="484"/>
                      </a:lnTo>
                      <a:lnTo>
                        <a:pt x="337" y="485"/>
                      </a:lnTo>
                      <a:lnTo>
                        <a:pt x="333" y="481"/>
                      </a:lnTo>
                      <a:lnTo>
                        <a:pt x="322" y="484"/>
                      </a:lnTo>
                      <a:lnTo>
                        <a:pt x="312" y="489"/>
                      </a:lnTo>
                      <a:lnTo>
                        <a:pt x="307" y="490"/>
                      </a:lnTo>
                      <a:lnTo>
                        <a:pt x="303" y="498"/>
                      </a:lnTo>
                      <a:lnTo>
                        <a:pt x="294" y="496"/>
                      </a:lnTo>
                      <a:lnTo>
                        <a:pt x="294" y="487"/>
                      </a:lnTo>
                      <a:lnTo>
                        <a:pt x="288" y="487"/>
                      </a:lnTo>
                      <a:lnTo>
                        <a:pt x="273" y="491"/>
                      </a:lnTo>
                      <a:lnTo>
                        <a:pt x="249" y="494"/>
                      </a:lnTo>
                      <a:lnTo>
                        <a:pt x="237" y="491"/>
                      </a:lnTo>
                      <a:lnTo>
                        <a:pt x="223" y="493"/>
                      </a:lnTo>
                      <a:lnTo>
                        <a:pt x="217" y="500"/>
                      </a:lnTo>
                      <a:lnTo>
                        <a:pt x="217" y="507"/>
                      </a:lnTo>
                      <a:lnTo>
                        <a:pt x="247" y="524"/>
                      </a:lnTo>
                      <a:lnTo>
                        <a:pt x="254" y="515"/>
                      </a:lnTo>
                      <a:lnTo>
                        <a:pt x="261" y="529"/>
                      </a:lnTo>
                      <a:lnTo>
                        <a:pt x="269" y="530"/>
                      </a:lnTo>
                      <a:lnTo>
                        <a:pt x="283" y="524"/>
                      </a:lnTo>
                      <a:lnTo>
                        <a:pt x="290" y="524"/>
                      </a:lnTo>
                      <a:lnTo>
                        <a:pt x="296" y="529"/>
                      </a:lnTo>
                      <a:lnTo>
                        <a:pt x="308" y="522"/>
                      </a:lnTo>
                      <a:lnTo>
                        <a:pt x="315" y="523"/>
                      </a:lnTo>
                      <a:lnTo>
                        <a:pt x="308" y="547"/>
                      </a:lnTo>
                      <a:lnTo>
                        <a:pt x="304" y="544"/>
                      </a:lnTo>
                      <a:lnTo>
                        <a:pt x="306" y="537"/>
                      </a:lnTo>
                      <a:lnTo>
                        <a:pt x="300" y="539"/>
                      </a:lnTo>
                      <a:lnTo>
                        <a:pt x="290" y="544"/>
                      </a:lnTo>
                      <a:lnTo>
                        <a:pt x="280" y="545"/>
                      </a:lnTo>
                      <a:lnTo>
                        <a:pt x="274" y="549"/>
                      </a:lnTo>
                      <a:lnTo>
                        <a:pt x="263" y="552"/>
                      </a:lnTo>
                      <a:lnTo>
                        <a:pt x="254" y="557"/>
                      </a:lnTo>
                      <a:lnTo>
                        <a:pt x="268" y="575"/>
                      </a:lnTo>
                      <a:lnTo>
                        <a:pt x="274" y="585"/>
                      </a:lnTo>
                      <a:lnTo>
                        <a:pt x="277" y="597"/>
                      </a:lnTo>
                      <a:lnTo>
                        <a:pt x="284" y="592"/>
                      </a:lnTo>
                      <a:lnTo>
                        <a:pt x="295" y="601"/>
                      </a:lnTo>
                      <a:lnTo>
                        <a:pt x="302" y="605"/>
                      </a:lnTo>
                      <a:lnTo>
                        <a:pt x="306" y="616"/>
                      </a:lnTo>
                      <a:lnTo>
                        <a:pt x="311" y="616"/>
                      </a:lnTo>
                      <a:lnTo>
                        <a:pt x="315" y="620"/>
                      </a:lnTo>
                      <a:lnTo>
                        <a:pt x="320" y="616"/>
                      </a:lnTo>
                      <a:lnTo>
                        <a:pt x="326" y="617"/>
                      </a:lnTo>
                      <a:lnTo>
                        <a:pt x="318" y="621"/>
                      </a:lnTo>
                      <a:lnTo>
                        <a:pt x="311" y="625"/>
                      </a:lnTo>
                      <a:lnTo>
                        <a:pt x="305" y="624"/>
                      </a:lnTo>
                      <a:lnTo>
                        <a:pt x="302" y="628"/>
                      </a:lnTo>
                      <a:lnTo>
                        <a:pt x="299" y="628"/>
                      </a:lnTo>
                      <a:lnTo>
                        <a:pt x="296" y="616"/>
                      </a:lnTo>
                      <a:lnTo>
                        <a:pt x="282" y="616"/>
                      </a:lnTo>
                      <a:lnTo>
                        <a:pt x="279" y="622"/>
                      </a:lnTo>
                      <a:lnTo>
                        <a:pt x="263" y="618"/>
                      </a:lnTo>
                      <a:lnTo>
                        <a:pt x="254" y="607"/>
                      </a:lnTo>
                      <a:lnTo>
                        <a:pt x="237" y="606"/>
                      </a:lnTo>
                      <a:lnTo>
                        <a:pt x="231" y="599"/>
                      </a:lnTo>
                      <a:lnTo>
                        <a:pt x="223" y="600"/>
                      </a:lnTo>
                      <a:lnTo>
                        <a:pt x="219" y="602"/>
                      </a:lnTo>
                      <a:lnTo>
                        <a:pt x="214" y="596"/>
                      </a:lnTo>
                      <a:lnTo>
                        <a:pt x="208" y="597"/>
                      </a:lnTo>
                      <a:lnTo>
                        <a:pt x="197" y="612"/>
                      </a:lnTo>
                      <a:lnTo>
                        <a:pt x="194" y="648"/>
                      </a:lnTo>
                      <a:lnTo>
                        <a:pt x="185" y="1090"/>
                      </a:lnTo>
                      <a:lnTo>
                        <a:pt x="187" y="1098"/>
                      </a:lnTo>
                      <a:lnTo>
                        <a:pt x="191" y="1104"/>
                      </a:lnTo>
                      <a:lnTo>
                        <a:pt x="211" y="1129"/>
                      </a:lnTo>
                      <a:lnTo>
                        <a:pt x="199" y="1128"/>
                      </a:lnTo>
                      <a:lnTo>
                        <a:pt x="174" y="1109"/>
                      </a:lnTo>
                      <a:lnTo>
                        <a:pt x="167" y="1109"/>
                      </a:lnTo>
                      <a:lnTo>
                        <a:pt x="146" y="1125"/>
                      </a:lnTo>
                      <a:lnTo>
                        <a:pt x="138" y="1123"/>
                      </a:lnTo>
                      <a:lnTo>
                        <a:pt x="154" y="1100"/>
                      </a:lnTo>
                      <a:lnTo>
                        <a:pt x="159" y="1088"/>
                      </a:lnTo>
                      <a:lnTo>
                        <a:pt x="171" y="655"/>
                      </a:lnTo>
                      <a:lnTo>
                        <a:pt x="157" y="641"/>
                      </a:lnTo>
                      <a:lnTo>
                        <a:pt x="131" y="634"/>
                      </a:lnTo>
                      <a:lnTo>
                        <a:pt x="105" y="627"/>
                      </a:lnTo>
                      <a:lnTo>
                        <a:pt x="101" y="637"/>
                      </a:lnTo>
                      <a:lnTo>
                        <a:pt x="85" y="626"/>
                      </a:lnTo>
                      <a:lnTo>
                        <a:pt x="82" y="625"/>
                      </a:lnTo>
                      <a:lnTo>
                        <a:pt x="73" y="622"/>
                      </a:lnTo>
                      <a:lnTo>
                        <a:pt x="64" y="622"/>
                      </a:lnTo>
                      <a:lnTo>
                        <a:pt x="63" y="618"/>
                      </a:lnTo>
                      <a:lnTo>
                        <a:pt x="60" y="612"/>
                      </a:lnTo>
                      <a:lnTo>
                        <a:pt x="55" y="611"/>
                      </a:lnTo>
                      <a:lnTo>
                        <a:pt x="48" y="606"/>
                      </a:lnTo>
                      <a:lnTo>
                        <a:pt x="45" y="596"/>
                      </a:lnTo>
                      <a:lnTo>
                        <a:pt x="39" y="595"/>
                      </a:lnTo>
                      <a:lnTo>
                        <a:pt x="35" y="593"/>
                      </a:lnTo>
                      <a:lnTo>
                        <a:pt x="36" y="586"/>
                      </a:lnTo>
                      <a:lnTo>
                        <a:pt x="30" y="582"/>
                      </a:lnTo>
                      <a:lnTo>
                        <a:pt x="26" y="579"/>
                      </a:lnTo>
                      <a:lnTo>
                        <a:pt x="25" y="572"/>
                      </a:lnTo>
                      <a:lnTo>
                        <a:pt x="21" y="568"/>
                      </a:lnTo>
                      <a:lnTo>
                        <a:pt x="11" y="563"/>
                      </a:lnTo>
                      <a:lnTo>
                        <a:pt x="7" y="557"/>
                      </a:lnTo>
                      <a:lnTo>
                        <a:pt x="4" y="547"/>
                      </a:lnTo>
                      <a:lnTo>
                        <a:pt x="0" y="539"/>
                      </a:lnTo>
                      <a:lnTo>
                        <a:pt x="7" y="539"/>
                      </a:lnTo>
                      <a:lnTo>
                        <a:pt x="12" y="535"/>
                      </a:lnTo>
                      <a:lnTo>
                        <a:pt x="21" y="536"/>
                      </a:lnTo>
                      <a:lnTo>
                        <a:pt x="33" y="539"/>
                      </a:lnTo>
                      <a:lnTo>
                        <a:pt x="41" y="546"/>
                      </a:lnTo>
                      <a:lnTo>
                        <a:pt x="51" y="551"/>
                      </a:lnTo>
                      <a:lnTo>
                        <a:pt x="58" y="549"/>
                      </a:lnTo>
                      <a:lnTo>
                        <a:pt x="63" y="551"/>
                      </a:lnTo>
                      <a:lnTo>
                        <a:pt x="73" y="557"/>
                      </a:lnTo>
                      <a:lnTo>
                        <a:pt x="83" y="566"/>
                      </a:lnTo>
                      <a:lnTo>
                        <a:pt x="93" y="565"/>
                      </a:lnTo>
                      <a:lnTo>
                        <a:pt x="99" y="559"/>
                      </a:lnTo>
                      <a:lnTo>
                        <a:pt x="103" y="560"/>
                      </a:lnTo>
                      <a:lnTo>
                        <a:pt x="111" y="568"/>
                      </a:lnTo>
                      <a:lnTo>
                        <a:pt x="116" y="575"/>
                      </a:lnTo>
                      <a:lnTo>
                        <a:pt x="129" y="577"/>
                      </a:lnTo>
                      <a:lnTo>
                        <a:pt x="136" y="559"/>
                      </a:lnTo>
                      <a:lnTo>
                        <a:pt x="143" y="549"/>
                      </a:lnTo>
                      <a:lnTo>
                        <a:pt x="146" y="549"/>
                      </a:lnTo>
                      <a:lnTo>
                        <a:pt x="149" y="561"/>
                      </a:lnTo>
                      <a:lnTo>
                        <a:pt x="151" y="568"/>
                      </a:lnTo>
                      <a:lnTo>
                        <a:pt x="155" y="597"/>
                      </a:lnTo>
                      <a:lnTo>
                        <a:pt x="158" y="603"/>
                      </a:lnTo>
                      <a:lnTo>
                        <a:pt x="164" y="610"/>
                      </a:lnTo>
                      <a:lnTo>
                        <a:pt x="169" y="611"/>
                      </a:lnTo>
                      <a:lnTo>
                        <a:pt x="168" y="602"/>
                      </a:lnTo>
                      <a:lnTo>
                        <a:pt x="165" y="596"/>
                      </a:lnTo>
                      <a:lnTo>
                        <a:pt x="168" y="590"/>
                      </a:lnTo>
                      <a:lnTo>
                        <a:pt x="167" y="582"/>
                      </a:lnTo>
                      <a:lnTo>
                        <a:pt x="163" y="572"/>
                      </a:lnTo>
                      <a:lnTo>
                        <a:pt x="165" y="570"/>
                      </a:lnTo>
                      <a:lnTo>
                        <a:pt x="173" y="575"/>
                      </a:lnTo>
                      <a:lnTo>
                        <a:pt x="174" y="567"/>
                      </a:lnTo>
                      <a:lnTo>
                        <a:pt x="177" y="560"/>
                      </a:lnTo>
                      <a:lnTo>
                        <a:pt x="174" y="554"/>
                      </a:lnTo>
                      <a:lnTo>
                        <a:pt x="174" y="543"/>
                      </a:lnTo>
                      <a:lnTo>
                        <a:pt x="165" y="545"/>
                      </a:lnTo>
                      <a:lnTo>
                        <a:pt x="154" y="547"/>
                      </a:lnTo>
                      <a:lnTo>
                        <a:pt x="142" y="537"/>
                      </a:lnTo>
                      <a:lnTo>
                        <a:pt x="138" y="535"/>
                      </a:lnTo>
                      <a:lnTo>
                        <a:pt x="132" y="535"/>
                      </a:lnTo>
                      <a:lnTo>
                        <a:pt x="123" y="539"/>
                      </a:lnTo>
                      <a:lnTo>
                        <a:pt x="117" y="542"/>
                      </a:lnTo>
                      <a:lnTo>
                        <a:pt x="109" y="535"/>
                      </a:lnTo>
                      <a:lnTo>
                        <a:pt x="101" y="534"/>
                      </a:lnTo>
                      <a:lnTo>
                        <a:pt x="96" y="539"/>
                      </a:lnTo>
                      <a:lnTo>
                        <a:pt x="91" y="538"/>
                      </a:lnTo>
                      <a:lnTo>
                        <a:pt x="86" y="533"/>
                      </a:lnTo>
                      <a:lnTo>
                        <a:pt x="79" y="529"/>
                      </a:lnTo>
                      <a:lnTo>
                        <a:pt x="73" y="529"/>
                      </a:lnTo>
                      <a:lnTo>
                        <a:pt x="72" y="535"/>
                      </a:lnTo>
                      <a:lnTo>
                        <a:pt x="68" y="537"/>
                      </a:lnTo>
                      <a:lnTo>
                        <a:pt x="62" y="532"/>
                      </a:lnTo>
                      <a:lnTo>
                        <a:pt x="56" y="527"/>
                      </a:lnTo>
                      <a:lnTo>
                        <a:pt x="47" y="527"/>
                      </a:lnTo>
                      <a:lnTo>
                        <a:pt x="39" y="518"/>
                      </a:lnTo>
                      <a:lnTo>
                        <a:pt x="37" y="499"/>
                      </a:lnTo>
                      <a:lnTo>
                        <a:pt x="42" y="488"/>
                      </a:lnTo>
                      <a:lnTo>
                        <a:pt x="46" y="486"/>
                      </a:lnTo>
                      <a:lnTo>
                        <a:pt x="54" y="487"/>
                      </a:lnTo>
                      <a:lnTo>
                        <a:pt x="63" y="486"/>
                      </a:lnTo>
                      <a:lnTo>
                        <a:pt x="61" y="474"/>
                      </a:lnTo>
                      <a:lnTo>
                        <a:pt x="54" y="469"/>
                      </a:lnTo>
                      <a:lnTo>
                        <a:pt x="51" y="462"/>
                      </a:lnTo>
                      <a:lnTo>
                        <a:pt x="45" y="459"/>
                      </a:lnTo>
                      <a:lnTo>
                        <a:pt x="45" y="451"/>
                      </a:lnTo>
                      <a:lnTo>
                        <a:pt x="49" y="439"/>
                      </a:lnTo>
                      <a:lnTo>
                        <a:pt x="52" y="427"/>
                      </a:lnTo>
                      <a:lnTo>
                        <a:pt x="39" y="420"/>
                      </a:lnTo>
                      <a:lnTo>
                        <a:pt x="24" y="416"/>
                      </a:lnTo>
                      <a:lnTo>
                        <a:pt x="24" y="407"/>
                      </a:lnTo>
                      <a:lnTo>
                        <a:pt x="13" y="394"/>
                      </a:lnTo>
                      <a:lnTo>
                        <a:pt x="8" y="386"/>
                      </a:lnTo>
                      <a:lnTo>
                        <a:pt x="7" y="379"/>
                      </a:lnTo>
                      <a:lnTo>
                        <a:pt x="9" y="372"/>
                      </a:lnTo>
                      <a:lnTo>
                        <a:pt x="10" y="362"/>
                      </a:lnTo>
                      <a:lnTo>
                        <a:pt x="17" y="364"/>
                      </a:lnTo>
                      <a:lnTo>
                        <a:pt x="22" y="362"/>
                      </a:lnTo>
                      <a:lnTo>
                        <a:pt x="24" y="356"/>
                      </a:lnTo>
                      <a:lnTo>
                        <a:pt x="27" y="354"/>
                      </a:lnTo>
                      <a:lnTo>
                        <a:pt x="42" y="357"/>
                      </a:lnTo>
                      <a:lnTo>
                        <a:pt x="53" y="352"/>
                      </a:lnTo>
                      <a:lnTo>
                        <a:pt x="59" y="342"/>
                      </a:lnTo>
                      <a:lnTo>
                        <a:pt x="65" y="343"/>
                      </a:lnTo>
                      <a:lnTo>
                        <a:pt x="70" y="340"/>
                      </a:lnTo>
                      <a:lnTo>
                        <a:pt x="70" y="332"/>
                      </a:lnTo>
                      <a:lnTo>
                        <a:pt x="67" y="325"/>
                      </a:lnTo>
                      <a:lnTo>
                        <a:pt x="63" y="324"/>
                      </a:lnTo>
                      <a:lnTo>
                        <a:pt x="49" y="327"/>
                      </a:lnTo>
                      <a:lnTo>
                        <a:pt x="33" y="328"/>
                      </a:lnTo>
                      <a:lnTo>
                        <a:pt x="39" y="314"/>
                      </a:lnTo>
                      <a:lnTo>
                        <a:pt x="35" y="304"/>
                      </a:lnTo>
                      <a:lnTo>
                        <a:pt x="25" y="295"/>
                      </a:lnTo>
                      <a:lnTo>
                        <a:pt x="18" y="289"/>
                      </a:lnTo>
                      <a:lnTo>
                        <a:pt x="11" y="289"/>
                      </a:lnTo>
                      <a:lnTo>
                        <a:pt x="10" y="277"/>
                      </a:lnTo>
                      <a:lnTo>
                        <a:pt x="16" y="277"/>
                      </a:lnTo>
                      <a:lnTo>
                        <a:pt x="24" y="264"/>
                      </a:lnTo>
                      <a:lnTo>
                        <a:pt x="37" y="244"/>
                      </a:lnTo>
                      <a:lnTo>
                        <a:pt x="44" y="236"/>
                      </a:lnTo>
                      <a:lnTo>
                        <a:pt x="52" y="246"/>
                      </a:lnTo>
                      <a:lnTo>
                        <a:pt x="61" y="242"/>
                      </a:lnTo>
                      <a:lnTo>
                        <a:pt x="69" y="236"/>
                      </a:lnTo>
                      <a:lnTo>
                        <a:pt x="75" y="229"/>
                      </a:lnTo>
                      <a:lnTo>
                        <a:pt x="79" y="222"/>
                      </a:lnTo>
                      <a:lnTo>
                        <a:pt x="75" y="215"/>
                      </a:lnTo>
                      <a:lnTo>
                        <a:pt x="73" y="204"/>
                      </a:lnTo>
                      <a:lnTo>
                        <a:pt x="59" y="201"/>
                      </a:lnTo>
                      <a:lnTo>
                        <a:pt x="56" y="197"/>
                      </a:lnTo>
                      <a:lnTo>
                        <a:pt x="54" y="190"/>
                      </a:lnTo>
                      <a:lnTo>
                        <a:pt x="50" y="184"/>
                      </a:lnTo>
                      <a:lnTo>
                        <a:pt x="45" y="185"/>
                      </a:lnTo>
                      <a:lnTo>
                        <a:pt x="37" y="184"/>
                      </a:lnTo>
                      <a:lnTo>
                        <a:pt x="42" y="167"/>
                      </a:lnTo>
                      <a:lnTo>
                        <a:pt x="51" y="162"/>
                      </a:lnTo>
                      <a:lnTo>
                        <a:pt x="59" y="160"/>
                      </a:lnTo>
                      <a:lnTo>
                        <a:pt x="63" y="157"/>
                      </a:lnTo>
                      <a:lnTo>
                        <a:pt x="70" y="131"/>
                      </a:lnTo>
                      <a:lnTo>
                        <a:pt x="70" y="124"/>
                      </a:lnTo>
                      <a:lnTo>
                        <a:pt x="79" y="121"/>
                      </a:lnTo>
                      <a:lnTo>
                        <a:pt x="91" y="121"/>
                      </a:lnTo>
                      <a:lnTo>
                        <a:pt x="96" y="106"/>
                      </a:lnTo>
                      <a:lnTo>
                        <a:pt x="102" y="101"/>
                      </a:lnTo>
                      <a:lnTo>
                        <a:pt x="110" y="96"/>
                      </a:lnTo>
                      <a:lnTo>
                        <a:pt x="119" y="81"/>
                      </a:lnTo>
                      <a:lnTo>
                        <a:pt x="128" y="74"/>
                      </a:lnTo>
                      <a:lnTo>
                        <a:pt x="134" y="74"/>
                      </a:lnTo>
                      <a:lnTo>
                        <a:pt x="139" y="78"/>
                      </a:lnTo>
                      <a:lnTo>
                        <a:pt x="148" y="78"/>
                      </a:lnTo>
                      <a:lnTo>
                        <a:pt x="155" y="76"/>
                      </a:lnTo>
                      <a:lnTo>
                        <a:pt x="158" y="73"/>
                      </a:lnTo>
                      <a:lnTo>
                        <a:pt x="162" y="69"/>
                      </a:lnTo>
                      <a:lnTo>
                        <a:pt x="165" y="68"/>
                      </a:lnTo>
                      <a:lnTo>
                        <a:pt x="162" y="62"/>
                      </a:lnTo>
                      <a:lnTo>
                        <a:pt x="157" y="58"/>
                      </a:lnTo>
                      <a:lnTo>
                        <a:pt x="159" y="53"/>
                      </a:lnTo>
                      <a:lnTo>
                        <a:pt x="161" y="49"/>
                      </a:lnTo>
                      <a:lnTo>
                        <a:pt x="162" y="45"/>
                      </a:lnTo>
                      <a:lnTo>
                        <a:pt x="164" y="42"/>
                      </a:lnTo>
                      <a:lnTo>
                        <a:pt x="171" y="36"/>
                      </a:lnTo>
                      <a:lnTo>
                        <a:pt x="174" y="30"/>
                      </a:lnTo>
                      <a:lnTo>
                        <a:pt x="174" y="17"/>
                      </a:lnTo>
                      <a:lnTo>
                        <a:pt x="173" y="20"/>
                      </a:lnTo>
                      <a:lnTo>
                        <a:pt x="181" y="9"/>
                      </a:lnTo>
                      <a:lnTo>
                        <a:pt x="190" y="0"/>
                      </a:lnTo>
                      <a:lnTo>
                        <a:pt x="194" y="4"/>
                      </a:lnTo>
                      <a:lnTo>
                        <a:pt x="187" y="7"/>
                      </a:lnTo>
                      <a:lnTo>
                        <a:pt x="191" y="10"/>
                      </a:lnTo>
                      <a:lnTo>
                        <a:pt x="196" y="14"/>
                      </a:lnTo>
                      <a:lnTo>
                        <a:pt x="223" y="36"/>
                      </a:lnTo>
                      <a:lnTo>
                        <a:pt x="223" y="39"/>
                      </a:lnTo>
                      <a:lnTo>
                        <a:pt x="218" y="48"/>
                      </a:lnTo>
                      <a:lnTo>
                        <a:pt x="214" y="51"/>
                      </a:lnTo>
                      <a:lnTo>
                        <a:pt x="210" y="51"/>
                      </a:lnTo>
                      <a:lnTo>
                        <a:pt x="207" y="47"/>
                      </a:lnTo>
                      <a:lnTo>
                        <a:pt x="200" y="42"/>
                      </a:lnTo>
                      <a:lnTo>
                        <a:pt x="197" y="45"/>
                      </a:lnTo>
                      <a:lnTo>
                        <a:pt x="198" y="51"/>
                      </a:lnTo>
                      <a:lnTo>
                        <a:pt x="201" y="53"/>
                      </a:lnTo>
                      <a:lnTo>
                        <a:pt x="208" y="55"/>
                      </a:lnTo>
                      <a:lnTo>
                        <a:pt x="206" y="64"/>
                      </a:lnTo>
                      <a:lnTo>
                        <a:pt x="207" y="73"/>
                      </a:lnTo>
                      <a:lnTo>
                        <a:pt x="207" y="83"/>
                      </a:lnTo>
                    </a:path>
                  </a:pathLst>
                </a:custGeom>
                <a:solidFill>
                  <a:srgbClr val="008000"/>
                </a:solidFill>
                <a:ln w="9525" cap="rnd">
                  <a:noFill/>
                  <a:round/>
                  <a:headEnd/>
                  <a:tailEnd/>
                </a:ln>
              </p:spPr>
              <p:txBody>
                <a:bodyPr/>
                <a:lstStyle/>
                <a:p>
                  <a:endParaRPr lang="en-US"/>
                </a:p>
              </p:txBody>
            </p:sp>
            <p:grpSp>
              <p:nvGrpSpPr>
                <p:cNvPr id="9" name="Group 41"/>
                <p:cNvGrpSpPr>
                  <a:grpSpLocks/>
                </p:cNvGrpSpPr>
                <p:nvPr/>
              </p:nvGrpSpPr>
              <p:grpSpPr bwMode="auto">
                <a:xfrm>
                  <a:off x="1378" y="2398"/>
                  <a:ext cx="255" cy="473"/>
                  <a:chOff x="1378" y="2398"/>
                  <a:chExt cx="255" cy="473"/>
                </a:xfrm>
              </p:grpSpPr>
              <p:sp>
                <p:nvSpPr>
                  <p:cNvPr id="37001" name="Freeform 42"/>
                  <p:cNvSpPr>
                    <a:spLocks/>
                  </p:cNvSpPr>
                  <p:nvPr/>
                </p:nvSpPr>
                <p:spPr bwMode="auto">
                  <a:xfrm>
                    <a:off x="1518" y="2423"/>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7002" name="Freeform 43"/>
                  <p:cNvSpPr>
                    <a:spLocks/>
                  </p:cNvSpPr>
                  <p:nvPr/>
                </p:nvSpPr>
                <p:spPr bwMode="auto">
                  <a:xfrm>
                    <a:off x="1487" y="2398"/>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7003" name="Freeform 44"/>
                  <p:cNvSpPr>
                    <a:spLocks/>
                  </p:cNvSpPr>
                  <p:nvPr/>
                </p:nvSpPr>
                <p:spPr bwMode="auto">
                  <a:xfrm>
                    <a:off x="1404" y="2423"/>
                    <a:ext cx="75" cy="37"/>
                  </a:xfrm>
                  <a:custGeom>
                    <a:avLst/>
                    <a:gdLst>
                      <a:gd name="T0" fmla="*/ 73 w 75"/>
                      <a:gd name="T1" fmla="*/ 31 h 37"/>
                      <a:gd name="T2" fmla="*/ 74 w 75"/>
                      <a:gd name="T3" fmla="*/ 3 h 37"/>
                      <a:gd name="T4" fmla="*/ 73 w 75"/>
                      <a:gd name="T5" fmla="*/ 1 h 37"/>
                      <a:gd name="T6" fmla="*/ 72 w 75"/>
                      <a:gd name="T7" fmla="*/ 1 h 37"/>
                      <a:gd name="T8" fmla="*/ 68 w 75"/>
                      <a:gd name="T9" fmla="*/ 0 h 37"/>
                      <a:gd name="T10" fmla="*/ 65 w 75"/>
                      <a:gd name="T11" fmla="*/ 1 h 37"/>
                      <a:gd name="T12" fmla="*/ 21 w 75"/>
                      <a:gd name="T13" fmla="*/ 20 h 37"/>
                      <a:gd name="T14" fmla="*/ 9 w 75"/>
                      <a:gd name="T15" fmla="*/ 20 h 37"/>
                      <a:gd name="T16" fmla="*/ 5 w 75"/>
                      <a:gd name="T17" fmla="*/ 21 h 37"/>
                      <a:gd name="T18" fmla="*/ 1 w 75"/>
                      <a:gd name="T19" fmla="*/ 22 h 37"/>
                      <a:gd name="T20" fmla="*/ 0 w 75"/>
                      <a:gd name="T21" fmla="*/ 24 h 37"/>
                      <a:gd name="T22" fmla="*/ 0 w 75"/>
                      <a:gd name="T23" fmla="*/ 30 h 37"/>
                      <a:gd name="T24" fmla="*/ 1 w 75"/>
                      <a:gd name="T25" fmla="*/ 33 h 37"/>
                      <a:gd name="T26" fmla="*/ 2 w 75"/>
                      <a:gd name="T27" fmla="*/ 35 h 37"/>
                      <a:gd name="T28" fmla="*/ 7 w 75"/>
                      <a:gd name="T29" fmla="*/ 36 h 37"/>
                      <a:gd name="T30" fmla="*/ 9 w 75"/>
                      <a:gd name="T31" fmla="*/ 35 h 37"/>
                      <a:gd name="T32" fmla="*/ 11 w 75"/>
                      <a:gd name="T33" fmla="*/ 33 h 37"/>
                      <a:gd name="T34" fmla="*/ 12 w 75"/>
                      <a:gd name="T35" fmla="*/ 30 h 37"/>
                      <a:gd name="T36" fmla="*/ 16 w 75"/>
                      <a:gd name="T37" fmla="*/ 30 h 37"/>
                      <a:gd name="T38" fmla="*/ 17 w 75"/>
                      <a:gd name="T39" fmla="*/ 30 h 37"/>
                      <a:gd name="T40" fmla="*/ 19 w 75"/>
                      <a:gd name="T41" fmla="*/ 32 h 37"/>
                      <a:gd name="T42" fmla="*/ 23 w 75"/>
                      <a:gd name="T43" fmla="*/ 34 h 37"/>
                      <a:gd name="T44" fmla="*/ 27 w 75"/>
                      <a:gd name="T45" fmla="*/ 34 h 37"/>
                      <a:gd name="T46" fmla="*/ 32 w 75"/>
                      <a:gd name="T47" fmla="*/ 34 h 37"/>
                      <a:gd name="T48" fmla="*/ 36 w 75"/>
                      <a:gd name="T49" fmla="*/ 33 h 37"/>
                      <a:gd name="T50" fmla="*/ 38 w 75"/>
                      <a:gd name="T51" fmla="*/ 32 h 37"/>
                      <a:gd name="T52" fmla="*/ 40 w 75"/>
                      <a:gd name="T53" fmla="*/ 31 h 37"/>
                      <a:gd name="T54" fmla="*/ 42 w 75"/>
                      <a:gd name="T55" fmla="*/ 32 h 37"/>
                      <a:gd name="T56" fmla="*/ 44 w 75"/>
                      <a:gd name="T57" fmla="*/ 32 h 37"/>
                      <a:gd name="T58" fmla="*/ 51 w 75"/>
                      <a:gd name="T59" fmla="*/ 35 h 37"/>
                      <a:gd name="T60" fmla="*/ 53 w 75"/>
                      <a:gd name="T61" fmla="*/ 35 h 37"/>
                      <a:gd name="T62" fmla="*/ 53 w 75"/>
                      <a:gd name="T63" fmla="*/ 34 h 37"/>
                      <a:gd name="T64" fmla="*/ 63 w 75"/>
                      <a:gd name="T65" fmla="*/ 28 h 37"/>
                      <a:gd name="T66" fmla="*/ 65 w 75"/>
                      <a:gd name="T67" fmla="*/ 28 h 37"/>
                      <a:gd name="T68" fmla="*/ 66 w 75"/>
                      <a:gd name="T69" fmla="*/ 33 h 37"/>
                      <a:gd name="T70" fmla="*/ 70 w 75"/>
                      <a:gd name="T71" fmla="*/ 33 h 37"/>
                      <a:gd name="T72" fmla="*/ 73 w 75"/>
                      <a:gd name="T73" fmla="*/ 31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7"/>
                      <a:gd name="T113" fmla="*/ 75 w 75"/>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7">
                        <a:moveTo>
                          <a:pt x="73" y="31"/>
                        </a:moveTo>
                        <a:lnTo>
                          <a:pt x="74" y="3"/>
                        </a:lnTo>
                        <a:lnTo>
                          <a:pt x="73" y="1"/>
                        </a:lnTo>
                        <a:lnTo>
                          <a:pt x="72" y="1"/>
                        </a:lnTo>
                        <a:lnTo>
                          <a:pt x="68" y="0"/>
                        </a:lnTo>
                        <a:lnTo>
                          <a:pt x="65" y="1"/>
                        </a:lnTo>
                        <a:lnTo>
                          <a:pt x="21" y="20"/>
                        </a:lnTo>
                        <a:lnTo>
                          <a:pt x="9" y="20"/>
                        </a:lnTo>
                        <a:lnTo>
                          <a:pt x="5" y="21"/>
                        </a:lnTo>
                        <a:lnTo>
                          <a:pt x="1" y="22"/>
                        </a:lnTo>
                        <a:lnTo>
                          <a:pt x="0" y="24"/>
                        </a:lnTo>
                        <a:lnTo>
                          <a:pt x="0" y="30"/>
                        </a:lnTo>
                        <a:lnTo>
                          <a:pt x="1" y="33"/>
                        </a:lnTo>
                        <a:lnTo>
                          <a:pt x="2" y="35"/>
                        </a:lnTo>
                        <a:lnTo>
                          <a:pt x="7" y="36"/>
                        </a:lnTo>
                        <a:lnTo>
                          <a:pt x="9" y="35"/>
                        </a:lnTo>
                        <a:lnTo>
                          <a:pt x="11" y="33"/>
                        </a:lnTo>
                        <a:lnTo>
                          <a:pt x="12" y="30"/>
                        </a:lnTo>
                        <a:lnTo>
                          <a:pt x="16" y="30"/>
                        </a:lnTo>
                        <a:lnTo>
                          <a:pt x="17" y="30"/>
                        </a:lnTo>
                        <a:lnTo>
                          <a:pt x="19" y="32"/>
                        </a:lnTo>
                        <a:lnTo>
                          <a:pt x="23" y="34"/>
                        </a:lnTo>
                        <a:lnTo>
                          <a:pt x="27" y="34"/>
                        </a:lnTo>
                        <a:lnTo>
                          <a:pt x="32" y="34"/>
                        </a:lnTo>
                        <a:lnTo>
                          <a:pt x="36" y="33"/>
                        </a:lnTo>
                        <a:lnTo>
                          <a:pt x="38" y="32"/>
                        </a:lnTo>
                        <a:lnTo>
                          <a:pt x="40" y="31"/>
                        </a:lnTo>
                        <a:lnTo>
                          <a:pt x="42" y="32"/>
                        </a:lnTo>
                        <a:lnTo>
                          <a:pt x="44" y="32"/>
                        </a:lnTo>
                        <a:lnTo>
                          <a:pt x="51" y="35"/>
                        </a:lnTo>
                        <a:lnTo>
                          <a:pt x="53" y="35"/>
                        </a:lnTo>
                        <a:lnTo>
                          <a:pt x="53" y="34"/>
                        </a:lnTo>
                        <a:lnTo>
                          <a:pt x="63" y="28"/>
                        </a:lnTo>
                        <a:lnTo>
                          <a:pt x="65" y="28"/>
                        </a:lnTo>
                        <a:lnTo>
                          <a:pt x="66" y="33"/>
                        </a:lnTo>
                        <a:lnTo>
                          <a:pt x="70" y="33"/>
                        </a:lnTo>
                        <a:lnTo>
                          <a:pt x="73" y="31"/>
                        </a:lnTo>
                      </a:path>
                    </a:pathLst>
                  </a:custGeom>
                  <a:solidFill>
                    <a:srgbClr val="006000"/>
                  </a:solidFill>
                  <a:ln w="9525" cap="rnd">
                    <a:noFill/>
                    <a:round/>
                    <a:headEnd/>
                    <a:tailEnd/>
                  </a:ln>
                </p:spPr>
                <p:txBody>
                  <a:bodyPr/>
                  <a:lstStyle/>
                  <a:p>
                    <a:endParaRPr lang="en-US"/>
                  </a:p>
                </p:txBody>
              </p:sp>
              <p:sp>
                <p:nvSpPr>
                  <p:cNvPr id="37004" name="Freeform 45"/>
                  <p:cNvSpPr>
                    <a:spLocks/>
                  </p:cNvSpPr>
                  <p:nvPr/>
                </p:nvSpPr>
                <p:spPr bwMode="auto">
                  <a:xfrm>
                    <a:off x="1379" y="2534"/>
                    <a:ext cx="75" cy="45"/>
                  </a:xfrm>
                  <a:custGeom>
                    <a:avLst/>
                    <a:gdLst>
                      <a:gd name="T0" fmla="*/ 47 w 75"/>
                      <a:gd name="T1" fmla="*/ 12 h 45"/>
                      <a:gd name="T2" fmla="*/ 58 w 75"/>
                      <a:gd name="T3" fmla="*/ 10 h 45"/>
                      <a:gd name="T4" fmla="*/ 60 w 75"/>
                      <a:gd name="T5" fmla="*/ 10 h 45"/>
                      <a:gd name="T6" fmla="*/ 62 w 75"/>
                      <a:gd name="T7" fmla="*/ 12 h 45"/>
                      <a:gd name="T8" fmla="*/ 70 w 75"/>
                      <a:gd name="T9" fmla="*/ 22 h 45"/>
                      <a:gd name="T10" fmla="*/ 74 w 75"/>
                      <a:gd name="T11" fmla="*/ 24 h 45"/>
                      <a:gd name="T12" fmla="*/ 71 w 75"/>
                      <a:gd name="T13" fmla="*/ 31 h 45"/>
                      <a:gd name="T14" fmla="*/ 65 w 75"/>
                      <a:gd name="T15" fmla="*/ 40 h 45"/>
                      <a:gd name="T16" fmla="*/ 61 w 75"/>
                      <a:gd name="T17" fmla="*/ 43 h 45"/>
                      <a:gd name="T18" fmla="*/ 60 w 75"/>
                      <a:gd name="T19" fmla="*/ 43 h 45"/>
                      <a:gd name="T20" fmla="*/ 56 w 75"/>
                      <a:gd name="T21" fmla="*/ 44 h 45"/>
                      <a:gd name="T22" fmla="*/ 52 w 75"/>
                      <a:gd name="T23" fmla="*/ 44 h 45"/>
                      <a:gd name="T24" fmla="*/ 51 w 75"/>
                      <a:gd name="T25" fmla="*/ 42 h 45"/>
                      <a:gd name="T26" fmla="*/ 49 w 75"/>
                      <a:gd name="T27" fmla="*/ 41 h 45"/>
                      <a:gd name="T28" fmla="*/ 43 w 75"/>
                      <a:gd name="T29" fmla="*/ 42 h 45"/>
                      <a:gd name="T30" fmla="*/ 39 w 75"/>
                      <a:gd name="T31" fmla="*/ 38 h 45"/>
                      <a:gd name="T32" fmla="*/ 37 w 75"/>
                      <a:gd name="T33" fmla="*/ 38 h 45"/>
                      <a:gd name="T34" fmla="*/ 32 w 75"/>
                      <a:gd name="T35" fmla="*/ 40 h 45"/>
                      <a:gd name="T36" fmla="*/ 25 w 75"/>
                      <a:gd name="T37" fmla="*/ 34 h 45"/>
                      <a:gd name="T38" fmla="*/ 23 w 75"/>
                      <a:gd name="T39" fmla="*/ 34 h 45"/>
                      <a:gd name="T40" fmla="*/ 16 w 75"/>
                      <a:gd name="T41" fmla="*/ 32 h 45"/>
                      <a:gd name="T42" fmla="*/ 12 w 75"/>
                      <a:gd name="T43" fmla="*/ 30 h 45"/>
                      <a:gd name="T44" fmla="*/ 11 w 75"/>
                      <a:gd name="T45" fmla="*/ 28 h 45"/>
                      <a:gd name="T46" fmla="*/ 6 w 75"/>
                      <a:gd name="T47" fmla="*/ 20 h 45"/>
                      <a:gd name="T48" fmla="*/ 2 w 75"/>
                      <a:gd name="T49" fmla="*/ 13 h 45"/>
                      <a:gd name="T50" fmla="*/ 1 w 75"/>
                      <a:gd name="T51" fmla="*/ 8 h 45"/>
                      <a:gd name="T52" fmla="*/ 1 w 75"/>
                      <a:gd name="T53" fmla="*/ 5 h 45"/>
                      <a:gd name="T54" fmla="*/ 0 w 75"/>
                      <a:gd name="T55" fmla="*/ 3 h 45"/>
                      <a:gd name="T56" fmla="*/ 2 w 75"/>
                      <a:gd name="T57" fmla="*/ 2 h 45"/>
                      <a:gd name="T58" fmla="*/ 6 w 75"/>
                      <a:gd name="T59" fmla="*/ 0 h 45"/>
                      <a:gd name="T60" fmla="*/ 9 w 75"/>
                      <a:gd name="T61" fmla="*/ 0 h 45"/>
                      <a:gd name="T62" fmla="*/ 12 w 75"/>
                      <a:gd name="T63" fmla="*/ 0 h 45"/>
                      <a:gd name="T64" fmla="*/ 17 w 75"/>
                      <a:gd name="T65" fmla="*/ 1 h 45"/>
                      <a:gd name="T66" fmla="*/ 22 w 75"/>
                      <a:gd name="T67" fmla="*/ 3 h 45"/>
                      <a:gd name="T68" fmla="*/ 31 w 75"/>
                      <a:gd name="T69" fmla="*/ 4 h 45"/>
                      <a:gd name="T70" fmla="*/ 39 w 75"/>
                      <a:gd name="T71" fmla="*/ 8 h 45"/>
                      <a:gd name="T72" fmla="*/ 47 w 75"/>
                      <a:gd name="T73" fmla="*/ 12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5"/>
                      <a:gd name="T113" fmla="*/ 75 w 75"/>
                      <a:gd name="T114" fmla="*/ 45 h 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5">
                        <a:moveTo>
                          <a:pt x="47" y="12"/>
                        </a:moveTo>
                        <a:lnTo>
                          <a:pt x="58" y="10"/>
                        </a:lnTo>
                        <a:lnTo>
                          <a:pt x="60" y="10"/>
                        </a:lnTo>
                        <a:lnTo>
                          <a:pt x="62" y="12"/>
                        </a:lnTo>
                        <a:lnTo>
                          <a:pt x="70" y="22"/>
                        </a:lnTo>
                        <a:lnTo>
                          <a:pt x="74" y="24"/>
                        </a:lnTo>
                        <a:lnTo>
                          <a:pt x="71" y="31"/>
                        </a:lnTo>
                        <a:lnTo>
                          <a:pt x="65" y="40"/>
                        </a:lnTo>
                        <a:lnTo>
                          <a:pt x="61" y="43"/>
                        </a:lnTo>
                        <a:lnTo>
                          <a:pt x="60" y="43"/>
                        </a:lnTo>
                        <a:lnTo>
                          <a:pt x="56" y="44"/>
                        </a:lnTo>
                        <a:lnTo>
                          <a:pt x="52" y="44"/>
                        </a:lnTo>
                        <a:lnTo>
                          <a:pt x="51" y="42"/>
                        </a:lnTo>
                        <a:lnTo>
                          <a:pt x="49" y="41"/>
                        </a:lnTo>
                        <a:lnTo>
                          <a:pt x="43" y="42"/>
                        </a:lnTo>
                        <a:lnTo>
                          <a:pt x="39" y="38"/>
                        </a:lnTo>
                        <a:lnTo>
                          <a:pt x="37" y="38"/>
                        </a:lnTo>
                        <a:lnTo>
                          <a:pt x="32" y="40"/>
                        </a:lnTo>
                        <a:lnTo>
                          <a:pt x="25" y="34"/>
                        </a:lnTo>
                        <a:lnTo>
                          <a:pt x="23" y="34"/>
                        </a:lnTo>
                        <a:lnTo>
                          <a:pt x="16" y="32"/>
                        </a:lnTo>
                        <a:lnTo>
                          <a:pt x="12" y="30"/>
                        </a:lnTo>
                        <a:lnTo>
                          <a:pt x="11" y="28"/>
                        </a:lnTo>
                        <a:lnTo>
                          <a:pt x="6" y="20"/>
                        </a:lnTo>
                        <a:lnTo>
                          <a:pt x="2" y="13"/>
                        </a:lnTo>
                        <a:lnTo>
                          <a:pt x="1" y="8"/>
                        </a:lnTo>
                        <a:lnTo>
                          <a:pt x="1" y="5"/>
                        </a:lnTo>
                        <a:lnTo>
                          <a:pt x="0" y="3"/>
                        </a:lnTo>
                        <a:lnTo>
                          <a:pt x="2" y="2"/>
                        </a:lnTo>
                        <a:lnTo>
                          <a:pt x="6" y="0"/>
                        </a:lnTo>
                        <a:lnTo>
                          <a:pt x="9" y="0"/>
                        </a:lnTo>
                        <a:lnTo>
                          <a:pt x="12" y="0"/>
                        </a:lnTo>
                        <a:lnTo>
                          <a:pt x="17" y="1"/>
                        </a:lnTo>
                        <a:lnTo>
                          <a:pt x="22" y="3"/>
                        </a:lnTo>
                        <a:lnTo>
                          <a:pt x="31" y="4"/>
                        </a:lnTo>
                        <a:lnTo>
                          <a:pt x="39" y="8"/>
                        </a:lnTo>
                        <a:lnTo>
                          <a:pt x="47" y="12"/>
                        </a:lnTo>
                      </a:path>
                    </a:pathLst>
                  </a:custGeom>
                  <a:solidFill>
                    <a:srgbClr val="006000"/>
                  </a:solidFill>
                  <a:ln w="9525" cap="rnd">
                    <a:noFill/>
                    <a:round/>
                    <a:headEnd/>
                    <a:tailEnd/>
                  </a:ln>
                </p:spPr>
                <p:txBody>
                  <a:bodyPr/>
                  <a:lstStyle/>
                  <a:p>
                    <a:endParaRPr lang="en-US"/>
                  </a:p>
                </p:txBody>
              </p:sp>
              <p:sp>
                <p:nvSpPr>
                  <p:cNvPr id="37005" name="Freeform 46"/>
                  <p:cNvSpPr>
                    <a:spLocks/>
                  </p:cNvSpPr>
                  <p:nvPr/>
                </p:nvSpPr>
                <p:spPr bwMode="auto">
                  <a:xfrm>
                    <a:off x="1614" y="2553"/>
                    <a:ext cx="19" cy="17"/>
                  </a:xfrm>
                  <a:custGeom>
                    <a:avLst/>
                    <a:gdLst>
                      <a:gd name="T0" fmla="*/ 7 w 19"/>
                      <a:gd name="T1" fmla="*/ 16 h 17"/>
                      <a:gd name="T2" fmla="*/ 14 w 19"/>
                      <a:gd name="T3" fmla="*/ 11 h 17"/>
                      <a:gd name="T4" fmla="*/ 18 w 19"/>
                      <a:gd name="T5" fmla="*/ 3 h 17"/>
                      <a:gd name="T6" fmla="*/ 16 w 19"/>
                      <a:gd name="T7" fmla="*/ 1 h 17"/>
                      <a:gd name="T8" fmla="*/ 14 w 19"/>
                      <a:gd name="T9" fmla="*/ 3 h 17"/>
                      <a:gd name="T10" fmla="*/ 7 w 19"/>
                      <a:gd name="T11" fmla="*/ 3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3"/>
                        </a:lnTo>
                        <a:lnTo>
                          <a:pt x="16" y="1"/>
                        </a:lnTo>
                        <a:lnTo>
                          <a:pt x="14" y="3"/>
                        </a:lnTo>
                        <a:lnTo>
                          <a:pt x="7" y="3"/>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06" name="Freeform 47"/>
                  <p:cNvSpPr>
                    <a:spLocks/>
                  </p:cNvSpPr>
                  <p:nvPr/>
                </p:nvSpPr>
                <p:spPr bwMode="auto">
                  <a:xfrm>
                    <a:off x="1490" y="2571"/>
                    <a:ext cx="80" cy="63"/>
                  </a:xfrm>
                  <a:custGeom>
                    <a:avLst/>
                    <a:gdLst>
                      <a:gd name="T0" fmla="*/ 60 w 80"/>
                      <a:gd name="T1" fmla="*/ 39 h 63"/>
                      <a:gd name="T2" fmla="*/ 78 w 80"/>
                      <a:gd name="T3" fmla="*/ 19 h 63"/>
                      <a:gd name="T4" fmla="*/ 79 w 80"/>
                      <a:gd name="T5" fmla="*/ 11 h 63"/>
                      <a:gd name="T6" fmla="*/ 79 w 80"/>
                      <a:gd name="T7" fmla="*/ 7 h 63"/>
                      <a:gd name="T8" fmla="*/ 79 w 80"/>
                      <a:gd name="T9" fmla="*/ 1 h 63"/>
                      <a:gd name="T10" fmla="*/ 78 w 80"/>
                      <a:gd name="T11" fmla="*/ 0 h 63"/>
                      <a:gd name="T12" fmla="*/ 75 w 80"/>
                      <a:gd name="T13" fmla="*/ 0 h 63"/>
                      <a:gd name="T14" fmla="*/ 73 w 80"/>
                      <a:gd name="T15" fmla="*/ 1 h 63"/>
                      <a:gd name="T16" fmla="*/ 71 w 80"/>
                      <a:gd name="T17" fmla="*/ 3 h 63"/>
                      <a:gd name="T18" fmla="*/ 69 w 80"/>
                      <a:gd name="T19" fmla="*/ 8 h 63"/>
                      <a:gd name="T20" fmla="*/ 50 w 80"/>
                      <a:gd name="T21" fmla="*/ 13 h 63"/>
                      <a:gd name="T22" fmla="*/ 48 w 80"/>
                      <a:gd name="T23" fmla="*/ 13 h 63"/>
                      <a:gd name="T24" fmla="*/ 24 w 80"/>
                      <a:gd name="T25" fmla="*/ 40 h 63"/>
                      <a:gd name="T26" fmla="*/ 20 w 80"/>
                      <a:gd name="T27" fmla="*/ 42 h 63"/>
                      <a:gd name="T28" fmla="*/ 12 w 80"/>
                      <a:gd name="T29" fmla="*/ 44 h 63"/>
                      <a:gd name="T30" fmla="*/ 4 w 80"/>
                      <a:gd name="T31" fmla="*/ 44 h 63"/>
                      <a:gd name="T32" fmla="*/ 1 w 80"/>
                      <a:gd name="T33" fmla="*/ 47 h 63"/>
                      <a:gd name="T34" fmla="*/ 0 w 80"/>
                      <a:gd name="T35" fmla="*/ 54 h 63"/>
                      <a:gd name="T36" fmla="*/ 0 w 80"/>
                      <a:gd name="T37" fmla="*/ 60 h 63"/>
                      <a:gd name="T38" fmla="*/ 8 w 80"/>
                      <a:gd name="T39" fmla="*/ 52 h 63"/>
                      <a:gd name="T40" fmla="*/ 5 w 80"/>
                      <a:gd name="T41" fmla="*/ 62 h 63"/>
                      <a:gd name="T42" fmla="*/ 10 w 80"/>
                      <a:gd name="T43" fmla="*/ 53 h 63"/>
                      <a:gd name="T44" fmla="*/ 12 w 80"/>
                      <a:gd name="T45" fmla="*/ 53 h 63"/>
                      <a:gd name="T46" fmla="*/ 14 w 80"/>
                      <a:gd name="T47" fmla="*/ 55 h 63"/>
                      <a:gd name="T48" fmla="*/ 23 w 80"/>
                      <a:gd name="T49" fmla="*/ 49 h 63"/>
                      <a:gd name="T50" fmla="*/ 32 w 80"/>
                      <a:gd name="T51" fmla="*/ 49 h 63"/>
                      <a:gd name="T52" fmla="*/ 45 w 80"/>
                      <a:gd name="T53" fmla="*/ 44 h 63"/>
                      <a:gd name="T54" fmla="*/ 53 w 80"/>
                      <a:gd name="T55" fmla="*/ 43 h 63"/>
                      <a:gd name="T56" fmla="*/ 60 w 80"/>
                      <a:gd name="T57" fmla="*/ 39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3"/>
                      <a:gd name="T89" fmla="*/ 80 w 8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3">
                        <a:moveTo>
                          <a:pt x="60" y="39"/>
                        </a:moveTo>
                        <a:lnTo>
                          <a:pt x="78" y="19"/>
                        </a:lnTo>
                        <a:lnTo>
                          <a:pt x="79" y="11"/>
                        </a:lnTo>
                        <a:lnTo>
                          <a:pt x="79" y="7"/>
                        </a:lnTo>
                        <a:lnTo>
                          <a:pt x="79" y="1"/>
                        </a:lnTo>
                        <a:lnTo>
                          <a:pt x="78" y="0"/>
                        </a:lnTo>
                        <a:lnTo>
                          <a:pt x="75" y="0"/>
                        </a:lnTo>
                        <a:lnTo>
                          <a:pt x="73" y="1"/>
                        </a:lnTo>
                        <a:lnTo>
                          <a:pt x="71" y="3"/>
                        </a:lnTo>
                        <a:lnTo>
                          <a:pt x="69" y="8"/>
                        </a:lnTo>
                        <a:lnTo>
                          <a:pt x="50" y="13"/>
                        </a:lnTo>
                        <a:lnTo>
                          <a:pt x="48" y="13"/>
                        </a:lnTo>
                        <a:lnTo>
                          <a:pt x="24" y="40"/>
                        </a:lnTo>
                        <a:lnTo>
                          <a:pt x="20" y="42"/>
                        </a:lnTo>
                        <a:lnTo>
                          <a:pt x="12" y="44"/>
                        </a:lnTo>
                        <a:lnTo>
                          <a:pt x="4" y="44"/>
                        </a:lnTo>
                        <a:lnTo>
                          <a:pt x="1" y="47"/>
                        </a:lnTo>
                        <a:lnTo>
                          <a:pt x="0" y="54"/>
                        </a:lnTo>
                        <a:lnTo>
                          <a:pt x="0" y="60"/>
                        </a:lnTo>
                        <a:lnTo>
                          <a:pt x="8" y="52"/>
                        </a:lnTo>
                        <a:lnTo>
                          <a:pt x="5" y="62"/>
                        </a:lnTo>
                        <a:lnTo>
                          <a:pt x="10" y="53"/>
                        </a:lnTo>
                        <a:lnTo>
                          <a:pt x="12" y="53"/>
                        </a:lnTo>
                        <a:lnTo>
                          <a:pt x="14" y="55"/>
                        </a:lnTo>
                        <a:lnTo>
                          <a:pt x="23" y="49"/>
                        </a:lnTo>
                        <a:lnTo>
                          <a:pt x="32" y="49"/>
                        </a:lnTo>
                        <a:lnTo>
                          <a:pt x="45" y="44"/>
                        </a:lnTo>
                        <a:lnTo>
                          <a:pt x="53" y="43"/>
                        </a:lnTo>
                        <a:lnTo>
                          <a:pt x="60" y="39"/>
                        </a:lnTo>
                      </a:path>
                    </a:pathLst>
                  </a:custGeom>
                  <a:solidFill>
                    <a:srgbClr val="006000"/>
                  </a:solidFill>
                  <a:ln w="9525" cap="rnd">
                    <a:noFill/>
                    <a:round/>
                    <a:headEnd/>
                    <a:tailEnd/>
                  </a:ln>
                </p:spPr>
                <p:txBody>
                  <a:bodyPr/>
                  <a:lstStyle/>
                  <a:p>
                    <a:endParaRPr lang="en-US"/>
                  </a:p>
                </p:txBody>
              </p:sp>
              <p:sp>
                <p:nvSpPr>
                  <p:cNvPr id="37007" name="Freeform 48"/>
                  <p:cNvSpPr>
                    <a:spLocks/>
                  </p:cNvSpPr>
                  <p:nvPr/>
                </p:nvSpPr>
                <p:spPr bwMode="auto">
                  <a:xfrm>
                    <a:off x="1378" y="2644"/>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7008" name="Freeform 49"/>
                  <p:cNvSpPr>
                    <a:spLocks/>
                  </p:cNvSpPr>
                  <p:nvPr/>
                </p:nvSpPr>
                <p:spPr bwMode="auto">
                  <a:xfrm>
                    <a:off x="1454" y="2631"/>
                    <a:ext cx="17" cy="34"/>
                  </a:xfrm>
                  <a:custGeom>
                    <a:avLst/>
                    <a:gdLst>
                      <a:gd name="T0" fmla="*/ 14 w 17"/>
                      <a:gd name="T1" fmla="*/ 20 h 34"/>
                      <a:gd name="T2" fmla="*/ 16 w 17"/>
                      <a:gd name="T3" fmla="*/ 6 h 34"/>
                      <a:gd name="T4" fmla="*/ 14 w 17"/>
                      <a:gd name="T5" fmla="*/ 5 h 34"/>
                      <a:gd name="T6" fmla="*/ 8 w 17"/>
                      <a:gd name="T7" fmla="*/ 0 h 34"/>
                      <a:gd name="T8" fmla="*/ 5 w 17"/>
                      <a:gd name="T9" fmla="*/ 0 h 34"/>
                      <a:gd name="T10" fmla="*/ 5 w 17"/>
                      <a:gd name="T11" fmla="*/ 2 h 34"/>
                      <a:gd name="T12" fmla="*/ 1 w 17"/>
                      <a:gd name="T13" fmla="*/ 18 h 34"/>
                      <a:gd name="T14" fmla="*/ 0 w 17"/>
                      <a:gd name="T15" fmla="*/ 26 h 34"/>
                      <a:gd name="T16" fmla="*/ 0 w 17"/>
                      <a:gd name="T17" fmla="*/ 30 h 34"/>
                      <a:gd name="T18" fmla="*/ 0 w 17"/>
                      <a:gd name="T19" fmla="*/ 32 h 34"/>
                      <a:gd name="T20" fmla="*/ 1 w 17"/>
                      <a:gd name="T21" fmla="*/ 33 h 34"/>
                      <a:gd name="T22" fmla="*/ 3 w 17"/>
                      <a:gd name="T23" fmla="*/ 33 h 34"/>
                      <a:gd name="T24" fmla="*/ 5 w 17"/>
                      <a:gd name="T25" fmla="*/ 32 h 34"/>
                      <a:gd name="T26" fmla="*/ 7 w 17"/>
                      <a:gd name="T27" fmla="*/ 30 h 34"/>
                      <a:gd name="T28" fmla="*/ 10 w 17"/>
                      <a:gd name="T29" fmla="*/ 27 h 34"/>
                      <a:gd name="T30" fmla="*/ 14 w 17"/>
                      <a:gd name="T31" fmla="*/ 2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4"/>
                      <a:gd name="T50" fmla="*/ 17 w 17"/>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4">
                        <a:moveTo>
                          <a:pt x="14" y="20"/>
                        </a:moveTo>
                        <a:lnTo>
                          <a:pt x="16" y="6"/>
                        </a:lnTo>
                        <a:lnTo>
                          <a:pt x="14" y="5"/>
                        </a:lnTo>
                        <a:lnTo>
                          <a:pt x="8" y="0"/>
                        </a:lnTo>
                        <a:lnTo>
                          <a:pt x="5" y="0"/>
                        </a:lnTo>
                        <a:lnTo>
                          <a:pt x="5" y="2"/>
                        </a:lnTo>
                        <a:lnTo>
                          <a:pt x="1" y="18"/>
                        </a:lnTo>
                        <a:lnTo>
                          <a:pt x="0" y="26"/>
                        </a:lnTo>
                        <a:lnTo>
                          <a:pt x="0" y="30"/>
                        </a:lnTo>
                        <a:lnTo>
                          <a:pt x="0" y="32"/>
                        </a:lnTo>
                        <a:lnTo>
                          <a:pt x="1" y="33"/>
                        </a:lnTo>
                        <a:lnTo>
                          <a:pt x="3" y="33"/>
                        </a:lnTo>
                        <a:lnTo>
                          <a:pt x="5" y="32"/>
                        </a:lnTo>
                        <a:lnTo>
                          <a:pt x="7" y="30"/>
                        </a:lnTo>
                        <a:lnTo>
                          <a:pt x="10" y="27"/>
                        </a:lnTo>
                        <a:lnTo>
                          <a:pt x="14" y="20"/>
                        </a:lnTo>
                      </a:path>
                    </a:pathLst>
                  </a:custGeom>
                  <a:solidFill>
                    <a:srgbClr val="006000"/>
                  </a:solidFill>
                  <a:ln w="9525" cap="rnd">
                    <a:noFill/>
                    <a:round/>
                    <a:headEnd/>
                    <a:tailEnd/>
                  </a:ln>
                </p:spPr>
                <p:txBody>
                  <a:bodyPr/>
                  <a:lstStyle/>
                  <a:p>
                    <a:endParaRPr lang="en-US"/>
                  </a:p>
                </p:txBody>
              </p:sp>
              <p:sp>
                <p:nvSpPr>
                  <p:cNvPr id="37009" name="Freeform 50"/>
                  <p:cNvSpPr>
                    <a:spLocks/>
                  </p:cNvSpPr>
                  <p:nvPr/>
                </p:nvSpPr>
                <p:spPr bwMode="auto">
                  <a:xfrm>
                    <a:off x="1488" y="2640"/>
                    <a:ext cx="93" cy="72"/>
                  </a:xfrm>
                  <a:custGeom>
                    <a:avLst/>
                    <a:gdLst>
                      <a:gd name="T0" fmla="*/ 62 w 93"/>
                      <a:gd name="T1" fmla="*/ 25 h 72"/>
                      <a:gd name="T2" fmla="*/ 47 w 93"/>
                      <a:gd name="T3" fmla="*/ 41 h 72"/>
                      <a:gd name="T4" fmla="*/ 37 w 93"/>
                      <a:gd name="T5" fmla="*/ 55 h 72"/>
                      <a:gd name="T6" fmla="*/ 35 w 93"/>
                      <a:gd name="T7" fmla="*/ 56 h 72"/>
                      <a:gd name="T8" fmla="*/ 28 w 93"/>
                      <a:gd name="T9" fmla="*/ 57 h 72"/>
                      <a:gd name="T10" fmla="*/ 24 w 93"/>
                      <a:gd name="T11" fmla="*/ 57 h 72"/>
                      <a:gd name="T12" fmla="*/ 19 w 93"/>
                      <a:gd name="T13" fmla="*/ 56 h 72"/>
                      <a:gd name="T14" fmla="*/ 16 w 93"/>
                      <a:gd name="T15" fmla="*/ 55 h 72"/>
                      <a:gd name="T16" fmla="*/ 14 w 93"/>
                      <a:gd name="T17" fmla="*/ 55 h 72"/>
                      <a:gd name="T18" fmla="*/ 12 w 93"/>
                      <a:gd name="T19" fmla="*/ 57 h 72"/>
                      <a:gd name="T20" fmla="*/ 10 w 93"/>
                      <a:gd name="T21" fmla="*/ 66 h 72"/>
                      <a:gd name="T22" fmla="*/ 9 w 93"/>
                      <a:gd name="T23" fmla="*/ 69 h 72"/>
                      <a:gd name="T24" fmla="*/ 6 w 93"/>
                      <a:gd name="T25" fmla="*/ 71 h 72"/>
                      <a:gd name="T26" fmla="*/ 0 w 93"/>
                      <a:gd name="T27" fmla="*/ 62 h 72"/>
                      <a:gd name="T28" fmla="*/ 1 w 93"/>
                      <a:gd name="T29" fmla="*/ 53 h 72"/>
                      <a:gd name="T30" fmla="*/ 2 w 93"/>
                      <a:gd name="T31" fmla="*/ 34 h 72"/>
                      <a:gd name="T32" fmla="*/ 4 w 93"/>
                      <a:gd name="T33" fmla="*/ 32 h 72"/>
                      <a:gd name="T34" fmla="*/ 6 w 93"/>
                      <a:gd name="T35" fmla="*/ 32 h 72"/>
                      <a:gd name="T36" fmla="*/ 8 w 93"/>
                      <a:gd name="T37" fmla="*/ 32 h 72"/>
                      <a:gd name="T38" fmla="*/ 8 w 93"/>
                      <a:gd name="T39" fmla="*/ 35 h 72"/>
                      <a:gd name="T40" fmla="*/ 9 w 93"/>
                      <a:gd name="T41" fmla="*/ 44 h 72"/>
                      <a:gd name="T42" fmla="*/ 10 w 93"/>
                      <a:gd name="T43" fmla="*/ 45 h 72"/>
                      <a:gd name="T44" fmla="*/ 12 w 93"/>
                      <a:gd name="T45" fmla="*/ 43 h 72"/>
                      <a:gd name="T46" fmla="*/ 21 w 93"/>
                      <a:gd name="T47" fmla="*/ 30 h 72"/>
                      <a:gd name="T48" fmla="*/ 22 w 93"/>
                      <a:gd name="T49" fmla="*/ 24 h 72"/>
                      <a:gd name="T50" fmla="*/ 26 w 93"/>
                      <a:gd name="T51" fmla="*/ 18 h 72"/>
                      <a:gd name="T52" fmla="*/ 24 w 93"/>
                      <a:gd name="T53" fmla="*/ 15 h 72"/>
                      <a:gd name="T54" fmla="*/ 21 w 93"/>
                      <a:gd name="T55" fmla="*/ 15 h 72"/>
                      <a:gd name="T56" fmla="*/ 21 w 93"/>
                      <a:gd name="T57" fmla="*/ 13 h 72"/>
                      <a:gd name="T58" fmla="*/ 24 w 93"/>
                      <a:gd name="T59" fmla="*/ 11 h 72"/>
                      <a:gd name="T60" fmla="*/ 28 w 93"/>
                      <a:gd name="T61" fmla="*/ 9 h 72"/>
                      <a:gd name="T62" fmla="*/ 33 w 93"/>
                      <a:gd name="T63" fmla="*/ 7 h 72"/>
                      <a:gd name="T64" fmla="*/ 38 w 93"/>
                      <a:gd name="T65" fmla="*/ 7 h 72"/>
                      <a:gd name="T66" fmla="*/ 42 w 93"/>
                      <a:gd name="T67" fmla="*/ 7 h 72"/>
                      <a:gd name="T68" fmla="*/ 48 w 93"/>
                      <a:gd name="T69" fmla="*/ 0 h 72"/>
                      <a:gd name="T70" fmla="*/ 50 w 93"/>
                      <a:gd name="T71" fmla="*/ 0 h 72"/>
                      <a:gd name="T72" fmla="*/ 51 w 93"/>
                      <a:gd name="T73" fmla="*/ 0 h 72"/>
                      <a:gd name="T74" fmla="*/ 52 w 93"/>
                      <a:gd name="T75" fmla="*/ 1 h 72"/>
                      <a:gd name="T76" fmla="*/ 55 w 93"/>
                      <a:gd name="T77" fmla="*/ 4 h 72"/>
                      <a:gd name="T78" fmla="*/ 56 w 93"/>
                      <a:gd name="T79" fmla="*/ 8 h 72"/>
                      <a:gd name="T80" fmla="*/ 60 w 93"/>
                      <a:gd name="T81" fmla="*/ 7 h 72"/>
                      <a:gd name="T82" fmla="*/ 69 w 93"/>
                      <a:gd name="T83" fmla="*/ 4 h 72"/>
                      <a:gd name="T84" fmla="*/ 80 w 93"/>
                      <a:gd name="T85" fmla="*/ 3 h 72"/>
                      <a:gd name="T86" fmla="*/ 87 w 93"/>
                      <a:gd name="T87" fmla="*/ 3 h 72"/>
                      <a:gd name="T88" fmla="*/ 89 w 93"/>
                      <a:gd name="T89" fmla="*/ 3 h 72"/>
                      <a:gd name="T90" fmla="*/ 91 w 93"/>
                      <a:gd name="T91" fmla="*/ 5 h 72"/>
                      <a:gd name="T92" fmla="*/ 92 w 93"/>
                      <a:gd name="T93" fmla="*/ 7 h 72"/>
                      <a:gd name="T94" fmla="*/ 92 w 93"/>
                      <a:gd name="T95" fmla="*/ 9 h 72"/>
                      <a:gd name="T96" fmla="*/ 91 w 93"/>
                      <a:gd name="T97" fmla="*/ 11 h 72"/>
                      <a:gd name="T98" fmla="*/ 89 w 93"/>
                      <a:gd name="T99" fmla="*/ 14 h 72"/>
                      <a:gd name="T100" fmla="*/ 87 w 93"/>
                      <a:gd name="T101" fmla="*/ 19 h 72"/>
                      <a:gd name="T102" fmla="*/ 80 w 93"/>
                      <a:gd name="T103" fmla="*/ 22 h 72"/>
                      <a:gd name="T104" fmla="*/ 76 w 93"/>
                      <a:gd name="T105" fmla="*/ 23 h 72"/>
                      <a:gd name="T106" fmla="*/ 71 w 93"/>
                      <a:gd name="T107" fmla="*/ 23 h 72"/>
                      <a:gd name="T108" fmla="*/ 62 w 93"/>
                      <a:gd name="T109" fmla="*/ 25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2"/>
                      <a:gd name="T167" fmla="*/ 93 w 93"/>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2">
                        <a:moveTo>
                          <a:pt x="62" y="25"/>
                        </a:moveTo>
                        <a:lnTo>
                          <a:pt x="47" y="41"/>
                        </a:lnTo>
                        <a:lnTo>
                          <a:pt x="37" y="55"/>
                        </a:lnTo>
                        <a:lnTo>
                          <a:pt x="35" y="56"/>
                        </a:lnTo>
                        <a:lnTo>
                          <a:pt x="28" y="57"/>
                        </a:lnTo>
                        <a:lnTo>
                          <a:pt x="24" y="57"/>
                        </a:lnTo>
                        <a:lnTo>
                          <a:pt x="19" y="56"/>
                        </a:lnTo>
                        <a:lnTo>
                          <a:pt x="16" y="55"/>
                        </a:lnTo>
                        <a:lnTo>
                          <a:pt x="14" y="55"/>
                        </a:lnTo>
                        <a:lnTo>
                          <a:pt x="12" y="57"/>
                        </a:lnTo>
                        <a:lnTo>
                          <a:pt x="10" y="66"/>
                        </a:lnTo>
                        <a:lnTo>
                          <a:pt x="9" y="69"/>
                        </a:lnTo>
                        <a:lnTo>
                          <a:pt x="6" y="71"/>
                        </a:lnTo>
                        <a:lnTo>
                          <a:pt x="0" y="62"/>
                        </a:lnTo>
                        <a:lnTo>
                          <a:pt x="1" y="53"/>
                        </a:lnTo>
                        <a:lnTo>
                          <a:pt x="2" y="34"/>
                        </a:lnTo>
                        <a:lnTo>
                          <a:pt x="4" y="32"/>
                        </a:lnTo>
                        <a:lnTo>
                          <a:pt x="6" y="32"/>
                        </a:lnTo>
                        <a:lnTo>
                          <a:pt x="8" y="32"/>
                        </a:lnTo>
                        <a:lnTo>
                          <a:pt x="8" y="35"/>
                        </a:lnTo>
                        <a:lnTo>
                          <a:pt x="9" y="44"/>
                        </a:lnTo>
                        <a:lnTo>
                          <a:pt x="10" y="45"/>
                        </a:lnTo>
                        <a:lnTo>
                          <a:pt x="12" y="43"/>
                        </a:lnTo>
                        <a:lnTo>
                          <a:pt x="21" y="30"/>
                        </a:lnTo>
                        <a:lnTo>
                          <a:pt x="22" y="24"/>
                        </a:lnTo>
                        <a:lnTo>
                          <a:pt x="26" y="18"/>
                        </a:lnTo>
                        <a:lnTo>
                          <a:pt x="24" y="15"/>
                        </a:lnTo>
                        <a:lnTo>
                          <a:pt x="21" y="15"/>
                        </a:lnTo>
                        <a:lnTo>
                          <a:pt x="21" y="13"/>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4"/>
                        </a:lnTo>
                        <a:lnTo>
                          <a:pt x="87" y="19"/>
                        </a:lnTo>
                        <a:lnTo>
                          <a:pt x="80" y="22"/>
                        </a:lnTo>
                        <a:lnTo>
                          <a:pt x="76" y="23"/>
                        </a:lnTo>
                        <a:lnTo>
                          <a:pt x="71" y="23"/>
                        </a:lnTo>
                        <a:lnTo>
                          <a:pt x="62" y="25"/>
                        </a:lnTo>
                      </a:path>
                    </a:pathLst>
                  </a:custGeom>
                  <a:solidFill>
                    <a:srgbClr val="006000"/>
                  </a:solidFill>
                  <a:ln w="9525" cap="rnd">
                    <a:noFill/>
                    <a:round/>
                    <a:headEnd/>
                    <a:tailEnd/>
                  </a:ln>
                </p:spPr>
                <p:txBody>
                  <a:bodyPr/>
                  <a:lstStyle/>
                  <a:p>
                    <a:endParaRPr lang="en-US"/>
                  </a:p>
                </p:txBody>
              </p:sp>
              <p:sp>
                <p:nvSpPr>
                  <p:cNvPr id="37010" name="Freeform 51"/>
                  <p:cNvSpPr>
                    <a:spLocks/>
                  </p:cNvSpPr>
                  <p:nvPr/>
                </p:nvSpPr>
                <p:spPr bwMode="auto">
                  <a:xfrm>
                    <a:off x="1550" y="2667"/>
                    <a:ext cx="52" cy="37"/>
                  </a:xfrm>
                  <a:custGeom>
                    <a:avLst/>
                    <a:gdLst>
                      <a:gd name="T0" fmla="*/ 40 w 52"/>
                      <a:gd name="T1" fmla="*/ 8 h 37"/>
                      <a:gd name="T2" fmla="*/ 51 w 52"/>
                      <a:gd name="T3" fmla="*/ 5 h 37"/>
                      <a:gd name="T4" fmla="*/ 46 w 52"/>
                      <a:gd name="T5" fmla="*/ 2 h 37"/>
                      <a:gd name="T6" fmla="*/ 39 w 52"/>
                      <a:gd name="T7" fmla="*/ 0 h 37"/>
                      <a:gd name="T8" fmla="*/ 35 w 52"/>
                      <a:gd name="T9" fmla="*/ 0 h 37"/>
                      <a:gd name="T10" fmla="*/ 31 w 52"/>
                      <a:gd name="T11" fmla="*/ 3 h 37"/>
                      <a:gd name="T12" fmla="*/ 29 w 52"/>
                      <a:gd name="T13" fmla="*/ 5 h 37"/>
                      <a:gd name="T14" fmla="*/ 15 w 52"/>
                      <a:gd name="T15" fmla="*/ 5 h 37"/>
                      <a:gd name="T16" fmla="*/ 10 w 52"/>
                      <a:gd name="T17" fmla="*/ 6 h 37"/>
                      <a:gd name="T18" fmla="*/ 10 w 52"/>
                      <a:gd name="T19" fmla="*/ 8 h 37"/>
                      <a:gd name="T20" fmla="*/ 10 w 52"/>
                      <a:gd name="T21" fmla="*/ 11 h 37"/>
                      <a:gd name="T22" fmla="*/ 10 w 52"/>
                      <a:gd name="T23" fmla="*/ 13 h 37"/>
                      <a:gd name="T24" fmla="*/ 0 w 52"/>
                      <a:gd name="T25" fmla="*/ 26 h 37"/>
                      <a:gd name="T26" fmla="*/ 5 w 52"/>
                      <a:gd name="T27" fmla="*/ 27 h 37"/>
                      <a:gd name="T28" fmla="*/ 5 w 52"/>
                      <a:gd name="T29" fmla="*/ 33 h 37"/>
                      <a:gd name="T30" fmla="*/ 9 w 52"/>
                      <a:gd name="T31" fmla="*/ 36 h 37"/>
                      <a:gd name="T32" fmla="*/ 40 w 52"/>
                      <a:gd name="T33" fmla="*/ 8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7"/>
                      <a:gd name="T53" fmla="*/ 52 w 52"/>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7">
                        <a:moveTo>
                          <a:pt x="40" y="8"/>
                        </a:moveTo>
                        <a:lnTo>
                          <a:pt x="51" y="5"/>
                        </a:lnTo>
                        <a:lnTo>
                          <a:pt x="46" y="2"/>
                        </a:lnTo>
                        <a:lnTo>
                          <a:pt x="39" y="0"/>
                        </a:lnTo>
                        <a:lnTo>
                          <a:pt x="35" y="0"/>
                        </a:lnTo>
                        <a:lnTo>
                          <a:pt x="31" y="3"/>
                        </a:lnTo>
                        <a:lnTo>
                          <a:pt x="29" y="5"/>
                        </a:lnTo>
                        <a:lnTo>
                          <a:pt x="15" y="5"/>
                        </a:lnTo>
                        <a:lnTo>
                          <a:pt x="10" y="6"/>
                        </a:lnTo>
                        <a:lnTo>
                          <a:pt x="10" y="8"/>
                        </a:lnTo>
                        <a:lnTo>
                          <a:pt x="10" y="11"/>
                        </a:lnTo>
                        <a:lnTo>
                          <a:pt x="10" y="13"/>
                        </a:lnTo>
                        <a:lnTo>
                          <a:pt x="0" y="26"/>
                        </a:lnTo>
                        <a:lnTo>
                          <a:pt x="5" y="27"/>
                        </a:lnTo>
                        <a:lnTo>
                          <a:pt x="5" y="33"/>
                        </a:lnTo>
                        <a:lnTo>
                          <a:pt x="9" y="36"/>
                        </a:lnTo>
                        <a:lnTo>
                          <a:pt x="40" y="8"/>
                        </a:lnTo>
                      </a:path>
                    </a:pathLst>
                  </a:custGeom>
                  <a:solidFill>
                    <a:srgbClr val="006000"/>
                  </a:solidFill>
                  <a:ln w="9525" cap="rnd">
                    <a:noFill/>
                    <a:round/>
                    <a:headEnd/>
                    <a:tailEnd/>
                  </a:ln>
                </p:spPr>
                <p:txBody>
                  <a:bodyPr/>
                  <a:lstStyle/>
                  <a:p>
                    <a:endParaRPr lang="en-US"/>
                  </a:p>
                </p:txBody>
              </p:sp>
              <p:sp>
                <p:nvSpPr>
                  <p:cNvPr id="37011" name="Freeform 52"/>
                  <p:cNvSpPr>
                    <a:spLocks/>
                  </p:cNvSpPr>
                  <p:nvPr/>
                </p:nvSpPr>
                <p:spPr bwMode="auto">
                  <a:xfrm>
                    <a:off x="1417" y="2746"/>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7012" name="Freeform 53"/>
                  <p:cNvSpPr>
                    <a:spLocks/>
                  </p:cNvSpPr>
                  <p:nvPr/>
                </p:nvSpPr>
                <p:spPr bwMode="auto">
                  <a:xfrm>
                    <a:off x="1484" y="2794"/>
                    <a:ext cx="49" cy="24"/>
                  </a:xfrm>
                  <a:custGeom>
                    <a:avLst/>
                    <a:gdLst>
                      <a:gd name="T0" fmla="*/ 14 w 49"/>
                      <a:gd name="T1" fmla="*/ 5 h 24"/>
                      <a:gd name="T2" fmla="*/ 31 w 49"/>
                      <a:gd name="T3" fmla="*/ 5 h 24"/>
                      <a:gd name="T4" fmla="*/ 34 w 49"/>
                      <a:gd name="T5" fmla="*/ 1 h 24"/>
                      <a:gd name="T6" fmla="*/ 35 w 49"/>
                      <a:gd name="T7" fmla="*/ 0 h 24"/>
                      <a:gd name="T8" fmla="*/ 37 w 49"/>
                      <a:gd name="T9" fmla="*/ 0 h 24"/>
                      <a:gd name="T10" fmla="*/ 38 w 49"/>
                      <a:gd name="T11" fmla="*/ 0 h 24"/>
                      <a:gd name="T12" fmla="*/ 40 w 49"/>
                      <a:gd name="T13" fmla="*/ 0 h 24"/>
                      <a:gd name="T14" fmla="*/ 42 w 49"/>
                      <a:gd name="T15" fmla="*/ 2 h 24"/>
                      <a:gd name="T16" fmla="*/ 48 w 49"/>
                      <a:gd name="T17" fmla="*/ 2 h 24"/>
                      <a:gd name="T18" fmla="*/ 48 w 49"/>
                      <a:gd name="T19" fmla="*/ 6 h 24"/>
                      <a:gd name="T20" fmla="*/ 47 w 49"/>
                      <a:gd name="T21" fmla="*/ 13 h 24"/>
                      <a:gd name="T22" fmla="*/ 47 w 49"/>
                      <a:gd name="T23" fmla="*/ 18 h 24"/>
                      <a:gd name="T24" fmla="*/ 43 w 49"/>
                      <a:gd name="T25" fmla="*/ 21 h 24"/>
                      <a:gd name="T26" fmla="*/ 27 w 49"/>
                      <a:gd name="T27" fmla="*/ 22 h 24"/>
                      <a:gd name="T28" fmla="*/ 22 w 49"/>
                      <a:gd name="T29" fmla="*/ 21 h 24"/>
                      <a:gd name="T30" fmla="*/ 20 w 49"/>
                      <a:gd name="T31" fmla="*/ 21 h 24"/>
                      <a:gd name="T32" fmla="*/ 18 w 49"/>
                      <a:gd name="T33" fmla="*/ 21 h 24"/>
                      <a:gd name="T34" fmla="*/ 16 w 49"/>
                      <a:gd name="T35" fmla="*/ 23 h 24"/>
                      <a:gd name="T36" fmla="*/ 3 w 49"/>
                      <a:gd name="T37" fmla="*/ 23 h 24"/>
                      <a:gd name="T38" fmla="*/ 1 w 49"/>
                      <a:gd name="T39" fmla="*/ 19 h 24"/>
                      <a:gd name="T40" fmla="*/ 0 w 49"/>
                      <a:gd name="T41" fmla="*/ 18 h 24"/>
                      <a:gd name="T42" fmla="*/ 1 w 49"/>
                      <a:gd name="T43" fmla="*/ 9 h 24"/>
                      <a:gd name="T44" fmla="*/ 1 w 49"/>
                      <a:gd name="T45" fmla="*/ 4 h 24"/>
                      <a:gd name="T46" fmla="*/ 3 w 49"/>
                      <a:gd name="T47" fmla="*/ 1 h 24"/>
                      <a:gd name="T48" fmla="*/ 5 w 49"/>
                      <a:gd name="T49" fmla="*/ 0 h 24"/>
                      <a:gd name="T50" fmla="*/ 7 w 49"/>
                      <a:gd name="T51" fmla="*/ 0 h 24"/>
                      <a:gd name="T52" fmla="*/ 14 w 49"/>
                      <a:gd name="T53" fmla="*/ 5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4"/>
                      <a:gd name="T83" fmla="*/ 49 w 49"/>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4">
                        <a:moveTo>
                          <a:pt x="14" y="5"/>
                        </a:moveTo>
                        <a:lnTo>
                          <a:pt x="31" y="5"/>
                        </a:lnTo>
                        <a:lnTo>
                          <a:pt x="34" y="1"/>
                        </a:lnTo>
                        <a:lnTo>
                          <a:pt x="35" y="0"/>
                        </a:lnTo>
                        <a:lnTo>
                          <a:pt x="37" y="0"/>
                        </a:lnTo>
                        <a:lnTo>
                          <a:pt x="38" y="0"/>
                        </a:lnTo>
                        <a:lnTo>
                          <a:pt x="40" y="0"/>
                        </a:lnTo>
                        <a:lnTo>
                          <a:pt x="42" y="2"/>
                        </a:lnTo>
                        <a:lnTo>
                          <a:pt x="48" y="2"/>
                        </a:lnTo>
                        <a:lnTo>
                          <a:pt x="48" y="6"/>
                        </a:lnTo>
                        <a:lnTo>
                          <a:pt x="47" y="13"/>
                        </a:lnTo>
                        <a:lnTo>
                          <a:pt x="47" y="18"/>
                        </a:lnTo>
                        <a:lnTo>
                          <a:pt x="43" y="21"/>
                        </a:lnTo>
                        <a:lnTo>
                          <a:pt x="27" y="22"/>
                        </a:lnTo>
                        <a:lnTo>
                          <a:pt x="22" y="21"/>
                        </a:lnTo>
                        <a:lnTo>
                          <a:pt x="20" y="21"/>
                        </a:lnTo>
                        <a:lnTo>
                          <a:pt x="18" y="21"/>
                        </a:lnTo>
                        <a:lnTo>
                          <a:pt x="16" y="23"/>
                        </a:lnTo>
                        <a:lnTo>
                          <a:pt x="3" y="23"/>
                        </a:lnTo>
                        <a:lnTo>
                          <a:pt x="1" y="19"/>
                        </a:lnTo>
                        <a:lnTo>
                          <a:pt x="0" y="18"/>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13" name="Freeform 54"/>
                  <p:cNvSpPr>
                    <a:spLocks/>
                  </p:cNvSpPr>
                  <p:nvPr/>
                </p:nvSpPr>
                <p:spPr bwMode="auto">
                  <a:xfrm>
                    <a:off x="1416" y="2848"/>
                    <a:ext cx="17" cy="23"/>
                  </a:xfrm>
                  <a:custGeom>
                    <a:avLst/>
                    <a:gdLst>
                      <a:gd name="T0" fmla="*/ 9 w 17"/>
                      <a:gd name="T1" fmla="*/ 0 h 23"/>
                      <a:gd name="T2" fmla="*/ 16 w 17"/>
                      <a:gd name="T3" fmla="*/ 6 h 23"/>
                      <a:gd name="T4" fmla="*/ 16 w 17"/>
                      <a:gd name="T5" fmla="*/ 9 h 23"/>
                      <a:gd name="T6" fmla="*/ 16 w 17"/>
                      <a:gd name="T7" fmla="*/ 10 h 23"/>
                      <a:gd name="T8" fmla="*/ 15 w 17"/>
                      <a:gd name="T9" fmla="*/ 13 h 23"/>
                      <a:gd name="T10" fmla="*/ 14 w 17"/>
                      <a:gd name="T11" fmla="*/ 16 h 23"/>
                      <a:gd name="T12" fmla="*/ 12 w 17"/>
                      <a:gd name="T13" fmla="*/ 19 h 23"/>
                      <a:gd name="T14" fmla="*/ 8 w 17"/>
                      <a:gd name="T15" fmla="*/ 22 h 23"/>
                      <a:gd name="T16" fmla="*/ 5 w 17"/>
                      <a:gd name="T17" fmla="*/ 22 h 23"/>
                      <a:gd name="T18" fmla="*/ 3 w 17"/>
                      <a:gd name="T19" fmla="*/ 21 h 23"/>
                      <a:gd name="T20" fmla="*/ 0 w 17"/>
                      <a:gd name="T21" fmla="*/ 17 h 23"/>
                      <a:gd name="T22" fmla="*/ 0 w 17"/>
                      <a:gd name="T23" fmla="*/ 15 h 23"/>
                      <a:gd name="T24" fmla="*/ 1 w 17"/>
                      <a:gd name="T25" fmla="*/ 11 h 23"/>
                      <a:gd name="T26" fmla="*/ 2 w 17"/>
                      <a:gd name="T27" fmla="*/ 4 h 23"/>
                      <a:gd name="T28" fmla="*/ 9 w 17"/>
                      <a:gd name="T29" fmla="*/ 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3"/>
                      <a:gd name="T47" fmla="*/ 17 w 17"/>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3">
                        <a:moveTo>
                          <a:pt x="9" y="0"/>
                        </a:moveTo>
                        <a:lnTo>
                          <a:pt x="16" y="6"/>
                        </a:lnTo>
                        <a:lnTo>
                          <a:pt x="16" y="9"/>
                        </a:lnTo>
                        <a:lnTo>
                          <a:pt x="16" y="10"/>
                        </a:lnTo>
                        <a:lnTo>
                          <a:pt x="15" y="13"/>
                        </a:lnTo>
                        <a:lnTo>
                          <a:pt x="14" y="16"/>
                        </a:lnTo>
                        <a:lnTo>
                          <a:pt x="12" y="19"/>
                        </a:lnTo>
                        <a:lnTo>
                          <a:pt x="8" y="22"/>
                        </a:lnTo>
                        <a:lnTo>
                          <a:pt x="5" y="22"/>
                        </a:lnTo>
                        <a:lnTo>
                          <a:pt x="3" y="21"/>
                        </a:lnTo>
                        <a:lnTo>
                          <a:pt x="0" y="17"/>
                        </a:lnTo>
                        <a:lnTo>
                          <a:pt x="0" y="15"/>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grpSp>
            <p:nvGrpSpPr>
              <p:cNvPr id="10" name="Group 55"/>
              <p:cNvGrpSpPr>
                <a:grpSpLocks/>
              </p:cNvGrpSpPr>
              <p:nvPr/>
            </p:nvGrpSpPr>
            <p:grpSpPr bwMode="auto">
              <a:xfrm>
                <a:off x="1440" y="2531"/>
                <a:ext cx="587" cy="825"/>
                <a:chOff x="1440" y="2531"/>
                <a:chExt cx="587" cy="825"/>
              </a:xfrm>
            </p:grpSpPr>
            <p:sp>
              <p:nvSpPr>
                <p:cNvPr id="36984" name="Freeform 56"/>
                <p:cNvSpPr>
                  <a:spLocks/>
                </p:cNvSpPr>
                <p:nvPr/>
              </p:nvSpPr>
              <p:spPr bwMode="auto">
                <a:xfrm>
                  <a:off x="1440" y="2531"/>
                  <a:ext cx="587" cy="825"/>
                </a:xfrm>
                <a:custGeom>
                  <a:avLst/>
                  <a:gdLst>
                    <a:gd name="T0" fmla="*/ 386 w 587"/>
                    <a:gd name="T1" fmla="*/ 49 h 825"/>
                    <a:gd name="T2" fmla="*/ 425 w 587"/>
                    <a:gd name="T3" fmla="*/ 50 h 825"/>
                    <a:gd name="T4" fmla="*/ 418 w 587"/>
                    <a:gd name="T5" fmla="*/ 78 h 825"/>
                    <a:gd name="T6" fmla="*/ 407 w 587"/>
                    <a:gd name="T7" fmla="*/ 98 h 825"/>
                    <a:gd name="T8" fmla="*/ 471 w 587"/>
                    <a:gd name="T9" fmla="*/ 90 h 825"/>
                    <a:gd name="T10" fmla="*/ 399 w 587"/>
                    <a:gd name="T11" fmla="*/ 134 h 825"/>
                    <a:gd name="T12" fmla="*/ 441 w 587"/>
                    <a:gd name="T13" fmla="*/ 120 h 825"/>
                    <a:gd name="T14" fmla="*/ 463 w 587"/>
                    <a:gd name="T15" fmla="*/ 154 h 825"/>
                    <a:gd name="T16" fmla="*/ 492 w 587"/>
                    <a:gd name="T17" fmla="*/ 179 h 825"/>
                    <a:gd name="T18" fmla="*/ 537 w 587"/>
                    <a:gd name="T19" fmla="*/ 174 h 825"/>
                    <a:gd name="T20" fmla="*/ 560 w 587"/>
                    <a:gd name="T21" fmla="*/ 189 h 825"/>
                    <a:gd name="T22" fmla="*/ 518 w 587"/>
                    <a:gd name="T23" fmla="*/ 215 h 825"/>
                    <a:gd name="T24" fmla="*/ 521 w 587"/>
                    <a:gd name="T25" fmla="*/ 232 h 825"/>
                    <a:gd name="T26" fmla="*/ 459 w 587"/>
                    <a:gd name="T27" fmla="*/ 269 h 825"/>
                    <a:gd name="T28" fmla="*/ 502 w 587"/>
                    <a:gd name="T29" fmla="*/ 286 h 825"/>
                    <a:gd name="T30" fmla="*/ 563 w 587"/>
                    <a:gd name="T31" fmla="*/ 295 h 825"/>
                    <a:gd name="T32" fmla="*/ 470 w 587"/>
                    <a:gd name="T33" fmla="*/ 316 h 825"/>
                    <a:gd name="T34" fmla="*/ 543 w 587"/>
                    <a:gd name="T35" fmla="*/ 315 h 825"/>
                    <a:gd name="T36" fmla="*/ 561 w 587"/>
                    <a:gd name="T37" fmla="*/ 330 h 825"/>
                    <a:gd name="T38" fmla="*/ 492 w 587"/>
                    <a:gd name="T39" fmla="*/ 341 h 825"/>
                    <a:gd name="T40" fmla="*/ 423 w 587"/>
                    <a:gd name="T41" fmla="*/ 357 h 825"/>
                    <a:gd name="T42" fmla="*/ 370 w 587"/>
                    <a:gd name="T43" fmla="*/ 358 h 825"/>
                    <a:gd name="T44" fmla="*/ 335 w 587"/>
                    <a:gd name="T45" fmla="*/ 383 h 825"/>
                    <a:gd name="T46" fmla="*/ 402 w 587"/>
                    <a:gd name="T47" fmla="*/ 386 h 825"/>
                    <a:gd name="T48" fmla="*/ 407 w 587"/>
                    <a:gd name="T49" fmla="*/ 393 h 825"/>
                    <a:gd name="T50" fmla="*/ 364 w 587"/>
                    <a:gd name="T51" fmla="*/ 419 h 825"/>
                    <a:gd name="T52" fmla="*/ 415 w 587"/>
                    <a:gd name="T53" fmla="*/ 449 h 825"/>
                    <a:gd name="T54" fmla="*/ 422 w 587"/>
                    <a:gd name="T55" fmla="*/ 456 h 825"/>
                    <a:gd name="T56" fmla="*/ 379 w 587"/>
                    <a:gd name="T57" fmla="*/ 454 h 825"/>
                    <a:gd name="T58" fmla="*/ 297 w 587"/>
                    <a:gd name="T59" fmla="*/ 439 h 825"/>
                    <a:gd name="T60" fmla="*/ 255 w 587"/>
                    <a:gd name="T61" fmla="*/ 801 h 825"/>
                    <a:gd name="T62" fmla="*/ 200 w 587"/>
                    <a:gd name="T63" fmla="*/ 821 h 825"/>
                    <a:gd name="T64" fmla="*/ 179 w 587"/>
                    <a:gd name="T65" fmla="*/ 463 h 825"/>
                    <a:gd name="T66" fmla="*/ 88 w 587"/>
                    <a:gd name="T67" fmla="*/ 454 h 825"/>
                    <a:gd name="T68" fmla="*/ 54 w 587"/>
                    <a:gd name="T69" fmla="*/ 434 h 825"/>
                    <a:gd name="T70" fmla="*/ 29 w 587"/>
                    <a:gd name="T71" fmla="*/ 414 h 825"/>
                    <a:gd name="T72" fmla="*/ 17 w 587"/>
                    <a:gd name="T73" fmla="*/ 391 h 825"/>
                    <a:gd name="T74" fmla="*/ 86 w 587"/>
                    <a:gd name="T75" fmla="*/ 402 h 825"/>
                    <a:gd name="T76" fmla="*/ 151 w 587"/>
                    <a:gd name="T77" fmla="*/ 414 h 825"/>
                    <a:gd name="T78" fmla="*/ 203 w 587"/>
                    <a:gd name="T79" fmla="*/ 410 h 825"/>
                    <a:gd name="T80" fmla="*/ 229 w 587"/>
                    <a:gd name="T81" fmla="*/ 439 h 825"/>
                    <a:gd name="T82" fmla="*/ 236 w 587"/>
                    <a:gd name="T83" fmla="*/ 420 h 825"/>
                    <a:gd name="T84" fmla="*/ 209 w 587"/>
                    <a:gd name="T85" fmla="*/ 400 h 825"/>
                    <a:gd name="T86" fmla="*/ 148 w 587"/>
                    <a:gd name="T87" fmla="*/ 391 h 825"/>
                    <a:gd name="T88" fmla="*/ 100 w 587"/>
                    <a:gd name="T89" fmla="*/ 386 h 825"/>
                    <a:gd name="T90" fmla="*/ 54 w 587"/>
                    <a:gd name="T91" fmla="*/ 378 h 825"/>
                    <a:gd name="T92" fmla="*/ 83 w 587"/>
                    <a:gd name="T93" fmla="*/ 345 h 825"/>
                    <a:gd name="T94" fmla="*/ 72 w 587"/>
                    <a:gd name="T95" fmla="*/ 311 h 825"/>
                    <a:gd name="T96" fmla="*/ 10 w 587"/>
                    <a:gd name="T97" fmla="*/ 276 h 825"/>
                    <a:gd name="T98" fmla="*/ 37 w 587"/>
                    <a:gd name="T99" fmla="*/ 259 h 825"/>
                    <a:gd name="T100" fmla="*/ 96 w 587"/>
                    <a:gd name="T101" fmla="*/ 242 h 825"/>
                    <a:gd name="T102" fmla="*/ 48 w 587"/>
                    <a:gd name="T103" fmla="*/ 222 h 825"/>
                    <a:gd name="T104" fmla="*/ 34 w 587"/>
                    <a:gd name="T105" fmla="*/ 193 h 825"/>
                    <a:gd name="T106" fmla="*/ 102 w 587"/>
                    <a:gd name="T107" fmla="*/ 168 h 825"/>
                    <a:gd name="T108" fmla="*/ 74 w 587"/>
                    <a:gd name="T109" fmla="*/ 139 h 825"/>
                    <a:gd name="T110" fmla="*/ 80 w 587"/>
                    <a:gd name="T111" fmla="*/ 117 h 825"/>
                    <a:gd name="T112" fmla="*/ 131 w 587"/>
                    <a:gd name="T113" fmla="*/ 78 h 825"/>
                    <a:gd name="T114" fmla="*/ 189 w 587"/>
                    <a:gd name="T115" fmla="*/ 57 h 825"/>
                    <a:gd name="T116" fmla="*/ 221 w 587"/>
                    <a:gd name="T117" fmla="*/ 46 h 825"/>
                    <a:gd name="T118" fmla="*/ 233 w 587"/>
                    <a:gd name="T119" fmla="*/ 26 h 825"/>
                    <a:gd name="T120" fmla="*/ 265 w 587"/>
                    <a:gd name="T121" fmla="*/ 3 h 825"/>
                    <a:gd name="T122" fmla="*/ 296 w 587"/>
                    <a:gd name="T123" fmla="*/ 35 h 825"/>
                    <a:gd name="T124" fmla="*/ 270 w 587"/>
                    <a:gd name="T125" fmla="*/ 37 h 8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7"/>
                    <a:gd name="T190" fmla="*/ 0 h 825"/>
                    <a:gd name="T191" fmla="*/ 587 w 587"/>
                    <a:gd name="T192" fmla="*/ 825 h 8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7" h="825">
                      <a:moveTo>
                        <a:pt x="282" y="60"/>
                      </a:moveTo>
                      <a:lnTo>
                        <a:pt x="305" y="57"/>
                      </a:lnTo>
                      <a:lnTo>
                        <a:pt x="335" y="55"/>
                      </a:lnTo>
                      <a:lnTo>
                        <a:pt x="354" y="55"/>
                      </a:lnTo>
                      <a:lnTo>
                        <a:pt x="377" y="50"/>
                      </a:lnTo>
                      <a:lnTo>
                        <a:pt x="386" y="49"/>
                      </a:lnTo>
                      <a:lnTo>
                        <a:pt x="393" y="46"/>
                      </a:lnTo>
                      <a:lnTo>
                        <a:pt x="401" y="42"/>
                      </a:lnTo>
                      <a:lnTo>
                        <a:pt x="405" y="46"/>
                      </a:lnTo>
                      <a:lnTo>
                        <a:pt x="405" y="52"/>
                      </a:lnTo>
                      <a:lnTo>
                        <a:pt x="421" y="47"/>
                      </a:lnTo>
                      <a:lnTo>
                        <a:pt x="425" y="50"/>
                      </a:lnTo>
                      <a:lnTo>
                        <a:pt x="431" y="55"/>
                      </a:lnTo>
                      <a:lnTo>
                        <a:pt x="438" y="59"/>
                      </a:lnTo>
                      <a:lnTo>
                        <a:pt x="438" y="64"/>
                      </a:lnTo>
                      <a:lnTo>
                        <a:pt x="438" y="65"/>
                      </a:lnTo>
                      <a:lnTo>
                        <a:pt x="438" y="69"/>
                      </a:lnTo>
                      <a:lnTo>
                        <a:pt x="418" y="78"/>
                      </a:lnTo>
                      <a:lnTo>
                        <a:pt x="406" y="84"/>
                      </a:lnTo>
                      <a:lnTo>
                        <a:pt x="390" y="87"/>
                      </a:lnTo>
                      <a:lnTo>
                        <a:pt x="381" y="94"/>
                      </a:lnTo>
                      <a:lnTo>
                        <a:pt x="374" y="105"/>
                      </a:lnTo>
                      <a:lnTo>
                        <a:pt x="385" y="100"/>
                      </a:lnTo>
                      <a:lnTo>
                        <a:pt x="407" y="98"/>
                      </a:lnTo>
                      <a:lnTo>
                        <a:pt x="426" y="91"/>
                      </a:lnTo>
                      <a:lnTo>
                        <a:pt x="441" y="85"/>
                      </a:lnTo>
                      <a:lnTo>
                        <a:pt x="454" y="84"/>
                      </a:lnTo>
                      <a:lnTo>
                        <a:pt x="468" y="83"/>
                      </a:lnTo>
                      <a:lnTo>
                        <a:pt x="472" y="85"/>
                      </a:lnTo>
                      <a:lnTo>
                        <a:pt x="471" y="90"/>
                      </a:lnTo>
                      <a:lnTo>
                        <a:pt x="466" y="101"/>
                      </a:lnTo>
                      <a:lnTo>
                        <a:pt x="441" y="115"/>
                      </a:lnTo>
                      <a:lnTo>
                        <a:pt x="425" y="122"/>
                      </a:lnTo>
                      <a:lnTo>
                        <a:pt x="415" y="120"/>
                      </a:lnTo>
                      <a:lnTo>
                        <a:pt x="414" y="125"/>
                      </a:lnTo>
                      <a:lnTo>
                        <a:pt x="399" y="134"/>
                      </a:lnTo>
                      <a:lnTo>
                        <a:pt x="402" y="140"/>
                      </a:lnTo>
                      <a:lnTo>
                        <a:pt x="412" y="140"/>
                      </a:lnTo>
                      <a:lnTo>
                        <a:pt x="418" y="137"/>
                      </a:lnTo>
                      <a:lnTo>
                        <a:pt x="419" y="135"/>
                      </a:lnTo>
                      <a:lnTo>
                        <a:pt x="428" y="128"/>
                      </a:lnTo>
                      <a:lnTo>
                        <a:pt x="441" y="120"/>
                      </a:lnTo>
                      <a:lnTo>
                        <a:pt x="456" y="119"/>
                      </a:lnTo>
                      <a:lnTo>
                        <a:pt x="450" y="130"/>
                      </a:lnTo>
                      <a:lnTo>
                        <a:pt x="447" y="135"/>
                      </a:lnTo>
                      <a:lnTo>
                        <a:pt x="444" y="142"/>
                      </a:lnTo>
                      <a:lnTo>
                        <a:pt x="453" y="149"/>
                      </a:lnTo>
                      <a:lnTo>
                        <a:pt x="463" y="154"/>
                      </a:lnTo>
                      <a:lnTo>
                        <a:pt x="470" y="150"/>
                      </a:lnTo>
                      <a:lnTo>
                        <a:pt x="476" y="150"/>
                      </a:lnTo>
                      <a:lnTo>
                        <a:pt x="489" y="152"/>
                      </a:lnTo>
                      <a:lnTo>
                        <a:pt x="492" y="158"/>
                      </a:lnTo>
                      <a:lnTo>
                        <a:pt x="502" y="159"/>
                      </a:lnTo>
                      <a:lnTo>
                        <a:pt x="492" y="179"/>
                      </a:lnTo>
                      <a:lnTo>
                        <a:pt x="489" y="185"/>
                      </a:lnTo>
                      <a:lnTo>
                        <a:pt x="482" y="190"/>
                      </a:lnTo>
                      <a:lnTo>
                        <a:pt x="492" y="190"/>
                      </a:lnTo>
                      <a:lnTo>
                        <a:pt x="514" y="178"/>
                      </a:lnTo>
                      <a:lnTo>
                        <a:pt x="527" y="173"/>
                      </a:lnTo>
                      <a:lnTo>
                        <a:pt x="537" y="174"/>
                      </a:lnTo>
                      <a:lnTo>
                        <a:pt x="541" y="178"/>
                      </a:lnTo>
                      <a:lnTo>
                        <a:pt x="541" y="184"/>
                      </a:lnTo>
                      <a:lnTo>
                        <a:pt x="541" y="189"/>
                      </a:lnTo>
                      <a:lnTo>
                        <a:pt x="553" y="185"/>
                      </a:lnTo>
                      <a:lnTo>
                        <a:pt x="559" y="184"/>
                      </a:lnTo>
                      <a:lnTo>
                        <a:pt x="560" y="189"/>
                      </a:lnTo>
                      <a:lnTo>
                        <a:pt x="564" y="193"/>
                      </a:lnTo>
                      <a:lnTo>
                        <a:pt x="557" y="199"/>
                      </a:lnTo>
                      <a:lnTo>
                        <a:pt x="547" y="209"/>
                      </a:lnTo>
                      <a:lnTo>
                        <a:pt x="534" y="214"/>
                      </a:lnTo>
                      <a:lnTo>
                        <a:pt x="524" y="217"/>
                      </a:lnTo>
                      <a:lnTo>
                        <a:pt x="518" y="215"/>
                      </a:lnTo>
                      <a:lnTo>
                        <a:pt x="504" y="216"/>
                      </a:lnTo>
                      <a:lnTo>
                        <a:pt x="494" y="230"/>
                      </a:lnTo>
                      <a:lnTo>
                        <a:pt x="498" y="234"/>
                      </a:lnTo>
                      <a:lnTo>
                        <a:pt x="505" y="232"/>
                      </a:lnTo>
                      <a:lnTo>
                        <a:pt x="518" y="230"/>
                      </a:lnTo>
                      <a:lnTo>
                        <a:pt x="521" y="232"/>
                      </a:lnTo>
                      <a:lnTo>
                        <a:pt x="524" y="239"/>
                      </a:lnTo>
                      <a:lnTo>
                        <a:pt x="520" y="243"/>
                      </a:lnTo>
                      <a:lnTo>
                        <a:pt x="510" y="247"/>
                      </a:lnTo>
                      <a:lnTo>
                        <a:pt x="495" y="252"/>
                      </a:lnTo>
                      <a:lnTo>
                        <a:pt x="476" y="260"/>
                      </a:lnTo>
                      <a:lnTo>
                        <a:pt x="459" y="269"/>
                      </a:lnTo>
                      <a:lnTo>
                        <a:pt x="459" y="282"/>
                      </a:lnTo>
                      <a:lnTo>
                        <a:pt x="464" y="294"/>
                      </a:lnTo>
                      <a:lnTo>
                        <a:pt x="469" y="299"/>
                      </a:lnTo>
                      <a:lnTo>
                        <a:pt x="479" y="293"/>
                      </a:lnTo>
                      <a:lnTo>
                        <a:pt x="492" y="287"/>
                      </a:lnTo>
                      <a:lnTo>
                        <a:pt x="502" y="286"/>
                      </a:lnTo>
                      <a:lnTo>
                        <a:pt x="527" y="281"/>
                      </a:lnTo>
                      <a:lnTo>
                        <a:pt x="538" y="283"/>
                      </a:lnTo>
                      <a:lnTo>
                        <a:pt x="544" y="285"/>
                      </a:lnTo>
                      <a:lnTo>
                        <a:pt x="560" y="285"/>
                      </a:lnTo>
                      <a:lnTo>
                        <a:pt x="563" y="290"/>
                      </a:lnTo>
                      <a:lnTo>
                        <a:pt x="563" y="295"/>
                      </a:lnTo>
                      <a:lnTo>
                        <a:pt x="549" y="301"/>
                      </a:lnTo>
                      <a:lnTo>
                        <a:pt x="535" y="311"/>
                      </a:lnTo>
                      <a:lnTo>
                        <a:pt x="518" y="311"/>
                      </a:lnTo>
                      <a:lnTo>
                        <a:pt x="502" y="308"/>
                      </a:lnTo>
                      <a:lnTo>
                        <a:pt x="476" y="315"/>
                      </a:lnTo>
                      <a:lnTo>
                        <a:pt x="470" y="316"/>
                      </a:lnTo>
                      <a:lnTo>
                        <a:pt x="466" y="321"/>
                      </a:lnTo>
                      <a:lnTo>
                        <a:pt x="489" y="325"/>
                      </a:lnTo>
                      <a:lnTo>
                        <a:pt x="504" y="322"/>
                      </a:lnTo>
                      <a:lnTo>
                        <a:pt x="521" y="318"/>
                      </a:lnTo>
                      <a:lnTo>
                        <a:pt x="537" y="317"/>
                      </a:lnTo>
                      <a:lnTo>
                        <a:pt x="543" y="315"/>
                      </a:lnTo>
                      <a:lnTo>
                        <a:pt x="556" y="308"/>
                      </a:lnTo>
                      <a:lnTo>
                        <a:pt x="566" y="308"/>
                      </a:lnTo>
                      <a:lnTo>
                        <a:pt x="583" y="307"/>
                      </a:lnTo>
                      <a:lnTo>
                        <a:pt x="580" y="314"/>
                      </a:lnTo>
                      <a:lnTo>
                        <a:pt x="586" y="316"/>
                      </a:lnTo>
                      <a:lnTo>
                        <a:pt x="561" y="330"/>
                      </a:lnTo>
                      <a:lnTo>
                        <a:pt x="523" y="338"/>
                      </a:lnTo>
                      <a:lnTo>
                        <a:pt x="513" y="338"/>
                      </a:lnTo>
                      <a:lnTo>
                        <a:pt x="518" y="332"/>
                      </a:lnTo>
                      <a:lnTo>
                        <a:pt x="509" y="332"/>
                      </a:lnTo>
                      <a:lnTo>
                        <a:pt x="502" y="336"/>
                      </a:lnTo>
                      <a:lnTo>
                        <a:pt x="492" y="341"/>
                      </a:lnTo>
                      <a:lnTo>
                        <a:pt x="482" y="350"/>
                      </a:lnTo>
                      <a:lnTo>
                        <a:pt x="473" y="353"/>
                      </a:lnTo>
                      <a:lnTo>
                        <a:pt x="458" y="353"/>
                      </a:lnTo>
                      <a:lnTo>
                        <a:pt x="453" y="351"/>
                      </a:lnTo>
                      <a:lnTo>
                        <a:pt x="438" y="353"/>
                      </a:lnTo>
                      <a:lnTo>
                        <a:pt x="423" y="357"/>
                      </a:lnTo>
                      <a:lnTo>
                        <a:pt x="417" y="357"/>
                      </a:lnTo>
                      <a:lnTo>
                        <a:pt x="412" y="363"/>
                      </a:lnTo>
                      <a:lnTo>
                        <a:pt x="399" y="361"/>
                      </a:lnTo>
                      <a:lnTo>
                        <a:pt x="399" y="355"/>
                      </a:lnTo>
                      <a:lnTo>
                        <a:pt x="391" y="355"/>
                      </a:lnTo>
                      <a:lnTo>
                        <a:pt x="370" y="358"/>
                      </a:lnTo>
                      <a:lnTo>
                        <a:pt x="338" y="360"/>
                      </a:lnTo>
                      <a:lnTo>
                        <a:pt x="322" y="358"/>
                      </a:lnTo>
                      <a:lnTo>
                        <a:pt x="303" y="360"/>
                      </a:lnTo>
                      <a:lnTo>
                        <a:pt x="294" y="365"/>
                      </a:lnTo>
                      <a:lnTo>
                        <a:pt x="294" y="370"/>
                      </a:lnTo>
                      <a:lnTo>
                        <a:pt x="335" y="383"/>
                      </a:lnTo>
                      <a:lnTo>
                        <a:pt x="346" y="376"/>
                      </a:lnTo>
                      <a:lnTo>
                        <a:pt x="354" y="386"/>
                      </a:lnTo>
                      <a:lnTo>
                        <a:pt x="366" y="387"/>
                      </a:lnTo>
                      <a:lnTo>
                        <a:pt x="384" y="383"/>
                      </a:lnTo>
                      <a:lnTo>
                        <a:pt x="394" y="383"/>
                      </a:lnTo>
                      <a:lnTo>
                        <a:pt x="402" y="386"/>
                      </a:lnTo>
                      <a:lnTo>
                        <a:pt x="418" y="381"/>
                      </a:lnTo>
                      <a:lnTo>
                        <a:pt x="428" y="382"/>
                      </a:lnTo>
                      <a:lnTo>
                        <a:pt x="418" y="400"/>
                      </a:lnTo>
                      <a:lnTo>
                        <a:pt x="413" y="397"/>
                      </a:lnTo>
                      <a:lnTo>
                        <a:pt x="416" y="392"/>
                      </a:lnTo>
                      <a:lnTo>
                        <a:pt x="407" y="393"/>
                      </a:lnTo>
                      <a:lnTo>
                        <a:pt x="394" y="397"/>
                      </a:lnTo>
                      <a:lnTo>
                        <a:pt x="380" y="398"/>
                      </a:lnTo>
                      <a:lnTo>
                        <a:pt x="371" y="401"/>
                      </a:lnTo>
                      <a:lnTo>
                        <a:pt x="358" y="403"/>
                      </a:lnTo>
                      <a:lnTo>
                        <a:pt x="345" y="406"/>
                      </a:lnTo>
                      <a:lnTo>
                        <a:pt x="364" y="419"/>
                      </a:lnTo>
                      <a:lnTo>
                        <a:pt x="373" y="427"/>
                      </a:lnTo>
                      <a:lnTo>
                        <a:pt x="377" y="436"/>
                      </a:lnTo>
                      <a:lnTo>
                        <a:pt x="385" y="432"/>
                      </a:lnTo>
                      <a:lnTo>
                        <a:pt x="401" y="438"/>
                      </a:lnTo>
                      <a:lnTo>
                        <a:pt x="410" y="442"/>
                      </a:lnTo>
                      <a:lnTo>
                        <a:pt x="415" y="449"/>
                      </a:lnTo>
                      <a:lnTo>
                        <a:pt x="422" y="449"/>
                      </a:lnTo>
                      <a:lnTo>
                        <a:pt x="428" y="452"/>
                      </a:lnTo>
                      <a:lnTo>
                        <a:pt x="435" y="449"/>
                      </a:lnTo>
                      <a:lnTo>
                        <a:pt x="442" y="451"/>
                      </a:lnTo>
                      <a:lnTo>
                        <a:pt x="431" y="453"/>
                      </a:lnTo>
                      <a:lnTo>
                        <a:pt x="422" y="456"/>
                      </a:lnTo>
                      <a:lnTo>
                        <a:pt x="414" y="455"/>
                      </a:lnTo>
                      <a:lnTo>
                        <a:pt x="410" y="458"/>
                      </a:lnTo>
                      <a:lnTo>
                        <a:pt x="406" y="458"/>
                      </a:lnTo>
                      <a:lnTo>
                        <a:pt x="402" y="449"/>
                      </a:lnTo>
                      <a:lnTo>
                        <a:pt x="383" y="449"/>
                      </a:lnTo>
                      <a:lnTo>
                        <a:pt x="379" y="454"/>
                      </a:lnTo>
                      <a:lnTo>
                        <a:pt x="358" y="451"/>
                      </a:lnTo>
                      <a:lnTo>
                        <a:pt x="346" y="443"/>
                      </a:lnTo>
                      <a:lnTo>
                        <a:pt x="322" y="442"/>
                      </a:lnTo>
                      <a:lnTo>
                        <a:pt x="314" y="437"/>
                      </a:lnTo>
                      <a:lnTo>
                        <a:pt x="303" y="438"/>
                      </a:lnTo>
                      <a:lnTo>
                        <a:pt x="297" y="439"/>
                      </a:lnTo>
                      <a:lnTo>
                        <a:pt x="290" y="435"/>
                      </a:lnTo>
                      <a:lnTo>
                        <a:pt x="283" y="436"/>
                      </a:lnTo>
                      <a:lnTo>
                        <a:pt x="269" y="447"/>
                      </a:lnTo>
                      <a:lnTo>
                        <a:pt x="265" y="473"/>
                      </a:lnTo>
                      <a:lnTo>
                        <a:pt x="252" y="795"/>
                      </a:lnTo>
                      <a:lnTo>
                        <a:pt x="255" y="801"/>
                      </a:lnTo>
                      <a:lnTo>
                        <a:pt x="260" y="806"/>
                      </a:lnTo>
                      <a:lnTo>
                        <a:pt x="286" y="824"/>
                      </a:lnTo>
                      <a:lnTo>
                        <a:pt x="271" y="823"/>
                      </a:lnTo>
                      <a:lnTo>
                        <a:pt x="237" y="809"/>
                      </a:lnTo>
                      <a:lnTo>
                        <a:pt x="227" y="809"/>
                      </a:lnTo>
                      <a:lnTo>
                        <a:pt x="200" y="821"/>
                      </a:lnTo>
                      <a:lnTo>
                        <a:pt x="188" y="820"/>
                      </a:lnTo>
                      <a:lnTo>
                        <a:pt x="209" y="802"/>
                      </a:lnTo>
                      <a:lnTo>
                        <a:pt x="217" y="793"/>
                      </a:lnTo>
                      <a:lnTo>
                        <a:pt x="234" y="478"/>
                      </a:lnTo>
                      <a:lnTo>
                        <a:pt x="215" y="468"/>
                      </a:lnTo>
                      <a:lnTo>
                        <a:pt x="179" y="463"/>
                      </a:lnTo>
                      <a:lnTo>
                        <a:pt x="144" y="458"/>
                      </a:lnTo>
                      <a:lnTo>
                        <a:pt x="138" y="464"/>
                      </a:lnTo>
                      <a:lnTo>
                        <a:pt x="116" y="457"/>
                      </a:lnTo>
                      <a:lnTo>
                        <a:pt x="111" y="456"/>
                      </a:lnTo>
                      <a:lnTo>
                        <a:pt x="99" y="454"/>
                      </a:lnTo>
                      <a:lnTo>
                        <a:pt x="88" y="454"/>
                      </a:lnTo>
                      <a:lnTo>
                        <a:pt x="86" y="451"/>
                      </a:lnTo>
                      <a:lnTo>
                        <a:pt x="82" y="447"/>
                      </a:lnTo>
                      <a:lnTo>
                        <a:pt x="75" y="446"/>
                      </a:lnTo>
                      <a:lnTo>
                        <a:pt x="66" y="442"/>
                      </a:lnTo>
                      <a:lnTo>
                        <a:pt x="61" y="435"/>
                      </a:lnTo>
                      <a:lnTo>
                        <a:pt x="54" y="434"/>
                      </a:lnTo>
                      <a:lnTo>
                        <a:pt x="48" y="433"/>
                      </a:lnTo>
                      <a:lnTo>
                        <a:pt x="50" y="428"/>
                      </a:lnTo>
                      <a:lnTo>
                        <a:pt x="42" y="424"/>
                      </a:lnTo>
                      <a:lnTo>
                        <a:pt x="36" y="422"/>
                      </a:lnTo>
                      <a:lnTo>
                        <a:pt x="35" y="418"/>
                      </a:lnTo>
                      <a:lnTo>
                        <a:pt x="29" y="414"/>
                      </a:lnTo>
                      <a:lnTo>
                        <a:pt x="16" y="411"/>
                      </a:lnTo>
                      <a:lnTo>
                        <a:pt x="11" y="406"/>
                      </a:lnTo>
                      <a:lnTo>
                        <a:pt x="6" y="400"/>
                      </a:lnTo>
                      <a:lnTo>
                        <a:pt x="0" y="394"/>
                      </a:lnTo>
                      <a:lnTo>
                        <a:pt x="10" y="394"/>
                      </a:lnTo>
                      <a:lnTo>
                        <a:pt x="17" y="391"/>
                      </a:lnTo>
                      <a:lnTo>
                        <a:pt x="29" y="391"/>
                      </a:lnTo>
                      <a:lnTo>
                        <a:pt x="45" y="394"/>
                      </a:lnTo>
                      <a:lnTo>
                        <a:pt x="56" y="398"/>
                      </a:lnTo>
                      <a:lnTo>
                        <a:pt x="70" y="402"/>
                      </a:lnTo>
                      <a:lnTo>
                        <a:pt x="79" y="401"/>
                      </a:lnTo>
                      <a:lnTo>
                        <a:pt x="86" y="402"/>
                      </a:lnTo>
                      <a:lnTo>
                        <a:pt x="99" y="406"/>
                      </a:lnTo>
                      <a:lnTo>
                        <a:pt x="113" y="413"/>
                      </a:lnTo>
                      <a:lnTo>
                        <a:pt x="128" y="412"/>
                      </a:lnTo>
                      <a:lnTo>
                        <a:pt x="134" y="408"/>
                      </a:lnTo>
                      <a:lnTo>
                        <a:pt x="141" y="409"/>
                      </a:lnTo>
                      <a:lnTo>
                        <a:pt x="151" y="414"/>
                      </a:lnTo>
                      <a:lnTo>
                        <a:pt x="159" y="420"/>
                      </a:lnTo>
                      <a:lnTo>
                        <a:pt x="176" y="421"/>
                      </a:lnTo>
                      <a:lnTo>
                        <a:pt x="186" y="408"/>
                      </a:lnTo>
                      <a:lnTo>
                        <a:pt x="195" y="401"/>
                      </a:lnTo>
                      <a:lnTo>
                        <a:pt x="200" y="401"/>
                      </a:lnTo>
                      <a:lnTo>
                        <a:pt x="203" y="410"/>
                      </a:lnTo>
                      <a:lnTo>
                        <a:pt x="206" y="414"/>
                      </a:lnTo>
                      <a:lnTo>
                        <a:pt x="211" y="436"/>
                      </a:lnTo>
                      <a:lnTo>
                        <a:pt x="216" y="440"/>
                      </a:lnTo>
                      <a:lnTo>
                        <a:pt x="223" y="445"/>
                      </a:lnTo>
                      <a:lnTo>
                        <a:pt x="231" y="446"/>
                      </a:lnTo>
                      <a:lnTo>
                        <a:pt x="229" y="439"/>
                      </a:lnTo>
                      <a:lnTo>
                        <a:pt x="225" y="435"/>
                      </a:lnTo>
                      <a:lnTo>
                        <a:pt x="229" y="431"/>
                      </a:lnTo>
                      <a:lnTo>
                        <a:pt x="227" y="425"/>
                      </a:lnTo>
                      <a:lnTo>
                        <a:pt x="222" y="418"/>
                      </a:lnTo>
                      <a:lnTo>
                        <a:pt x="224" y="416"/>
                      </a:lnTo>
                      <a:lnTo>
                        <a:pt x="236" y="420"/>
                      </a:lnTo>
                      <a:lnTo>
                        <a:pt x="238" y="414"/>
                      </a:lnTo>
                      <a:lnTo>
                        <a:pt x="240" y="409"/>
                      </a:lnTo>
                      <a:lnTo>
                        <a:pt x="237" y="404"/>
                      </a:lnTo>
                      <a:lnTo>
                        <a:pt x="237" y="396"/>
                      </a:lnTo>
                      <a:lnTo>
                        <a:pt x="224" y="398"/>
                      </a:lnTo>
                      <a:lnTo>
                        <a:pt x="209" y="400"/>
                      </a:lnTo>
                      <a:lnTo>
                        <a:pt x="194" y="392"/>
                      </a:lnTo>
                      <a:lnTo>
                        <a:pt x="188" y="391"/>
                      </a:lnTo>
                      <a:lnTo>
                        <a:pt x="180" y="391"/>
                      </a:lnTo>
                      <a:lnTo>
                        <a:pt x="168" y="394"/>
                      </a:lnTo>
                      <a:lnTo>
                        <a:pt x="160" y="395"/>
                      </a:lnTo>
                      <a:lnTo>
                        <a:pt x="148" y="391"/>
                      </a:lnTo>
                      <a:lnTo>
                        <a:pt x="138" y="390"/>
                      </a:lnTo>
                      <a:lnTo>
                        <a:pt x="130" y="393"/>
                      </a:lnTo>
                      <a:lnTo>
                        <a:pt x="125" y="393"/>
                      </a:lnTo>
                      <a:lnTo>
                        <a:pt x="117" y="389"/>
                      </a:lnTo>
                      <a:lnTo>
                        <a:pt x="108" y="386"/>
                      </a:lnTo>
                      <a:lnTo>
                        <a:pt x="100" y="386"/>
                      </a:lnTo>
                      <a:lnTo>
                        <a:pt x="98" y="391"/>
                      </a:lnTo>
                      <a:lnTo>
                        <a:pt x="93" y="392"/>
                      </a:lnTo>
                      <a:lnTo>
                        <a:pt x="84" y="388"/>
                      </a:lnTo>
                      <a:lnTo>
                        <a:pt x="77" y="385"/>
                      </a:lnTo>
                      <a:lnTo>
                        <a:pt x="64" y="385"/>
                      </a:lnTo>
                      <a:lnTo>
                        <a:pt x="54" y="378"/>
                      </a:lnTo>
                      <a:lnTo>
                        <a:pt x="51" y="363"/>
                      </a:lnTo>
                      <a:lnTo>
                        <a:pt x="58" y="356"/>
                      </a:lnTo>
                      <a:lnTo>
                        <a:pt x="63" y="354"/>
                      </a:lnTo>
                      <a:lnTo>
                        <a:pt x="74" y="355"/>
                      </a:lnTo>
                      <a:lnTo>
                        <a:pt x="86" y="354"/>
                      </a:lnTo>
                      <a:lnTo>
                        <a:pt x="83" y="345"/>
                      </a:lnTo>
                      <a:lnTo>
                        <a:pt x="74" y="342"/>
                      </a:lnTo>
                      <a:lnTo>
                        <a:pt x="70" y="337"/>
                      </a:lnTo>
                      <a:lnTo>
                        <a:pt x="61" y="335"/>
                      </a:lnTo>
                      <a:lnTo>
                        <a:pt x="61" y="328"/>
                      </a:lnTo>
                      <a:lnTo>
                        <a:pt x="67" y="320"/>
                      </a:lnTo>
                      <a:lnTo>
                        <a:pt x="72" y="311"/>
                      </a:lnTo>
                      <a:lnTo>
                        <a:pt x="54" y="306"/>
                      </a:lnTo>
                      <a:lnTo>
                        <a:pt x="33" y="303"/>
                      </a:lnTo>
                      <a:lnTo>
                        <a:pt x="34" y="297"/>
                      </a:lnTo>
                      <a:lnTo>
                        <a:pt x="18" y="287"/>
                      </a:lnTo>
                      <a:lnTo>
                        <a:pt x="12" y="281"/>
                      </a:lnTo>
                      <a:lnTo>
                        <a:pt x="10" y="276"/>
                      </a:lnTo>
                      <a:lnTo>
                        <a:pt x="13" y="271"/>
                      </a:lnTo>
                      <a:lnTo>
                        <a:pt x="14" y="264"/>
                      </a:lnTo>
                      <a:lnTo>
                        <a:pt x="23" y="265"/>
                      </a:lnTo>
                      <a:lnTo>
                        <a:pt x="31" y="264"/>
                      </a:lnTo>
                      <a:lnTo>
                        <a:pt x="34" y="259"/>
                      </a:lnTo>
                      <a:lnTo>
                        <a:pt x="37" y="259"/>
                      </a:lnTo>
                      <a:lnTo>
                        <a:pt x="58" y="260"/>
                      </a:lnTo>
                      <a:lnTo>
                        <a:pt x="73" y="257"/>
                      </a:lnTo>
                      <a:lnTo>
                        <a:pt x="80" y="250"/>
                      </a:lnTo>
                      <a:lnTo>
                        <a:pt x="90" y="250"/>
                      </a:lnTo>
                      <a:lnTo>
                        <a:pt x="96" y="249"/>
                      </a:lnTo>
                      <a:lnTo>
                        <a:pt x="96" y="242"/>
                      </a:lnTo>
                      <a:lnTo>
                        <a:pt x="92" y="237"/>
                      </a:lnTo>
                      <a:lnTo>
                        <a:pt x="86" y="237"/>
                      </a:lnTo>
                      <a:lnTo>
                        <a:pt x="67" y="239"/>
                      </a:lnTo>
                      <a:lnTo>
                        <a:pt x="46" y="240"/>
                      </a:lnTo>
                      <a:lnTo>
                        <a:pt x="54" y="230"/>
                      </a:lnTo>
                      <a:lnTo>
                        <a:pt x="48" y="222"/>
                      </a:lnTo>
                      <a:lnTo>
                        <a:pt x="35" y="215"/>
                      </a:lnTo>
                      <a:lnTo>
                        <a:pt x="25" y="211"/>
                      </a:lnTo>
                      <a:lnTo>
                        <a:pt x="16" y="211"/>
                      </a:lnTo>
                      <a:lnTo>
                        <a:pt x="15" y="202"/>
                      </a:lnTo>
                      <a:lnTo>
                        <a:pt x="22" y="202"/>
                      </a:lnTo>
                      <a:lnTo>
                        <a:pt x="34" y="193"/>
                      </a:lnTo>
                      <a:lnTo>
                        <a:pt x="51" y="179"/>
                      </a:lnTo>
                      <a:lnTo>
                        <a:pt x="60" y="172"/>
                      </a:lnTo>
                      <a:lnTo>
                        <a:pt x="72" y="180"/>
                      </a:lnTo>
                      <a:lnTo>
                        <a:pt x="83" y="177"/>
                      </a:lnTo>
                      <a:lnTo>
                        <a:pt x="94" y="172"/>
                      </a:lnTo>
                      <a:lnTo>
                        <a:pt x="102" y="168"/>
                      </a:lnTo>
                      <a:lnTo>
                        <a:pt x="108" y="163"/>
                      </a:lnTo>
                      <a:lnTo>
                        <a:pt x="102" y="157"/>
                      </a:lnTo>
                      <a:lnTo>
                        <a:pt x="99" y="149"/>
                      </a:lnTo>
                      <a:lnTo>
                        <a:pt x="81" y="146"/>
                      </a:lnTo>
                      <a:lnTo>
                        <a:pt x="76" y="144"/>
                      </a:lnTo>
                      <a:lnTo>
                        <a:pt x="74" y="139"/>
                      </a:lnTo>
                      <a:lnTo>
                        <a:pt x="68" y="134"/>
                      </a:lnTo>
                      <a:lnTo>
                        <a:pt x="62" y="135"/>
                      </a:lnTo>
                      <a:lnTo>
                        <a:pt x="51" y="134"/>
                      </a:lnTo>
                      <a:lnTo>
                        <a:pt x="58" y="122"/>
                      </a:lnTo>
                      <a:lnTo>
                        <a:pt x="70" y="119"/>
                      </a:lnTo>
                      <a:lnTo>
                        <a:pt x="80" y="117"/>
                      </a:lnTo>
                      <a:lnTo>
                        <a:pt x="86" y="115"/>
                      </a:lnTo>
                      <a:lnTo>
                        <a:pt x="96" y="95"/>
                      </a:lnTo>
                      <a:lnTo>
                        <a:pt x="96" y="90"/>
                      </a:lnTo>
                      <a:lnTo>
                        <a:pt x="109" y="89"/>
                      </a:lnTo>
                      <a:lnTo>
                        <a:pt x="125" y="88"/>
                      </a:lnTo>
                      <a:lnTo>
                        <a:pt x="131" y="78"/>
                      </a:lnTo>
                      <a:lnTo>
                        <a:pt x="139" y="74"/>
                      </a:lnTo>
                      <a:lnTo>
                        <a:pt x="149" y="70"/>
                      </a:lnTo>
                      <a:lnTo>
                        <a:pt x="163" y="60"/>
                      </a:lnTo>
                      <a:lnTo>
                        <a:pt x="175" y="54"/>
                      </a:lnTo>
                      <a:lnTo>
                        <a:pt x="183" y="54"/>
                      </a:lnTo>
                      <a:lnTo>
                        <a:pt x="189" y="57"/>
                      </a:lnTo>
                      <a:lnTo>
                        <a:pt x="202" y="57"/>
                      </a:lnTo>
                      <a:lnTo>
                        <a:pt x="211" y="55"/>
                      </a:lnTo>
                      <a:lnTo>
                        <a:pt x="216" y="53"/>
                      </a:lnTo>
                      <a:lnTo>
                        <a:pt x="221" y="50"/>
                      </a:lnTo>
                      <a:lnTo>
                        <a:pt x="225" y="50"/>
                      </a:lnTo>
                      <a:lnTo>
                        <a:pt x="221" y="46"/>
                      </a:lnTo>
                      <a:lnTo>
                        <a:pt x="215" y="43"/>
                      </a:lnTo>
                      <a:lnTo>
                        <a:pt x="218" y="39"/>
                      </a:lnTo>
                      <a:lnTo>
                        <a:pt x="220" y="36"/>
                      </a:lnTo>
                      <a:lnTo>
                        <a:pt x="221" y="33"/>
                      </a:lnTo>
                      <a:lnTo>
                        <a:pt x="223" y="31"/>
                      </a:lnTo>
                      <a:lnTo>
                        <a:pt x="233" y="26"/>
                      </a:lnTo>
                      <a:lnTo>
                        <a:pt x="237" y="22"/>
                      </a:lnTo>
                      <a:lnTo>
                        <a:pt x="237" y="13"/>
                      </a:lnTo>
                      <a:lnTo>
                        <a:pt x="236" y="15"/>
                      </a:lnTo>
                      <a:lnTo>
                        <a:pt x="247" y="7"/>
                      </a:lnTo>
                      <a:lnTo>
                        <a:pt x="258" y="0"/>
                      </a:lnTo>
                      <a:lnTo>
                        <a:pt x="265" y="3"/>
                      </a:lnTo>
                      <a:lnTo>
                        <a:pt x="255" y="6"/>
                      </a:lnTo>
                      <a:lnTo>
                        <a:pt x="260" y="8"/>
                      </a:lnTo>
                      <a:lnTo>
                        <a:pt x="267" y="10"/>
                      </a:lnTo>
                      <a:lnTo>
                        <a:pt x="302" y="26"/>
                      </a:lnTo>
                      <a:lnTo>
                        <a:pt x="302" y="29"/>
                      </a:lnTo>
                      <a:lnTo>
                        <a:pt x="296" y="35"/>
                      </a:lnTo>
                      <a:lnTo>
                        <a:pt x="290" y="37"/>
                      </a:lnTo>
                      <a:lnTo>
                        <a:pt x="285" y="37"/>
                      </a:lnTo>
                      <a:lnTo>
                        <a:pt x="282" y="34"/>
                      </a:lnTo>
                      <a:lnTo>
                        <a:pt x="273" y="31"/>
                      </a:lnTo>
                      <a:lnTo>
                        <a:pt x="268" y="33"/>
                      </a:lnTo>
                      <a:lnTo>
                        <a:pt x="270" y="37"/>
                      </a:lnTo>
                      <a:lnTo>
                        <a:pt x="274" y="39"/>
                      </a:lnTo>
                      <a:lnTo>
                        <a:pt x="283" y="41"/>
                      </a:lnTo>
                      <a:lnTo>
                        <a:pt x="281" y="47"/>
                      </a:lnTo>
                      <a:lnTo>
                        <a:pt x="282" y="53"/>
                      </a:lnTo>
                      <a:lnTo>
                        <a:pt x="282" y="60"/>
                      </a:lnTo>
                    </a:path>
                  </a:pathLst>
                </a:custGeom>
                <a:solidFill>
                  <a:srgbClr val="00E000"/>
                </a:solidFill>
                <a:ln w="9525" cap="rnd">
                  <a:noFill/>
                  <a:round/>
                  <a:headEnd/>
                  <a:tailEnd/>
                </a:ln>
              </p:spPr>
              <p:txBody>
                <a:bodyPr/>
                <a:lstStyle/>
                <a:p>
                  <a:endParaRPr lang="en-US"/>
                </a:p>
              </p:txBody>
            </p:sp>
            <p:grpSp>
              <p:nvGrpSpPr>
                <p:cNvPr id="11" name="Group 57"/>
                <p:cNvGrpSpPr>
                  <a:grpSpLocks/>
                </p:cNvGrpSpPr>
                <p:nvPr/>
              </p:nvGrpSpPr>
              <p:grpSpPr bwMode="auto">
                <a:xfrm>
                  <a:off x="1562" y="2644"/>
                  <a:ext cx="345" cy="346"/>
                  <a:chOff x="1562" y="2644"/>
                  <a:chExt cx="345" cy="346"/>
                </a:xfrm>
              </p:grpSpPr>
              <p:sp>
                <p:nvSpPr>
                  <p:cNvPr id="36986" name="Freeform 58"/>
                  <p:cNvSpPr>
                    <a:spLocks/>
                  </p:cNvSpPr>
                  <p:nvPr/>
                </p:nvSpPr>
                <p:spPr bwMode="auto">
                  <a:xfrm>
                    <a:off x="1752" y="2662"/>
                    <a:ext cx="42" cy="21"/>
                  </a:xfrm>
                  <a:custGeom>
                    <a:avLst/>
                    <a:gdLst>
                      <a:gd name="T0" fmla="*/ 41 w 42"/>
                      <a:gd name="T1" fmla="*/ 1 h 21"/>
                      <a:gd name="T2" fmla="*/ 41 w 42"/>
                      <a:gd name="T3" fmla="*/ 0 h 21"/>
                      <a:gd name="T4" fmla="*/ 38 w 42"/>
                      <a:gd name="T5" fmla="*/ 0 h 21"/>
                      <a:gd name="T6" fmla="*/ 33 w 42"/>
                      <a:gd name="T7" fmla="*/ 4 h 21"/>
                      <a:gd name="T8" fmla="*/ 21 w 42"/>
                      <a:gd name="T9" fmla="*/ 12 h 21"/>
                      <a:gd name="T10" fmla="*/ 4 w 42"/>
                      <a:gd name="T11" fmla="*/ 14 h 21"/>
                      <a:gd name="T12" fmla="*/ 0 w 42"/>
                      <a:gd name="T13" fmla="*/ 16 h 21"/>
                      <a:gd name="T14" fmla="*/ 0 w 42"/>
                      <a:gd name="T15" fmla="*/ 19 h 21"/>
                      <a:gd name="T16" fmla="*/ 8 w 42"/>
                      <a:gd name="T17" fmla="*/ 20 h 21"/>
                      <a:gd name="T18" fmla="*/ 10 w 42"/>
                      <a:gd name="T19" fmla="*/ 20 h 21"/>
                      <a:gd name="T20" fmla="*/ 19 w 42"/>
                      <a:gd name="T21" fmla="*/ 18 h 21"/>
                      <a:gd name="T22" fmla="*/ 19 w 42"/>
                      <a:gd name="T23" fmla="*/ 19 h 21"/>
                      <a:gd name="T24" fmla="*/ 27 w 42"/>
                      <a:gd name="T25" fmla="*/ 19 h 21"/>
                      <a:gd name="T26" fmla="*/ 33 w 42"/>
                      <a:gd name="T27" fmla="*/ 10 h 21"/>
                      <a:gd name="T28" fmla="*/ 35 w 42"/>
                      <a:gd name="T29" fmla="*/ 10 h 21"/>
                      <a:gd name="T30" fmla="*/ 38 w 42"/>
                      <a:gd name="T31" fmla="*/ 10 h 21"/>
                      <a:gd name="T32" fmla="*/ 41 w 42"/>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21"/>
                      <a:gd name="T53" fmla="*/ 42 w 4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21">
                        <a:moveTo>
                          <a:pt x="41" y="1"/>
                        </a:moveTo>
                        <a:lnTo>
                          <a:pt x="41" y="0"/>
                        </a:lnTo>
                        <a:lnTo>
                          <a:pt x="38" y="0"/>
                        </a:lnTo>
                        <a:lnTo>
                          <a:pt x="33" y="4"/>
                        </a:lnTo>
                        <a:lnTo>
                          <a:pt x="21" y="12"/>
                        </a:lnTo>
                        <a:lnTo>
                          <a:pt x="4" y="14"/>
                        </a:lnTo>
                        <a:lnTo>
                          <a:pt x="0" y="16"/>
                        </a:lnTo>
                        <a:lnTo>
                          <a:pt x="0" y="19"/>
                        </a:lnTo>
                        <a:lnTo>
                          <a:pt x="8" y="20"/>
                        </a:lnTo>
                        <a:lnTo>
                          <a:pt x="10" y="20"/>
                        </a:lnTo>
                        <a:lnTo>
                          <a:pt x="19" y="18"/>
                        </a:lnTo>
                        <a:lnTo>
                          <a:pt x="19" y="19"/>
                        </a:lnTo>
                        <a:lnTo>
                          <a:pt x="27" y="19"/>
                        </a:lnTo>
                        <a:lnTo>
                          <a:pt x="33" y="10"/>
                        </a:lnTo>
                        <a:lnTo>
                          <a:pt x="35" y="10"/>
                        </a:lnTo>
                        <a:lnTo>
                          <a:pt x="38" y="10"/>
                        </a:lnTo>
                        <a:lnTo>
                          <a:pt x="41" y="1"/>
                        </a:lnTo>
                      </a:path>
                    </a:pathLst>
                  </a:custGeom>
                  <a:solidFill>
                    <a:srgbClr val="00A000"/>
                  </a:solidFill>
                  <a:ln w="9525" cap="rnd">
                    <a:noFill/>
                    <a:round/>
                    <a:headEnd/>
                    <a:tailEnd/>
                  </a:ln>
                </p:spPr>
                <p:txBody>
                  <a:bodyPr/>
                  <a:lstStyle/>
                  <a:p>
                    <a:endParaRPr lang="en-US"/>
                  </a:p>
                </p:txBody>
              </p:sp>
              <p:sp>
                <p:nvSpPr>
                  <p:cNvPr id="36987" name="Freeform 59"/>
                  <p:cNvSpPr>
                    <a:spLocks/>
                  </p:cNvSpPr>
                  <p:nvPr/>
                </p:nvSpPr>
                <p:spPr bwMode="auto">
                  <a:xfrm>
                    <a:off x="1711" y="2644"/>
                    <a:ext cx="23" cy="31"/>
                  </a:xfrm>
                  <a:custGeom>
                    <a:avLst/>
                    <a:gdLst>
                      <a:gd name="T0" fmla="*/ 20 w 23"/>
                      <a:gd name="T1" fmla="*/ 7 h 31"/>
                      <a:gd name="T2" fmla="*/ 21 w 23"/>
                      <a:gd name="T3" fmla="*/ 2 h 31"/>
                      <a:gd name="T4" fmla="*/ 20 w 23"/>
                      <a:gd name="T5" fmla="*/ 1 h 31"/>
                      <a:gd name="T6" fmla="*/ 18 w 23"/>
                      <a:gd name="T7" fmla="*/ 0 h 31"/>
                      <a:gd name="T8" fmla="*/ 15 w 23"/>
                      <a:gd name="T9" fmla="*/ 0 h 31"/>
                      <a:gd name="T10" fmla="*/ 13 w 23"/>
                      <a:gd name="T11" fmla="*/ 1 h 31"/>
                      <a:gd name="T12" fmla="*/ 3 w 23"/>
                      <a:gd name="T13" fmla="*/ 7 h 31"/>
                      <a:gd name="T14" fmla="*/ 3 w 23"/>
                      <a:gd name="T15" fmla="*/ 9 h 31"/>
                      <a:gd name="T16" fmla="*/ 3 w 23"/>
                      <a:gd name="T17" fmla="*/ 12 h 31"/>
                      <a:gd name="T18" fmla="*/ 1 w 23"/>
                      <a:gd name="T19" fmla="*/ 17 h 31"/>
                      <a:gd name="T20" fmla="*/ 0 w 23"/>
                      <a:gd name="T21" fmla="*/ 21 h 31"/>
                      <a:gd name="T22" fmla="*/ 1 w 23"/>
                      <a:gd name="T23" fmla="*/ 25 h 31"/>
                      <a:gd name="T24" fmla="*/ 3 w 23"/>
                      <a:gd name="T25" fmla="*/ 28 h 31"/>
                      <a:gd name="T26" fmla="*/ 5 w 23"/>
                      <a:gd name="T27" fmla="*/ 29 h 31"/>
                      <a:gd name="T28" fmla="*/ 9 w 23"/>
                      <a:gd name="T29" fmla="*/ 30 h 31"/>
                      <a:gd name="T30" fmla="*/ 14 w 23"/>
                      <a:gd name="T31" fmla="*/ 30 h 31"/>
                      <a:gd name="T32" fmla="*/ 14 w 23"/>
                      <a:gd name="T33" fmla="*/ 26 h 31"/>
                      <a:gd name="T34" fmla="*/ 16 w 23"/>
                      <a:gd name="T35" fmla="*/ 20 h 31"/>
                      <a:gd name="T36" fmla="*/ 19 w 23"/>
                      <a:gd name="T37" fmla="*/ 16 h 31"/>
                      <a:gd name="T38" fmla="*/ 22 w 23"/>
                      <a:gd name="T39" fmla="*/ 12 h 31"/>
                      <a:gd name="T40" fmla="*/ 20 w 23"/>
                      <a:gd name="T41" fmla="*/ 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31"/>
                      <a:gd name="T65" fmla="*/ 23 w 23"/>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31">
                        <a:moveTo>
                          <a:pt x="20" y="7"/>
                        </a:moveTo>
                        <a:lnTo>
                          <a:pt x="21" y="2"/>
                        </a:lnTo>
                        <a:lnTo>
                          <a:pt x="20" y="1"/>
                        </a:lnTo>
                        <a:lnTo>
                          <a:pt x="18" y="0"/>
                        </a:lnTo>
                        <a:lnTo>
                          <a:pt x="15" y="0"/>
                        </a:lnTo>
                        <a:lnTo>
                          <a:pt x="13" y="1"/>
                        </a:lnTo>
                        <a:lnTo>
                          <a:pt x="3" y="7"/>
                        </a:lnTo>
                        <a:lnTo>
                          <a:pt x="3" y="9"/>
                        </a:lnTo>
                        <a:lnTo>
                          <a:pt x="3" y="12"/>
                        </a:lnTo>
                        <a:lnTo>
                          <a:pt x="1" y="17"/>
                        </a:lnTo>
                        <a:lnTo>
                          <a:pt x="0" y="21"/>
                        </a:lnTo>
                        <a:lnTo>
                          <a:pt x="1" y="25"/>
                        </a:lnTo>
                        <a:lnTo>
                          <a:pt x="3" y="28"/>
                        </a:lnTo>
                        <a:lnTo>
                          <a:pt x="5" y="29"/>
                        </a:lnTo>
                        <a:lnTo>
                          <a:pt x="9" y="30"/>
                        </a:lnTo>
                        <a:lnTo>
                          <a:pt x="14" y="30"/>
                        </a:lnTo>
                        <a:lnTo>
                          <a:pt x="14" y="26"/>
                        </a:lnTo>
                        <a:lnTo>
                          <a:pt x="16" y="20"/>
                        </a:lnTo>
                        <a:lnTo>
                          <a:pt x="19" y="16"/>
                        </a:lnTo>
                        <a:lnTo>
                          <a:pt x="22" y="12"/>
                        </a:lnTo>
                        <a:lnTo>
                          <a:pt x="20" y="7"/>
                        </a:lnTo>
                      </a:path>
                    </a:pathLst>
                  </a:custGeom>
                  <a:solidFill>
                    <a:srgbClr val="00A000"/>
                  </a:solidFill>
                  <a:ln w="9525" cap="rnd">
                    <a:noFill/>
                    <a:round/>
                    <a:headEnd/>
                    <a:tailEnd/>
                  </a:ln>
                </p:spPr>
                <p:txBody>
                  <a:bodyPr/>
                  <a:lstStyle/>
                  <a:p>
                    <a:endParaRPr lang="en-US"/>
                  </a:p>
                </p:txBody>
              </p:sp>
              <p:sp>
                <p:nvSpPr>
                  <p:cNvPr id="36988" name="Freeform 60"/>
                  <p:cNvSpPr>
                    <a:spLocks/>
                  </p:cNvSpPr>
                  <p:nvPr/>
                </p:nvSpPr>
                <p:spPr bwMode="auto">
                  <a:xfrm>
                    <a:off x="1598" y="2663"/>
                    <a:ext cx="100" cy="27"/>
                  </a:xfrm>
                  <a:custGeom>
                    <a:avLst/>
                    <a:gdLst>
                      <a:gd name="T0" fmla="*/ 98 w 100"/>
                      <a:gd name="T1" fmla="*/ 22 h 27"/>
                      <a:gd name="T2" fmla="*/ 99 w 100"/>
                      <a:gd name="T3" fmla="*/ 2 h 27"/>
                      <a:gd name="T4" fmla="*/ 98 w 100"/>
                      <a:gd name="T5" fmla="*/ 0 h 27"/>
                      <a:gd name="T6" fmla="*/ 96 w 100"/>
                      <a:gd name="T7" fmla="*/ 0 h 27"/>
                      <a:gd name="T8" fmla="*/ 92 w 100"/>
                      <a:gd name="T9" fmla="*/ 0 h 27"/>
                      <a:gd name="T10" fmla="*/ 88 w 100"/>
                      <a:gd name="T11" fmla="*/ 1 h 27"/>
                      <a:gd name="T12" fmla="*/ 27 w 100"/>
                      <a:gd name="T13" fmla="*/ 14 h 27"/>
                      <a:gd name="T14" fmla="*/ 12 w 100"/>
                      <a:gd name="T15" fmla="*/ 14 h 27"/>
                      <a:gd name="T16" fmla="*/ 7 w 100"/>
                      <a:gd name="T17" fmla="*/ 15 h 27"/>
                      <a:gd name="T18" fmla="*/ 2 w 100"/>
                      <a:gd name="T19" fmla="*/ 16 h 27"/>
                      <a:gd name="T20" fmla="*/ 0 w 100"/>
                      <a:gd name="T21" fmla="*/ 17 h 27"/>
                      <a:gd name="T22" fmla="*/ 0 w 100"/>
                      <a:gd name="T23" fmla="*/ 21 h 27"/>
                      <a:gd name="T24" fmla="*/ 2 w 100"/>
                      <a:gd name="T25" fmla="*/ 24 h 27"/>
                      <a:gd name="T26" fmla="*/ 3 w 100"/>
                      <a:gd name="T27" fmla="*/ 26 h 27"/>
                      <a:gd name="T28" fmla="*/ 9 w 100"/>
                      <a:gd name="T29" fmla="*/ 26 h 27"/>
                      <a:gd name="T30" fmla="*/ 11 w 100"/>
                      <a:gd name="T31" fmla="*/ 26 h 27"/>
                      <a:gd name="T32" fmla="*/ 14 w 100"/>
                      <a:gd name="T33" fmla="*/ 24 h 27"/>
                      <a:gd name="T34" fmla="*/ 16 w 100"/>
                      <a:gd name="T35" fmla="*/ 21 h 27"/>
                      <a:gd name="T36" fmla="*/ 21 w 100"/>
                      <a:gd name="T37" fmla="*/ 22 h 27"/>
                      <a:gd name="T38" fmla="*/ 23 w 100"/>
                      <a:gd name="T39" fmla="*/ 22 h 27"/>
                      <a:gd name="T40" fmla="*/ 25 w 100"/>
                      <a:gd name="T41" fmla="*/ 23 h 27"/>
                      <a:gd name="T42" fmla="*/ 31 w 100"/>
                      <a:gd name="T43" fmla="*/ 25 h 27"/>
                      <a:gd name="T44" fmla="*/ 36 w 100"/>
                      <a:gd name="T45" fmla="*/ 25 h 27"/>
                      <a:gd name="T46" fmla="*/ 43 w 100"/>
                      <a:gd name="T47" fmla="*/ 25 h 27"/>
                      <a:gd name="T48" fmla="*/ 47 w 100"/>
                      <a:gd name="T49" fmla="*/ 24 h 27"/>
                      <a:gd name="T50" fmla="*/ 52 w 100"/>
                      <a:gd name="T51" fmla="*/ 23 h 27"/>
                      <a:gd name="T52" fmla="*/ 54 w 100"/>
                      <a:gd name="T53" fmla="*/ 22 h 27"/>
                      <a:gd name="T54" fmla="*/ 57 w 100"/>
                      <a:gd name="T55" fmla="*/ 23 h 27"/>
                      <a:gd name="T56" fmla="*/ 60 w 100"/>
                      <a:gd name="T57" fmla="*/ 23 h 27"/>
                      <a:gd name="T58" fmla="*/ 69 w 100"/>
                      <a:gd name="T59" fmla="*/ 26 h 27"/>
                      <a:gd name="T60" fmla="*/ 71 w 100"/>
                      <a:gd name="T61" fmla="*/ 26 h 27"/>
                      <a:gd name="T62" fmla="*/ 72 w 100"/>
                      <a:gd name="T63" fmla="*/ 25 h 27"/>
                      <a:gd name="T64" fmla="*/ 84 w 100"/>
                      <a:gd name="T65" fmla="*/ 20 h 27"/>
                      <a:gd name="T66" fmla="*/ 87 w 100"/>
                      <a:gd name="T67" fmla="*/ 21 h 27"/>
                      <a:gd name="T68" fmla="*/ 89 w 100"/>
                      <a:gd name="T69" fmla="*/ 24 h 27"/>
                      <a:gd name="T70" fmla="*/ 95 w 100"/>
                      <a:gd name="T71" fmla="*/ 24 h 27"/>
                      <a:gd name="T72" fmla="*/ 98 w 100"/>
                      <a:gd name="T73" fmla="*/ 22 h 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27"/>
                      <a:gd name="T113" fmla="*/ 100 w 100"/>
                      <a:gd name="T114" fmla="*/ 27 h 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27">
                        <a:moveTo>
                          <a:pt x="98" y="22"/>
                        </a:moveTo>
                        <a:lnTo>
                          <a:pt x="99" y="2"/>
                        </a:lnTo>
                        <a:lnTo>
                          <a:pt x="98" y="0"/>
                        </a:lnTo>
                        <a:lnTo>
                          <a:pt x="96" y="0"/>
                        </a:lnTo>
                        <a:lnTo>
                          <a:pt x="92" y="0"/>
                        </a:lnTo>
                        <a:lnTo>
                          <a:pt x="88" y="1"/>
                        </a:lnTo>
                        <a:lnTo>
                          <a:pt x="27" y="14"/>
                        </a:lnTo>
                        <a:lnTo>
                          <a:pt x="12" y="14"/>
                        </a:lnTo>
                        <a:lnTo>
                          <a:pt x="7" y="15"/>
                        </a:lnTo>
                        <a:lnTo>
                          <a:pt x="2" y="16"/>
                        </a:lnTo>
                        <a:lnTo>
                          <a:pt x="0" y="17"/>
                        </a:lnTo>
                        <a:lnTo>
                          <a:pt x="0" y="21"/>
                        </a:lnTo>
                        <a:lnTo>
                          <a:pt x="2" y="24"/>
                        </a:lnTo>
                        <a:lnTo>
                          <a:pt x="3" y="26"/>
                        </a:lnTo>
                        <a:lnTo>
                          <a:pt x="9" y="26"/>
                        </a:lnTo>
                        <a:lnTo>
                          <a:pt x="11" y="26"/>
                        </a:lnTo>
                        <a:lnTo>
                          <a:pt x="14" y="24"/>
                        </a:lnTo>
                        <a:lnTo>
                          <a:pt x="16" y="21"/>
                        </a:lnTo>
                        <a:lnTo>
                          <a:pt x="21" y="22"/>
                        </a:lnTo>
                        <a:lnTo>
                          <a:pt x="23" y="22"/>
                        </a:lnTo>
                        <a:lnTo>
                          <a:pt x="25" y="23"/>
                        </a:lnTo>
                        <a:lnTo>
                          <a:pt x="31" y="25"/>
                        </a:lnTo>
                        <a:lnTo>
                          <a:pt x="36" y="25"/>
                        </a:lnTo>
                        <a:lnTo>
                          <a:pt x="43" y="25"/>
                        </a:lnTo>
                        <a:lnTo>
                          <a:pt x="47" y="24"/>
                        </a:lnTo>
                        <a:lnTo>
                          <a:pt x="52" y="23"/>
                        </a:lnTo>
                        <a:lnTo>
                          <a:pt x="54" y="22"/>
                        </a:lnTo>
                        <a:lnTo>
                          <a:pt x="57" y="23"/>
                        </a:lnTo>
                        <a:lnTo>
                          <a:pt x="60" y="23"/>
                        </a:lnTo>
                        <a:lnTo>
                          <a:pt x="69" y="26"/>
                        </a:lnTo>
                        <a:lnTo>
                          <a:pt x="71" y="26"/>
                        </a:lnTo>
                        <a:lnTo>
                          <a:pt x="72" y="25"/>
                        </a:lnTo>
                        <a:lnTo>
                          <a:pt x="84" y="20"/>
                        </a:lnTo>
                        <a:lnTo>
                          <a:pt x="87" y="21"/>
                        </a:lnTo>
                        <a:lnTo>
                          <a:pt x="89" y="24"/>
                        </a:lnTo>
                        <a:lnTo>
                          <a:pt x="95" y="24"/>
                        </a:lnTo>
                        <a:lnTo>
                          <a:pt x="98" y="22"/>
                        </a:lnTo>
                      </a:path>
                    </a:pathLst>
                  </a:custGeom>
                  <a:solidFill>
                    <a:srgbClr val="00A000"/>
                  </a:solidFill>
                  <a:ln w="9525" cap="rnd">
                    <a:noFill/>
                    <a:round/>
                    <a:headEnd/>
                    <a:tailEnd/>
                  </a:ln>
                </p:spPr>
                <p:txBody>
                  <a:bodyPr/>
                  <a:lstStyle/>
                  <a:p>
                    <a:endParaRPr lang="en-US"/>
                  </a:p>
                </p:txBody>
              </p:sp>
              <p:sp>
                <p:nvSpPr>
                  <p:cNvPr id="36989" name="Freeform 61"/>
                  <p:cNvSpPr>
                    <a:spLocks/>
                  </p:cNvSpPr>
                  <p:nvPr/>
                </p:nvSpPr>
                <p:spPr bwMode="auto">
                  <a:xfrm>
                    <a:off x="1563" y="2743"/>
                    <a:ext cx="102" cy="34"/>
                  </a:xfrm>
                  <a:custGeom>
                    <a:avLst/>
                    <a:gdLst>
                      <a:gd name="T0" fmla="*/ 64 w 102"/>
                      <a:gd name="T1" fmla="*/ 9 h 34"/>
                      <a:gd name="T2" fmla="*/ 80 w 102"/>
                      <a:gd name="T3" fmla="*/ 7 h 34"/>
                      <a:gd name="T4" fmla="*/ 82 w 102"/>
                      <a:gd name="T5" fmla="*/ 7 h 34"/>
                      <a:gd name="T6" fmla="*/ 85 w 102"/>
                      <a:gd name="T7" fmla="*/ 9 h 34"/>
                      <a:gd name="T8" fmla="*/ 96 w 102"/>
                      <a:gd name="T9" fmla="*/ 17 h 34"/>
                      <a:gd name="T10" fmla="*/ 101 w 102"/>
                      <a:gd name="T11" fmla="*/ 18 h 34"/>
                      <a:gd name="T12" fmla="*/ 97 w 102"/>
                      <a:gd name="T13" fmla="*/ 23 h 34"/>
                      <a:gd name="T14" fmla="*/ 89 w 102"/>
                      <a:gd name="T15" fmla="*/ 30 h 34"/>
                      <a:gd name="T16" fmla="*/ 84 w 102"/>
                      <a:gd name="T17" fmla="*/ 32 h 34"/>
                      <a:gd name="T18" fmla="*/ 82 w 102"/>
                      <a:gd name="T19" fmla="*/ 32 h 34"/>
                      <a:gd name="T20" fmla="*/ 77 w 102"/>
                      <a:gd name="T21" fmla="*/ 33 h 34"/>
                      <a:gd name="T22" fmla="*/ 71 w 102"/>
                      <a:gd name="T23" fmla="*/ 33 h 34"/>
                      <a:gd name="T24" fmla="*/ 69 w 102"/>
                      <a:gd name="T25" fmla="*/ 31 h 34"/>
                      <a:gd name="T26" fmla="*/ 67 w 102"/>
                      <a:gd name="T27" fmla="*/ 31 h 34"/>
                      <a:gd name="T28" fmla="*/ 59 w 102"/>
                      <a:gd name="T29" fmla="*/ 31 h 34"/>
                      <a:gd name="T30" fmla="*/ 53 w 102"/>
                      <a:gd name="T31" fmla="*/ 28 h 34"/>
                      <a:gd name="T32" fmla="*/ 50 w 102"/>
                      <a:gd name="T33" fmla="*/ 28 h 34"/>
                      <a:gd name="T34" fmla="*/ 43 w 102"/>
                      <a:gd name="T35" fmla="*/ 30 h 34"/>
                      <a:gd name="T36" fmla="*/ 35 w 102"/>
                      <a:gd name="T37" fmla="*/ 26 h 34"/>
                      <a:gd name="T38" fmla="*/ 32 w 102"/>
                      <a:gd name="T39" fmla="*/ 25 h 34"/>
                      <a:gd name="T40" fmla="*/ 22 w 102"/>
                      <a:gd name="T41" fmla="*/ 24 h 34"/>
                      <a:gd name="T42" fmla="*/ 16 w 102"/>
                      <a:gd name="T43" fmla="*/ 22 h 34"/>
                      <a:gd name="T44" fmla="*/ 15 w 102"/>
                      <a:gd name="T45" fmla="*/ 21 h 34"/>
                      <a:gd name="T46" fmla="*/ 7 w 102"/>
                      <a:gd name="T47" fmla="*/ 15 h 34"/>
                      <a:gd name="T48" fmla="*/ 3 w 102"/>
                      <a:gd name="T49" fmla="*/ 10 h 34"/>
                      <a:gd name="T50" fmla="*/ 1 w 102"/>
                      <a:gd name="T51" fmla="*/ 6 h 34"/>
                      <a:gd name="T52" fmla="*/ 1 w 102"/>
                      <a:gd name="T53" fmla="*/ 4 h 34"/>
                      <a:gd name="T54" fmla="*/ 0 w 102"/>
                      <a:gd name="T55" fmla="*/ 3 h 34"/>
                      <a:gd name="T56" fmla="*/ 3 w 102"/>
                      <a:gd name="T57" fmla="*/ 2 h 34"/>
                      <a:gd name="T58" fmla="*/ 7 w 102"/>
                      <a:gd name="T59" fmla="*/ 0 h 34"/>
                      <a:gd name="T60" fmla="*/ 12 w 102"/>
                      <a:gd name="T61" fmla="*/ 0 h 34"/>
                      <a:gd name="T62" fmla="*/ 16 w 102"/>
                      <a:gd name="T63" fmla="*/ 0 h 34"/>
                      <a:gd name="T64" fmla="*/ 23 w 102"/>
                      <a:gd name="T65" fmla="*/ 1 h 34"/>
                      <a:gd name="T66" fmla="*/ 30 w 102"/>
                      <a:gd name="T67" fmla="*/ 3 h 34"/>
                      <a:gd name="T68" fmla="*/ 42 w 102"/>
                      <a:gd name="T69" fmla="*/ 3 h 34"/>
                      <a:gd name="T70" fmla="*/ 54 w 102"/>
                      <a:gd name="T71" fmla="*/ 6 h 34"/>
                      <a:gd name="T72" fmla="*/ 64 w 102"/>
                      <a:gd name="T73" fmla="*/ 9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2"/>
                      <a:gd name="T112" fmla="*/ 0 h 34"/>
                      <a:gd name="T113" fmla="*/ 102 w 102"/>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2" h="34">
                        <a:moveTo>
                          <a:pt x="64" y="9"/>
                        </a:moveTo>
                        <a:lnTo>
                          <a:pt x="80" y="7"/>
                        </a:lnTo>
                        <a:lnTo>
                          <a:pt x="82" y="7"/>
                        </a:lnTo>
                        <a:lnTo>
                          <a:pt x="85" y="9"/>
                        </a:lnTo>
                        <a:lnTo>
                          <a:pt x="96" y="17"/>
                        </a:lnTo>
                        <a:lnTo>
                          <a:pt x="101" y="18"/>
                        </a:lnTo>
                        <a:lnTo>
                          <a:pt x="97" y="23"/>
                        </a:lnTo>
                        <a:lnTo>
                          <a:pt x="89" y="30"/>
                        </a:lnTo>
                        <a:lnTo>
                          <a:pt x="84" y="32"/>
                        </a:lnTo>
                        <a:lnTo>
                          <a:pt x="82" y="32"/>
                        </a:lnTo>
                        <a:lnTo>
                          <a:pt x="77" y="33"/>
                        </a:lnTo>
                        <a:lnTo>
                          <a:pt x="71" y="33"/>
                        </a:lnTo>
                        <a:lnTo>
                          <a:pt x="69" y="31"/>
                        </a:lnTo>
                        <a:lnTo>
                          <a:pt x="67" y="31"/>
                        </a:lnTo>
                        <a:lnTo>
                          <a:pt x="59" y="31"/>
                        </a:lnTo>
                        <a:lnTo>
                          <a:pt x="53" y="28"/>
                        </a:lnTo>
                        <a:lnTo>
                          <a:pt x="50" y="28"/>
                        </a:lnTo>
                        <a:lnTo>
                          <a:pt x="43" y="30"/>
                        </a:lnTo>
                        <a:lnTo>
                          <a:pt x="35" y="26"/>
                        </a:lnTo>
                        <a:lnTo>
                          <a:pt x="32" y="25"/>
                        </a:lnTo>
                        <a:lnTo>
                          <a:pt x="22" y="24"/>
                        </a:lnTo>
                        <a:lnTo>
                          <a:pt x="16" y="22"/>
                        </a:lnTo>
                        <a:lnTo>
                          <a:pt x="15" y="21"/>
                        </a:lnTo>
                        <a:lnTo>
                          <a:pt x="7" y="15"/>
                        </a:lnTo>
                        <a:lnTo>
                          <a:pt x="3" y="10"/>
                        </a:lnTo>
                        <a:lnTo>
                          <a:pt x="1" y="6"/>
                        </a:lnTo>
                        <a:lnTo>
                          <a:pt x="1" y="4"/>
                        </a:lnTo>
                        <a:lnTo>
                          <a:pt x="0" y="3"/>
                        </a:lnTo>
                        <a:lnTo>
                          <a:pt x="3" y="2"/>
                        </a:lnTo>
                        <a:lnTo>
                          <a:pt x="7" y="0"/>
                        </a:lnTo>
                        <a:lnTo>
                          <a:pt x="12" y="0"/>
                        </a:lnTo>
                        <a:lnTo>
                          <a:pt x="16" y="0"/>
                        </a:lnTo>
                        <a:lnTo>
                          <a:pt x="23" y="1"/>
                        </a:lnTo>
                        <a:lnTo>
                          <a:pt x="30" y="3"/>
                        </a:lnTo>
                        <a:lnTo>
                          <a:pt x="42" y="3"/>
                        </a:lnTo>
                        <a:lnTo>
                          <a:pt x="54" y="6"/>
                        </a:lnTo>
                        <a:lnTo>
                          <a:pt x="64" y="9"/>
                        </a:lnTo>
                      </a:path>
                    </a:pathLst>
                  </a:custGeom>
                  <a:solidFill>
                    <a:srgbClr val="00A000"/>
                  </a:solidFill>
                  <a:ln w="9525" cap="rnd">
                    <a:noFill/>
                    <a:round/>
                    <a:headEnd/>
                    <a:tailEnd/>
                  </a:ln>
                </p:spPr>
                <p:txBody>
                  <a:bodyPr/>
                  <a:lstStyle/>
                  <a:p>
                    <a:endParaRPr lang="en-US"/>
                  </a:p>
                </p:txBody>
              </p:sp>
              <p:sp>
                <p:nvSpPr>
                  <p:cNvPr id="36990" name="Freeform 62"/>
                  <p:cNvSpPr>
                    <a:spLocks/>
                  </p:cNvSpPr>
                  <p:nvPr/>
                </p:nvSpPr>
                <p:spPr bwMode="auto">
                  <a:xfrm>
                    <a:off x="1883" y="2757"/>
                    <a:ext cx="24" cy="17"/>
                  </a:xfrm>
                  <a:custGeom>
                    <a:avLst/>
                    <a:gdLst>
                      <a:gd name="T0" fmla="*/ 8 w 24"/>
                      <a:gd name="T1" fmla="*/ 16 h 17"/>
                      <a:gd name="T2" fmla="*/ 18 w 24"/>
                      <a:gd name="T3" fmla="*/ 10 h 17"/>
                      <a:gd name="T4" fmla="*/ 23 w 24"/>
                      <a:gd name="T5" fmla="*/ 3 h 17"/>
                      <a:gd name="T6" fmla="*/ 21 w 24"/>
                      <a:gd name="T7" fmla="*/ 1 h 17"/>
                      <a:gd name="T8" fmla="*/ 17 w 24"/>
                      <a:gd name="T9" fmla="*/ 3 h 17"/>
                      <a:gd name="T10" fmla="*/ 9 w 24"/>
                      <a:gd name="T11" fmla="*/ 3 h 17"/>
                      <a:gd name="T12" fmla="*/ 8 w 24"/>
                      <a:gd name="T13" fmla="*/ 1 h 17"/>
                      <a:gd name="T14" fmla="*/ 5 w 24"/>
                      <a:gd name="T15" fmla="*/ 0 h 17"/>
                      <a:gd name="T16" fmla="*/ 2 w 24"/>
                      <a:gd name="T17" fmla="*/ 0 h 17"/>
                      <a:gd name="T18" fmla="*/ 0 w 24"/>
                      <a:gd name="T19" fmla="*/ 3 h 17"/>
                      <a:gd name="T20" fmla="*/ 2 w 24"/>
                      <a:gd name="T21" fmla="*/ 8 h 17"/>
                      <a:gd name="T22" fmla="*/ 8 w 24"/>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7"/>
                      <a:gd name="T38" fmla="*/ 24 w 2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7">
                        <a:moveTo>
                          <a:pt x="8" y="16"/>
                        </a:moveTo>
                        <a:lnTo>
                          <a:pt x="18" y="10"/>
                        </a:lnTo>
                        <a:lnTo>
                          <a:pt x="23" y="3"/>
                        </a:lnTo>
                        <a:lnTo>
                          <a:pt x="21" y="1"/>
                        </a:lnTo>
                        <a:lnTo>
                          <a:pt x="17" y="3"/>
                        </a:lnTo>
                        <a:lnTo>
                          <a:pt x="9" y="3"/>
                        </a:lnTo>
                        <a:lnTo>
                          <a:pt x="8" y="1"/>
                        </a:lnTo>
                        <a:lnTo>
                          <a:pt x="5" y="0"/>
                        </a:lnTo>
                        <a:lnTo>
                          <a:pt x="2" y="0"/>
                        </a:lnTo>
                        <a:lnTo>
                          <a:pt x="0" y="3"/>
                        </a:lnTo>
                        <a:lnTo>
                          <a:pt x="2" y="8"/>
                        </a:lnTo>
                        <a:lnTo>
                          <a:pt x="8" y="16"/>
                        </a:lnTo>
                      </a:path>
                    </a:pathLst>
                  </a:custGeom>
                  <a:solidFill>
                    <a:srgbClr val="00A000"/>
                  </a:solidFill>
                  <a:ln w="9525" cap="rnd">
                    <a:noFill/>
                    <a:round/>
                    <a:headEnd/>
                    <a:tailEnd/>
                  </a:ln>
                </p:spPr>
                <p:txBody>
                  <a:bodyPr/>
                  <a:lstStyle/>
                  <a:p>
                    <a:endParaRPr lang="en-US"/>
                  </a:p>
                </p:txBody>
              </p:sp>
              <p:sp>
                <p:nvSpPr>
                  <p:cNvPr id="36991" name="Freeform 63"/>
                  <p:cNvSpPr>
                    <a:spLocks/>
                  </p:cNvSpPr>
                  <p:nvPr/>
                </p:nvSpPr>
                <p:spPr bwMode="auto">
                  <a:xfrm>
                    <a:off x="1715" y="2770"/>
                    <a:ext cx="107" cy="45"/>
                  </a:xfrm>
                  <a:custGeom>
                    <a:avLst/>
                    <a:gdLst>
                      <a:gd name="T0" fmla="*/ 81 w 107"/>
                      <a:gd name="T1" fmla="*/ 27 h 45"/>
                      <a:gd name="T2" fmla="*/ 104 w 107"/>
                      <a:gd name="T3" fmla="*/ 13 h 45"/>
                      <a:gd name="T4" fmla="*/ 106 w 107"/>
                      <a:gd name="T5" fmla="*/ 8 h 45"/>
                      <a:gd name="T6" fmla="*/ 106 w 107"/>
                      <a:gd name="T7" fmla="*/ 5 h 45"/>
                      <a:gd name="T8" fmla="*/ 106 w 107"/>
                      <a:gd name="T9" fmla="*/ 1 h 45"/>
                      <a:gd name="T10" fmla="*/ 104 w 107"/>
                      <a:gd name="T11" fmla="*/ 0 h 45"/>
                      <a:gd name="T12" fmla="*/ 100 w 107"/>
                      <a:gd name="T13" fmla="*/ 0 h 45"/>
                      <a:gd name="T14" fmla="*/ 98 w 107"/>
                      <a:gd name="T15" fmla="*/ 1 h 45"/>
                      <a:gd name="T16" fmla="*/ 95 w 107"/>
                      <a:gd name="T17" fmla="*/ 2 h 45"/>
                      <a:gd name="T18" fmla="*/ 92 w 107"/>
                      <a:gd name="T19" fmla="*/ 6 h 45"/>
                      <a:gd name="T20" fmla="*/ 66 w 107"/>
                      <a:gd name="T21" fmla="*/ 9 h 45"/>
                      <a:gd name="T22" fmla="*/ 64 w 107"/>
                      <a:gd name="T23" fmla="*/ 10 h 45"/>
                      <a:gd name="T24" fmla="*/ 32 w 107"/>
                      <a:gd name="T25" fmla="*/ 28 h 45"/>
                      <a:gd name="T26" fmla="*/ 25 w 107"/>
                      <a:gd name="T27" fmla="*/ 30 h 45"/>
                      <a:gd name="T28" fmla="*/ 15 w 107"/>
                      <a:gd name="T29" fmla="*/ 31 h 45"/>
                      <a:gd name="T30" fmla="*/ 4 w 107"/>
                      <a:gd name="T31" fmla="*/ 32 h 45"/>
                      <a:gd name="T32" fmla="*/ 1 w 107"/>
                      <a:gd name="T33" fmla="*/ 34 h 45"/>
                      <a:gd name="T34" fmla="*/ 0 w 107"/>
                      <a:gd name="T35" fmla="*/ 38 h 45"/>
                      <a:gd name="T36" fmla="*/ 0 w 107"/>
                      <a:gd name="T37" fmla="*/ 42 h 45"/>
                      <a:gd name="T38" fmla="*/ 10 w 107"/>
                      <a:gd name="T39" fmla="*/ 37 h 45"/>
                      <a:gd name="T40" fmla="*/ 6 w 107"/>
                      <a:gd name="T41" fmla="*/ 44 h 45"/>
                      <a:gd name="T42" fmla="*/ 12 w 107"/>
                      <a:gd name="T43" fmla="*/ 37 h 45"/>
                      <a:gd name="T44" fmla="*/ 15 w 107"/>
                      <a:gd name="T45" fmla="*/ 38 h 45"/>
                      <a:gd name="T46" fmla="*/ 18 w 107"/>
                      <a:gd name="T47" fmla="*/ 39 h 45"/>
                      <a:gd name="T48" fmla="*/ 30 w 107"/>
                      <a:gd name="T49" fmla="*/ 34 h 45"/>
                      <a:gd name="T50" fmla="*/ 42 w 107"/>
                      <a:gd name="T51" fmla="*/ 34 h 45"/>
                      <a:gd name="T52" fmla="*/ 59 w 107"/>
                      <a:gd name="T53" fmla="*/ 31 h 45"/>
                      <a:gd name="T54" fmla="*/ 70 w 107"/>
                      <a:gd name="T55" fmla="*/ 31 h 45"/>
                      <a:gd name="T56" fmla="*/ 81 w 107"/>
                      <a:gd name="T57" fmla="*/ 27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7"/>
                      <a:gd name="T88" fmla="*/ 0 h 45"/>
                      <a:gd name="T89" fmla="*/ 107 w 107"/>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7" h="45">
                        <a:moveTo>
                          <a:pt x="81" y="27"/>
                        </a:moveTo>
                        <a:lnTo>
                          <a:pt x="104" y="13"/>
                        </a:lnTo>
                        <a:lnTo>
                          <a:pt x="106" y="8"/>
                        </a:lnTo>
                        <a:lnTo>
                          <a:pt x="106" y="5"/>
                        </a:lnTo>
                        <a:lnTo>
                          <a:pt x="106" y="1"/>
                        </a:lnTo>
                        <a:lnTo>
                          <a:pt x="104" y="0"/>
                        </a:lnTo>
                        <a:lnTo>
                          <a:pt x="100" y="0"/>
                        </a:lnTo>
                        <a:lnTo>
                          <a:pt x="98" y="1"/>
                        </a:lnTo>
                        <a:lnTo>
                          <a:pt x="95" y="2"/>
                        </a:lnTo>
                        <a:lnTo>
                          <a:pt x="92" y="6"/>
                        </a:lnTo>
                        <a:lnTo>
                          <a:pt x="66" y="9"/>
                        </a:lnTo>
                        <a:lnTo>
                          <a:pt x="64" y="10"/>
                        </a:lnTo>
                        <a:lnTo>
                          <a:pt x="32" y="28"/>
                        </a:lnTo>
                        <a:lnTo>
                          <a:pt x="25" y="30"/>
                        </a:lnTo>
                        <a:lnTo>
                          <a:pt x="15" y="31"/>
                        </a:lnTo>
                        <a:lnTo>
                          <a:pt x="4" y="32"/>
                        </a:lnTo>
                        <a:lnTo>
                          <a:pt x="1" y="34"/>
                        </a:lnTo>
                        <a:lnTo>
                          <a:pt x="0" y="38"/>
                        </a:lnTo>
                        <a:lnTo>
                          <a:pt x="0" y="42"/>
                        </a:lnTo>
                        <a:lnTo>
                          <a:pt x="10" y="37"/>
                        </a:lnTo>
                        <a:lnTo>
                          <a:pt x="6" y="44"/>
                        </a:lnTo>
                        <a:lnTo>
                          <a:pt x="12" y="37"/>
                        </a:lnTo>
                        <a:lnTo>
                          <a:pt x="15" y="38"/>
                        </a:lnTo>
                        <a:lnTo>
                          <a:pt x="18" y="39"/>
                        </a:lnTo>
                        <a:lnTo>
                          <a:pt x="30" y="34"/>
                        </a:lnTo>
                        <a:lnTo>
                          <a:pt x="42" y="34"/>
                        </a:lnTo>
                        <a:lnTo>
                          <a:pt x="59" y="31"/>
                        </a:lnTo>
                        <a:lnTo>
                          <a:pt x="70" y="31"/>
                        </a:lnTo>
                        <a:lnTo>
                          <a:pt x="81" y="27"/>
                        </a:lnTo>
                      </a:path>
                    </a:pathLst>
                  </a:custGeom>
                  <a:solidFill>
                    <a:srgbClr val="00A000"/>
                  </a:solidFill>
                  <a:ln w="9525" cap="rnd">
                    <a:noFill/>
                    <a:round/>
                    <a:headEnd/>
                    <a:tailEnd/>
                  </a:ln>
                </p:spPr>
                <p:txBody>
                  <a:bodyPr/>
                  <a:lstStyle/>
                  <a:p>
                    <a:endParaRPr lang="en-US"/>
                  </a:p>
                </p:txBody>
              </p:sp>
              <p:sp>
                <p:nvSpPr>
                  <p:cNvPr id="36992" name="Freeform 64"/>
                  <p:cNvSpPr>
                    <a:spLocks/>
                  </p:cNvSpPr>
                  <p:nvPr/>
                </p:nvSpPr>
                <p:spPr bwMode="auto">
                  <a:xfrm>
                    <a:off x="1562" y="2822"/>
                    <a:ext cx="49" cy="41"/>
                  </a:xfrm>
                  <a:custGeom>
                    <a:avLst/>
                    <a:gdLst>
                      <a:gd name="T0" fmla="*/ 15 w 49"/>
                      <a:gd name="T1" fmla="*/ 31 h 41"/>
                      <a:gd name="T2" fmla="*/ 25 w 49"/>
                      <a:gd name="T3" fmla="*/ 31 h 41"/>
                      <a:gd name="T4" fmla="*/ 31 w 49"/>
                      <a:gd name="T5" fmla="*/ 33 h 41"/>
                      <a:gd name="T6" fmla="*/ 39 w 49"/>
                      <a:gd name="T7" fmla="*/ 37 h 41"/>
                      <a:gd name="T8" fmla="*/ 40 w 49"/>
                      <a:gd name="T9" fmla="*/ 40 h 41"/>
                      <a:gd name="T10" fmla="*/ 48 w 49"/>
                      <a:gd name="T11" fmla="*/ 40 h 41"/>
                      <a:gd name="T12" fmla="*/ 42 w 49"/>
                      <a:gd name="T13" fmla="*/ 26 h 41"/>
                      <a:gd name="T14" fmla="*/ 38 w 49"/>
                      <a:gd name="T15" fmla="*/ 23 h 41"/>
                      <a:gd name="T16" fmla="*/ 36 w 49"/>
                      <a:gd name="T17" fmla="*/ 21 h 41"/>
                      <a:gd name="T18" fmla="*/ 37 w 49"/>
                      <a:gd name="T19" fmla="*/ 12 h 41"/>
                      <a:gd name="T20" fmla="*/ 36 w 49"/>
                      <a:gd name="T21" fmla="*/ 8 h 41"/>
                      <a:gd name="T22" fmla="*/ 31 w 49"/>
                      <a:gd name="T23" fmla="*/ 6 h 41"/>
                      <a:gd name="T24" fmla="*/ 27 w 49"/>
                      <a:gd name="T25" fmla="*/ 5 h 41"/>
                      <a:gd name="T26" fmla="*/ 17 w 49"/>
                      <a:gd name="T27" fmla="*/ 4 h 41"/>
                      <a:gd name="T28" fmla="*/ 13 w 49"/>
                      <a:gd name="T29" fmla="*/ 1 h 41"/>
                      <a:gd name="T30" fmla="*/ 10 w 49"/>
                      <a:gd name="T31" fmla="*/ 1 h 41"/>
                      <a:gd name="T32" fmla="*/ 3 w 49"/>
                      <a:gd name="T33" fmla="*/ 0 h 41"/>
                      <a:gd name="T34" fmla="*/ 0 w 49"/>
                      <a:gd name="T35" fmla="*/ 0 h 41"/>
                      <a:gd name="T36" fmla="*/ 0 w 49"/>
                      <a:gd name="T37" fmla="*/ 2 h 41"/>
                      <a:gd name="T38" fmla="*/ 1 w 49"/>
                      <a:gd name="T39" fmla="*/ 3 h 41"/>
                      <a:gd name="T40" fmla="*/ 3 w 49"/>
                      <a:gd name="T41" fmla="*/ 5 h 41"/>
                      <a:gd name="T42" fmla="*/ 7 w 49"/>
                      <a:gd name="T43" fmla="*/ 8 h 41"/>
                      <a:gd name="T44" fmla="*/ 10 w 49"/>
                      <a:gd name="T45" fmla="*/ 13 h 41"/>
                      <a:gd name="T46" fmla="*/ 12 w 49"/>
                      <a:gd name="T47" fmla="*/ 17 h 41"/>
                      <a:gd name="T48" fmla="*/ 14 w 49"/>
                      <a:gd name="T49" fmla="*/ 23 h 41"/>
                      <a:gd name="T50" fmla="*/ 15 w 49"/>
                      <a:gd name="T51" fmla="*/ 3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41"/>
                      <a:gd name="T80" fmla="*/ 49 w 49"/>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41">
                        <a:moveTo>
                          <a:pt x="15" y="31"/>
                        </a:moveTo>
                        <a:lnTo>
                          <a:pt x="25" y="31"/>
                        </a:lnTo>
                        <a:lnTo>
                          <a:pt x="31" y="33"/>
                        </a:lnTo>
                        <a:lnTo>
                          <a:pt x="39" y="37"/>
                        </a:lnTo>
                        <a:lnTo>
                          <a:pt x="40" y="40"/>
                        </a:lnTo>
                        <a:lnTo>
                          <a:pt x="48" y="40"/>
                        </a:lnTo>
                        <a:lnTo>
                          <a:pt x="42" y="26"/>
                        </a:lnTo>
                        <a:lnTo>
                          <a:pt x="38" y="23"/>
                        </a:lnTo>
                        <a:lnTo>
                          <a:pt x="36" y="21"/>
                        </a:lnTo>
                        <a:lnTo>
                          <a:pt x="37" y="12"/>
                        </a:lnTo>
                        <a:lnTo>
                          <a:pt x="36" y="8"/>
                        </a:lnTo>
                        <a:lnTo>
                          <a:pt x="31" y="6"/>
                        </a:lnTo>
                        <a:lnTo>
                          <a:pt x="27" y="5"/>
                        </a:lnTo>
                        <a:lnTo>
                          <a:pt x="17" y="4"/>
                        </a:lnTo>
                        <a:lnTo>
                          <a:pt x="13" y="1"/>
                        </a:lnTo>
                        <a:lnTo>
                          <a:pt x="10" y="1"/>
                        </a:lnTo>
                        <a:lnTo>
                          <a:pt x="3" y="0"/>
                        </a:lnTo>
                        <a:lnTo>
                          <a:pt x="0" y="0"/>
                        </a:lnTo>
                        <a:lnTo>
                          <a:pt x="0" y="2"/>
                        </a:lnTo>
                        <a:lnTo>
                          <a:pt x="1" y="3"/>
                        </a:lnTo>
                        <a:lnTo>
                          <a:pt x="3" y="5"/>
                        </a:lnTo>
                        <a:lnTo>
                          <a:pt x="7" y="8"/>
                        </a:lnTo>
                        <a:lnTo>
                          <a:pt x="10" y="13"/>
                        </a:lnTo>
                        <a:lnTo>
                          <a:pt x="12" y="17"/>
                        </a:lnTo>
                        <a:lnTo>
                          <a:pt x="14" y="23"/>
                        </a:lnTo>
                        <a:lnTo>
                          <a:pt x="15" y="31"/>
                        </a:lnTo>
                      </a:path>
                    </a:pathLst>
                  </a:custGeom>
                  <a:solidFill>
                    <a:srgbClr val="00A000"/>
                  </a:solidFill>
                  <a:ln w="9525" cap="rnd">
                    <a:noFill/>
                    <a:round/>
                    <a:headEnd/>
                    <a:tailEnd/>
                  </a:ln>
                </p:spPr>
                <p:txBody>
                  <a:bodyPr/>
                  <a:lstStyle/>
                  <a:p>
                    <a:endParaRPr lang="en-US"/>
                  </a:p>
                </p:txBody>
              </p:sp>
              <p:sp>
                <p:nvSpPr>
                  <p:cNvPr id="36993" name="Freeform 65"/>
                  <p:cNvSpPr>
                    <a:spLocks/>
                  </p:cNvSpPr>
                  <p:nvPr/>
                </p:nvSpPr>
                <p:spPr bwMode="auto">
                  <a:xfrm>
                    <a:off x="1664" y="2813"/>
                    <a:ext cx="17" cy="25"/>
                  </a:xfrm>
                  <a:custGeom>
                    <a:avLst/>
                    <a:gdLst>
                      <a:gd name="T0" fmla="*/ 14 w 17"/>
                      <a:gd name="T1" fmla="*/ 14 h 25"/>
                      <a:gd name="T2" fmla="*/ 16 w 17"/>
                      <a:gd name="T3" fmla="*/ 4 h 25"/>
                      <a:gd name="T4" fmla="*/ 14 w 17"/>
                      <a:gd name="T5" fmla="*/ 3 h 25"/>
                      <a:gd name="T6" fmla="*/ 9 w 17"/>
                      <a:gd name="T7" fmla="*/ 0 h 25"/>
                      <a:gd name="T8" fmla="*/ 6 w 17"/>
                      <a:gd name="T9" fmla="*/ 0 h 25"/>
                      <a:gd name="T10" fmla="*/ 6 w 17"/>
                      <a:gd name="T11" fmla="*/ 1 h 25"/>
                      <a:gd name="T12" fmla="*/ 2 w 17"/>
                      <a:gd name="T13" fmla="*/ 13 h 25"/>
                      <a:gd name="T14" fmla="*/ 1 w 17"/>
                      <a:gd name="T15" fmla="*/ 19 h 25"/>
                      <a:gd name="T16" fmla="*/ 0 w 17"/>
                      <a:gd name="T17" fmla="*/ 22 h 25"/>
                      <a:gd name="T18" fmla="*/ 0 w 17"/>
                      <a:gd name="T19" fmla="*/ 24 h 25"/>
                      <a:gd name="T20" fmla="*/ 2 w 17"/>
                      <a:gd name="T21" fmla="*/ 24 h 25"/>
                      <a:gd name="T22" fmla="*/ 3 w 17"/>
                      <a:gd name="T23" fmla="*/ 24 h 25"/>
                      <a:gd name="T24" fmla="*/ 4 w 17"/>
                      <a:gd name="T25" fmla="*/ 24 h 25"/>
                      <a:gd name="T26" fmla="*/ 8 w 17"/>
                      <a:gd name="T27" fmla="*/ 22 h 25"/>
                      <a:gd name="T28" fmla="*/ 11 w 17"/>
                      <a:gd name="T29" fmla="*/ 19 h 25"/>
                      <a:gd name="T30" fmla="*/ 14 w 17"/>
                      <a:gd name="T31" fmla="*/ 14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5"/>
                      <a:gd name="T50" fmla="*/ 17 w 17"/>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5">
                        <a:moveTo>
                          <a:pt x="14" y="14"/>
                        </a:moveTo>
                        <a:lnTo>
                          <a:pt x="16" y="4"/>
                        </a:lnTo>
                        <a:lnTo>
                          <a:pt x="14" y="3"/>
                        </a:lnTo>
                        <a:lnTo>
                          <a:pt x="9" y="0"/>
                        </a:lnTo>
                        <a:lnTo>
                          <a:pt x="6" y="0"/>
                        </a:lnTo>
                        <a:lnTo>
                          <a:pt x="6" y="1"/>
                        </a:lnTo>
                        <a:lnTo>
                          <a:pt x="2" y="13"/>
                        </a:lnTo>
                        <a:lnTo>
                          <a:pt x="1" y="19"/>
                        </a:lnTo>
                        <a:lnTo>
                          <a:pt x="0" y="22"/>
                        </a:lnTo>
                        <a:lnTo>
                          <a:pt x="0" y="24"/>
                        </a:lnTo>
                        <a:lnTo>
                          <a:pt x="2" y="24"/>
                        </a:lnTo>
                        <a:lnTo>
                          <a:pt x="3" y="24"/>
                        </a:lnTo>
                        <a:lnTo>
                          <a:pt x="4" y="24"/>
                        </a:lnTo>
                        <a:lnTo>
                          <a:pt x="8" y="22"/>
                        </a:lnTo>
                        <a:lnTo>
                          <a:pt x="11" y="19"/>
                        </a:lnTo>
                        <a:lnTo>
                          <a:pt x="14" y="14"/>
                        </a:lnTo>
                      </a:path>
                    </a:pathLst>
                  </a:custGeom>
                  <a:solidFill>
                    <a:srgbClr val="00A000"/>
                  </a:solidFill>
                  <a:ln w="9525" cap="rnd">
                    <a:noFill/>
                    <a:round/>
                    <a:headEnd/>
                    <a:tailEnd/>
                  </a:ln>
                </p:spPr>
                <p:txBody>
                  <a:bodyPr/>
                  <a:lstStyle/>
                  <a:p>
                    <a:endParaRPr lang="en-US"/>
                  </a:p>
                </p:txBody>
              </p:sp>
              <p:sp>
                <p:nvSpPr>
                  <p:cNvPr id="36994" name="Freeform 66"/>
                  <p:cNvSpPr>
                    <a:spLocks/>
                  </p:cNvSpPr>
                  <p:nvPr/>
                </p:nvSpPr>
                <p:spPr bwMode="auto">
                  <a:xfrm>
                    <a:off x="1712" y="2820"/>
                    <a:ext cx="124" cy="53"/>
                  </a:xfrm>
                  <a:custGeom>
                    <a:avLst/>
                    <a:gdLst>
                      <a:gd name="T0" fmla="*/ 82 w 124"/>
                      <a:gd name="T1" fmla="*/ 18 h 53"/>
                      <a:gd name="T2" fmla="*/ 62 w 124"/>
                      <a:gd name="T3" fmla="*/ 30 h 53"/>
                      <a:gd name="T4" fmla="*/ 48 w 124"/>
                      <a:gd name="T5" fmla="*/ 40 h 53"/>
                      <a:gd name="T6" fmla="*/ 45 w 124"/>
                      <a:gd name="T7" fmla="*/ 41 h 53"/>
                      <a:gd name="T8" fmla="*/ 37 w 124"/>
                      <a:gd name="T9" fmla="*/ 42 h 53"/>
                      <a:gd name="T10" fmla="*/ 31 w 124"/>
                      <a:gd name="T11" fmla="*/ 42 h 53"/>
                      <a:gd name="T12" fmla="*/ 25 w 124"/>
                      <a:gd name="T13" fmla="*/ 41 h 53"/>
                      <a:gd name="T14" fmla="*/ 21 w 124"/>
                      <a:gd name="T15" fmla="*/ 40 h 53"/>
                      <a:gd name="T16" fmla="*/ 17 w 124"/>
                      <a:gd name="T17" fmla="*/ 40 h 53"/>
                      <a:gd name="T18" fmla="*/ 15 w 124"/>
                      <a:gd name="T19" fmla="*/ 41 h 53"/>
                      <a:gd name="T20" fmla="*/ 13 w 124"/>
                      <a:gd name="T21" fmla="*/ 48 h 53"/>
                      <a:gd name="T22" fmla="*/ 12 w 124"/>
                      <a:gd name="T23" fmla="*/ 50 h 53"/>
                      <a:gd name="T24" fmla="*/ 7 w 124"/>
                      <a:gd name="T25" fmla="*/ 52 h 53"/>
                      <a:gd name="T26" fmla="*/ 0 w 124"/>
                      <a:gd name="T27" fmla="*/ 45 h 53"/>
                      <a:gd name="T28" fmla="*/ 2 w 124"/>
                      <a:gd name="T29" fmla="*/ 39 h 53"/>
                      <a:gd name="T30" fmla="*/ 3 w 124"/>
                      <a:gd name="T31" fmla="*/ 25 h 53"/>
                      <a:gd name="T32" fmla="*/ 5 w 124"/>
                      <a:gd name="T33" fmla="*/ 24 h 53"/>
                      <a:gd name="T34" fmla="*/ 8 w 124"/>
                      <a:gd name="T35" fmla="*/ 23 h 53"/>
                      <a:gd name="T36" fmla="*/ 10 w 124"/>
                      <a:gd name="T37" fmla="*/ 24 h 53"/>
                      <a:gd name="T38" fmla="*/ 10 w 124"/>
                      <a:gd name="T39" fmla="*/ 26 h 53"/>
                      <a:gd name="T40" fmla="*/ 11 w 124"/>
                      <a:gd name="T41" fmla="*/ 32 h 53"/>
                      <a:gd name="T42" fmla="*/ 13 w 124"/>
                      <a:gd name="T43" fmla="*/ 33 h 53"/>
                      <a:gd name="T44" fmla="*/ 15 w 124"/>
                      <a:gd name="T45" fmla="*/ 32 h 53"/>
                      <a:gd name="T46" fmla="*/ 27 w 124"/>
                      <a:gd name="T47" fmla="*/ 22 h 53"/>
                      <a:gd name="T48" fmla="*/ 29 w 124"/>
                      <a:gd name="T49" fmla="*/ 17 h 53"/>
                      <a:gd name="T50" fmla="*/ 34 w 124"/>
                      <a:gd name="T51" fmla="*/ 13 h 53"/>
                      <a:gd name="T52" fmla="*/ 31 w 124"/>
                      <a:gd name="T53" fmla="*/ 11 h 53"/>
                      <a:gd name="T54" fmla="*/ 27 w 124"/>
                      <a:gd name="T55" fmla="*/ 11 h 53"/>
                      <a:gd name="T56" fmla="*/ 27 w 124"/>
                      <a:gd name="T57" fmla="*/ 9 h 53"/>
                      <a:gd name="T58" fmla="*/ 31 w 124"/>
                      <a:gd name="T59" fmla="*/ 8 h 53"/>
                      <a:gd name="T60" fmla="*/ 37 w 124"/>
                      <a:gd name="T61" fmla="*/ 6 h 53"/>
                      <a:gd name="T62" fmla="*/ 43 w 124"/>
                      <a:gd name="T63" fmla="*/ 5 h 53"/>
                      <a:gd name="T64" fmla="*/ 50 w 124"/>
                      <a:gd name="T65" fmla="*/ 5 h 53"/>
                      <a:gd name="T66" fmla="*/ 55 w 124"/>
                      <a:gd name="T67" fmla="*/ 5 h 53"/>
                      <a:gd name="T68" fmla="*/ 64 w 124"/>
                      <a:gd name="T69" fmla="*/ 0 h 53"/>
                      <a:gd name="T70" fmla="*/ 67 w 124"/>
                      <a:gd name="T71" fmla="*/ 0 h 53"/>
                      <a:gd name="T72" fmla="*/ 68 w 124"/>
                      <a:gd name="T73" fmla="*/ 0 h 53"/>
                      <a:gd name="T74" fmla="*/ 70 w 124"/>
                      <a:gd name="T75" fmla="*/ 1 h 53"/>
                      <a:gd name="T76" fmla="*/ 73 w 124"/>
                      <a:gd name="T77" fmla="*/ 3 h 53"/>
                      <a:gd name="T78" fmla="*/ 75 w 124"/>
                      <a:gd name="T79" fmla="*/ 6 h 53"/>
                      <a:gd name="T80" fmla="*/ 80 w 124"/>
                      <a:gd name="T81" fmla="*/ 5 h 53"/>
                      <a:gd name="T82" fmla="*/ 92 w 124"/>
                      <a:gd name="T83" fmla="*/ 3 h 53"/>
                      <a:gd name="T84" fmla="*/ 107 w 124"/>
                      <a:gd name="T85" fmla="*/ 2 h 53"/>
                      <a:gd name="T86" fmla="*/ 116 w 124"/>
                      <a:gd name="T87" fmla="*/ 2 h 53"/>
                      <a:gd name="T88" fmla="*/ 119 w 124"/>
                      <a:gd name="T89" fmla="*/ 3 h 53"/>
                      <a:gd name="T90" fmla="*/ 122 w 124"/>
                      <a:gd name="T91" fmla="*/ 4 h 53"/>
                      <a:gd name="T92" fmla="*/ 123 w 124"/>
                      <a:gd name="T93" fmla="*/ 5 h 53"/>
                      <a:gd name="T94" fmla="*/ 123 w 124"/>
                      <a:gd name="T95" fmla="*/ 7 h 53"/>
                      <a:gd name="T96" fmla="*/ 122 w 124"/>
                      <a:gd name="T97" fmla="*/ 8 h 53"/>
                      <a:gd name="T98" fmla="*/ 119 w 124"/>
                      <a:gd name="T99" fmla="*/ 10 h 53"/>
                      <a:gd name="T100" fmla="*/ 116 w 124"/>
                      <a:gd name="T101" fmla="*/ 14 h 53"/>
                      <a:gd name="T102" fmla="*/ 107 w 124"/>
                      <a:gd name="T103" fmla="*/ 16 h 53"/>
                      <a:gd name="T104" fmla="*/ 101 w 124"/>
                      <a:gd name="T105" fmla="*/ 17 h 53"/>
                      <a:gd name="T106" fmla="*/ 94 w 124"/>
                      <a:gd name="T107" fmla="*/ 17 h 53"/>
                      <a:gd name="T108" fmla="*/ 82 w 124"/>
                      <a:gd name="T109" fmla="*/ 18 h 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
                      <a:gd name="T166" fmla="*/ 0 h 53"/>
                      <a:gd name="T167" fmla="*/ 124 w 124"/>
                      <a:gd name="T168" fmla="*/ 53 h 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 h="53">
                        <a:moveTo>
                          <a:pt x="82" y="18"/>
                        </a:moveTo>
                        <a:lnTo>
                          <a:pt x="62" y="30"/>
                        </a:lnTo>
                        <a:lnTo>
                          <a:pt x="48" y="40"/>
                        </a:lnTo>
                        <a:lnTo>
                          <a:pt x="45" y="41"/>
                        </a:lnTo>
                        <a:lnTo>
                          <a:pt x="37" y="42"/>
                        </a:lnTo>
                        <a:lnTo>
                          <a:pt x="31" y="42"/>
                        </a:lnTo>
                        <a:lnTo>
                          <a:pt x="25" y="41"/>
                        </a:lnTo>
                        <a:lnTo>
                          <a:pt x="21" y="40"/>
                        </a:lnTo>
                        <a:lnTo>
                          <a:pt x="17" y="40"/>
                        </a:lnTo>
                        <a:lnTo>
                          <a:pt x="15" y="41"/>
                        </a:lnTo>
                        <a:lnTo>
                          <a:pt x="13" y="48"/>
                        </a:lnTo>
                        <a:lnTo>
                          <a:pt x="12" y="50"/>
                        </a:lnTo>
                        <a:lnTo>
                          <a:pt x="7" y="52"/>
                        </a:lnTo>
                        <a:lnTo>
                          <a:pt x="0" y="45"/>
                        </a:lnTo>
                        <a:lnTo>
                          <a:pt x="2" y="39"/>
                        </a:lnTo>
                        <a:lnTo>
                          <a:pt x="3" y="25"/>
                        </a:lnTo>
                        <a:lnTo>
                          <a:pt x="5" y="24"/>
                        </a:lnTo>
                        <a:lnTo>
                          <a:pt x="8" y="23"/>
                        </a:lnTo>
                        <a:lnTo>
                          <a:pt x="10" y="24"/>
                        </a:lnTo>
                        <a:lnTo>
                          <a:pt x="10" y="26"/>
                        </a:lnTo>
                        <a:lnTo>
                          <a:pt x="11" y="32"/>
                        </a:lnTo>
                        <a:lnTo>
                          <a:pt x="13" y="33"/>
                        </a:lnTo>
                        <a:lnTo>
                          <a:pt x="15" y="32"/>
                        </a:lnTo>
                        <a:lnTo>
                          <a:pt x="27" y="22"/>
                        </a:lnTo>
                        <a:lnTo>
                          <a:pt x="29" y="17"/>
                        </a:lnTo>
                        <a:lnTo>
                          <a:pt x="34" y="13"/>
                        </a:lnTo>
                        <a:lnTo>
                          <a:pt x="31" y="11"/>
                        </a:lnTo>
                        <a:lnTo>
                          <a:pt x="27" y="11"/>
                        </a:lnTo>
                        <a:lnTo>
                          <a:pt x="27" y="9"/>
                        </a:lnTo>
                        <a:lnTo>
                          <a:pt x="31" y="8"/>
                        </a:lnTo>
                        <a:lnTo>
                          <a:pt x="37" y="6"/>
                        </a:lnTo>
                        <a:lnTo>
                          <a:pt x="43" y="5"/>
                        </a:lnTo>
                        <a:lnTo>
                          <a:pt x="50" y="5"/>
                        </a:lnTo>
                        <a:lnTo>
                          <a:pt x="55" y="5"/>
                        </a:lnTo>
                        <a:lnTo>
                          <a:pt x="64" y="0"/>
                        </a:lnTo>
                        <a:lnTo>
                          <a:pt x="67" y="0"/>
                        </a:lnTo>
                        <a:lnTo>
                          <a:pt x="68" y="0"/>
                        </a:lnTo>
                        <a:lnTo>
                          <a:pt x="70" y="1"/>
                        </a:lnTo>
                        <a:lnTo>
                          <a:pt x="73" y="3"/>
                        </a:lnTo>
                        <a:lnTo>
                          <a:pt x="75" y="6"/>
                        </a:lnTo>
                        <a:lnTo>
                          <a:pt x="80" y="5"/>
                        </a:lnTo>
                        <a:lnTo>
                          <a:pt x="92" y="3"/>
                        </a:lnTo>
                        <a:lnTo>
                          <a:pt x="107" y="2"/>
                        </a:lnTo>
                        <a:lnTo>
                          <a:pt x="116" y="2"/>
                        </a:lnTo>
                        <a:lnTo>
                          <a:pt x="119" y="3"/>
                        </a:lnTo>
                        <a:lnTo>
                          <a:pt x="122" y="4"/>
                        </a:lnTo>
                        <a:lnTo>
                          <a:pt x="123" y="5"/>
                        </a:lnTo>
                        <a:lnTo>
                          <a:pt x="123" y="7"/>
                        </a:lnTo>
                        <a:lnTo>
                          <a:pt x="122" y="8"/>
                        </a:lnTo>
                        <a:lnTo>
                          <a:pt x="119" y="10"/>
                        </a:lnTo>
                        <a:lnTo>
                          <a:pt x="116" y="14"/>
                        </a:lnTo>
                        <a:lnTo>
                          <a:pt x="107" y="16"/>
                        </a:lnTo>
                        <a:lnTo>
                          <a:pt x="101" y="17"/>
                        </a:lnTo>
                        <a:lnTo>
                          <a:pt x="94" y="17"/>
                        </a:lnTo>
                        <a:lnTo>
                          <a:pt x="82" y="18"/>
                        </a:lnTo>
                      </a:path>
                    </a:pathLst>
                  </a:custGeom>
                  <a:solidFill>
                    <a:srgbClr val="00A000"/>
                  </a:solidFill>
                  <a:ln w="9525" cap="rnd">
                    <a:noFill/>
                    <a:round/>
                    <a:headEnd/>
                    <a:tailEnd/>
                  </a:ln>
                </p:spPr>
                <p:txBody>
                  <a:bodyPr/>
                  <a:lstStyle/>
                  <a:p>
                    <a:endParaRPr lang="en-US"/>
                  </a:p>
                </p:txBody>
              </p:sp>
              <p:sp>
                <p:nvSpPr>
                  <p:cNvPr id="36995" name="Freeform 67"/>
                  <p:cNvSpPr>
                    <a:spLocks/>
                  </p:cNvSpPr>
                  <p:nvPr/>
                </p:nvSpPr>
                <p:spPr bwMode="auto">
                  <a:xfrm>
                    <a:off x="1794" y="2840"/>
                    <a:ext cx="71" cy="27"/>
                  </a:xfrm>
                  <a:custGeom>
                    <a:avLst/>
                    <a:gdLst>
                      <a:gd name="T0" fmla="*/ 55 w 71"/>
                      <a:gd name="T1" fmla="*/ 6 h 27"/>
                      <a:gd name="T2" fmla="*/ 70 w 71"/>
                      <a:gd name="T3" fmla="*/ 3 h 27"/>
                      <a:gd name="T4" fmla="*/ 64 w 71"/>
                      <a:gd name="T5" fmla="*/ 1 h 27"/>
                      <a:gd name="T6" fmla="*/ 54 w 71"/>
                      <a:gd name="T7" fmla="*/ 0 h 27"/>
                      <a:gd name="T8" fmla="*/ 48 w 71"/>
                      <a:gd name="T9" fmla="*/ 0 h 27"/>
                      <a:gd name="T10" fmla="*/ 43 w 71"/>
                      <a:gd name="T11" fmla="*/ 2 h 27"/>
                      <a:gd name="T12" fmla="*/ 40 w 71"/>
                      <a:gd name="T13" fmla="*/ 4 h 27"/>
                      <a:gd name="T14" fmla="*/ 21 w 71"/>
                      <a:gd name="T15" fmla="*/ 4 h 27"/>
                      <a:gd name="T16" fmla="*/ 14 w 71"/>
                      <a:gd name="T17" fmla="*/ 5 h 27"/>
                      <a:gd name="T18" fmla="*/ 14 w 71"/>
                      <a:gd name="T19" fmla="*/ 6 h 27"/>
                      <a:gd name="T20" fmla="*/ 14 w 71"/>
                      <a:gd name="T21" fmla="*/ 8 h 27"/>
                      <a:gd name="T22" fmla="*/ 14 w 71"/>
                      <a:gd name="T23" fmla="*/ 9 h 27"/>
                      <a:gd name="T24" fmla="*/ 0 w 71"/>
                      <a:gd name="T25" fmla="*/ 19 h 27"/>
                      <a:gd name="T26" fmla="*/ 7 w 71"/>
                      <a:gd name="T27" fmla="*/ 20 h 27"/>
                      <a:gd name="T28" fmla="*/ 8 w 71"/>
                      <a:gd name="T29" fmla="*/ 24 h 27"/>
                      <a:gd name="T30" fmla="*/ 13 w 71"/>
                      <a:gd name="T31" fmla="*/ 26 h 27"/>
                      <a:gd name="T32" fmla="*/ 55 w 71"/>
                      <a:gd name="T33" fmla="*/ 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27"/>
                      <a:gd name="T53" fmla="*/ 71 w 71"/>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27">
                        <a:moveTo>
                          <a:pt x="55" y="6"/>
                        </a:moveTo>
                        <a:lnTo>
                          <a:pt x="70" y="3"/>
                        </a:lnTo>
                        <a:lnTo>
                          <a:pt x="64" y="1"/>
                        </a:lnTo>
                        <a:lnTo>
                          <a:pt x="54" y="0"/>
                        </a:lnTo>
                        <a:lnTo>
                          <a:pt x="48" y="0"/>
                        </a:lnTo>
                        <a:lnTo>
                          <a:pt x="43" y="2"/>
                        </a:lnTo>
                        <a:lnTo>
                          <a:pt x="40" y="4"/>
                        </a:lnTo>
                        <a:lnTo>
                          <a:pt x="21" y="4"/>
                        </a:lnTo>
                        <a:lnTo>
                          <a:pt x="14" y="5"/>
                        </a:lnTo>
                        <a:lnTo>
                          <a:pt x="14" y="6"/>
                        </a:lnTo>
                        <a:lnTo>
                          <a:pt x="14" y="8"/>
                        </a:lnTo>
                        <a:lnTo>
                          <a:pt x="14" y="9"/>
                        </a:lnTo>
                        <a:lnTo>
                          <a:pt x="0" y="19"/>
                        </a:lnTo>
                        <a:lnTo>
                          <a:pt x="7" y="20"/>
                        </a:lnTo>
                        <a:lnTo>
                          <a:pt x="8" y="24"/>
                        </a:lnTo>
                        <a:lnTo>
                          <a:pt x="13" y="26"/>
                        </a:lnTo>
                        <a:lnTo>
                          <a:pt x="55" y="6"/>
                        </a:lnTo>
                      </a:path>
                    </a:pathLst>
                  </a:custGeom>
                  <a:solidFill>
                    <a:srgbClr val="00A000"/>
                  </a:solidFill>
                  <a:ln w="9525" cap="rnd">
                    <a:noFill/>
                    <a:round/>
                    <a:headEnd/>
                    <a:tailEnd/>
                  </a:ln>
                </p:spPr>
                <p:txBody>
                  <a:bodyPr/>
                  <a:lstStyle/>
                  <a:p>
                    <a:endParaRPr lang="en-US"/>
                  </a:p>
                </p:txBody>
              </p:sp>
              <p:sp>
                <p:nvSpPr>
                  <p:cNvPr id="36996" name="Freeform 68"/>
                  <p:cNvSpPr>
                    <a:spLocks/>
                  </p:cNvSpPr>
                  <p:nvPr/>
                </p:nvSpPr>
                <p:spPr bwMode="auto">
                  <a:xfrm>
                    <a:off x="1615" y="2897"/>
                    <a:ext cx="55" cy="17"/>
                  </a:xfrm>
                  <a:custGeom>
                    <a:avLst/>
                    <a:gdLst>
                      <a:gd name="T0" fmla="*/ 48 w 55"/>
                      <a:gd name="T1" fmla="*/ 16 h 17"/>
                      <a:gd name="T2" fmla="*/ 54 w 55"/>
                      <a:gd name="T3" fmla="*/ 8 h 17"/>
                      <a:gd name="T4" fmla="*/ 44 w 55"/>
                      <a:gd name="T5" fmla="*/ 4 h 17"/>
                      <a:gd name="T6" fmla="*/ 34 w 55"/>
                      <a:gd name="T7" fmla="*/ 0 h 17"/>
                      <a:gd name="T8" fmla="*/ 31 w 55"/>
                      <a:gd name="T9" fmla="*/ 4 h 17"/>
                      <a:gd name="T10" fmla="*/ 15 w 55"/>
                      <a:gd name="T11" fmla="*/ 1 h 17"/>
                      <a:gd name="T12" fmla="*/ 11 w 55"/>
                      <a:gd name="T13" fmla="*/ 0 h 17"/>
                      <a:gd name="T14" fmla="*/ 6 w 55"/>
                      <a:gd name="T15" fmla="*/ 1 h 17"/>
                      <a:gd name="T16" fmla="*/ 4 w 55"/>
                      <a:gd name="T17" fmla="*/ 2 h 17"/>
                      <a:gd name="T18" fmla="*/ 1 w 55"/>
                      <a:gd name="T19" fmla="*/ 4 h 17"/>
                      <a:gd name="T20" fmla="*/ 0 w 55"/>
                      <a:gd name="T21" fmla="*/ 6 h 17"/>
                      <a:gd name="T22" fmla="*/ 0 w 55"/>
                      <a:gd name="T23" fmla="*/ 8 h 17"/>
                      <a:gd name="T24" fmla="*/ 1 w 55"/>
                      <a:gd name="T25" fmla="*/ 8 h 17"/>
                      <a:gd name="T26" fmla="*/ 5 w 55"/>
                      <a:gd name="T27" fmla="*/ 9 h 17"/>
                      <a:gd name="T28" fmla="*/ 10 w 55"/>
                      <a:gd name="T29" fmla="*/ 8 h 17"/>
                      <a:gd name="T30" fmla="*/ 16 w 55"/>
                      <a:gd name="T31" fmla="*/ 13 h 17"/>
                      <a:gd name="T32" fmla="*/ 18 w 55"/>
                      <a:gd name="T33" fmla="*/ 13 h 17"/>
                      <a:gd name="T34" fmla="*/ 23 w 55"/>
                      <a:gd name="T35" fmla="*/ 13 h 17"/>
                      <a:gd name="T36" fmla="*/ 27 w 55"/>
                      <a:gd name="T37" fmla="*/ 12 h 17"/>
                      <a:gd name="T38" fmla="*/ 48 w 5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17"/>
                      <a:gd name="T62" fmla="*/ 55 w 55"/>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17">
                        <a:moveTo>
                          <a:pt x="48" y="16"/>
                        </a:moveTo>
                        <a:lnTo>
                          <a:pt x="54" y="8"/>
                        </a:lnTo>
                        <a:lnTo>
                          <a:pt x="44" y="4"/>
                        </a:lnTo>
                        <a:lnTo>
                          <a:pt x="34" y="0"/>
                        </a:lnTo>
                        <a:lnTo>
                          <a:pt x="31" y="4"/>
                        </a:lnTo>
                        <a:lnTo>
                          <a:pt x="15" y="1"/>
                        </a:lnTo>
                        <a:lnTo>
                          <a:pt x="11" y="0"/>
                        </a:lnTo>
                        <a:lnTo>
                          <a:pt x="6" y="1"/>
                        </a:lnTo>
                        <a:lnTo>
                          <a:pt x="4" y="2"/>
                        </a:lnTo>
                        <a:lnTo>
                          <a:pt x="1" y="4"/>
                        </a:lnTo>
                        <a:lnTo>
                          <a:pt x="0" y="6"/>
                        </a:lnTo>
                        <a:lnTo>
                          <a:pt x="0" y="8"/>
                        </a:lnTo>
                        <a:lnTo>
                          <a:pt x="1" y="8"/>
                        </a:lnTo>
                        <a:lnTo>
                          <a:pt x="5" y="9"/>
                        </a:lnTo>
                        <a:lnTo>
                          <a:pt x="10" y="8"/>
                        </a:lnTo>
                        <a:lnTo>
                          <a:pt x="16" y="13"/>
                        </a:lnTo>
                        <a:lnTo>
                          <a:pt x="18" y="13"/>
                        </a:lnTo>
                        <a:lnTo>
                          <a:pt x="23" y="13"/>
                        </a:lnTo>
                        <a:lnTo>
                          <a:pt x="27" y="12"/>
                        </a:lnTo>
                        <a:lnTo>
                          <a:pt x="48" y="16"/>
                        </a:lnTo>
                      </a:path>
                    </a:pathLst>
                  </a:custGeom>
                  <a:solidFill>
                    <a:srgbClr val="00A000"/>
                  </a:solidFill>
                  <a:ln w="9525" cap="rnd">
                    <a:noFill/>
                    <a:round/>
                    <a:headEnd/>
                    <a:tailEnd/>
                  </a:ln>
                </p:spPr>
                <p:txBody>
                  <a:bodyPr/>
                  <a:lstStyle/>
                  <a:p>
                    <a:endParaRPr lang="en-US"/>
                  </a:p>
                </p:txBody>
              </p:sp>
              <p:sp>
                <p:nvSpPr>
                  <p:cNvPr id="36997" name="Freeform 69"/>
                  <p:cNvSpPr>
                    <a:spLocks/>
                  </p:cNvSpPr>
                  <p:nvPr/>
                </p:nvSpPr>
                <p:spPr bwMode="auto">
                  <a:xfrm>
                    <a:off x="1706" y="2933"/>
                    <a:ext cx="65" cy="17"/>
                  </a:xfrm>
                  <a:custGeom>
                    <a:avLst/>
                    <a:gdLst>
                      <a:gd name="T0" fmla="*/ 18 w 65"/>
                      <a:gd name="T1" fmla="*/ 4 h 17"/>
                      <a:gd name="T2" fmla="*/ 42 w 65"/>
                      <a:gd name="T3" fmla="*/ 4 h 17"/>
                      <a:gd name="T4" fmla="*/ 45 w 65"/>
                      <a:gd name="T5" fmla="*/ 1 h 17"/>
                      <a:gd name="T6" fmla="*/ 47 w 65"/>
                      <a:gd name="T7" fmla="*/ 0 h 17"/>
                      <a:gd name="T8" fmla="*/ 49 w 65"/>
                      <a:gd name="T9" fmla="*/ 0 h 17"/>
                      <a:gd name="T10" fmla="*/ 50 w 65"/>
                      <a:gd name="T11" fmla="*/ 0 h 17"/>
                      <a:gd name="T12" fmla="*/ 53 w 65"/>
                      <a:gd name="T13" fmla="*/ 0 h 17"/>
                      <a:gd name="T14" fmla="*/ 56 w 65"/>
                      <a:gd name="T15" fmla="*/ 1 h 17"/>
                      <a:gd name="T16" fmla="*/ 64 w 65"/>
                      <a:gd name="T17" fmla="*/ 2 h 17"/>
                      <a:gd name="T18" fmla="*/ 64 w 65"/>
                      <a:gd name="T19" fmla="*/ 4 h 17"/>
                      <a:gd name="T20" fmla="*/ 63 w 65"/>
                      <a:gd name="T21" fmla="*/ 9 h 17"/>
                      <a:gd name="T22" fmla="*/ 62 w 65"/>
                      <a:gd name="T23" fmla="*/ 12 h 17"/>
                      <a:gd name="T24" fmla="*/ 58 w 65"/>
                      <a:gd name="T25" fmla="*/ 15 h 17"/>
                      <a:gd name="T26" fmla="*/ 36 w 65"/>
                      <a:gd name="T27" fmla="*/ 16 h 17"/>
                      <a:gd name="T28" fmla="*/ 29 w 65"/>
                      <a:gd name="T29" fmla="*/ 14 h 17"/>
                      <a:gd name="T30" fmla="*/ 26 w 65"/>
                      <a:gd name="T31" fmla="*/ 14 h 17"/>
                      <a:gd name="T32" fmla="*/ 23 w 65"/>
                      <a:gd name="T33" fmla="*/ 15 h 17"/>
                      <a:gd name="T34" fmla="*/ 20 w 65"/>
                      <a:gd name="T35" fmla="*/ 16 h 17"/>
                      <a:gd name="T36" fmla="*/ 4 w 65"/>
                      <a:gd name="T37" fmla="*/ 16 h 17"/>
                      <a:gd name="T38" fmla="*/ 2 w 65"/>
                      <a:gd name="T39" fmla="*/ 13 h 17"/>
                      <a:gd name="T40" fmla="*/ 0 w 65"/>
                      <a:gd name="T41" fmla="*/ 12 h 17"/>
                      <a:gd name="T42" fmla="*/ 1 w 65"/>
                      <a:gd name="T43" fmla="*/ 6 h 17"/>
                      <a:gd name="T44" fmla="*/ 1 w 65"/>
                      <a:gd name="T45" fmla="*/ 3 h 17"/>
                      <a:gd name="T46" fmla="*/ 4 w 65"/>
                      <a:gd name="T47" fmla="*/ 0 h 17"/>
                      <a:gd name="T48" fmla="*/ 7 w 65"/>
                      <a:gd name="T49" fmla="*/ 0 h 17"/>
                      <a:gd name="T50" fmla="*/ 10 w 65"/>
                      <a:gd name="T51" fmla="*/ 0 h 17"/>
                      <a:gd name="T52" fmla="*/ 18 w 65"/>
                      <a:gd name="T53" fmla="*/ 4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17"/>
                      <a:gd name="T83" fmla="*/ 65 w 65"/>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17">
                        <a:moveTo>
                          <a:pt x="18" y="4"/>
                        </a:moveTo>
                        <a:lnTo>
                          <a:pt x="42" y="4"/>
                        </a:lnTo>
                        <a:lnTo>
                          <a:pt x="45" y="1"/>
                        </a:lnTo>
                        <a:lnTo>
                          <a:pt x="47" y="0"/>
                        </a:lnTo>
                        <a:lnTo>
                          <a:pt x="49" y="0"/>
                        </a:lnTo>
                        <a:lnTo>
                          <a:pt x="50" y="0"/>
                        </a:lnTo>
                        <a:lnTo>
                          <a:pt x="53" y="0"/>
                        </a:lnTo>
                        <a:lnTo>
                          <a:pt x="56" y="1"/>
                        </a:lnTo>
                        <a:lnTo>
                          <a:pt x="64" y="2"/>
                        </a:lnTo>
                        <a:lnTo>
                          <a:pt x="64" y="4"/>
                        </a:lnTo>
                        <a:lnTo>
                          <a:pt x="63" y="9"/>
                        </a:lnTo>
                        <a:lnTo>
                          <a:pt x="62" y="12"/>
                        </a:lnTo>
                        <a:lnTo>
                          <a:pt x="58" y="15"/>
                        </a:lnTo>
                        <a:lnTo>
                          <a:pt x="36" y="16"/>
                        </a:lnTo>
                        <a:lnTo>
                          <a:pt x="29" y="14"/>
                        </a:lnTo>
                        <a:lnTo>
                          <a:pt x="26" y="14"/>
                        </a:lnTo>
                        <a:lnTo>
                          <a:pt x="23" y="15"/>
                        </a:lnTo>
                        <a:lnTo>
                          <a:pt x="20" y="16"/>
                        </a:lnTo>
                        <a:lnTo>
                          <a:pt x="4" y="16"/>
                        </a:lnTo>
                        <a:lnTo>
                          <a:pt x="2" y="13"/>
                        </a:lnTo>
                        <a:lnTo>
                          <a:pt x="0" y="12"/>
                        </a:lnTo>
                        <a:lnTo>
                          <a:pt x="1" y="6"/>
                        </a:lnTo>
                        <a:lnTo>
                          <a:pt x="1" y="3"/>
                        </a:lnTo>
                        <a:lnTo>
                          <a:pt x="4" y="0"/>
                        </a:lnTo>
                        <a:lnTo>
                          <a:pt x="7" y="0"/>
                        </a:lnTo>
                        <a:lnTo>
                          <a:pt x="10" y="0"/>
                        </a:lnTo>
                        <a:lnTo>
                          <a:pt x="18" y="4"/>
                        </a:lnTo>
                      </a:path>
                    </a:pathLst>
                  </a:custGeom>
                  <a:solidFill>
                    <a:srgbClr val="00A000"/>
                  </a:solidFill>
                  <a:ln w="9525" cap="rnd">
                    <a:noFill/>
                    <a:round/>
                    <a:headEnd/>
                    <a:tailEnd/>
                  </a:ln>
                </p:spPr>
                <p:txBody>
                  <a:bodyPr/>
                  <a:lstStyle/>
                  <a:p>
                    <a:endParaRPr lang="en-US"/>
                  </a:p>
                </p:txBody>
              </p:sp>
              <p:sp>
                <p:nvSpPr>
                  <p:cNvPr id="36998" name="Freeform 70"/>
                  <p:cNvSpPr>
                    <a:spLocks/>
                  </p:cNvSpPr>
                  <p:nvPr/>
                </p:nvSpPr>
                <p:spPr bwMode="auto">
                  <a:xfrm>
                    <a:off x="1614" y="2973"/>
                    <a:ext cx="22" cy="17"/>
                  </a:xfrm>
                  <a:custGeom>
                    <a:avLst/>
                    <a:gdLst>
                      <a:gd name="T0" fmla="*/ 11 w 22"/>
                      <a:gd name="T1" fmla="*/ 0 h 17"/>
                      <a:gd name="T2" fmla="*/ 21 w 22"/>
                      <a:gd name="T3" fmla="*/ 4 h 17"/>
                      <a:gd name="T4" fmla="*/ 21 w 22"/>
                      <a:gd name="T5" fmla="*/ 6 h 17"/>
                      <a:gd name="T6" fmla="*/ 21 w 22"/>
                      <a:gd name="T7" fmla="*/ 7 h 17"/>
                      <a:gd name="T8" fmla="*/ 20 w 22"/>
                      <a:gd name="T9" fmla="*/ 9 h 17"/>
                      <a:gd name="T10" fmla="*/ 19 w 22"/>
                      <a:gd name="T11" fmla="*/ 11 h 17"/>
                      <a:gd name="T12" fmla="*/ 15 w 22"/>
                      <a:gd name="T13" fmla="*/ 13 h 17"/>
                      <a:gd name="T14" fmla="*/ 11 w 22"/>
                      <a:gd name="T15" fmla="*/ 16 h 17"/>
                      <a:gd name="T16" fmla="*/ 6 w 22"/>
                      <a:gd name="T17" fmla="*/ 16 h 17"/>
                      <a:gd name="T18" fmla="*/ 4 w 22"/>
                      <a:gd name="T19" fmla="*/ 14 h 17"/>
                      <a:gd name="T20" fmla="*/ 0 w 22"/>
                      <a:gd name="T21" fmla="*/ 12 h 17"/>
                      <a:gd name="T22" fmla="*/ 0 w 22"/>
                      <a:gd name="T23" fmla="*/ 10 h 17"/>
                      <a:gd name="T24" fmla="*/ 1 w 22"/>
                      <a:gd name="T25" fmla="*/ 8 h 17"/>
                      <a:gd name="T26" fmla="*/ 3 w 22"/>
                      <a:gd name="T27" fmla="*/ 3 h 17"/>
                      <a:gd name="T28" fmla="*/ 11 w 2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17"/>
                      <a:gd name="T47" fmla="*/ 22 w 2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17">
                        <a:moveTo>
                          <a:pt x="11" y="0"/>
                        </a:moveTo>
                        <a:lnTo>
                          <a:pt x="21" y="4"/>
                        </a:lnTo>
                        <a:lnTo>
                          <a:pt x="21" y="6"/>
                        </a:lnTo>
                        <a:lnTo>
                          <a:pt x="21" y="7"/>
                        </a:lnTo>
                        <a:lnTo>
                          <a:pt x="20" y="9"/>
                        </a:lnTo>
                        <a:lnTo>
                          <a:pt x="19" y="11"/>
                        </a:lnTo>
                        <a:lnTo>
                          <a:pt x="15" y="13"/>
                        </a:lnTo>
                        <a:lnTo>
                          <a:pt x="11" y="16"/>
                        </a:lnTo>
                        <a:lnTo>
                          <a:pt x="6" y="16"/>
                        </a:lnTo>
                        <a:lnTo>
                          <a:pt x="4" y="14"/>
                        </a:lnTo>
                        <a:lnTo>
                          <a:pt x="0" y="12"/>
                        </a:lnTo>
                        <a:lnTo>
                          <a:pt x="0" y="10"/>
                        </a:lnTo>
                        <a:lnTo>
                          <a:pt x="1" y="8"/>
                        </a:lnTo>
                        <a:lnTo>
                          <a:pt x="3" y="3"/>
                        </a:lnTo>
                        <a:lnTo>
                          <a:pt x="11" y="0"/>
                        </a:lnTo>
                      </a:path>
                    </a:pathLst>
                  </a:custGeom>
                  <a:solidFill>
                    <a:srgbClr val="00A000"/>
                  </a:solidFill>
                  <a:ln w="9525" cap="rnd">
                    <a:noFill/>
                    <a:round/>
                    <a:headEnd/>
                    <a:tailEnd/>
                  </a:ln>
                </p:spPr>
                <p:txBody>
                  <a:bodyPr/>
                  <a:lstStyle/>
                  <a:p>
                    <a:endParaRPr lang="en-US"/>
                  </a:p>
                </p:txBody>
              </p:sp>
            </p:grpSp>
          </p:grpSp>
          <p:grpSp>
            <p:nvGrpSpPr>
              <p:cNvPr id="12" name="Group 71"/>
              <p:cNvGrpSpPr>
                <a:grpSpLocks/>
              </p:cNvGrpSpPr>
              <p:nvPr/>
            </p:nvGrpSpPr>
            <p:grpSpPr bwMode="auto">
              <a:xfrm>
                <a:off x="1136" y="2288"/>
                <a:ext cx="238" cy="527"/>
                <a:chOff x="1136" y="2288"/>
                <a:chExt cx="238" cy="527"/>
              </a:xfrm>
            </p:grpSpPr>
            <p:sp>
              <p:nvSpPr>
                <p:cNvPr id="36973" name="Freeform 72"/>
                <p:cNvSpPr>
                  <a:spLocks/>
                </p:cNvSpPr>
                <p:nvPr/>
              </p:nvSpPr>
              <p:spPr bwMode="auto">
                <a:xfrm>
                  <a:off x="1168"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74" name="Freeform 73"/>
                <p:cNvSpPr>
                  <a:spLocks/>
                </p:cNvSpPr>
                <p:nvPr/>
              </p:nvSpPr>
              <p:spPr bwMode="auto">
                <a:xfrm>
                  <a:off x="1267"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75" name="Freeform 74"/>
                <p:cNvSpPr>
                  <a:spLocks/>
                </p:cNvSpPr>
                <p:nvPr/>
              </p:nvSpPr>
              <p:spPr bwMode="auto">
                <a:xfrm>
                  <a:off x="1303"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76" name="Freeform 75"/>
                <p:cNvSpPr>
                  <a:spLocks/>
                </p:cNvSpPr>
                <p:nvPr/>
              </p:nvSpPr>
              <p:spPr bwMode="auto">
                <a:xfrm>
                  <a:off x="1136"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77" name="Freeform 76"/>
                <p:cNvSpPr>
                  <a:spLocks/>
                </p:cNvSpPr>
                <p:nvPr/>
              </p:nvSpPr>
              <p:spPr bwMode="auto">
                <a:xfrm>
                  <a:off x="1136"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78" name="Freeform 77"/>
                <p:cNvSpPr>
                  <a:spLocks/>
                </p:cNvSpPr>
                <p:nvPr/>
              </p:nvSpPr>
              <p:spPr bwMode="auto">
                <a:xfrm>
                  <a:off x="1226"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79" name="Freeform 78"/>
                <p:cNvSpPr>
                  <a:spLocks/>
                </p:cNvSpPr>
                <p:nvPr/>
              </p:nvSpPr>
              <p:spPr bwMode="auto">
                <a:xfrm>
                  <a:off x="1271"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80" name="Freeform 79"/>
                <p:cNvSpPr>
                  <a:spLocks/>
                </p:cNvSpPr>
                <p:nvPr/>
              </p:nvSpPr>
              <p:spPr bwMode="auto">
                <a:xfrm>
                  <a:off x="1266"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81" name="Freeform 80"/>
                <p:cNvSpPr>
                  <a:spLocks/>
                </p:cNvSpPr>
                <p:nvPr/>
              </p:nvSpPr>
              <p:spPr bwMode="auto">
                <a:xfrm>
                  <a:off x="1181"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82" name="Freeform 81"/>
                <p:cNvSpPr>
                  <a:spLocks/>
                </p:cNvSpPr>
                <p:nvPr/>
              </p:nvSpPr>
              <p:spPr bwMode="auto">
                <a:xfrm>
                  <a:off x="1181"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83" name="Freeform 82"/>
                <p:cNvSpPr>
                  <a:spLocks/>
                </p:cNvSpPr>
                <p:nvPr/>
              </p:nvSpPr>
              <p:spPr bwMode="auto">
                <a:xfrm>
                  <a:off x="1262"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13" name="Group 83"/>
              <p:cNvGrpSpPr>
                <a:grpSpLocks/>
              </p:cNvGrpSpPr>
              <p:nvPr/>
            </p:nvGrpSpPr>
            <p:grpSpPr bwMode="auto">
              <a:xfrm>
                <a:off x="4349" y="2171"/>
                <a:ext cx="512" cy="1202"/>
                <a:chOff x="4349" y="2171"/>
                <a:chExt cx="512" cy="1202"/>
              </a:xfrm>
            </p:grpSpPr>
            <p:sp>
              <p:nvSpPr>
                <p:cNvPr id="36958" name="Freeform 84"/>
                <p:cNvSpPr>
                  <a:spLocks/>
                </p:cNvSpPr>
                <p:nvPr/>
              </p:nvSpPr>
              <p:spPr bwMode="auto">
                <a:xfrm>
                  <a:off x="4349" y="2171"/>
                  <a:ext cx="512" cy="1202"/>
                </a:xfrm>
                <a:custGeom>
                  <a:avLst/>
                  <a:gdLst>
                    <a:gd name="T0" fmla="*/ 338 w 512"/>
                    <a:gd name="T1" fmla="*/ 71 h 1202"/>
                    <a:gd name="T2" fmla="*/ 371 w 512"/>
                    <a:gd name="T3" fmla="*/ 73 h 1202"/>
                    <a:gd name="T4" fmla="*/ 365 w 512"/>
                    <a:gd name="T5" fmla="*/ 114 h 1202"/>
                    <a:gd name="T6" fmla="*/ 355 w 512"/>
                    <a:gd name="T7" fmla="*/ 143 h 1202"/>
                    <a:gd name="T8" fmla="*/ 411 w 512"/>
                    <a:gd name="T9" fmla="*/ 132 h 1202"/>
                    <a:gd name="T10" fmla="*/ 348 w 512"/>
                    <a:gd name="T11" fmla="*/ 195 h 1202"/>
                    <a:gd name="T12" fmla="*/ 385 w 512"/>
                    <a:gd name="T13" fmla="*/ 176 h 1202"/>
                    <a:gd name="T14" fmla="*/ 405 w 512"/>
                    <a:gd name="T15" fmla="*/ 223 h 1202"/>
                    <a:gd name="T16" fmla="*/ 429 w 512"/>
                    <a:gd name="T17" fmla="*/ 260 h 1202"/>
                    <a:gd name="T18" fmla="*/ 469 w 512"/>
                    <a:gd name="T19" fmla="*/ 254 h 1202"/>
                    <a:gd name="T20" fmla="*/ 489 w 512"/>
                    <a:gd name="T21" fmla="*/ 274 h 1202"/>
                    <a:gd name="T22" fmla="*/ 452 w 512"/>
                    <a:gd name="T23" fmla="*/ 314 h 1202"/>
                    <a:gd name="T24" fmla="*/ 455 w 512"/>
                    <a:gd name="T25" fmla="*/ 337 h 1202"/>
                    <a:gd name="T26" fmla="*/ 401 w 512"/>
                    <a:gd name="T27" fmla="*/ 393 h 1202"/>
                    <a:gd name="T28" fmla="*/ 438 w 512"/>
                    <a:gd name="T29" fmla="*/ 418 h 1202"/>
                    <a:gd name="T30" fmla="*/ 491 w 512"/>
                    <a:gd name="T31" fmla="*/ 430 h 1202"/>
                    <a:gd name="T32" fmla="*/ 410 w 512"/>
                    <a:gd name="T33" fmla="*/ 461 h 1202"/>
                    <a:gd name="T34" fmla="*/ 474 w 512"/>
                    <a:gd name="T35" fmla="*/ 459 h 1202"/>
                    <a:gd name="T36" fmla="*/ 490 w 512"/>
                    <a:gd name="T37" fmla="*/ 481 h 1202"/>
                    <a:gd name="T38" fmla="*/ 429 w 512"/>
                    <a:gd name="T39" fmla="*/ 498 h 1202"/>
                    <a:gd name="T40" fmla="*/ 369 w 512"/>
                    <a:gd name="T41" fmla="*/ 521 h 1202"/>
                    <a:gd name="T42" fmla="*/ 324 w 512"/>
                    <a:gd name="T43" fmla="*/ 522 h 1202"/>
                    <a:gd name="T44" fmla="*/ 293 w 512"/>
                    <a:gd name="T45" fmla="*/ 558 h 1202"/>
                    <a:gd name="T46" fmla="*/ 351 w 512"/>
                    <a:gd name="T47" fmla="*/ 563 h 1202"/>
                    <a:gd name="T48" fmla="*/ 355 w 512"/>
                    <a:gd name="T49" fmla="*/ 573 h 1202"/>
                    <a:gd name="T50" fmla="*/ 318 w 512"/>
                    <a:gd name="T51" fmla="*/ 611 h 1202"/>
                    <a:gd name="T52" fmla="*/ 362 w 512"/>
                    <a:gd name="T53" fmla="*/ 655 h 1202"/>
                    <a:gd name="T54" fmla="*/ 369 w 512"/>
                    <a:gd name="T55" fmla="*/ 664 h 1202"/>
                    <a:gd name="T56" fmla="*/ 331 w 512"/>
                    <a:gd name="T57" fmla="*/ 662 h 1202"/>
                    <a:gd name="T58" fmla="*/ 259 w 512"/>
                    <a:gd name="T59" fmla="*/ 641 h 1202"/>
                    <a:gd name="T60" fmla="*/ 222 w 512"/>
                    <a:gd name="T61" fmla="*/ 1168 h 1202"/>
                    <a:gd name="T62" fmla="*/ 173 w 512"/>
                    <a:gd name="T63" fmla="*/ 1197 h 1202"/>
                    <a:gd name="T64" fmla="*/ 156 w 512"/>
                    <a:gd name="T65" fmla="*/ 674 h 1202"/>
                    <a:gd name="T66" fmla="*/ 76 w 512"/>
                    <a:gd name="T67" fmla="*/ 661 h 1202"/>
                    <a:gd name="T68" fmla="*/ 47 w 512"/>
                    <a:gd name="T69" fmla="*/ 633 h 1202"/>
                    <a:gd name="T70" fmla="*/ 25 w 512"/>
                    <a:gd name="T71" fmla="*/ 604 h 1202"/>
                    <a:gd name="T72" fmla="*/ 14 w 512"/>
                    <a:gd name="T73" fmla="*/ 569 h 1202"/>
                    <a:gd name="T74" fmla="*/ 75 w 512"/>
                    <a:gd name="T75" fmla="*/ 586 h 1202"/>
                    <a:gd name="T76" fmla="*/ 131 w 512"/>
                    <a:gd name="T77" fmla="*/ 604 h 1202"/>
                    <a:gd name="T78" fmla="*/ 177 w 512"/>
                    <a:gd name="T79" fmla="*/ 597 h 1202"/>
                    <a:gd name="T80" fmla="*/ 200 w 512"/>
                    <a:gd name="T81" fmla="*/ 640 h 1202"/>
                    <a:gd name="T82" fmla="*/ 205 w 512"/>
                    <a:gd name="T83" fmla="*/ 612 h 1202"/>
                    <a:gd name="T84" fmla="*/ 182 w 512"/>
                    <a:gd name="T85" fmla="*/ 582 h 1202"/>
                    <a:gd name="T86" fmla="*/ 129 w 512"/>
                    <a:gd name="T87" fmla="*/ 569 h 1202"/>
                    <a:gd name="T88" fmla="*/ 87 w 512"/>
                    <a:gd name="T89" fmla="*/ 563 h 1202"/>
                    <a:gd name="T90" fmla="*/ 47 w 512"/>
                    <a:gd name="T91" fmla="*/ 551 h 1202"/>
                    <a:gd name="T92" fmla="*/ 72 w 512"/>
                    <a:gd name="T93" fmla="*/ 504 h 1202"/>
                    <a:gd name="T94" fmla="*/ 62 w 512"/>
                    <a:gd name="T95" fmla="*/ 455 h 1202"/>
                    <a:gd name="T96" fmla="*/ 8 w 512"/>
                    <a:gd name="T97" fmla="*/ 404 h 1202"/>
                    <a:gd name="T98" fmla="*/ 33 w 512"/>
                    <a:gd name="T99" fmla="*/ 377 h 1202"/>
                    <a:gd name="T100" fmla="*/ 84 w 512"/>
                    <a:gd name="T101" fmla="*/ 353 h 1202"/>
                    <a:gd name="T102" fmla="*/ 41 w 512"/>
                    <a:gd name="T103" fmla="*/ 323 h 1202"/>
                    <a:gd name="T104" fmla="*/ 29 w 512"/>
                    <a:gd name="T105" fmla="*/ 280 h 1202"/>
                    <a:gd name="T106" fmla="*/ 89 w 512"/>
                    <a:gd name="T107" fmla="*/ 244 h 1202"/>
                    <a:gd name="T108" fmla="*/ 64 w 512"/>
                    <a:gd name="T109" fmla="*/ 202 h 1202"/>
                    <a:gd name="T110" fmla="*/ 69 w 512"/>
                    <a:gd name="T111" fmla="*/ 170 h 1202"/>
                    <a:gd name="T112" fmla="*/ 114 w 512"/>
                    <a:gd name="T113" fmla="*/ 113 h 1202"/>
                    <a:gd name="T114" fmla="*/ 164 w 512"/>
                    <a:gd name="T115" fmla="*/ 83 h 1202"/>
                    <a:gd name="T116" fmla="*/ 193 w 512"/>
                    <a:gd name="T117" fmla="*/ 66 h 1202"/>
                    <a:gd name="T118" fmla="*/ 202 w 512"/>
                    <a:gd name="T119" fmla="*/ 38 h 1202"/>
                    <a:gd name="T120" fmla="*/ 230 w 512"/>
                    <a:gd name="T121" fmla="*/ 5 h 1202"/>
                    <a:gd name="T122" fmla="*/ 259 w 512"/>
                    <a:gd name="T123" fmla="*/ 51 h 1202"/>
                    <a:gd name="T124" fmla="*/ 235 w 512"/>
                    <a:gd name="T125" fmla="*/ 54 h 12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1202"/>
                    <a:gd name="T191" fmla="*/ 512 w 512"/>
                    <a:gd name="T192" fmla="*/ 1202 h 12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1202">
                      <a:moveTo>
                        <a:pt x="245" y="88"/>
                      </a:moveTo>
                      <a:lnTo>
                        <a:pt x="266" y="83"/>
                      </a:lnTo>
                      <a:lnTo>
                        <a:pt x="293" y="81"/>
                      </a:lnTo>
                      <a:lnTo>
                        <a:pt x="310" y="81"/>
                      </a:lnTo>
                      <a:lnTo>
                        <a:pt x="329" y="73"/>
                      </a:lnTo>
                      <a:lnTo>
                        <a:pt x="338" y="71"/>
                      </a:lnTo>
                      <a:lnTo>
                        <a:pt x="343" y="67"/>
                      </a:lnTo>
                      <a:lnTo>
                        <a:pt x="350" y="61"/>
                      </a:lnTo>
                      <a:lnTo>
                        <a:pt x="354" y="66"/>
                      </a:lnTo>
                      <a:lnTo>
                        <a:pt x="354" y="75"/>
                      </a:lnTo>
                      <a:lnTo>
                        <a:pt x="367" y="68"/>
                      </a:lnTo>
                      <a:lnTo>
                        <a:pt x="371" y="73"/>
                      </a:lnTo>
                      <a:lnTo>
                        <a:pt x="376" y="81"/>
                      </a:lnTo>
                      <a:lnTo>
                        <a:pt x="382" y="85"/>
                      </a:lnTo>
                      <a:lnTo>
                        <a:pt x="382" y="93"/>
                      </a:lnTo>
                      <a:lnTo>
                        <a:pt x="382" y="95"/>
                      </a:lnTo>
                      <a:lnTo>
                        <a:pt x="382" y="100"/>
                      </a:lnTo>
                      <a:lnTo>
                        <a:pt x="365" y="114"/>
                      </a:lnTo>
                      <a:lnTo>
                        <a:pt x="354" y="122"/>
                      </a:lnTo>
                      <a:lnTo>
                        <a:pt x="340" y="127"/>
                      </a:lnTo>
                      <a:lnTo>
                        <a:pt x="332" y="137"/>
                      </a:lnTo>
                      <a:lnTo>
                        <a:pt x="326" y="154"/>
                      </a:lnTo>
                      <a:lnTo>
                        <a:pt x="337" y="146"/>
                      </a:lnTo>
                      <a:lnTo>
                        <a:pt x="355" y="143"/>
                      </a:lnTo>
                      <a:lnTo>
                        <a:pt x="372" y="132"/>
                      </a:lnTo>
                      <a:lnTo>
                        <a:pt x="385" y="124"/>
                      </a:lnTo>
                      <a:lnTo>
                        <a:pt x="396" y="122"/>
                      </a:lnTo>
                      <a:lnTo>
                        <a:pt x="408" y="121"/>
                      </a:lnTo>
                      <a:lnTo>
                        <a:pt x="412" y="124"/>
                      </a:lnTo>
                      <a:lnTo>
                        <a:pt x="411" y="132"/>
                      </a:lnTo>
                      <a:lnTo>
                        <a:pt x="407" y="147"/>
                      </a:lnTo>
                      <a:lnTo>
                        <a:pt x="385" y="168"/>
                      </a:lnTo>
                      <a:lnTo>
                        <a:pt x="371" y="178"/>
                      </a:lnTo>
                      <a:lnTo>
                        <a:pt x="362" y="176"/>
                      </a:lnTo>
                      <a:lnTo>
                        <a:pt x="361" y="182"/>
                      </a:lnTo>
                      <a:lnTo>
                        <a:pt x="348" y="195"/>
                      </a:lnTo>
                      <a:lnTo>
                        <a:pt x="351" y="204"/>
                      </a:lnTo>
                      <a:lnTo>
                        <a:pt x="360" y="204"/>
                      </a:lnTo>
                      <a:lnTo>
                        <a:pt x="365" y="199"/>
                      </a:lnTo>
                      <a:lnTo>
                        <a:pt x="366" y="196"/>
                      </a:lnTo>
                      <a:lnTo>
                        <a:pt x="374" y="185"/>
                      </a:lnTo>
                      <a:lnTo>
                        <a:pt x="385" y="176"/>
                      </a:lnTo>
                      <a:lnTo>
                        <a:pt x="398" y="173"/>
                      </a:lnTo>
                      <a:lnTo>
                        <a:pt x="393" y="190"/>
                      </a:lnTo>
                      <a:lnTo>
                        <a:pt x="391" y="197"/>
                      </a:lnTo>
                      <a:lnTo>
                        <a:pt x="388" y="207"/>
                      </a:lnTo>
                      <a:lnTo>
                        <a:pt x="395" y="217"/>
                      </a:lnTo>
                      <a:lnTo>
                        <a:pt x="405" y="223"/>
                      </a:lnTo>
                      <a:lnTo>
                        <a:pt x="410" y="219"/>
                      </a:lnTo>
                      <a:lnTo>
                        <a:pt x="415" y="219"/>
                      </a:lnTo>
                      <a:lnTo>
                        <a:pt x="427" y="221"/>
                      </a:lnTo>
                      <a:lnTo>
                        <a:pt x="429" y="230"/>
                      </a:lnTo>
                      <a:lnTo>
                        <a:pt x="438" y="231"/>
                      </a:lnTo>
                      <a:lnTo>
                        <a:pt x="429" y="260"/>
                      </a:lnTo>
                      <a:lnTo>
                        <a:pt x="427" y="270"/>
                      </a:lnTo>
                      <a:lnTo>
                        <a:pt x="421" y="277"/>
                      </a:lnTo>
                      <a:lnTo>
                        <a:pt x="429" y="277"/>
                      </a:lnTo>
                      <a:lnTo>
                        <a:pt x="449" y="258"/>
                      </a:lnTo>
                      <a:lnTo>
                        <a:pt x="460" y="252"/>
                      </a:lnTo>
                      <a:lnTo>
                        <a:pt x="469" y="254"/>
                      </a:lnTo>
                      <a:lnTo>
                        <a:pt x="472" y="259"/>
                      </a:lnTo>
                      <a:lnTo>
                        <a:pt x="472" y="268"/>
                      </a:lnTo>
                      <a:lnTo>
                        <a:pt x="472" y="276"/>
                      </a:lnTo>
                      <a:lnTo>
                        <a:pt x="483" y="270"/>
                      </a:lnTo>
                      <a:lnTo>
                        <a:pt x="488" y="268"/>
                      </a:lnTo>
                      <a:lnTo>
                        <a:pt x="489" y="274"/>
                      </a:lnTo>
                      <a:lnTo>
                        <a:pt x="492" y="280"/>
                      </a:lnTo>
                      <a:lnTo>
                        <a:pt x="486" y="290"/>
                      </a:lnTo>
                      <a:lnTo>
                        <a:pt x="477" y="304"/>
                      </a:lnTo>
                      <a:lnTo>
                        <a:pt x="466" y="311"/>
                      </a:lnTo>
                      <a:lnTo>
                        <a:pt x="457" y="316"/>
                      </a:lnTo>
                      <a:lnTo>
                        <a:pt x="452" y="314"/>
                      </a:lnTo>
                      <a:lnTo>
                        <a:pt x="440" y="315"/>
                      </a:lnTo>
                      <a:lnTo>
                        <a:pt x="431" y="334"/>
                      </a:lnTo>
                      <a:lnTo>
                        <a:pt x="435" y="341"/>
                      </a:lnTo>
                      <a:lnTo>
                        <a:pt x="441" y="337"/>
                      </a:lnTo>
                      <a:lnTo>
                        <a:pt x="452" y="335"/>
                      </a:lnTo>
                      <a:lnTo>
                        <a:pt x="455" y="337"/>
                      </a:lnTo>
                      <a:lnTo>
                        <a:pt x="457" y="347"/>
                      </a:lnTo>
                      <a:lnTo>
                        <a:pt x="454" y="354"/>
                      </a:lnTo>
                      <a:lnTo>
                        <a:pt x="445" y="360"/>
                      </a:lnTo>
                      <a:lnTo>
                        <a:pt x="433" y="367"/>
                      </a:lnTo>
                      <a:lnTo>
                        <a:pt x="415" y="380"/>
                      </a:lnTo>
                      <a:lnTo>
                        <a:pt x="401" y="393"/>
                      </a:lnTo>
                      <a:lnTo>
                        <a:pt x="401" y="412"/>
                      </a:lnTo>
                      <a:lnTo>
                        <a:pt x="405" y="429"/>
                      </a:lnTo>
                      <a:lnTo>
                        <a:pt x="409" y="436"/>
                      </a:lnTo>
                      <a:lnTo>
                        <a:pt x="419" y="428"/>
                      </a:lnTo>
                      <a:lnTo>
                        <a:pt x="429" y="420"/>
                      </a:lnTo>
                      <a:lnTo>
                        <a:pt x="438" y="418"/>
                      </a:lnTo>
                      <a:lnTo>
                        <a:pt x="460" y="410"/>
                      </a:lnTo>
                      <a:lnTo>
                        <a:pt x="470" y="413"/>
                      </a:lnTo>
                      <a:lnTo>
                        <a:pt x="475" y="417"/>
                      </a:lnTo>
                      <a:lnTo>
                        <a:pt x="489" y="416"/>
                      </a:lnTo>
                      <a:lnTo>
                        <a:pt x="491" y="423"/>
                      </a:lnTo>
                      <a:lnTo>
                        <a:pt x="491" y="430"/>
                      </a:lnTo>
                      <a:lnTo>
                        <a:pt x="478" y="440"/>
                      </a:lnTo>
                      <a:lnTo>
                        <a:pt x="467" y="455"/>
                      </a:lnTo>
                      <a:lnTo>
                        <a:pt x="452" y="455"/>
                      </a:lnTo>
                      <a:lnTo>
                        <a:pt x="438" y="449"/>
                      </a:lnTo>
                      <a:lnTo>
                        <a:pt x="415" y="459"/>
                      </a:lnTo>
                      <a:lnTo>
                        <a:pt x="410" y="461"/>
                      </a:lnTo>
                      <a:lnTo>
                        <a:pt x="407" y="469"/>
                      </a:lnTo>
                      <a:lnTo>
                        <a:pt x="427" y="474"/>
                      </a:lnTo>
                      <a:lnTo>
                        <a:pt x="440" y="471"/>
                      </a:lnTo>
                      <a:lnTo>
                        <a:pt x="455" y="464"/>
                      </a:lnTo>
                      <a:lnTo>
                        <a:pt x="469" y="464"/>
                      </a:lnTo>
                      <a:lnTo>
                        <a:pt x="474" y="459"/>
                      </a:lnTo>
                      <a:lnTo>
                        <a:pt x="485" y="449"/>
                      </a:lnTo>
                      <a:lnTo>
                        <a:pt x="493" y="449"/>
                      </a:lnTo>
                      <a:lnTo>
                        <a:pt x="508" y="448"/>
                      </a:lnTo>
                      <a:lnTo>
                        <a:pt x="506" y="458"/>
                      </a:lnTo>
                      <a:lnTo>
                        <a:pt x="511" y="461"/>
                      </a:lnTo>
                      <a:lnTo>
                        <a:pt x="490" y="481"/>
                      </a:lnTo>
                      <a:lnTo>
                        <a:pt x="456" y="494"/>
                      </a:lnTo>
                      <a:lnTo>
                        <a:pt x="449" y="493"/>
                      </a:lnTo>
                      <a:lnTo>
                        <a:pt x="452" y="485"/>
                      </a:lnTo>
                      <a:lnTo>
                        <a:pt x="444" y="485"/>
                      </a:lnTo>
                      <a:lnTo>
                        <a:pt x="438" y="491"/>
                      </a:lnTo>
                      <a:lnTo>
                        <a:pt x="429" y="498"/>
                      </a:lnTo>
                      <a:lnTo>
                        <a:pt x="421" y="510"/>
                      </a:lnTo>
                      <a:lnTo>
                        <a:pt x="412" y="515"/>
                      </a:lnTo>
                      <a:lnTo>
                        <a:pt x="399" y="516"/>
                      </a:lnTo>
                      <a:lnTo>
                        <a:pt x="395" y="512"/>
                      </a:lnTo>
                      <a:lnTo>
                        <a:pt x="382" y="515"/>
                      </a:lnTo>
                      <a:lnTo>
                        <a:pt x="369" y="521"/>
                      </a:lnTo>
                      <a:lnTo>
                        <a:pt x="364" y="521"/>
                      </a:lnTo>
                      <a:lnTo>
                        <a:pt x="360" y="530"/>
                      </a:lnTo>
                      <a:lnTo>
                        <a:pt x="348" y="528"/>
                      </a:lnTo>
                      <a:lnTo>
                        <a:pt x="348" y="518"/>
                      </a:lnTo>
                      <a:lnTo>
                        <a:pt x="341" y="518"/>
                      </a:lnTo>
                      <a:lnTo>
                        <a:pt x="324" y="522"/>
                      </a:lnTo>
                      <a:lnTo>
                        <a:pt x="296" y="525"/>
                      </a:lnTo>
                      <a:lnTo>
                        <a:pt x="281" y="522"/>
                      </a:lnTo>
                      <a:lnTo>
                        <a:pt x="265" y="524"/>
                      </a:lnTo>
                      <a:lnTo>
                        <a:pt x="257" y="532"/>
                      </a:lnTo>
                      <a:lnTo>
                        <a:pt x="257" y="540"/>
                      </a:lnTo>
                      <a:lnTo>
                        <a:pt x="293" y="558"/>
                      </a:lnTo>
                      <a:lnTo>
                        <a:pt x="302" y="548"/>
                      </a:lnTo>
                      <a:lnTo>
                        <a:pt x="310" y="563"/>
                      </a:lnTo>
                      <a:lnTo>
                        <a:pt x="319" y="564"/>
                      </a:lnTo>
                      <a:lnTo>
                        <a:pt x="335" y="558"/>
                      </a:lnTo>
                      <a:lnTo>
                        <a:pt x="344" y="558"/>
                      </a:lnTo>
                      <a:lnTo>
                        <a:pt x="351" y="563"/>
                      </a:lnTo>
                      <a:lnTo>
                        <a:pt x="365" y="556"/>
                      </a:lnTo>
                      <a:lnTo>
                        <a:pt x="374" y="556"/>
                      </a:lnTo>
                      <a:lnTo>
                        <a:pt x="365" y="582"/>
                      </a:lnTo>
                      <a:lnTo>
                        <a:pt x="361" y="579"/>
                      </a:lnTo>
                      <a:lnTo>
                        <a:pt x="363" y="571"/>
                      </a:lnTo>
                      <a:lnTo>
                        <a:pt x="355" y="573"/>
                      </a:lnTo>
                      <a:lnTo>
                        <a:pt x="344" y="579"/>
                      </a:lnTo>
                      <a:lnTo>
                        <a:pt x="332" y="580"/>
                      </a:lnTo>
                      <a:lnTo>
                        <a:pt x="325" y="585"/>
                      </a:lnTo>
                      <a:lnTo>
                        <a:pt x="312" y="587"/>
                      </a:lnTo>
                      <a:lnTo>
                        <a:pt x="301" y="592"/>
                      </a:lnTo>
                      <a:lnTo>
                        <a:pt x="318" y="611"/>
                      </a:lnTo>
                      <a:lnTo>
                        <a:pt x="325" y="623"/>
                      </a:lnTo>
                      <a:lnTo>
                        <a:pt x="329" y="635"/>
                      </a:lnTo>
                      <a:lnTo>
                        <a:pt x="337" y="630"/>
                      </a:lnTo>
                      <a:lnTo>
                        <a:pt x="350" y="639"/>
                      </a:lnTo>
                      <a:lnTo>
                        <a:pt x="358" y="644"/>
                      </a:lnTo>
                      <a:lnTo>
                        <a:pt x="362" y="655"/>
                      </a:lnTo>
                      <a:lnTo>
                        <a:pt x="369" y="655"/>
                      </a:lnTo>
                      <a:lnTo>
                        <a:pt x="374" y="659"/>
                      </a:lnTo>
                      <a:lnTo>
                        <a:pt x="380" y="655"/>
                      </a:lnTo>
                      <a:lnTo>
                        <a:pt x="386" y="657"/>
                      </a:lnTo>
                      <a:lnTo>
                        <a:pt x="376" y="661"/>
                      </a:lnTo>
                      <a:lnTo>
                        <a:pt x="369" y="664"/>
                      </a:lnTo>
                      <a:lnTo>
                        <a:pt x="361" y="664"/>
                      </a:lnTo>
                      <a:lnTo>
                        <a:pt x="358" y="668"/>
                      </a:lnTo>
                      <a:lnTo>
                        <a:pt x="354" y="668"/>
                      </a:lnTo>
                      <a:lnTo>
                        <a:pt x="351" y="655"/>
                      </a:lnTo>
                      <a:lnTo>
                        <a:pt x="334" y="655"/>
                      </a:lnTo>
                      <a:lnTo>
                        <a:pt x="331" y="662"/>
                      </a:lnTo>
                      <a:lnTo>
                        <a:pt x="312" y="658"/>
                      </a:lnTo>
                      <a:lnTo>
                        <a:pt x="302" y="646"/>
                      </a:lnTo>
                      <a:lnTo>
                        <a:pt x="281" y="645"/>
                      </a:lnTo>
                      <a:lnTo>
                        <a:pt x="274" y="637"/>
                      </a:lnTo>
                      <a:lnTo>
                        <a:pt x="265" y="639"/>
                      </a:lnTo>
                      <a:lnTo>
                        <a:pt x="259" y="641"/>
                      </a:lnTo>
                      <a:lnTo>
                        <a:pt x="253" y="634"/>
                      </a:lnTo>
                      <a:lnTo>
                        <a:pt x="247" y="635"/>
                      </a:lnTo>
                      <a:lnTo>
                        <a:pt x="234" y="651"/>
                      </a:lnTo>
                      <a:lnTo>
                        <a:pt x="230" y="689"/>
                      </a:lnTo>
                      <a:lnTo>
                        <a:pt x="219" y="1159"/>
                      </a:lnTo>
                      <a:lnTo>
                        <a:pt x="222" y="1168"/>
                      </a:lnTo>
                      <a:lnTo>
                        <a:pt x="227" y="1174"/>
                      </a:lnTo>
                      <a:lnTo>
                        <a:pt x="250" y="1201"/>
                      </a:lnTo>
                      <a:lnTo>
                        <a:pt x="236" y="1200"/>
                      </a:lnTo>
                      <a:lnTo>
                        <a:pt x="206" y="1180"/>
                      </a:lnTo>
                      <a:lnTo>
                        <a:pt x="198" y="1180"/>
                      </a:lnTo>
                      <a:lnTo>
                        <a:pt x="173" y="1197"/>
                      </a:lnTo>
                      <a:lnTo>
                        <a:pt x="164" y="1195"/>
                      </a:lnTo>
                      <a:lnTo>
                        <a:pt x="182" y="1170"/>
                      </a:lnTo>
                      <a:lnTo>
                        <a:pt x="188" y="1157"/>
                      </a:lnTo>
                      <a:lnTo>
                        <a:pt x="203" y="696"/>
                      </a:lnTo>
                      <a:lnTo>
                        <a:pt x="186" y="682"/>
                      </a:lnTo>
                      <a:lnTo>
                        <a:pt x="156" y="674"/>
                      </a:lnTo>
                      <a:lnTo>
                        <a:pt x="125" y="667"/>
                      </a:lnTo>
                      <a:lnTo>
                        <a:pt x="120" y="677"/>
                      </a:lnTo>
                      <a:lnTo>
                        <a:pt x="101" y="666"/>
                      </a:lnTo>
                      <a:lnTo>
                        <a:pt x="97" y="665"/>
                      </a:lnTo>
                      <a:lnTo>
                        <a:pt x="86" y="662"/>
                      </a:lnTo>
                      <a:lnTo>
                        <a:pt x="76" y="661"/>
                      </a:lnTo>
                      <a:lnTo>
                        <a:pt x="75" y="658"/>
                      </a:lnTo>
                      <a:lnTo>
                        <a:pt x="71" y="651"/>
                      </a:lnTo>
                      <a:lnTo>
                        <a:pt x="65" y="650"/>
                      </a:lnTo>
                      <a:lnTo>
                        <a:pt x="57" y="645"/>
                      </a:lnTo>
                      <a:lnTo>
                        <a:pt x="53" y="634"/>
                      </a:lnTo>
                      <a:lnTo>
                        <a:pt x="47" y="633"/>
                      </a:lnTo>
                      <a:lnTo>
                        <a:pt x="41" y="631"/>
                      </a:lnTo>
                      <a:lnTo>
                        <a:pt x="43" y="623"/>
                      </a:lnTo>
                      <a:lnTo>
                        <a:pt x="36" y="619"/>
                      </a:lnTo>
                      <a:lnTo>
                        <a:pt x="31" y="616"/>
                      </a:lnTo>
                      <a:lnTo>
                        <a:pt x="30" y="609"/>
                      </a:lnTo>
                      <a:lnTo>
                        <a:pt x="25" y="604"/>
                      </a:lnTo>
                      <a:lnTo>
                        <a:pt x="13" y="599"/>
                      </a:lnTo>
                      <a:lnTo>
                        <a:pt x="9" y="592"/>
                      </a:lnTo>
                      <a:lnTo>
                        <a:pt x="5" y="582"/>
                      </a:lnTo>
                      <a:lnTo>
                        <a:pt x="0" y="574"/>
                      </a:lnTo>
                      <a:lnTo>
                        <a:pt x="8" y="574"/>
                      </a:lnTo>
                      <a:lnTo>
                        <a:pt x="14" y="569"/>
                      </a:lnTo>
                      <a:lnTo>
                        <a:pt x="25" y="570"/>
                      </a:lnTo>
                      <a:lnTo>
                        <a:pt x="39" y="574"/>
                      </a:lnTo>
                      <a:lnTo>
                        <a:pt x="48" y="581"/>
                      </a:lnTo>
                      <a:lnTo>
                        <a:pt x="61" y="586"/>
                      </a:lnTo>
                      <a:lnTo>
                        <a:pt x="69" y="585"/>
                      </a:lnTo>
                      <a:lnTo>
                        <a:pt x="75" y="586"/>
                      </a:lnTo>
                      <a:lnTo>
                        <a:pt x="86" y="592"/>
                      </a:lnTo>
                      <a:lnTo>
                        <a:pt x="99" y="602"/>
                      </a:lnTo>
                      <a:lnTo>
                        <a:pt x="111" y="601"/>
                      </a:lnTo>
                      <a:lnTo>
                        <a:pt x="117" y="595"/>
                      </a:lnTo>
                      <a:lnTo>
                        <a:pt x="122" y="596"/>
                      </a:lnTo>
                      <a:lnTo>
                        <a:pt x="131" y="604"/>
                      </a:lnTo>
                      <a:lnTo>
                        <a:pt x="138" y="612"/>
                      </a:lnTo>
                      <a:lnTo>
                        <a:pt x="153" y="614"/>
                      </a:lnTo>
                      <a:lnTo>
                        <a:pt x="162" y="594"/>
                      </a:lnTo>
                      <a:lnTo>
                        <a:pt x="170" y="584"/>
                      </a:lnTo>
                      <a:lnTo>
                        <a:pt x="173" y="585"/>
                      </a:lnTo>
                      <a:lnTo>
                        <a:pt x="177" y="597"/>
                      </a:lnTo>
                      <a:lnTo>
                        <a:pt x="179" y="604"/>
                      </a:lnTo>
                      <a:lnTo>
                        <a:pt x="184" y="635"/>
                      </a:lnTo>
                      <a:lnTo>
                        <a:pt x="187" y="642"/>
                      </a:lnTo>
                      <a:lnTo>
                        <a:pt x="194" y="648"/>
                      </a:lnTo>
                      <a:lnTo>
                        <a:pt x="201" y="650"/>
                      </a:lnTo>
                      <a:lnTo>
                        <a:pt x="200" y="640"/>
                      </a:lnTo>
                      <a:lnTo>
                        <a:pt x="196" y="634"/>
                      </a:lnTo>
                      <a:lnTo>
                        <a:pt x="200" y="628"/>
                      </a:lnTo>
                      <a:lnTo>
                        <a:pt x="198" y="620"/>
                      </a:lnTo>
                      <a:lnTo>
                        <a:pt x="193" y="609"/>
                      </a:lnTo>
                      <a:lnTo>
                        <a:pt x="195" y="607"/>
                      </a:lnTo>
                      <a:lnTo>
                        <a:pt x="205" y="612"/>
                      </a:lnTo>
                      <a:lnTo>
                        <a:pt x="207" y="604"/>
                      </a:lnTo>
                      <a:lnTo>
                        <a:pt x="209" y="596"/>
                      </a:lnTo>
                      <a:lnTo>
                        <a:pt x="206" y="589"/>
                      </a:lnTo>
                      <a:lnTo>
                        <a:pt x="206" y="578"/>
                      </a:lnTo>
                      <a:lnTo>
                        <a:pt x="195" y="580"/>
                      </a:lnTo>
                      <a:lnTo>
                        <a:pt x="182" y="582"/>
                      </a:lnTo>
                      <a:lnTo>
                        <a:pt x="169" y="572"/>
                      </a:lnTo>
                      <a:lnTo>
                        <a:pt x="164" y="569"/>
                      </a:lnTo>
                      <a:lnTo>
                        <a:pt x="157" y="569"/>
                      </a:lnTo>
                      <a:lnTo>
                        <a:pt x="146" y="574"/>
                      </a:lnTo>
                      <a:lnTo>
                        <a:pt x="139" y="576"/>
                      </a:lnTo>
                      <a:lnTo>
                        <a:pt x="129" y="569"/>
                      </a:lnTo>
                      <a:lnTo>
                        <a:pt x="120" y="568"/>
                      </a:lnTo>
                      <a:lnTo>
                        <a:pt x="113" y="573"/>
                      </a:lnTo>
                      <a:lnTo>
                        <a:pt x="108" y="572"/>
                      </a:lnTo>
                      <a:lnTo>
                        <a:pt x="102" y="567"/>
                      </a:lnTo>
                      <a:lnTo>
                        <a:pt x="93" y="563"/>
                      </a:lnTo>
                      <a:lnTo>
                        <a:pt x="87" y="563"/>
                      </a:lnTo>
                      <a:lnTo>
                        <a:pt x="85" y="569"/>
                      </a:lnTo>
                      <a:lnTo>
                        <a:pt x="81" y="571"/>
                      </a:lnTo>
                      <a:lnTo>
                        <a:pt x="73" y="566"/>
                      </a:lnTo>
                      <a:lnTo>
                        <a:pt x="67" y="560"/>
                      </a:lnTo>
                      <a:lnTo>
                        <a:pt x="55" y="560"/>
                      </a:lnTo>
                      <a:lnTo>
                        <a:pt x="47" y="551"/>
                      </a:lnTo>
                      <a:lnTo>
                        <a:pt x="44" y="531"/>
                      </a:lnTo>
                      <a:lnTo>
                        <a:pt x="50" y="519"/>
                      </a:lnTo>
                      <a:lnTo>
                        <a:pt x="55" y="517"/>
                      </a:lnTo>
                      <a:lnTo>
                        <a:pt x="64" y="518"/>
                      </a:lnTo>
                      <a:lnTo>
                        <a:pt x="75" y="517"/>
                      </a:lnTo>
                      <a:lnTo>
                        <a:pt x="72" y="504"/>
                      </a:lnTo>
                      <a:lnTo>
                        <a:pt x="64" y="499"/>
                      </a:lnTo>
                      <a:lnTo>
                        <a:pt x="61" y="492"/>
                      </a:lnTo>
                      <a:lnTo>
                        <a:pt x="53" y="489"/>
                      </a:lnTo>
                      <a:lnTo>
                        <a:pt x="53" y="480"/>
                      </a:lnTo>
                      <a:lnTo>
                        <a:pt x="58" y="467"/>
                      </a:lnTo>
                      <a:lnTo>
                        <a:pt x="62" y="455"/>
                      </a:lnTo>
                      <a:lnTo>
                        <a:pt x="47" y="447"/>
                      </a:lnTo>
                      <a:lnTo>
                        <a:pt x="28" y="442"/>
                      </a:lnTo>
                      <a:lnTo>
                        <a:pt x="29" y="433"/>
                      </a:lnTo>
                      <a:lnTo>
                        <a:pt x="15" y="419"/>
                      </a:lnTo>
                      <a:lnTo>
                        <a:pt x="10" y="410"/>
                      </a:lnTo>
                      <a:lnTo>
                        <a:pt x="8" y="404"/>
                      </a:lnTo>
                      <a:lnTo>
                        <a:pt x="11" y="396"/>
                      </a:lnTo>
                      <a:lnTo>
                        <a:pt x="11" y="385"/>
                      </a:lnTo>
                      <a:lnTo>
                        <a:pt x="20" y="387"/>
                      </a:lnTo>
                      <a:lnTo>
                        <a:pt x="26" y="385"/>
                      </a:lnTo>
                      <a:lnTo>
                        <a:pt x="29" y="379"/>
                      </a:lnTo>
                      <a:lnTo>
                        <a:pt x="33" y="377"/>
                      </a:lnTo>
                      <a:lnTo>
                        <a:pt x="50" y="379"/>
                      </a:lnTo>
                      <a:lnTo>
                        <a:pt x="62" y="374"/>
                      </a:lnTo>
                      <a:lnTo>
                        <a:pt x="69" y="364"/>
                      </a:lnTo>
                      <a:lnTo>
                        <a:pt x="77" y="365"/>
                      </a:lnTo>
                      <a:lnTo>
                        <a:pt x="84" y="362"/>
                      </a:lnTo>
                      <a:lnTo>
                        <a:pt x="84" y="353"/>
                      </a:lnTo>
                      <a:lnTo>
                        <a:pt x="79" y="346"/>
                      </a:lnTo>
                      <a:lnTo>
                        <a:pt x="75" y="345"/>
                      </a:lnTo>
                      <a:lnTo>
                        <a:pt x="58" y="348"/>
                      </a:lnTo>
                      <a:lnTo>
                        <a:pt x="40" y="349"/>
                      </a:lnTo>
                      <a:lnTo>
                        <a:pt x="47" y="334"/>
                      </a:lnTo>
                      <a:lnTo>
                        <a:pt x="41" y="323"/>
                      </a:lnTo>
                      <a:lnTo>
                        <a:pt x="30" y="314"/>
                      </a:lnTo>
                      <a:lnTo>
                        <a:pt x="21" y="307"/>
                      </a:lnTo>
                      <a:lnTo>
                        <a:pt x="13" y="308"/>
                      </a:lnTo>
                      <a:lnTo>
                        <a:pt x="12" y="294"/>
                      </a:lnTo>
                      <a:lnTo>
                        <a:pt x="19" y="294"/>
                      </a:lnTo>
                      <a:lnTo>
                        <a:pt x="29" y="280"/>
                      </a:lnTo>
                      <a:lnTo>
                        <a:pt x="44" y="260"/>
                      </a:lnTo>
                      <a:lnTo>
                        <a:pt x="52" y="251"/>
                      </a:lnTo>
                      <a:lnTo>
                        <a:pt x="62" y="261"/>
                      </a:lnTo>
                      <a:lnTo>
                        <a:pt x="72" y="258"/>
                      </a:lnTo>
                      <a:lnTo>
                        <a:pt x="82" y="251"/>
                      </a:lnTo>
                      <a:lnTo>
                        <a:pt x="89" y="244"/>
                      </a:lnTo>
                      <a:lnTo>
                        <a:pt x="93" y="236"/>
                      </a:lnTo>
                      <a:lnTo>
                        <a:pt x="89" y="229"/>
                      </a:lnTo>
                      <a:lnTo>
                        <a:pt x="86" y="217"/>
                      </a:lnTo>
                      <a:lnTo>
                        <a:pt x="70" y="214"/>
                      </a:lnTo>
                      <a:lnTo>
                        <a:pt x="66" y="209"/>
                      </a:lnTo>
                      <a:lnTo>
                        <a:pt x="64" y="202"/>
                      </a:lnTo>
                      <a:lnTo>
                        <a:pt x="59" y="195"/>
                      </a:lnTo>
                      <a:lnTo>
                        <a:pt x="54" y="197"/>
                      </a:lnTo>
                      <a:lnTo>
                        <a:pt x="44" y="195"/>
                      </a:lnTo>
                      <a:lnTo>
                        <a:pt x="50" y="178"/>
                      </a:lnTo>
                      <a:lnTo>
                        <a:pt x="61" y="173"/>
                      </a:lnTo>
                      <a:lnTo>
                        <a:pt x="69" y="170"/>
                      </a:lnTo>
                      <a:lnTo>
                        <a:pt x="75" y="167"/>
                      </a:lnTo>
                      <a:lnTo>
                        <a:pt x="84" y="139"/>
                      </a:lnTo>
                      <a:lnTo>
                        <a:pt x="84" y="132"/>
                      </a:lnTo>
                      <a:lnTo>
                        <a:pt x="94" y="129"/>
                      </a:lnTo>
                      <a:lnTo>
                        <a:pt x="108" y="128"/>
                      </a:lnTo>
                      <a:lnTo>
                        <a:pt x="114" y="113"/>
                      </a:lnTo>
                      <a:lnTo>
                        <a:pt x="120" y="108"/>
                      </a:lnTo>
                      <a:lnTo>
                        <a:pt x="130" y="102"/>
                      </a:lnTo>
                      <a:lnTo>
                        <a:pt x="142" y="87"/>
                      </a:lnTo>
                      <a:lnTo>
                        <a:pt x="152" y="79"/>
                      </a:lnTo>
                      <a:lnTo>
                        <a:pt x="158" y="78"/>
                      </a:lnTo>
                      <a:lnTo>
                        <a:pt x="164" y="83"/>
                      </a:lnTo>
                      <a:lnTo>
                        <a:pt x="175" y="83"/>
                      </a:lnTo>
                      <a:lnTo>
                        <a:pt x="184" y="81"/>
                      </a:lnTo>
                      <a:lnTo>
                        <a:pt x="187" y="78"/>
                      </a:lnTo>
                      <a:lnTo>
                        <a:pt x="193" y="73"/>
                      </a:lnTo>
                      <a:lnTo>
                        <a:pt x="196" y="72"/>
                      </a:lnTo>
                      <a:lnTo>
                        <a:pt x="193" y="66"/>
                      </a:lnTo>
                      <a:lnTo>
                        <a:pt x="186" y="62"/>
                      </a:lnTo>
                      <a:lnTo>
                        <a:pt x="189" y="56"/>
                      </a:lnTo>
                      <a:lnTo>
                        <a:pt x="191" y="52"/>
                      </a:lnTo>
                      <a:lnTo>
                        <a:pt x="193" y="48"/>
                      </a:lnTo>
                      <a:lnTo>
                        <a:pt x="194" y="45"/>
                      </a:lnTo>
                      <a:lnTo>
                        <a:pt x="202" y="38"/>
                      </a:lnTo>
                      <a:lnTo>
                        <a:pt x="206" y="32"/>
                      </a:lnTo>
                      <a:lnTo>
                        <a:pt x="206" y="18"/>
                      </a:lnTo>
                      <a:lnTo>
                        <a:pt x="205" y="21"/>
                      </a:lnTo>
                      <a:lnTo>
                        <a:pt x="215" y="9"/>
                      </a:lnTo>
                      <a:lnTo>
                        <a:pt x="225" y="0"/>
                      </a:lnTo>
                      <a:lnTo>
                        <a:pt x="230" y="5"/>
                      </a:lnTo>
                      <a:lnTo>
                        <a:pt x="222" y="8"/>
                      </a:lnTo>
                      <a:lnTo>
                        <a:pt x="227" y="11"/>
                      </a:lnTo>
                      <a:lnTo>
                        <a:pt x="232" y="14"/>
                      </a:lnTo>
                      <a:lnTo>
                        <a:pt x="264" y="38"/>
                      </a:lnTo>
                      <a:lnTo>
                        <a:pt x="264" y="42"/>
                      </a:lnTo>
                      <a:lnTo>
                        <a:pt x="259" y="51"/>
                      </a:lnTo>
                      <a:lnTo>
                        <a:pt x="253" y="54"/>
                      </a:lnTo>
                      <a:lnTo>
                        <a:pt x="249" y="54"/>
                      </a:lnTo>
                      <a:lnTo>
                        <a:pt x="245" y="50"/>
                      </a:lnTo>
                      <a:lnTo>
                        <a:pt x="237" y="45"/>
                      </a:lnTo>
                      <a:lnTo>
                        <a:pt x="233" y="48"/>
                      </a:lnTo>
                      <a:lnTo>
                        <a:pt x="235" y="54"/>
                      </a:lnTo>
                      <a:lnTo>
                        <a:pt x="238" y="56"/>
                      </a:lnTo>
                      <a:lnTo>
                        <a:pt x="246" y="59"/>
                      </a:lnTo>
                      <a:lnTo>
                        <a:pt x="245" y="68"/>
                      </a:lnTo>
                      <a:lnTo>
                        <a:pt x="245" y="78"/>
                      </a:lnTo>
                      <a:lnTo>
                        <a:pt x="245" y="88"/>
                      </a:lnTo>
                    </a:path>
                  </a:pathLst>
                </a:custGeom>
                <a:solidFill>
                  <a:srgbClr val="008000"/>
                </a:solidFill>
                <a:ln w="9525" cap="rnd">
                  <a:noFill/>
                  <a:round/>
                  <a:headEnd/>
                  <a:tailEnd/>
                </a:ln>
              </p:spPr>
              <p:txBody>
                <a:bodyPr/>
                <a:lstStyle/>
                <a:p>
                  <a:endParaRPr lang="en-US"/>
                </a:p>
              </p:txBody>
            </p:sp>
            <p:grpSp>
              <p:nvGrpSpPr>
                <p:cNvPr id="14" name="Group 85"/>
                <p:cNvGrpSpPr>
                  <a:grpSpLocks/>
                </p:cNvGrpSpPr>
                <p:nvPr/>
              </p:nvGrpSpPr>
              <p:grpSpPr bwMode="auto">
                <a:xfrm>
                  <a:off x="4454" y="2335"/>
                  <a:ext cx="303" cy="503"/>
                  <a:chOff x="4454" y="2335"/>
                  <a:chExt cx="303" cy="503"/>
                </a:xfrm>
              </p:grpSpPr>
              <p:sp>
                <p:nvSpPr>
                  <p:cNvPr id="36960" name="Freeform 86"/>
                  <p:cNvSpPr>
                    <a:spLocks/>
                  </p:cNvSpPr>
                  <p:nvPr/>
                </p:nvSpPr>
                <p:spPr bwMode="auto">
                  <a:xfrm>
                    <a:off x="4621" y="2361"/>
                    <a:ext cx="38" cy="30"/>
                  </a:xfrm>
                  <a:custGeom>
                    <a:avLst/>
                    <a:gdLst>
                      <a:gd name="T0" fmla="*/ 37 w 38"/>
                      <a:gd name="T1" fmla="*/ 2 h 30"/>
                      <a:gd name="T2" fmla="*/ 37 w 38"/>
                      <a:gd name="T3" fmla="*/ 0 h 30"/>
                      <a:gd name="T4" fmla="*/ 35 w 38"/>
                      <a:gd name="T5" fmla="*/ 0 h 30"/>
                      <a:gd name="T6" fmla="*/ 29 w 38"/>
                      <a:gd name="T7" fmla="*/ 6 h 30"/>
                      <a:gd name="T8" fmla="*/ 20 w 38"/>
                      <a:gd name="T9" fmla="*/ 17 h 30"/>
                      <a:gd name="T10" fmla="*/ 4 w 38"/>
                      <a:gd name="T11" fmla="*/ 21 h 30"/>
                      <a:gd name="T12" fmla="*/ 0 w 38"/>
                      <a:gd name="T13" fmla="*/ 23 h 30"/>
                      <a:gd name="T14" fmla="*/ 0 w 38"/>
                      <a:gd name="T15" fmla="*/ 27 h 30"/>
                      <a:gd name="T16" fmla="*/ 8 w 38"/>
                      <a:gd name="T17" fmla="*/ 29 h 30"/>
                      <a:gd name="T18" fmla="*/ 9 w 38"/>
                      <a:gd name="T19" fmla="*/ 29 h 30"/>
                      <a:gd name="T20" fmla="*/ 17 w 38"/>
                      <a:gd name="T21" fmla="*/ 26 h 30"/>
                      <a:gd name="T22" fmla="*/ 17 w 38"/>
                      <a:gd name="T23" fmla="*/ 27 h 30"/>
                      <a:gd name="T24" fmla="*/ 24 w 38"/>
                      <a:gd name="T25" fmla="*/ 27 h 30"/>
                      <a:gd name="T26" fmla="*/ 29 w 38"/>
                      <a:gd name="T27" fmla="*/ 15 h 30"/>
                      <a:gd name="T28" fmla="*/ 32 w 38"/>
                      <a:gd name="T29" fmla="*/ 14 h 30"/>
                      <a:gd name="T30" fmla="*/ 35 w 38"/>
                      <a:gd name="T31" fmla="*/ 14 h 30"/>
                      <a:gd name="T32" fmla="*/ 37 w 38"/>
                      <a:gd name="T33" fmla="*/ 2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30"/>
                      <a:gd name="T53" fmla="*/ 38 w 3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30">
                        <a:moveTo>
                          <a:pt x="37" y="2"/>
                        </a:moveTo>
                        <a:lnTo>
                          <a:pt x="37" y="0"/>
                        </a:lnTo>
                        <a:lnTo>
                          <a:pt x="35" y="0"/>
                        </a:lnTo>
                        <a:lnTo>
                          <a:pt x="29" y="6"/>
                        </a:lnTo>
                        <a:lnTo>
                          <a:pt x="20" y="17"/>
                        </a:lnTo>
                        <a:lnTo>
                          <a:pt x="4" y="21"/>
                        </a:lnTo>
                        <a:lnTo>
                          <a:pt x="0" y="23"/>
                        </a:lnTo>
                        <a:lnTo>
                          <a:pt x="0" y="27"/>
                        </a:lnTo>
                        <a:lnTo>
                          <a:pt x="8" y="29"/>
                        </a:lnTo>
                        <a:lnTo>
                          <a:pt x="9" y="29"/>
                        </a:lnTo>
                        <a:lnTo>
                          <a:pt x="17" y="26"/>
                        </a:lnTo>
                        <a:lnTo>
                          <a:pt x="17" y="27"/>
                        </a:lnTo>
                        <a:lnTo>
                          <a:pt x="24" y="27"/>
                        </a:lnTo>
                        <a:lnTo>
                          <a:pt x="29" y="15"/>
                        </a:lnTo>
                        <a:lnTo>
                          <a:pt x="32" y="14"/>
                        </a:lnTo>
                        <a:lnTo>
                          <a:pt x="35" y="14"/>
                        </a:lnTo>
                        <a:lnTo>
                          <a:pt x="37" y="2"/>
                        </a:lnTo>
                      </a:path>
                    </a:pathLst>
                  </a:custGeom>
                  <a:solidFill>
                    <a:srgbClr val="006000"/>
                  </a:solidFill>
                  <a:ln w="9525" cap="rnd">
                    <a:noFill/>
                    <a:round/>
                    <a:headEnd/>
                    <a:tailEnd/>
                  </a:ln>
                </p:spPr>
                <p:txBody>
                  <a:bodyPr/>
                  <a:lstStyle/>
                  <a:p>
                    <a:endParaRPr lang="en-US"/>
                  </a:p>
                </p:txBody>
              </p:sp>
              <p:sp>
                <p:nvSpPr>
                  <p:cNvPr id="36961" name="Freeform 87"/>
                  <p:cNvSpPr>
                    <a:spLocks/>
                  </p:cNvSpPr>
                  <p:nvPr/>
                </p:nvSpPr>
                <p:spPr bwMode="auto">
                  <a:xfrm>
                    <a:off x="4584" y="2335"/>
                    <a:ext cx="22" cy="45"/>
                  </a:xfrm>
                  <a:custGeom>
                    <a:avLst/>
                    <a:gdLst>
                      <a:gd name="T0" fmla="*/ 20 w 22"/>
                      <a:gd name="T1" fmla="*/ 10 h 45"/>
                      <a:gd name="T2" fmla="*/ 20 w 22"/>
                      <a:gd name="T3" fmla="*/ 3 h 45"/>
                      <a:gd name="T4" fmla="*/ 20 w 22"/>
                      <a:gd name="T5" fmla="*/ 1 h 45"/>
                      <a:gd name="T6" fmla="*/ 17 w 22"/>
                      <a:gd name="T7" fmla="*/ 0 h 45"/>
                      <a:gd name="T8" fmla="*/ 14 w 22"/>
                      <a:gd name="T9" fmla="*/ 0 h 45"/>
                      <a:gd name="T10" fmla="*/ 12 w 22"/>
                      <a:gd name="T11" fmla="*/ 1 h 45"/>
                      <a:gd name="T12" fmla="*/ 2 w 22"/>
                      <a:gd name="T13" fmla="*/ 10 h 45"/>
                      <a:gd name="T14" fmla="*/ 2 w 22"/>
                      <a:gd name="T15" fmla="*/ 13 h 45"/>
                      <a:gd name="T16" fmla="*/ 2 w 22"/>
                      <a:gd name="T17" fmla="*/ 17 h 45"/>
                      <a:gd name="T18" fmla="*/ 1 w 22"/>
                      <a:gd name="T19" fmla="*/ 25 h 45"/>
                      <a:gd name="T20" fmla="*/ 0 w 22"/>
                      <a:gd name="T21" fmla="*/ 30 h 45"/>
                      <a:gd name="T22" fmla="*/ 1 w 22"/>
                      <a:gd name="T23" fmla="*/ 36 h 45"/>
                      <a:gd name="T24" fmla="*/ 3 w 22"/>
                      <a:gd name="T25" fmla="*/ 41 h 45"/>
                      <a:gd name="T26" fmla="*/ 4 w 22"/>
                      <a:gd name="T27" fmla="*/ 43 h 45"/>
                      <a:gd name="T28" fmla="*/ 9 w 22"/>
                      <a:gd name="T29" fmla="*/ 44 h 45"/>
                      <a:gd name="T30" fmla="*/ 13 w 22"/>
                      <a:gd name="T31" fmla="*/ 44 h 45"/>
                      <a:gd name="T32" fmla="*/ 14 w 22"/>
                      <a:gd name="T33" fmla="*/ 38 h 45"/>
                      <a:gd name="T34" fmla="*/ 15 w 22"/>
                      <a:gd name="T35" fmla="*/ 29 h 45"/>
                      <a:gd name="T36" fmla="*/ 17 w 22"/>
                      <a:gd name="T37" fmla="*/ 24 h 45"/>
                      <a:gd name="T38" fmla="*/ 21 w 22"/>
                      <a:gd name="T39" fmla="*/ 17 h 45"/>
                      <a:gd name="T40" fmla="*/ 20 w 22"/>
                      <a:gd name="T41" fmla="*/ 1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45"/>
                      <a:gd name="T65" fmla="*/ 22 w 22"/>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45">
                        <a:moveTo>
                          <a:pt x="20" y="10"/>
                        </a:moveTo>
                        <a:lnTo>
                          <a:pt x="20" y="3"/>
                        </a:lnTo>
                        <a:lnTo>
                          <a:pt x="20" y="1"/>
                        </a:lnTo>
                        <a:lnTo>
                          <a:pt x="17" y="0"/>
                        </a:lnTo>
                        <a:lnTo>
                          <a:pt x="14" y="0"/>
                        </a:lnTo>
                        <a:lnTo>
                          <a:pt x="12" y="1"/>
                        </a:lnTo>
                        <a:lnTo>
                          <a:pt x="2" y="10"/>
                        </a:lnTo>
                        <a:lnTo>
                          <a:pt x="2" y="13"/>
                        </a:lnTo>
                        <a:lnTo>
                          <a:pt x="2" y="17"/>
                        </a:lnTo>
                        <a:lnTo>
                          <a:pt x="1" y="25"/>
                        </a:lnTo>
                        <a:lnTo>
                          <a:pt x="0" y="30"/>
                        </a:lnTo>
                        <a:lnTo>
                          <a:pt x="1" y="36"/>
                        </a:lnTo>
                        <a:lnTo>
                          <a:pt x="3" y="41"/>
                        </a:lnTo>
                        <a:lnTo>
                          <a:pt x="4" y="43"/>
                        </a:lnTo>
                        <a:lnTo>
                          <a:pt x="9" y="44"/>
                        </a:lnTo>
                        <a:lnTo>
                          <a:pt x="13" y="44"/>
                        </a:lnTo>
                        <a:lnTo>
                          <a:pt x="14" y="38"/>
                        </a:lnTo>
                        <a:lnTo>
                          <a:pt x="15" y="29"/>
                        </a:lnTo>
                        <a:lnTo>
                          <a:pt x="17" y="24"/>
                        </a:lnTo>
                        <a:lnTo>
                          <a:pt x="21" y="17"/>
                        </a:lnTo>
                        <a:lnTo>
                          <a:pt x="20" y="10"/>
                        </a:lnTo>
                      </a:path>
                    </a:pathLst>
                  </a:custGeom>
                  <a:solidFill>
                    <a:srgbClr val="006000"/>
                  </a:solidFill>
                  <a:ln w="9525" cap="rnd">
                    <a:noFill/>
                    <a:round/>
                    <a:headEnd/>
                    <a:tailEnd/>
                  </a:ln>
                </p:spPr>
                <p:txBody>
                  <a:bodyPr/>
                  <a:lstStyle/>
                  <a:p>
                    <a:endParaRPr lang="en-US"/>
                  </a:p>
                </p:txBody>
              </p:sp>
              <p:sp>
                <p:nvSpPr>
                  <p:cNvPr id="36962" name="Freeform 88"/>
                  <p:cNvSpPr>
                    <a:spLocks/>
                  </p:cNvSpPr>
                  <p:nvPr/>
                </p:nvSpPr>
                <p:spPr bwMode="auto">
                  <a:xfrm>
                    <a:off x="4486" y="2362"/>
                    <a:ext cx="88" cy="39"/>
                  </a:xfrm>
                  <a:custGeom>
                    <a:avLst/>
                    <a:gdLst>
                      <a:gd name="T0" fmla="*/ 86 w 88"/>
                      <a:gd name="T1" fmla="*/ 33 h 39"/>
                      <a:gd name="T2" fmla="*/ 87 w 88"/>
                      <a:gd name="T3" fmla="*/ 3 h 39"/>
                      <a:gd name="T4" fmla="*/ 86 w 88"/>
                      <a:gd name="T5" fmla="*/ 1 h 39"/>
                      <a:gd name="T6" fmla="*/ 84 w 88"/>
                      <a:gd name="T7" fmla="*/ 1 h 39"/>
                      <a:gd name="T8" fmla="*/ 80 w 88"/>
                      <a:gd name="T9" fmla="*/ 0 h 39"/>
                      <a:gd name="T10" fmla="*/ 77 w 88"/>
                      <a:gd name="T11" fmla="*/ 1 h 39"/>
                      <a:gd name="T12" fmla="*/ 24 w 88"/>
                      <a:gd name="T13" fmla="*/ 21 h 39"/>
                      <a:gd name="T14" fmla="*/ 11 w 88"/>
                      <a:gd name="T15" fmla="*/ 21 h 39"/>
                      <a:gd name="T16" fmla="*/ 6 w 88"/>
                      <a:gd name="T17" fmla="*/ 22 h 39"/>
                      <a:gd name="T18" fmla="*/ 2 w 88"/>
                      <a:gd name="T19" fmla="*/ 23 h 39"/>
                      <a:gd name="T20" fmla="*/ 0 w 88"/>
                      <a:gd name="T21" fmla="*/ 25 h 39"/>
                      <a:gd name="T22" fmla="*/ 0 w 88"/>
                      <a:gd name="T23" fmla="*/ 31 h 39"/>
                      <a:gd name="T24" fmla="*/ 2 w 88"/>
                      <a:gd name="T25" fmla="*/ 35 h 39"/>
                      <a:gd name="T26" fmla="*/ 3 w 88"/>
                      <a:gd name="T27" fmla="*/ 37 h 39"/>
                      <a:gd name="T28" fmla="*/ 8 w 88"/>
                      <a:gd name="T29" fmla="*/ 38 h 39"/>
                      <a:gd name="T30" fmla="*/ 10 w 88"/>
                      <a:gd name="T31" fmla="*/ 37 h 39"/>
                      <a:gd name="T32" fmla="*/ 13 w 88"/>
                      <a:gd name="T33" fmla="*/ 35 h 39"/>
                      <a:gd name="T34" fmla="*/ 14 w 88"/>
                      <a:gd name="T35" fmla="*/ 31 h 39"/>
                      <a:gd name="T36" fmla="*/ 18 w 88"/>
                      <a:gd name="T37" fmla="*/ 32 h 39"/>
                      <a:gd name="T38" fmla="*/ 20 w 88"/>
                      <a:gd name="T39" fmla="*/ 32 h 39"/>
                      <a:gd name="T40" fmla="*/ 22 w 88"/>
                      <a:gd name="T41" fmla="*/ 34 h 39"/>
                      <a:gd name="T42" fmla="*/ 28 w 88"/>
                      <a:gd name="T43" fmla="*/ 36 h 39"/>
                      <a:gd name="T44" fmla="*/ 32 w 88"/>
                      <a:gd name="T45" fmla="*/ 36 h 39"/>
                      <a:gd name="T46" fmla="*/ 38 w 88"/>
                      <a:gd name="T47" fmla="*/ 36 h 39"/>
                      <a:gd name="T48" fmla="*/ 42 w 88"/>
                      <a:gd name="T49" fmla="*/ 35 h 39"/>
                      <a:gd name="T50" fmla="*/ 45 w 88"/>
                      <a:gd name="T51" fmla="*/ 33 h 39"/>
                      <a:gd name="T52" fmla="*/ 47 w 88"/>
                      <a:gd name="T53" fmla="*/ 33 h 39"/>
                      <a:gd name="T54" fmla="*/ 49 w 88"/>
                      <a:gd name="T55" fmla="*/ 33 h 39"/>
                      <a:gd name="T56" fmla="*/ 52 w 88"/>
                      <a:gd name="T57" fmla="*/ 34 h 39"/>
                      <a:gd name="T58" fmla="*/ 60 w 88"/>
                      <a:gd name="T59" fmla="*/ 37 h 39"/>
                      <a:gd name="T60" fmla="*/ 62 w 88"/>
                      <a:gd name="T61" fmla="*/ 37 h 39"/>
                      <a:gd name="T62" fmla="*/ 63 w 88"/>
                      <a:gd name="T63" fmla="*/ 36 h 39"/>
                      <a:gd name="T64" fmla="*/ 74 w 88"/>
                      <a:gd name="T65" fmla="*/ 29 h 39"/>
                      <a:gd name="T66" fmla="*/ 76 w 88"/>
                      <a:gd name="T67" fmla="*/ 30 h 39"/>
                      <a:gd name="T68" fmla="*/ 78 w 88"/>
                      <a:gd name="T69" fmla="*/ 35 h 39"/>
                      <a:gd name="T70" fmla="*/ 83 w 88"/>
                      <a:gd name="T71" fmla="*/ 35 h 39"/>
                      <a:gd name="T72" fmla="*/ 86 w 88"/>
                      <a:gd name="T73" fmla="*/ 33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39"/>
                      <a:gd name="T113" fmla="*/ 88 w 88"/>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39">
                        <a:moveTo>
                          <a:pt x="86" y="33"/>
                        </a:moveTo>
                        <a:lnTo>
                          <a:pt x="87" y="3"/>
                        </a:lnTo>
                        <a:lnTo>
                          <a:pt x="86" y="1"/>
                        </a:lnTo>
                        <a:lnTo>
                          <a:pt x="84" y="1"/>
                        </a:lnTo>
                        <a:lnTo>
                          <a:pt x="80" y="0"/>
                        </a:lnTo>
                        <a:lnTo>
                          <a:pt x="77" y="1"/>
                        </a:lnTo>
                        <a:lnTo>
                          <a:pt x="24" y="21"/>
                        </a:lnTo>
                        <a:lnTo>
                          <a:pt x="11" y="21"/>
                        </a:lnTo>
                        <a:lnTo>
                          <a:pt x="6" y="22"/>
                        </a:lnTo>
                        <a:lnTo>
                          <a:pt x="2" y="23"/>
                        </a:lnTo>
                        <a:lnTo>
                          <a:pt x="0" y="25"/>
                        </a:lnTo>
                        <a:lnTo>
                          <a:pt x="0" y="31"/>
                        </a:lnTo>
                        <a:lnTo>
                          <a:pt x="2" y="35"/>
                        </a:lnTo>
                        <a:lnTo>
                          <a:pt x="3" y="37"/>
                        </a:lnTo>
                        <a:lnTo>
                          <a:pt x="8" y="38"/>
                        </a:lnTo>
                        <a:lnTo>
                          <a:pt x="10" y="37"/>
                        </a:lnTo>
                        <a:lnTo>
                          <a:pt x="13" y="35"/>
                        </a:lnTo>
                        <a:lnTo>
                          <a:pt x="14" y="31"/>
                        </a:lnTo>
                        <a:lnTo>
                          <a:pt x="18" y="32"/>
                        </a:lnTo>
                        <a:lnTo>
                          <a:pt x="20" y="32"/>
                        </a:lnTo>
                        <a:lnTo>
                          <a:pt x="22" y="34"/>
                        </a:lnTo>
                        <a:lnTo>
                          <a:pt x="28" y="36"/>
                        </a:lnTo>
                        <a:lnTo>
                          <a:pt x="32" y="36"/>
                        </a:lnTo>
                        <a:lnTo>
                          <a:pt x="38" y="36"/>
                        </a:lnTo>
                        <a:lnTo>
                          <a:pt x="42" y="35"/>
                        </a:lnTo>
                        <a:lnTo>
                          <a:pt x="45" y="33"/>
                        </a:lnTo>
                        <a:lnTo>
                          <a:pt x="47" y="33"/>
                        </a:lnTo>
                        <a:lnTo>
                          <a:pt x="49" y="33"/>
                        </a:lnTo>
                        <a:lnTo>
                          <a:pt x="52" y="34"/>
                        </a:lnTo>
                        <a:lnTo>
                          <a:pt x="60" y="37"/>
                        </a:lnTo>
                        <a:lnTo>
                          <a:pt x="62" y="37"/>
                        </a:lnTo>
                        <a:lnTo>
                          <a:pt x="63" y="36"/>
                        </a:lnTo>
                        <a:lnTo>
                          <a:pt x="74" y="29"/>
                        </a:lnTo>
                        <a:lnTo>
                          <a:pt x="76" y="30"/>
                        </a:lnTo>
                        <a:lnTo>
                          <a:pt x="78" y="35"/>
                        </a:lnTo>
                        <a:lnTo>
                          <a:pt x="83" y="35"/>
                        </a:lnTo>
                        <a:lnTo>
                          <a:pt x="86" y="33"/>
                        </a:lnTo>
                      </a:path>
                    </a:pathLst>
                  </a:custGeom>
                  <a:solidFill>
                    <a:srgbClr val="006000"/>
                  </a:solidFill>
                  <a:ln w="9525" cap="rnd">
                    <a:noFill/>
                    <a:round/>
                    <a:headEnd/>
                    <a:tailEnd/>
                  </a:ln>
                </p:spPr>
                <p:txBody>
                  <a:bodyPr/>
                  <a:lstStyle/>
                  <a:p>
                    <a:endParaRPr lang="en-US"/>
                  </a:p>
                </p:txBody>
              </p:sp>
              <p:sp>
                <p:nvSpPr>
                  <p:cNvPr id="36963" name="Freeform 89"/>
                  <p:cNvSpPr>
                    <a:spLocks/>
                  </p:cNvSpPr>
                  <p:nvPr/>
                </p:nvSpPr>
                <p:spPr bwMode="auto">
                  <a:xfrm>
                    <a:off x="4455" y="2480"/>
                    <a:ext cx="90" cy="47"/>
                  </a:xfrm>
                  <a:custGeom>
                    <a:avLst/>
                    <a:gdLst>
                      <a:gd name="T0" fmla="*/ 57 w 90"/>
                      <a:gd name="T1" fmla="*/ 12 h 47"/>
                      <a:gd name="T2" fmla="*/ 70 w 90"/>
                      <a:gd name="T3" fmla="*/ 10 h 47"/>
                      <a:gd name="T4" fmla="*/ 72 w 90"/>
                      <a:gd name="T5" fmla="*/ 10 h 47"/>
                      <a:gd name="T6" fmla="*/ 75 w 90"/>
                      <a:gd name="T7" fmla="*/ 13 h 47"/>
                      <a:gd name="T8" fmla="*/ 85 w 90"/>
                      <a:gd name="T9" fmla="*/ 23 h 47"/>
                      <a:gd name="T10" fmla="*/ 89 w 90"/>
                      <a:gd name="T11" fmla="*/ 25 h 47"/>
                      <a:gd name="T12" fmla="*/ 86 w 90"/>
                      <a:gd name="T13" fmla="*/ 32 h 47"/>
                      <a:gd name="T14" fmla="*/ 78 w 90"/>
                      <a:gd name="T15" fmla="*/ 42 h 47"/>
                      <a:gd name="T16" fmla="*/ 74 w 90"/>
                      <a:gd name="T17" fmla="*/ 45 h 47"/>
                      <a:gd name="T18" fmla="*/ 72 w 90"/>
                      <a:gd name="T19" fmla="*/ 45 h 47"/>
                      <a:gd name="T20" fmla="*/ 67 w 90"/>
                      <a:gd name="T21" fmla="*/ 46 h 47"/>
                      <a:gd name="T22" fmla="*/ 63 w 90"/>
                      <a:gd name="T23" fmla="*/ 46 h 47"/>
                      <a:gd name="T24" fmla="*/ 61 w 90"/>
                      <a:gd name="T25" fmla="*/ 44 h 47"/>
                      <a:gd name="T26" fmla="*/ 59 w 90"/>
                      <a:gd name="T27" fmla="*/ 43 h 47"/>
                      <a:gd name="T28" fmla="*/ 52 w 90"/>
                      <a:gd name="T29" fmla="*/ 44 h 47"/>
                      <a:gd name="T30" fmla="*/ 47 w 90"/>
                      <a:gd name="T31" fmla="*/ 40 h 47"/>
                      <a:gd name="T32" fmla="*/ 44 w 90"/>
                      <a:gd name="T33" fmla="*/ 40 h 47"/>
                      <a:gd name="T34" fmla="*/ 38 w 90"/>
                      <a:gd name="T35" fmla="*/ 42 h 47"/>
                      <a:gd name="T36" fmla="*/ 31 w 90"/>
                      <a:gd name="T37" fmla="*/ 36 h 47"/>
                      <a:gd name="T38" fmla="*/ 28 w 90"/>
                      <a:gd name="T39" fmla="*/ 35 h 47"/>
                      <a:gd name="T40" fmla="*/ 19 w 90"/>
                      <a:gd name="T41" fmla="*/ 33 h 47"/>
                      <a:gd name="T42" fmla="*/ 14 w 90"/>
                      <a:gd name="T43" fmla="*/ 31 h 47"/>
                      <a:gd name="T44" fmla="*/ 14 w 90"/>
                      <a:gd name="T45" fmla="*/ 29 h 47"/>
                      <a:gd name="T46" fmla="*/ 7 w 90"/>
                      <a:gd name="T47" fmla="*/ 21 h 47"/>
                      <a:gd name="T48" fmla="*/ 3 w 90"/>
                      <a:gd name="T49" fmla="*/ 14 h 47"/>
                      <a:gd name="T50" fmla="*/ 1 w 90"/>
                      <a:gd name="T51" fmla="*/ 9 h 47"/>
                      <a:gd name="T52" fmla="*/ 1 w 90"/>
                      <a:gd name="T53" fmla="*/ 5 h 47"/>
                      <a:gd name="T54" fmla="*/ 0 w 90"/>
                      <a:gd name="T55" fmla="*/ 3 h 47"/>
                      <a:gd name="T56" fmla="*/ 3 w 90"/>
                      <a:gd name="T57" fmla="*/ 2 h 47"/>
                      <a:gd name="T58" fmla="*/ 7 w 90"/>
                      <a:gd name="T59" fmla="*/ 0 h 47"/>
                      <a:gd name="T60" fmla="*/ 11 w 90"/>
                      <a:gd name="T61" fmla="*/ 0 h 47"/>
                      <a:gd name="T62" fmla="*/ 14 w 90"/>
                      <a:gd name="T63" fmla="*/ 0 h 47"/>
                      <a:gd name="T64" fmla="*/ 20 w 90"/>
                      <a:gd name="T65" fmla="*/ 1 h 47"/>
                      <a:gd name="T66" fmla="*/ 26 w 90"/>
                      <a:gd name="T67" fmla="*/ 3 h 47"/>
                      <a:gd name="T68" fmla="*/ 37 w 90"/>
                      <a:gd name="T69" fmla="*/ 4 h 47"/>
                      <a:gd name="T70" fmla="*/ 47 w 90"/>
                      <a:gd name="T71" fmla="*/ 9 h 47"/>
                      <a:gd name="T72" fmla="*/ 57 w 90"/>
                      <a:gd name="T73" fmla="*/ 1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47"/>
                      <a:gd name="T113" fmla="*/ 90 w 90"/>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47">
                        <a:moveTo>
                          <a:pt x="57" y="12"/>
                        </a:moveTo>
                        <a:lnTo>
                          <a:pt x="70" y="10"/>
                        </a:lnTo>
                        <a:lnTo>
                          <a:pt x="72" y="10"/>
                        </a:lnTo>
                        <a:lnTo>
                          <a:pt x="75" y="13"/>
                        </a:lnTo>
                        <a:lnTo>
                          <a:pt x="85" y="23"/>
                        </a:lnTo>
                        <a:lnTo>
                          <a:pt x="89" y="25"/>
                        </a:lnTo>
                        <a:lnTo>
                          <a:pt x="86" y="32"/>
                        </a:lnTo>
                        <a:lnTo>
                          <a:pt x="78" y="42"/>
                        </a:lnTo>
                        <a:lnTo>
                          <a:pt x="74" y="45"/>
                        </a:lnTo>
                        <a:lnTo>
                          <a:pt x="72" y="45"/>
                        </a:lnTo>
                        <a:lnTo>
                          <a:pt x="67" y="46"/>
                        </a:lnTo>
                        <a:lnTo>
                          <a:pt x="63" y="46"/>
                        </a:lnTo>
                        <a:lnTo>
                          <a:pt x="61" y="44"/>
                        </a:lnTo>
                        <a:lnTo>
                          <a:pt x="59" y="43"/>
                        </a:lnTo>
                        <a:lnTo>
                          <a:pt x="52" y="44"/>
                        </a:lnTo>
                        <a:lnTo>
                          <a:pt x="47" y="40"/>
                        </a:lnTo>
                        <a:lnTo>
                          <a:pt x="44" y="40"/>
                        </a:lnTo>
                        <a:lnTo>
                          <a:pt x="38" y="42"/>
                        </a:lnTo>
                        <a:lnTo>
                          <a:pt x="31" y="36"/>
                        </a:lnTo>
                        <a:lnTo>
                          <a:pt x="28" y="35"/>
                        </a:lnTo>
                        <a:lnTo>
                          <a:pt x="19" y="33"/>
                        </a:lnTo>
                        <a:lnTo>
                          <a:pt x="14" y="31"/>
                        </a:lnTo>
                        <a:lnTo>
                          <a:pt x="14" y="29"/>
                        </a:lnTo>
                        <a:lnTo>
                          <a:pt x="7" y="21"/>
                        </a:lnTo>
                        <a:lnTo>
                          <a:pt x="3" y="14"/>
                        </a:lnTo>
                        <a:lnTo>
                          <a:pt x="1" y="9"/>
                        </a:lnTo>
                        <a:lnTo>
                          <a:pt x="1" y="5"/>
                        </a:lnTo>
                        <a:lnTo>
                          <a:pt x="0" y="3"/>
                        </a:lnTo>
                        <a:lnTo>
                          <a:pt x="3" y="2"/>
                        </a:lnTo>
                        <a:lnTo>
                          <a:pt x="7" y="0"/>
                        </a:lnTo>
                        <a:lnTo>
                          <a:pt x="11" y="0"/>
                        </a:lnTo>
                        <a:lnTo>
                          <a:pt x="14" y="0"/>
                        </a:lnTo>
                        <a:lnTo>
                          <a:pt x="20" y="1"/>
                        </a:lnTo>
                        <a:lnTo>
                          <a:pt x="26" y="3"/>
                        </a:lnTo>
                        <a:lnTo>
                          <a:pt x="37" y="4"/>
                        </a:lnTo>
                        <a:lnTo>
                          <a:pt x="47" y="9"/>
                        </a:lnTo>
                        <a:lnTo>
                          <a:pt x="57" y="12"/>
                        </a:lnTo>
                      </a:path>
                    </a:pathLst>
                  </a:custGeom>
                  <a:solidFill>
                    <a:srgbClr val="006000"/>
                  </a:solidFill>
                  <a:ln w="9525" cap="rnd">
                    <a:noFill/>
                    <a:round/>
                    <a:headEnd/>
                    <a:tailEnd/>
                  </a:ln>
                </p:spPr>
                <p:txBody>
                  <a:bodyPr/>
                  <a:lstStyle/>
                  <a:p>
                    <a:endParaRPr lang="en-US"/>
                  </a:p>
                </p:txBody>
              </p:sp>
              <p:sp>
                <p:nvSpPr>
                  <p:cNvPr id="36964" name="Freeform 90"/>
                  <p:cNvSpPr>
                    <a:spLocks/>
                  </p:cNvSpPr>
                  <p:nvPr/>
                </p:nvSpPr>
                <p:spPr bwMode="auto">
                  <a:xfrm>
                    <a:off x="4735" y="2501"/>
                    <a:ext cx="22" cy="17"/>
                  </a:xfrm>
                  <a:custGeom>
                    <a:avLst/>
                    <a:gdLst>
                      <a:gd name="T0" fmla="*/ 8 w 22"/>
                      <a:gd name="T1" fmla="*/ 16 h 17"/>
                      <a:gd name="T2" fmla="*/ 17 w 22"/>
                      <a:gd name="T3" fmla="*/ 11 h 17"/>
                      <a:gd name="T4" fmla="*/ 21 w 22"/>
                      <a:gd name="T5" fmla="*/ 3 h 17"/>
                      <a:gd name="T6" fmla="*/ 19 w 22"/>
                      <a:gd name="T7" fmla="*/ 1 h 17"/>
                      <a:gd name="T8" fmla="*/ 16 w 22"/>
                      <a:gd name="T9" fmla="*/ 3 h 17"/>
                      <a:gd name="T10" fmla="*/ 8 w 22"/>
                      <a:gd name="T11" fmla="*/ 3 h 17"/>
                      <a:gd name="T12" fmla="*/ 8 w 22"/>
                      <a:gd name="T13" fmla="*/ 1 h 17"/>
                      <a:gd name="T14" fmla="*/ 5 w 22"/>
                      <a:gd name="T15" fmla="*/ 0 h 17"/>
                      <a:gd name="T16" fmla="*/ 2 w 22"/>
                      <a:gd name="T17" fmla="*/ 0 h 17"/>
                      <a:gd name="T18" fmla="*/ 0 w 22"/>
                      <a:gd name="T19" fmla="*/ 2 h 17"/>
                      <a:gd name="T20" fmla="*/ 3 w 22"/>
                      <a:gd name="T21" fmla="*/ 9 h 17"/>
                      <a:gd name="T22" fmla="*/ 8 w 2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7"/>
                      <a:gd name="T38" fmla="*/ 22 w 2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7">
                        <a:moveTo>
                          <a:pt x="8" y="16"/>
                        </a:moveTo>
                        <a:lnTo>
                          <a:pt x="17" y="11"/>
                        </a:lnTo>
                        <a:lnTo>
                          <a:pt x="21" y="3"/>
                        </a:lnTo>
                        <a:lnTo>
                          <a:pt x="19" y="1"/>
                        </a:lnTo>
                        <a:lnTo>
                          <a:pt x="16" y="3"/>
                        </a:lnTo>
                        <a:lnTo>
                          <a:pt x="8" y="3"/>
                        </a:lnTo>
                        <a:lnTo>
                          <a:pt x="8" y="1"/>
                        </a:lnTo>
                        <a:lnTo>
                          <a:pt x="5" y="0"/>
                        </a:lnTo>
                        <a:lnTo>
                          <a:pt x="2" y="0"/>
                        </a:lnTo>
                        <a:lnTo>
                          <a:pt x="0" y="2"/>
                        </a:lnTo>
                        <a:lnTo>
                          <a:pt x="3" y="9"/>
                        </a:lnTo>
                        <a:lnTo>
                          <a:pt x="8" y="16"/>
                        </a:lnTo>
                      </a:path>
                    </a:pathLst>
                  </a:custGeom>
                  <a:solidFill>
                    <a:srgbClr val="006000"/>
                  </a:solidFill>
                  <a:ln w="9525" cap="rnd">
                    <a:noFill/>
                    <a:round/>
                    <a:headEnd/>
                    <a:tailEnd/>
                  </a:ln>
                </p:spPr>
                <p:txBody>
                  <a:bodyPr/>
                  <a:lstStyle/>
                  <a:p>
                    <a:endParaRPr lang="en-US"/>
                  </a:p>
                </p:txBody>
              </p:sp>
              <p:sp>
                <p:nvSpPr>
                  <p:cNvPr id="36965" name="Freeform 91"/>
                  <p:cNvSpPr>
                    <a:spLocks/>
                  </p:cNvSpPr>
                  <p:nvPr/>
                </p:nvSpPr>
                <p:spPr bwMode="auto">
                  <a:xfrm>
                    <a:off x="4588" y="2519"/>
                    <a:ext cx="95" cy="66"/>
                  </a:xfrm>
                  <a:custGeom>
                    <a:avLst/>
                    <a:gdLst>
                      <a:gd name="T0" fmla="*/ 72 w 95"/>
                      <a:gd name="T1" fmla="*/ 41 h 66"/>
                      <a:gd name="T2" fmla="*/ 92 w 95"/>
                      <a:gd name="T3" fmla="*/ 20 h 66"/>
                      <a:gd name="T4" fmla="*/ 94 w 95"/>
                      <a:gd name="T5" fmla="*/ 12 h 66"/>
                      <a:gd name="T6" fmla="*/ 94 w 95"/>
                      <a:gd name="T7" fmla="*/ 7 h 66"/>
                      <a:gd name="T8" fmla="*/ 94 w 95"/>
                      <a:gd name="T9" fmla="*/ 1 h 66"/>
                      <a:gd name="T10" fmla="*/ 92 w 95"/>
                      <a:gd name="T11" fmla="*/ 0 h 66"/>
                      <a:gd name="T12" fmla="*/ 89 w 95"/>
                      <a:gd name="T13" fmla="*/ 0 h 66"/>
                      <a:gd name="T14" fmla="*/ 87 w 95"/>
                      <a:gd name="T15" fmla="*/ 1 h 66"/>
                      <a:gd name="T16" fmla="*/ 85 w 95"/>
                      <a:gd name="T17" fmla="*/ 3 h 66"/>
                      <a:gd name="T18" fmla="*/ 82 w 95"/>
                      <a:gd name="T19" fmla="*/ 8 h 66"/>
                      <a:gd name="T20" fmla="*/ 59 w 95"/>
                      <a:gd name="T21" fmla="*/ 13 h 66"/>
                      <a:gd name="T22" fmla="*/ 58 w 95"/>
                      <a:gd name="T23" fmla="*/ 14 h 66"/>
                      <a:gd name="T24" fmla="*/ 29 w 95"/>
                      <a:gd name="T25" fmla="*/ 42 h 66"/>
                      <a:gd name="T26" fmla="*/ 24 w 95"/>
                      <a:gd name="T27" fmla="*/ 44 h 66"/>
                      <a:gd name="T28" fmla="*/ 14 w 95"/>
                      <a:gd name="T29" fmla="*/ 46 h 66"/>
                      <a:gd name="T30" fmla="*/ 4 w 95"/>
                      <a:gd name="T31" fmla="*/ 47 h 66"/>
                      <a:gd name="T32" fmla="*/ 1 w 95"/>
                      <a:gd name="T33" fmla="*/ 49 h 66"/>
                      <a:gd name="T34" fmla="*/ 0 w 95"/>
                      <a:gd name="T35" fmla="*/ 57 h 66"/>
                      <a:gd name="T36" fmla="*/ 0 w 95"/>
                      <a:gd name="T37" fmla="*/ 63 h 66"/>
                      <a:gd name="T38" fmla="*/ 9 w 95"/>
                      <a:gd name="T39" fmla="*/ 54 h 66"/>
                      <a:gd name="T40" fmla="*/ 6 w 95"/>
                      <a:gd name="T41" fmla="*/ 65 h 66"/>
                      <a:gd name="T42" fmla="*/ 12 w 95"/>
                      <a:gd name="T43" fmla="*/ 55 h 66"/>
                      <a:gd name="T44" fmla="*/ 14 w 95"/>
                      <a:gd name="T45" fmla="*/ 56 h 66"/>
                      <a:gd name="T46" fmla="*/ 17 w 95"/>
                      <a:gd name="T47" fmla="*/ 57 h 66"/>
                      <a:gd name="T48" fmla="*/ 27 w 95"/>
                      <a:gd name="T49" fmla="*/ 51 h 66"/>
                      <a:gd name="T50" fmla="*/ 38 w 95"/>
                      <a:gd name="T51" fmla="*/ 51 h 66"/>
                      <a:gd name="T52" fmla="*/ 53 w 95"/>
                      <a:gd name="T53" fmla="*/ 46 h 66"/>
                      <a:gd name="T54" fmla="*/ 63 w 95"/>
                      <a:gd name="T55" fmla="*/ 45 h 66"/>
                      <a:gd name="T56" fmla="*/ 72 w 95"/>
                      <a:gd name="T57" fmla="*/ 41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66"/>
                      <a:gd name="T89" fmla="*/ 95 w 95"/>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66">
                        <a:moveTo>
                          <a:pt x="72" y="41"/>
                        </a:moveTo>
                        <a:lnTo>
                          <a:pt x="92" y="20"/>
                        </a:lnTo>
                        <a:lnTo>
                          <a:pt x="94" y="12"/>
                        </a:lnTo>
                        <a:lnTo>
                          <a:pt x="94" y="7"/>
                        </a:lnTo>
                        <a:lnTo>
                          <a:pt x="94" y="1"/>
                        </a:lnTo>
                        <a:lnTo>
                          <a:pt x="92" y="0"/>
                        </a:lnTo>
                        <a:lnTo>
                          <a:pt x="89" y="0"/>
                        </a:lnTo>
                        <a:lnTo>
                          <a:pt x="87" y="1"/>
                        </a:lnTo>
                        <a:lnTo>
                          <a:pt x="85" y="3"/>
                        </a:lnTo>
                        <a:lnTo>
                          <a:pt x="82" y="8"/>
                        </a:lnTo>
                        <a:lnTo>
                          <a:pt x="59" y="13"/>
                        </a:lnTo>
                        <a:lnTo>
                          <a:pt x="58" y="14"/>
                        </a:lnTo>
                        <a:lnTo>
                          <a:pt x="29" y="42"/>
                        </a:lnTo>
                        <a:lnTo>
                          <a:pt x="24" y="44"/>
                        </a:lnTo>
                        <a:lnTo>
                          <a:pt x="14" y="46"/>
                        </a:lnTo>
                        <a:lnTo>
                          <a:pt x="4" y="47"/>
                        </a:lnTo>
                        <a:lnTo>
                          <a:pt x="1" y="49"/>
                        </a:lnTo>
                        <a:lnTo>
                          <a:pt x="0" y="57"/>
                        </a:lnTo>
                        <a:lnTo>
                          <a:pt x="0" y="63"/>
                        </a:lnTo>
                        <a:lnTo>
                          <a:pt x="9" y="54"/>
                        </a:lnTo>
                        <a:lnTo>
                          <a:pt x="6" y="65"/>
                        </a:lnTo>
                        <a:lnTo>
                          <a:pt x="12" y="55"/>
                        </a:lnTo>
                        <a:lnTo>
                          <a:pt x="14" y="56"/>
                        </a:lnTo>
                        <a:lnTo>
                          <a:pt x="17" y="57"/>
                        </a:lnTo>
                        <a:lnTo>
                          <a:pt x="27" y="51"/>
                        </a:lnTo>
                        <a:lnTo>
                          <a:pt x="38" y="51"/>
                        </a:lnTo>
                        <a:lnTo>
                          <a:pt x="53" y="46"/>
                        </a:lnTo>
                        <a:lnTo>
                          <a:pt x="63" y="45"/>
                        </a:lnTo>
                        <a:lnTo>
                          <a:pt x="72" y="41"/>
                        </a:lnTo>
                      </a:path>
                    </a:pathLst>
                  </a:custGeom>
                  <a:solidFill>
                    <a:srgbClr val="006000"/>
                  </a:solidFill>
                  <a:ln w="9525" cap="rnd">
                    <a:noFill/>
                    <a:round/>
                    <a:headEnd/>
                    <a:tailEnd/>
                  </a:ln>
                </p:spPr>
                <p:txBody>
                  <a:bodyPr/>
                  <a:lstStyle/>
                  <a:p>
                    <a:endParaRPr lang="en-US"/>
                  </a:p>
                </p:txBody>
              </p:sp>
              <p:sp>
                <p:nvSpPr>
                  <p:cNvPr id="36966" name="Freeform 92"/>
                  <p:cNvSpPr>
                    <a:spLocks/>
                  </p:cNvSpPr>
                  <p:nvPr/>
                </p:nvSpPr>
                <p:spPr bwMode="auto">
                  <a:xfrm>
                    <a:off x="4454" y="2596"/>
                    <a:ext cx="43" cy="59"/>
                  </a:xfrm>
                  <a:custGeom>
                    <a:avLst/>
                    <a:gdLst>
                      <a:gd name="T0" fmla="*/ 13 w 43"/>
                      <a:gd name="T1" fmla="*/ 44 h 59"/>
                      <a:gd name="T2" fmla="*/ 22 w 43"/>
                      <a:gd name="T3" fmla="*/ 45 h 59"/>
                      <a:gd name="T4" fmla="*/ 27 w 43"/>
                      <a:gd name="T5" fmla="*/ 47 h 59"/>
                      <a:gd name="T6" fmla="*/ 34 w 43"/>
                      <a:gd name="T7" fmla="*/ 54 h 59"/>
                      <a:gd name="T8" fmla="*/ 36 w 43"/>
                      <a:gd name="T9" fmla="*/ 58 h 59"/>
                      <a:gd name="T10" fmla="*/ 42 w 43"/>
                      <a:gd name="T11" fmla="*/ 58 h 59"/>
                      <a:gd name="T12" fmla="*/ 37 w 43"/>
                      <a:gd name="T13" fmla="*/ 39 h 59"/>
                      <a:gd name="T14" fmla="*/ 33 w 43"/>
                      <a:gd name="T15" fmla="*/ 33 h 59"/>
                      <a:gd name="T16" fmla="*/ 32 w 43"/>
                      <a:gd name="T17" fmla="*/ 31 h 59"/>
                      <a:gd name="T18" fmla="*/ 32 w 43"/>
                      <a:gd name="T19" fmla="*/ 17 h 59"/>
                      <a:gd name="T20" fmla="*/ 32 w 43"/>
                      <a:gd name="T21" fmla="*/ 12 h 59"/>
                      <a:gd name="T22" fmla="*/ 27 w 43"/>
                      <a:gd name="T23" fmla="*/ 9 h 59"/>
                      <a:gd name="T24" fmla="*/ 24 w 43"/>
                      <a:gd name="T25" fmla="*/ 7 h 59"/>
                      <a:gd name="T26" fmla="*/ 15 w 43"/>
                      <a:gd name="T27" fmla="*/ 6 h 59"/>
                      <a:gd name="T28" fmla="*/ 12 w 43"/>
                      <a:gd name="T29" fmla="*/ 1 h 59"/>
                      <a:gd name="T30" fmla="*/ 9 w 43"/>
                      <a:gd name="T31" fmla="*/ 1 h 59"/>
                      <a:gd name="T32" fmla="*/ 2 w 43"/>
                      <a:gd name="T33" fmla="*/ 0 h 59"/>
                      <a:gd name="T34" fmla="*/ 0 w 43"/>
                      <a:gd name="T35" fmla="*/ 0 h 59"/>
                      <a:gd name="T36" fmla="*/ 0 w 43"/>
                      <a:gd name="T37" fmla="*/ 4 h 59"/>
                      <a:gd name="T38" fmla="*/ 1 w 43"/>
                      <a:gd name="T39" fmla="*/ 5 h 59"/>
                      <a:gd name="T40" fmla="*/ 2 w 43"/>
                      <a:gd name="T41" fmla="*/ 7 h 59"/>
                      <a:gd name="T42" fmla="*/ 6 w 43"/>
                      <a:gd name="T43" fmla="*/ 12 h 59"/>
                      <a:gd name="T44" fmla="*/ 9 w 43"/>
                      <a:gd name="T45" fmla="*/ 19 h 59"/>
                      <a:gd name="T46" fmla="*/ 10 w 43"/>
                      <a:gd name="T47" fmla="*/ 24 h 59"/>
                      <a:gd name="T48" fmla="*/ 13 w 43"/>
                      <a:gd name="T49" fmla="*/ 33 h 59"/>
                      <a:gd name="T50" fmla="*/ 13 w 43"/>
                      <a:gd name="T51" fmla="*/ 44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59"/>
                      <a:gd name="T80" fmla="*/ 43 w 43"/>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59">
                        <a:moveTo>
                          <a:pt x="13" y="44"/>
                        </a:moveTo>
                        <a:lnTo>
                          <a:pt x="22" y="45"/>
                        </a:lnTo>
                        <a:lnTo>
                          <a:pt x="27" y="47"/>
                        </a:lnTo>
                        <a:lnTo>
                          <a:pt x="34" y="54"/>
                        </a:lnTo>
                        <a:lnTo>
                          <a:pt x="36" y="58"/>
                        </a:lnTo>
                        <a:lnTo>
                          <a:pt x="42" y="58"/>
                        </a:lnTo>
                        <a:lnTo>
                          <a:pt x="37" y="39"/>
                        </a:lnTo>
                        <a:lnTo>
                          <a:pt x="33" y="33"/>
                        </a:lnTo>
                        <a:lnTo>
                          <a:pt x="32" y="31"/>
                        </a:lnTo>
                        <a:lnTo>
                          <a:pt x="32" y="17"/>
                        </a:lnTo>
                        <a:lnTo>
                          <a:pt x="32" y="12"/>
                        </a:lnTo>
                        <a:lnTo>
                          <a:pt x="27" y="9"/>
                        </a:lnTo>
                        <a:lnTo>
                          <a:pt x="24" y="7"/>
                        </a:lnTo>
                        <a:lnTo>
                          <a:pt x="15" y="6"/>
                        </a:lnTo>
                        <a:lnTo>
                          <a:pt x="12" y="1"/>
                        </a:lnTo>
                        <a:lnTo>
                          <a:pt x="9" y="1"/>
                        </a:lnTo>
                        <a:lnTo>
                          <a:pt x="2" y="0"/>
                        </a:lnTo>
                        <a:lnTo>
                          <a:pt x="0" y="0"/>
                        </a:lnTo>
                        <a:lnTo>
                          <a:pt x="0" y="4"/>
                        </a:lnTo>
                        <a:lnTo>
                          <a:pt x="1" y="5"/>
                        </a:lnTo>
                        <a:lnTo>
                          <a:pt x="2" y="7"/>
                        </a:lnTo>
                        <a:lnTo>
                          <a:pt x="6" y="12"/>
                        </a:lnTo>
                        <a:lnTo>
                          <a:pt x="9" y="19"/>
                        </a:lnTo>
                        <a:lnTo>
                          <a:pt x="10" y="24"/>
                        </a:lnTo>
                        <a:lnTo>
                          <a:pt x="13" y="33"/>
                        </a:lnTo>
                        <a:lnTo>
                          <a:pt x="13" y="44"/>
                        </a:lnTo>
                      </a:path>
                    </a:pathLst>
                  </a:custGeom>
                  <a:solidFill>
                    <a:srgbClr val="006000"/>
                  </a:solidFill>
                  <a:ln w="9525" cap="rnd">
                    <a:noFill/>
                    <a:round/>
                    <a:headEnd/>
                    <a:tailEnd/>
                  </a:ln>
                </p:spPr>
                <p:txBody>
                  <a:bodyPr/>
                  <a:lstStyle/>
                  <a:p>
                    <a:endParaRPr lang="en-US"/>
                  </a:p>
                </p:txBody>
              </p:sp>
              <p:sp>
                <p:nvSpPr>
                  <p:cNvPr id="36967" name="Freeform 93"/>
                  <p:cNvSpPr>
                    <a:spLocks/>
                  </p:cNvSpPr>
                  <p:nvPr/>
                </p:nvSpPr>
                <p:spPr bwMode="auto">
                  <a:xfrm>
                    <a:off x="4544" y="2583"/>
                    <a:ext cx="17" cy="36"/>
                  </a:xfrm>
                  <a:custGeom>
                    <a:avLst/>
                    <a:gdLst>
                      <a:gd name="T0" fmla="*/ 14 w 17"/>
                      <a:gd name="T1" fmla="*/ 21 h 36"/>
                      <a:gd name="T2" fmla="*/ 16 w 17"/>
                      <a:gd name="T3" fmla="*/ 7 h 36"/>
                      <a:gd name="T4" fmla="*/ 14 w 17"/>
                      <a:gd name="T5" fmla="*/ 5 h 36"/>
                      <a:gd name="T6" fmla="*/ 9 w 17"/>
                      <a:gd name="T7" fmla="*/ 0 h 36"/>
                      <a:gd name="T8" fmla="*/ 5 w 17"/>
                      <a:gd name="T9" fmla="*/ 0 h 36"/>
                      <a:gd name="T10" fmla="*/ 5 w 17"/>
                      <a:gd name="T11" fmla="*/ 2 h 36"/>
                      <a:gd name="T12" fmla="*/ 2 w 17"/>
                      <a:gd name="T13" fmla="*/ 20 h 36"/>
                      <a:gd name="T14" fmla="*/ 1 w 17"/>
                      <a:gd name="T15" fmla="*/ 28 h 36"/>
                      <a:gd name="T16" fmla="*/ 0 w 17"/>
                      <a:gd name="T17" fmla="*/ 32 h 36"/>
                      <a:gd name="T18" fmla="*/ 0 w 17"/>
                      <a:gd name="T19" fmla="*/ 34 h 36"/>
                      <a:gd name="T20" fmla="*/ 2 w 17"/>
                      <a:gd name="T21" fmla="*/ 35 h 36"/>
                      <a:gd name="T22" fmla="*/ 4 w 17"/>
                      <a:gd name="T23" fmla="*/ 35 h 36"/>
                      <a:gd name="T24" fmla="*/ 5 w 17"/>
                      <a:gd name="T25" fmla="*/ 34 h 36"/>
                      <a:gd name="T26" fmla="*/ 8 w 17"/>
                      <a:gd name="T27" fmla="*/ 32 h 36"/>
                      <a:gd name="T28" fmla="*/ 10 w 17"/>
                      <a:gd name="T29" fmla="*/ 28 h 36"/>
                      <a:gd name="T30" fmla="*/ 14 w 17"/>
                      <a:gd name="T31" fmla="*/ 2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6"/>
                      <a:gd name="T50" fmla="*/ 17 w 17"/>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6">
                        <a:moveTo>
                          <a:pt x="14" y="21"/>
                        </a:moveTo>
                        <a:lnTo>
                          <a:pt x="16" y="7"/>
                        </a:lnTo>
                        <a:lnTo>
                          <a:pt x="14" y="5"/>
                        </a:lnTo>
                        <a:lnTo>
                          <a:pt x="9" y="0"/>
                        </a:lnTo>
                        <a:lnTo>
                          <a:pt x="5" y="0"/>
                        </a:lnTo>
                        <a:lnTo>
                          <a:pt x="5" y="2"/>
                        </a:lnTo>
                        <a:lnTo>
                          <a:pt x="2" y="20"/>
                        </a:lnTo>
                        <a:lnTo>
                          <a:pt x="1" y="28"/>
                        </a:lnTo>
                        <a:lnTo>
                          <a:pt x="0" y="32"/>
                        </a:lnTo>
                        <a:lnTo>
                          <a:pt x="0" y="34"/>
                        </a:lnTo>
                        <a:lnTo>
                          <a:pt x="2" y="35"/>
                        </a:lnTo>
                        <a:lnTo>
                          <a:pt x="4" y="35"/>
                        </a:lnTo>
                        <a:lnTo>
                          <a:pt x="5" y="34"/>
                        </a:lnTo>
                        <a:lnTo>
                          <a:pt x="8" y="32"/>
                        </a:lnTo>
                        <a:lnTo>
                          <a:pt x="10" y="28"/>
                        </a:lnTo>
                        <a:lnTo>
                          <a:pt x="14" y="21"/>
                        </a:lnTo>
                      </a:path>
                    </a:pathLst>
                  </a:custGeom>
                  <a:solidFill>
                    <a:srgbClr val="006000"/>
                  </a:solidFill>
                  <a:ln w="9525" cap="rnd">
                    <a:noFill/>
                    <a:round/>
                    <a:headEnd/>
                    <a:tailEnd/>
                  </a:ln>
                </p:spPr>
                <p:txBody>
                  <a:bodyPr/>
                  <a:lstStyle/>
                  <a:p>
                    <a:endParaRPr lang="en-US"/>
                  </a:p>
                </p:txBody>
              </p:sp>
              <p:sp>
                <p:nvSpPr>
                  <p:cNvPr id="36968" name="Freeform 94"/>
                  <p:cNvSpPr>
                    <a:spLocks/>
                  </p:cNvSpPr>
                  <p:nvPr/>
                </p:nvSpPr>
                <p:spPr bwMode="auto">
                  <a:xfrm>
                    <a:off x="4585" y="2593"/>
                    <a:ext cx="110" cy="76"/>
                  </a:xfrm>
                  <a:custGeom>
                    <a:avLst/>
                    <a:gdLst>
                      <a:gd name="T0" fmla="*/ 73 w 110"/>
                      <a:gd name="T1" fmla="*/ 26 h 76"/>
                      <a:gd name="T2" fmla="*/ 55 w 110"/>
                      <a:gd name="T3" fmla="*/ 44 h 76"/>
                      <a:gd name="T4" fmla="*/ 43 w 110"/>
                      <a:gd name="T5" fmla="*/ 58 h 76"/>
                      <a:gd name="T6" fmla="*/ 41 w 110"/>
                      <a:gd name="T7" fmla="*/ 59 h 76"/>
                      <a:gd name="T8" fmla="*/ 33 w 110"/>
                      <a:gd name="T9" fmla="*/ 61 h 76"/>
                      <a:gd name="T10" fmla="*/ 28 w 110"/>
                      <a:gd name="T11" fmla="*/ 61 h 76"/>
                      <a:gd name="T12" fmla="*/ 23 w 110"/>
                      <a:gd name="T13" fmla="*/ 59 h 76"/>
                      <a:gd name="T14" fmla="*/ 19 w 110"/>
                      <a:gd name="T15" fmla="*/ 59 h 76"/>
                      <a:gd name="T16" fmla="*/ 16 w 110"/>
                      <a:gd name="T17" fmla="*/ 59 h 76"/>
                      <a:gd name="T18" fmla="*/ 14 w 110"/>
                      <a:gd name="T19" fmla="*/ 60 h 76"/>
                      <a:gd name="T20" fmla="*/ 12 w 110"/>
                      <a:gd name="T21" fmla="*/ 70 h 76"/>
                      <a:gd name="T22" fmla="*/ 11 w 110"/>
                      <a:gd name="T23" fmla="*/ 73 h 76"/>
                      <a:gd name="T24" fmla="*/ 7 w 110"/>
                      <a:gd name="T25" fmla="*/ 75 h 76"/>
                      <a:gd name="T26" fmla="*/ 0 w 110"/>
                      <a:gd name="T27" fmla="*/ 65 h 76"/>
                      <a:gd name="T28" fmla="*/ 2 w 110"/>
                      <a:gd name="T29" fmla="*/ 56 h 76"/>
                      <a:gd name="T30" fmla="*/ 3 w 110"/>
                      <a:gd name="T31" fmla="*/ 36 h 76"/>
                      <a:gd name="T32" fmla="*/ 4 w 110"/>
                      <a:gd name="T33" fmla="*/ 34 h 76"/>
                      <a:gd name="T34" fmla="*/ 8 w 110"/>
                      <a:gd name="T35" fmla="*/ 34 h 76"/>
                      <a:gd name="T36" fmla="*/ 9 w 110"/>
                      <a:gd name="T37" fmla="*/ 34 h 76"/>
                      <a:gd name="T38" fmla="*/ 9 w 110"/>
                      <a:gd name="T39" fmla="*/ 37 h 76"/>
                      <a:gd name="T40" fmla="*/ 10 w 110"/>
                      <a:gd name="T41" fmla="*/ 46 h 76"/>
                      <a:gd name="T42" fmla="*/ 12 w 110"/>
                      <a:gd name="T43" fmla="*/ 47 h 76"/>
                      <a:gd name="T44" fmla="*/ 14 w 110"/>
                      <a:gd name="T45" fmla="*/ 46 h 76"/>
                      <a:gd name="T46" fmla="*/ 25 w 110"/>
                      <a:gd name="T47" fmla="*/ 32 h 76"/>
                      <a:gd name="T48" fmla="*/ 26 w 110"/>
                      <a:gd name="T49" fmla="*/ 25 h 76"/>
                      <a:gd name="T50" fmla="*/ 31 w 110"/>
                      <a:gd name="T51" fmla="*/ 19 h 76"/>
                      <a:gd name="T52" fmla="*/ 28 w 110"/>
                      <a:gd name="T53" fmla="*/ 16 h 76"/>
                      <a:gd name="T54" fmla="*/ 25 w 110"/>
                      <a:gd name="T55" fmla="*/ 16 h 76"/>
                      <a:gd name="T56" fmla="*/ 25 w 110"/>
                      <a:gd name="T57" fmla="*/ 14 h 76"/>
                      <a:gd name="T58" fmla="*/ 28 w 110"/>
                      <a:gd name="T59" fmla="*/ 11 h 76"/>
                      <a:gd name="T60" fmla="*/ 33 w 110"/>
                      <a:gd name="T61" fmla="*/ 9 h 76"/>
                      <a:gd name="T62" fmla="*/ 39 w 110"/>
                      <a:gd name="T63" fmla="*/ 8 h 76"/>
                      <a:gd name="T64" fmla="*/ 45 w 110"/>
                      <a:gd name="T65" fmla="*/ 7 h 76"/>
                      <a:gd name="T66" fmla="*/ 49 w 110"/>
                      <a:gd name="T67" fmla="*/ 7 h 76"/>
                      <a:gd name="T68" fmla="*/ 57 w 110"/>
                      <a:gd name="T69" fmla="*/ 0 h 76"/>
                      <a:gd name="T70" fmla="*/ 60 w 110"/>
                      <a:gd name="T71" fmla="*/ 0 h 76"/>
                      <a:gd name="T72" fmla="*/ 60 w 110"/>
                      <a:gd name="T73" fmla="*/ 0 h 76"/>
                      <a:gd name="T74" fmla="*/ 62 w 110"/>
                      <a:gd name="T75" fmla="*/ 1 h 76"/>
                      <a:gd name="T76" fmla="*/ 65 w 110"/>
                      <a:gd name="T77" fmla="*/ 4 h 76"/>
                      <a:gd name="T78" fmla="*/ 66 w 110"/>
                      <a:gd name="T79" fmla="*/ 9 h 76"/>
                      <a:gd name="T80" fmla="*/ 72 w 110"/>
                      <a:gd name="T81" fmla="*/ 7 h 76"/>
                      <a:gd name="T82" fmla="*/ 82 w 110"/>
                      <a:gd name="T83" fmla="*/ 4 h 76"/>
                      <a:gd name="T84" fmla="*/ 95 w 110"/>
                      <a:gd name="T85" fmla="*/ 3 h 76"/>
                      <a:gd name="T86" fmla="*/ 103 w 110"/>
                      <a:gd name="T87" fmla="*/ 3 h 76"/>
                      <a:gd name="T88" fmla="*/ 106 w 110"/>
                      <a:gd name="T89" fmla="*/ 4 h 76"/>
                      <a:gd name="T90" fmla="*/ 108 w 110"/>
                      <a:gd name="T91" fmla="*/ 6 h 76"/>
                      <a:gd name="T92" fmla="*/ 109 w 110"/>
                      <a:gd name="T93" fmla="*/ 7 h 76"/>
                      <a:gd name="T94" fmla="*/ 109 w 110"/>
                      <a:gd name="T95" fmla="*/ 10 h 76"/>
                      <a:gd name="T96" fmla="*/ 108 w 110"/>
                      <a:gd name="T97" fmla="*/ 12 h 76"/>
                      <a:gd name="T98" fmla="*/ 106 w 110"/>
                      <a:gd name="T99" fmla="*/ 14 h 76"/>
                      <a:gd name="T100" fmla="*/ 103 w 110"/>
                      <a:gd name="T101" fmla="*/ 20 h 76"/>
                      <a:gd name="T102" fmla="*/ 95 w 110"/>
                      <a:gd name="T103" fmla="*/ 24 h 76"/>
                      <a:gd name="T104" fmla="*/ 90 w 110"/>
                      <a:gd name="T105" fmla="*/ 24 h 76"/>
                      <a:gd name="T106" fmla="*/ 84 w 110"/>
                      <a:gd name="T107" fmla="*/ 24 h 76"/>
                      <a:gd name="T108" fmla="*/ 73 w 110"/>
                      <a:gd name="T109" fmla="*/ 26 h 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
                      <a:gd name="T166" fmla="*/ 0 h 76"/>
                      <a:gd name="T167" fmla="*/ 110 w 110"/>
                      <a:gd name="T168" fmla="*/ 76 h 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 h="76">
                        <a:moveTo>
                          <a:pt x="73" y="26"/>
                        </a:moveTo>
                        <a:lnTo>
                          <a:pt x="55" y="44"/>
                        </a:lnTo>
                        <a:lnTo>
                          <a:pt x="43" y="58"/>
                        </a:lnTo>
                        <a:lnTo>
                          <a:pt x="41" y="59"/>
                        </a:lnTo>
                        <a:lnTo>
                          <a:pt x="33" y="61"/>
                        </a:lnTo>
                        <a:lnTo>
                          <a:pt x="28" y="61"/>
                        </a:lnTo>
                        <a:lnTo>
                          <a:pt x="23" y="59"/>
                        </a:lnTo>
                        <a:lnTo>
                          <a:pt x="19" y="59"/>
                        </a:lnTo>
                        <a:lnTo>
                          <a:pt x="16" y="59"/>
                        </a:lnTo>
                        <a:lnTo>
                          <a:pt x="14" y="60"/>
                        </a:lnTo>
                        <a:lnTo>
                          <a:pt x="12" y="70"/>
                        </a:lnTo>
                        <a:lnTo>
                          <a:pt x="11" y="73"/>
                        </a:lnTo>
                        <a:lnTo>
                          <a:pt x="7" y="75"/>
                        </a:lnTo>
                        <a:lnTo>
                          <a:pt x="0" y="65"/>
                        </a:lnTo>
                        <a:lnTo>
                          <a:pt x="2" y="56"/>
                        </a:lnTo>
                        <a:lnTo>
                          <a:pt x="3" y="36"/>
                        </a:lnTo>
                        <a:lnTo>
                          <a:pt x="4" y="34"/>
                        </a:lnTo>
                        <a:lnTo>
                          <a:pt x="8" y="34"/>
                        </a:lnTo>
                        <a:lnTo>
                          <a:pt x="9" y="34"/>
                        </a:lnTo>
                        <a:lnTo>
                          <a:pt x="9" y="37"/>
                        </a:lnTo>
                        <a:lnTo>
                          <a:pt x="10" y="46"/>
                        </a:lnTo>
                        <a:lnTo>
                          <a:pt x="12" y="47"/>
                        </a:lnTo>
                        <a:lnTo>
                          <a:pt x="14" y="46"/>
                        </a:lnTo>
                        <a:lnTo>
                          <a:pt x="25" y="32"/>
                        </a:lnTo>
                        <a:lnTo>
                          <a:pt x="26" y="25"/>
                        </a:lnTo>
                        <a:lnTo>
                          <a:pt x="31" y="19"/>
                        </a:lnTo>
                        <a:lnTo>
                          <a:pt x="28" y="16"/>
                        </a:lnTo>
                        <a:lnTo>
                          <a:pt x="25" y="16"/>
                        </a:lnTo>
                        <a:lnTo>
                          <a:pt x="25" y="14"/>
                        </a:lnTo>
                        <a:lnTo>
                          <a:pt x="28" y="11"/>
                        </a:lnTo>
                        <a:lnTo>
                          <a:pt x="33" y="9"/>
                        </a:lnTo>
                        <a:lnTo>
                          <a:pt x="39" y="8"/>
                        </a:lnTo>
                        <a:lnTo>
                          <a:pt x="45" y="7"/>
                        </a:lnTo>
                        <a:lnTo>
                          <a:pt x="49" y="7"/>
                        </a:lnTo>
                        <a:lnTo>
                          <a:pt x="57" y="0"/>
                        </a:lnTo>
                        <a:lnTo>
                          <a:pt x="60" y="0"/>
                        </a:lnTo>
                        <a:lnTo>
                          <a:pt x="62" y="1"/>
                        </a:lnTo>
                        <a:lnTo>
                          <a:pt x="65" y="4"/>
                        </a:lnTo>
                        <a:lnTo>
                          <a:pt x="66" y="9"/>
                        </a:lnTo>
                        <a:lnTo>
                          <a:pt x="72" y="7"/>
                        </a:lnTo>
                        <a:lnTo>
                          <a:pt x="82" y="4"/>
                        </a:lnTo>
                        <a:lnTo>
                          <a:pt x="95" y="3"/>
                        </a:lnTo>
                        <a:lnTo>
                          <a:pt x="103" y="3"/>
                        </a:lnTo>
                        <a:lnTo>
                          <a:pt x="106" y="4"/>
                        </a:lnTo>
                        <a:lnTo>
                          <a:pt x="108" y="6"/>
                        </a:lnTo>
                        <a:lnTo>
                          <a:pt x="109" y="7"/>
                        </a:lnTo>
                        <a:lnTo>
                          <a:pt x="109" y="10"/>
                        </a:lnTo>
                        <a:lnTo>
                          <a:pt x="108" y="12"/>
                        </a:lnTo>
                        <a:lnTo>
                          <a:pt x="106" y="14"/>
                        </a:lnTo>
                        <a:lnTo>
                          <a:pt x="103" y="20"/>
                        </a:lnTo>
                        <a:lnTo>
                          <a:pt x="95" y="24"/>
                        </a:lnTo>
                        <a:lnTo>
                          <a:pt x="90" y="24"/>
                        </a:lnTo>
                        <a:lnTo>
                          <a:pt x="84" y="24"/>
                        </a:lnTo>
                        <a:lnTo>
                          <a:pt x="73" y="26"/>
                        </a:lnTo>
                      </a:path>
                    </a:pathLst>
                  </a:custGeom>
                  <a:solidFill>
                    <a:srgbClr val="006000"/>
                  </a:solidFill>
                  <a:ln w="9525" cap="rnd">
                    <a:noFill/>
                    <a:round/>
                    <a:headEnd/>
                    <a:tailEnd/>
                  </a:ln>
                </p:spPr>
                <p:txBody>
                  <a:bodyPr/>
                  <a:lstStyle/>
                  <a:p>
                    <a:endParaRPr lang="en-US"/>
                  </a:p>
                </p:txBody>
              </p:sp>
              <p:sp>
                <p:nvSpPr>
                  <p:cNvPr id="36969" name="Freeform 95"/>
                  <p:cNvSpPr>
                    <a:spLocks/>
                  </p:cNvSpPr>
                  <p:nvPr/>
                </p:nvSpPr>
                <p:spPr bwMode="auto">
                  <a:xfrm>
                    <a:off x="4658" y="2621"/>
                    <a:ext cx="63" cy="40"/>
                  </a:xfrm>
                  <a:custGeom>
                    <a:avLst/>
                    <a:gdLst>
                      <a:gd name="T0" fmla="*/ 49 w 63"/>
                      <a:gd name="T1" fmla="*/ 9 h 40"/>
                      <a:gd name="T2" fmla="*/ 62 w 63"/>
                      <a:gd name="T3" fmla="*/ 5 h 40"/>
                      <a:gd name="T4" fmla="*/ 56 w 63"/>
                      <a:gd name="T5" fmla="*/ 2 h 40"/>
                      <a:gd name="T6" fmla="*/ 48 w 63"/>
                      <a:gd name="T7" fmla="*/ 0 h 40"/>
                      <a:gd name="T8" fmla="*/ 42 w 63"/>
                      <a:gd name="T9" fmla="*/ 0 h 40"/>
                      <a:gd name="T10" fmla="*/ 38 w 63"/>
                      <a:gd name="T11" fmla="*/ 3 h 40"/>
                      <a:gd name="T12" fmla="*/ 36 w 63"/>
                      <a:gd name="T13" fmla="*/ 6 h 40"/>
                      <a:gd name="T14" fmla="*/ 18 w 63"/>
                      <a:gd name="T15" fmla="*/ 6 h 40"/>
                      <a:gd name="T16" fmla="*/ 12 w 63"/>
                      <a:gd name="T17" fmla="*/ 7 h 40"/>
                      <a:gd name="T18" fmla="*/ 12 w 63"/>
                      <a:gd name="T19" fmla="*/ 8 h 40"/>
                      <a:gd name="T20" fmla="*/ 12 w 63"/>
                      <a:gd name="T21" fmla="*/ 12 h 40"/>
                      <a:gd name="T22" fmla="*/ 12 w 63"/>
                      <a:gd name="T23" fmla="*/ 14 h 40"/>
                      <a:gd name="T24" fmla="*/ 0 w 63"/>
                      <a:gd name="T25" fmla="*/ 29 h 40"/>
                      <a:gd name="T26" fmla="*/ 6 w 63"/>
                      <a:gd name="T27" fmla="*/ 29 h 40"/>
                      <a:gd name="T28" fmla="*/ 7 w 63"/>
                      <a:gd name="T29" fmla="*/ 36 h 40"/>
                      <a:gd name="T30" fmla="*/ 11 w 63"/>
                      <a:gd name="T31" fmla="*/ 39 h 40"/>
                      <a:gd name="T32" fmla="*/ 49 w 63"/>
                      <a:gd name="T33" fmla="*/ 9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40"/>
                      <a:gd name="T53" fmla="*/ 63 w 6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40">
                        <a:moveTo>
                          <a:pt x="49" y="9"/>
                        </a:moveTo>
                        <a:lnTo>
                          <a:pt x="62" y="5"/>
                        </a:lnTo>
                        <a:lnTo>
                          <a:pt x="56" y="2"/>
                        </a:lnTo>
                        <a:lnTo>
                          <a:pt x="48" y="0"/>
                        </a:lnTo>
                        <a:lnTo>
                          <a:pt x="42" y="0"/>
                        </a:lnTo>
                        <a:lnTo>
                          <a:pt x="38" y="3"/>
                        </a:lnTo>
                        <a:lnTo>
                          <a:pt x="36" y="6"/>
                        </a:lnTo>
                        <a:lnTo>
                          <a:pt x="18" y="6"/>
                        </a:lnTo>
                        <a:lnTo>
                          <a:pt x="12" y="7"/>
                        </a:lnTo>
                        <a:lnTo>
                          <a:pt x="12" y="8"/>
                        </a:lnTo>
                        <a:lnTo>
                          <a:pt x="12" y="12"/>
                        </a:lnTo>
                        <a:lnTo>
                          <a:pt x="12" y="14"/>
                        </a:lnTo>
                        <a:lnTo>
                          <a:pt x="0" y="29"/>
                        </a:lnTo>
                        <a:lnTo>
                          <a:pt x="6" y="29"/>
                        </a:lnTo>
                        <a:lnTo>
                          <a:pt x="7" y="36"/>
                        </a:lnTo>
                        <a:lnTo>
                          <a:pt x="11" y="39"/>
                        </a:lnTo>
                        <a:lnTo>
                          <a:pt x="49" y="9"/>
                        </a:lnTo>
                      </a:path>
                    </a:pathLst>
                  </a:custGeom>
                  <a:solidFill>
                    <a:srgbClr val="006000"/>
                  </a:solidFill>
                  <a:ln w="9525" cap="rnd">
                    <a:noFill/>
                    <a:round/>
                    <a:headEnd/>
                    <a:tailEnd/>
                  </a:ln>
                </p:spPr>
                <p:txBody>
                  <a:bodyPr/>
                  <a:lstStyle/>
                  <a:p>
                    <a:endParaRPr lang="en-US"/>
                  </a:p>
                </p:txBody>
              </p:sp>
              <p:sp>
                <p:nvSpPr>
                  <p:cNvPr id="36970" name="Freeform 96"/>
                  <p:cNvSpPr>
                    <a:spLocks/>
                  </p:cNvSpPr>
                  <p:nvPr/>
                </p:nvSpPr>
                <p:spPr bwMode="auto">
                  <a:xfrm>
                    <a:off x="4501" y="2705"/>
                    <a:ext cx="48" cy="19"/>
                  </a:xfrm>
                  <a:custGeom>
                    <a:avLst/>
                    <a:gdLst>
                      <a:gd name="T0" fmla="*/ 42 w 48"/>
                      <a:gd name="T1" fmla="*/ 18 h 19"/>
                      <a:gd name="T2" fmla="*/ 47 w 48"/>
                      <a:gd name="T3" fmla="*/ 9 h 19"/>
                      <a:gd name="T4" fmla="*/ 39 w 48"/>
                      <a:gd name="T5" fmla="*/ 4 h 19"/>
                      <a:gd name="T6" fmla="*/ 29 w 48"/>
                      <a:gd name="T7" fmla="*/ 1 h 19"/>
                      <a:gd name="T8" fmla="*/ 27 w 48"/>
                      <a:gd name="T9" fmla="*/ 5 h 19"/>
                      <a:gd name="T10" fmla="*/ 14 w 48"/>
                      <a:gd name="T11" fmla="*/ 1 h 19"/>
                      <a:gd name="T12" fmla="*/ 10 w 48"/>
                      <a:gd name="T13" fmla="*/ 0 h 19"/>
                      <a:gd name="T14" fmla="*/ 5 w 48"/>
                      <a:gd name="T15" fmla="*/ 1 h 19"/>
                      <a:gd name="T16" fmla="*/ 3 w 48"/>
                      <a:gd name="T17" fmla="*/ 2 h 19"/>
                      <a:gd name="T18" fmla="*/ 1 w 48"/>
                      <a:gd name="T19" fmla="*/ 6 h 19"/>
                      <a:gd name="T20" fmla="*/ 0 w 48"/>
                      <a:gd name="T21" fmla="*/ 7 h 19"/>
                      <a:gd name="T22" fmla="*/ 0 w 48"/>
                      <a:gd name="T23" fmla="*/ 8 h 19"/>
                      <a:gd name="T24" fmla="*/ 1 w 48"/>
                      <a:gd name="T25" fmla="*/ 9 h 19"/>
                      <a:gd name="T26" fmla="*/ 4 w 48"/>
                      <a:gd name="T27" fmla="*/ 10 h 19"/>
                      <a:gd name="T28" fmla="*/ 8 w 48"/>
                      <a:gd name="T29" fmla="*/ 8 h 19"/>
                      <a:gd name="T30" fmla="*/ 14 w 48"/>
                      <a:gd name="T31" fmla="*/ 15 h 19"/>
                      <a:gd name="T32" fmla="*/ 16 w 48"/>
                      <a:gd name="T33" fmla="*/ 16 h 19"/>
                      <a:gd name="T34" fmla="*/ 20 w 48"/>
                      <a:gd name="T35" fmla="*/ 16 h 19"/>
                      <a:gd name="T36" fmla="*/ 24 w 48"/>
                      <a:gd name="T37" fmla="*/ 14 h 19"/>
                      <a:gd name="T38" fmla="*/ 42 w 48"/>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9"/>
                      <a:gd name="T62" fmla="*/ 48 w 48"/>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9">
                        <a:moveTo>
                          <a:pt x="42" y="18"/>
                        </a:moveTo>
                        <a:lnTo>
                          <a:pt x="47" y="9"/>
                        </a:lnTo>
                        <a:lnTo>
                          <a:pt x="39" y="4"/>
                        </a:lnTo>
                        <a:lnTo>
                          <a:pt x="29" y="1"/>
                        </a:lnTo>
                        <a:lnTo>
                          <a:pt x="27" y="5"/>
                        </a:lnTo>
                        <a:lnTo>
                          <a:pt x="14" y="1"/>
                        </a:lnTo>
                        <a:lnTo>
                          <a:pt x="10" y="0"/>
                        </a:lnTo>
                        <a:lnTo>
                          <a:pt x="5" y="1"/>
                        </a:lnTo>
                        <a:lnTo>
                          <a:pt x="3" y="2"/>
                        </a:lnTo>
                        <a:lnTo>
                          <a:pt x="1" y="6"/>
                        </a:lnTo>
                        <a:lnTo>
                          <a:pt x="0" y="7"/>
                        </a:lnTo>
                        <a:lnTo>
                          <a:pt x="0" y="8"/>
                        </a:lnTo>
                        <a:lnTo>
                          <a:pt x="1" y="9"/>
                        </a:lnTo>
                        <a:lnTo>
                          <a:pt x="4" y="10"/>
                        </a:lnTo>
                        <a:lnTo>
                          <a:pt x="8" y="8"/>
                        </a:lnTo>
                        <a:lnTo>
                          <a:pt x="14" y="15"/>
                        </a:lnTo>
                        <a:lnTo>
                          <a:pt x="16" y="16"/>
                        </a:lnTo>
                        <a:lnTo>
                          <a:pt x="20" y="16"/>
                        </a:lnTo>
                        <a:lnTo>
                          <a:pt x="24" y="14"/>
                        </a:lnTo>
                        <a:lnTo>
                          <a:pt x="42" y="18"/>
                        </a:lnTo>
                      </a:path>
                    </a:pathLst>
                  </a:custGeom>
                  <a:solidFill>
                    <a:srgbClr val="006000"/>
                  </a:solidFill>
                  <a:ln w="9525" cap="rnd">
                    <a:noFill/>
                    <a:round/>
                    <a:headEnd/>
                    <a:tailEnd/>
                  </a:ln>
                </p:spPr>
                <p:txBody>
                  <a:bodyPr/>
                  <a:lstStyle/>
                  <a:p>
                    <a:endParaRPr lang="en-US"/>
                  </a:p>
                </p:txBody>
              </p:sp>
              <p:sp>
                <p:nvSpPr>
                  <p:cNvPr id="36971" name="Freeform 97"/>
                  <p:cNvSpPr>
                    <a:spLocks/>
                  </p:cNvSpPr>
                  <p:nvPr/>
                </p:nvSpPr>
                <p:spPr bwMode="auto">
                  <a:xfrm>
                    <a:off x="4580" y="2756"/>
                    <a:ext cx="58" cy="25"/>
                  </a:xfrm>
                  <a:custGeom>
                    <a:avLst/>
                    <a:gdLst>
                      <a:gd name="T0" fmla="*/ 16 w 58"/>
                      <a:gd name="T1" fmla="*/ 6 h 25"/>
                      <a:gd name="T2" fmla="*/ 37 w 58"/>
                      <a:gd name="T3" fmla="*/ 6 h 25"/>
                      <a:gd name="T4" fmla="*/ 40 w 58"/>
                      <a:gd name="T5" fmla="*/ 1 h 25"/>
                      <a:gd name="T6" fmla="*/ 42 w 58"/>
                      <a:gd name="T7" fmla="*/ 0 h 25"/>
                      <a:gd name="T8" fmla="*/ 44 w 58"/>
                      <a:gd name="T9" fmla="*/ 0 h 25"/>
                      <a:gd name="T10" fmla="*/ 45 w 58"/>
                      <a:gd name="T11" fmla="*/ 0 h 25"/>
                      <a:gd name="T12" fmla="*/ 47 w 58"/>
                      <a:gd name="T13" fmla="*/ 0 h 25"/>
                      <a:gd name="T14" fmla="*/ 50 w 58"/>
                      <a:gd name="T15" fmla="*/ 2 h 25"/>
                      <a:gd name="T16" fmla="*/ 57 w 58"/>
                      <a:gd name="T17" fmla="*/ 3 h 25"/>
                      <a:gd name="T18" fmla="*/ 57 w 58"/>
                      <a:gd name="T19" fmla="*/ 6 h 25"/>
                      <a:gd name="T20" fmla="*/ 56 w 58"/>
                      <a:gd name="T21" fmla="*/ 14 h 25"/>
                      <a:gd name="T22" fmla="*/ 55 w 58"/>
                      <a:gd name="T23" fmla="*/ 18 h 25"/>
                      <a:gd name="T24" fmla="*/ 51 w 58"/>
                      <a:gd name="T25" fmla="*/ 22 h 25"/>
                      <a:gd name="T26" fmla="*/ 32 w 58"/>
                      <a:gd name="T27" fmla="*/ 23 h 25"/>
                      <a:gd name="T28" fmla="*/ 26 w 58"/>
                      <a:gd name="T29" fmla="*/ 21 h 25"/>
                      <a:gd name="T30" fmla="*/ 23 w 58"/>
                      <a:gd name="T31" fmla="*/ 21 h 25"/>
                      <a:gd name="T32" fmla="*/ 21 w 58"/>
                      <a:gd name="T33" fmla="*/ 22 h 25"/>
                      <a:gd name="T34" fmla="*/ 18 w 58"/>
                      <a:gd name="T35" fmla="*/ 24 h 25"/>
                      <a:gd name="T36" fmla="*/ 3 w 58"/>
                      <a:gd name="T37" fmla="*/ 24 h 25"/>
                      <a:gd name="T38" fmla="*/ 2 w 58"/>
                      <a:gd name="T39" fmla="*/ 20 h 25"/>
                      <a:gd name="T40" fmla="*/ 0 w 58"/>
                      <a:gd name="T41" fmla="*/ 18 h 25"/>
                      <a:gd name="T42" fmla="*/ 1 w 58"/>
                      <a:gd name="T43" fmla="*/ 9 h 25"/>
                      <a:gd name="T44" fmla="*/ 1 w 58"/>
                      <a:gd name="T45" fmla="*/ 4 h 25"/>
                      <a:gd name="T46" fmla="*/ 3 w 58"/>
                      <a:gd name="T47" fmla="*/ 1 h 25"/>
                      <a:gd name="T48" fmla="*/ 6 w 58"/>
                      <a:gd name="T49" fmla="*/ 0 h 25"/>
                      <a:gd name="T50" fmla="*/ 8 w 58"/>
                      <a:gd name="T51" fmla="*/ 0 h 25"/>
                      <a:gd name="T52" fmla="*/ 16 w 58"/>
                      <a:gd name="T53" fmla="*/ 6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5"/>
                      <a:gd name="T83" fmla="*/ 58 w 58"/>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5">
                        <a:moveTo>
                          <a:pt x="16" y="6"/>
                        </a:moveTo>
                        <a:lnTo>
                          <a:pt x="37" y="6"/>
                        </a:lnTo>
                        <a:lnTo>
                          <a:pt x="40" y="1"/>
                        </a:lnTo>
                        <a:lnTo>
                          <a:pt x="42" y="0"/>
                        </a:lnTo>
                        <a:lnTo>
                          <a:pt x="44" y="0"/>
                        </a:lnTo>
                        <a:lnTo>
                          <a:pt x="45" y="0"/>
                        </a:lnTo>
                        <a:lnTo>
                          <a:pt x="47" y="0"/>
                        </a:lnTo>
                        <a:lnTo>
                          <a:pt x="50" y="2"/>
                        </a:lnTo>
                        <a:lnTo>
                          <a:pt x="57" y="3"/>
                        </a:lnTo>
                        <a:lnTo>
                          <a:pt x="57" y="6"/>
                        </a:lnTo>
                        <a:lnTo>
                          <a:pt x="56" y="14"/>
                        </a:lnTo>
                        <a:lnTo>
                          <a:pt x="55" y="18"/>
                        </a:lnTo>
                        <a:lnTo>
                          <a:pt x="51" y="22"/>
                        </a:lnTo>
                        <a:lnTo>
                          <a:pt x="32" y="23"/>
                        </a:lnTo>
                        <a:lnTo>
                          <a:pt x="26" y="21"/>
                        </a:lnTo>
                        <a:lnTo>
                          <a:pt x="23" y="21"/>
                        </a:lnTo>
                        <a:lnTo>
                          <a:pt x="21" y="22"/>
                        </a:lnTo>
                        <a:lnTo>
                          <a:pt x="18" y="24"/>
                        </a:lnTo>
                        <a:lnTo>
                          <a:pt x="3" y="24"/>
                        </a:lnTo>
                        <a:lnTo>
                          <a:pt x="2" y="20"/>
                        </a:lnTo>
                        <a:lnTo>
                          <a:pt x="0" y="18"/>
                        </a:lnTo>
                        <a:lnTo>
                          <a:pt x="1" y="9"/>
                        </a:lnTo>
                        <a:lnTo>
                          <a:pt x="1" y="4"/>
                        </a:lnTo>
                        <a:lnTo>
                          <a:pt x="3" y="1"/>
                        </a:lnTo>
                        <a:lnTo>
                          <a:pt x="6" y="0"/>
                        </a:lnTo>
                        <a:lnTo>
                          <a:pt x="8" y="0"/>
                        </a:lnTo>
                        <a:lnTo>
                          <a:pt x="16" y="6"/>
                        </a:lnTo>
                      </a:path>
                    </a:pathLst>
                  </a:custGeom>
                  <a:solidFill>
                    <a:srgbClr val="006000"/>
                  </a:solidFill>
                  <a:ln w="9525" cap="rnd">
                    <a:noFill/>
                    <a:round/>
                    <a:headEnd/>
                    <a:tailEnd/>
                  </a:ln>
                </p:spPr>
                <p:txBody>
                  <a:bodyPr/>
                  <a:lstStyle/>
                  <a:p>
                    <a:endParaRPr lang="en-US"/>
                  </a:p>
                </p:txBody>
              </p:sp>
              <p:sp>
                <p:nvSpPr>
                  <p:cNvPr id="36972" name="Freeform 98"/>
                  <p:cNvSpPr>
                    <a:spLocks/>
                  </p:cNvSpPr>
                  <p:nvPr/>
                </p:nvSpPr>
                <p:spPr bwMode="auto">
                  <a:xfrm>
                    <a:off x="4500" y="2814"/>
                    <a:ext cx="20" cy="24"/>
                  </a:xfrm>
                  <a:custGeom>
                    <a:avLst/>
                    <a:gdLst>
                      <a:gd name="T0" fmla="*/ 11 w 20"/>
                      <a:gd name="T1" fmla="*/ 0 h 24"/>
                      <a:gd name="T2" fmla="*/ 19 w 20"/>
                      <a:gd name="T3" fmla="*/ 6 h 24"/>
                      <a:gd name="T4" fmla="*/ 19 w 20"/>
                      <a:gd name="T5" fmla="*/ 9 h 24"/>
                      <a:gd name="T6" fmla="*/ 19 w 20"/>
                      <a:gd name="T7" fmla="*/ 11 h 24"/>
                      <a:gd name="T8" fmla="*/ 18 w 20"/>
                      <a:gd name="T9" fmla="*/ 14 h 24"/>
                      <a:gd name="T10" fmla="*/ 17 w 20"/>
                      <a:gd name="T11" fmla="*/ 16 h 24"/>
                      <a:gd name="T12" fmla="*/ 14 w 20"/>
                      <a:gd name="T13" fmla="*/ 20 h 24"/>
                      <a:gd name="T14" fmla="*/ 10 w 20"/>
                      <a:gd name="T15" fmla="*/ 23 h 24"/>
                      <a:gd name="T16" fmla="*/ 6 w 20"/>
                      <a:gd name="T17" fmla="*/ 23 h 24"/>
                      <a:gd name="T18" fmla="*/ 4 w 20"/>
                      <a:gd name="T19" fmla="*/ 22 h 24"/>
                      <a:gd name="T20" fmla="*/ 0 w 20"/>
                      <a:gd name="T21" fmla="*/ 18 h 24"/>
                      <a:gd name="T22" fmla="*/ 0 w 20"/>
                      <a:gd name="T23" fmla="*/ 16 h 24"/>
                      <a:gd name="T24" fmla="*/ 1 w 20"/>
                      <a:gd name="T25" fmla="*/ 12 h 24"/>
                      <a:gd name="T26" fmla="*/ 3 w 20"/>
                      <a:gd name="T27" fmla="*/ 4 h 24"/>
                      <a:gd name="T28" fmla="*/ 11 w 20"/>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4"/>
                      <a:gd name="T47" fmla="*/ 20 w 20"/>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4">
                        <a:moveTo>
                          <a:pt x="11" y="0"/>
                        </a:moveTo>
                        <a:lnTo>
                          <a:pt x="19" y="6"/>
                        </a:lnTo>
                        <a:lnTo>
                          <a:pt x="19" y="9"/>
                        </a:lnTo>
                        <a:lnTo>
                          <a:pt x="19" y="11"/>
                        </a:lnTo>
                        <a:lnTo>
                          <a:pt x="18" y="14"/>
                        </a:lnTo>
                        <a:lnTo>
                          <a:pt x="17" y="16"/>
                        </a:lnTo>
                        <a:lnTo>
                          <a:pt x="14" y="20"/>
                        </a:lnTo>
                        <a:lnTo>
                          <a:pt x="10" y="23"/>
                        </a:lnTo>
                        <a:lnTo>
                          <a:pt x="6" y="23"/>
                        </a:lnTo>
                        <a:lnTo>
                          <a:pt x="4" y="22"/>
                        </a:lnTo>
                        <a:lnTo>
                          <a:pt x="0" y="18"/>
                        </a:lnTo>
                        <a:lnTo>
                          <a:pt x="0" y="16"/>
                        </a:lnTo>
                        <a:lnTo>
                          <a:pt x="1" y="12"/>
                        </a:lnTo>
                        <a:lnTo>
                          <a:pt x="3" y="4"/>
                        </a:lnTo>
                        <a:lnTo>
                          <a:pt x="11" y="0"/>
                        </a:lnTo>
                      </a:path>
                    </a:pathLst>
                  </a:custGeom>
                  <a:solidFill>
                    <a:srgbClr val="006000"/>
                  </a:solidFill>
                  <a:ln w="9525" cap="rnd">
                    <a:noFill/>
                    <a:round/>
                    <a:headEnd/>
                    <a:tailEnd/>
                  </a:ln>
                </p:spPr>
                <p:txBody>
                  <a:bodyPr/>
                  <a:lstStyle/>
                  <a:p>
                    <a:endParaRPr lang="en-US"/>
                  </a:p>
                </p:txBody>
              </p:sp>
            </p:grpSp>
          </p:grpSp>
          <p:sp>
            <p:nvSpPr>
              <p:cNvPr id="36897" name="Freeform 99"/>
              <p:cNvSpPr>
                <a:spLocks/>
              </p:cNvSpPr>
              <p:nvPr/>
            </p:nvSpPr>
            <p:spPr bwMode="auto">
              <a:xfrm>
                <a:off x="3564" y="2112"/>
                <a:ext cx="622" cy="1261"/>
              </a:xfrm>
              <a:custGeom>
                <a:avLst/>
                <a:gdLst>
                  <a:gd name="T0" fmla="*/ 409 w 622"/>
                  <a:gd name="T1" fmla="*/ 74 h 1261"/>
                  <a:gd name="T2" fmla="*/ 450 w 622"/>
                  <a:gd name="T3" fmla="*/ 77 h 1261"/>
                  <a:gd name="T4" fmla="*/ 443 w 622"/>
                  <a:gd name="T5" fmla="*/ 119 h 1261"/>
                  <a:gd name="T6" fmla="*/ 431 w 622"/>
                  <a:gd name="T7" fmla="*/ 150 h 1261"/>
                  <a:gd name="T8" fmla="*/ 499 w 622"/>
                  <a:gd name="T9" fmla="*/ 138 h 1261"/>
                  <a:gd name="T10" fmla="*/ 423 w 622"/>
                  <a:gd name="T11" fmla="*/ 204 h 1261"/>
                  <a:gd name="T12" fmla="*/ 467 w 622"/>
                  <a:gd name="T13" fmla="*/ 184 h 1261"/>
                  <a:gd name="T14" fmla="*/ 491 w 622"/>
                  <a:gd name="T15" fmla="*/ 235 h 1261"/>
                  <a:gd name="T16" fmla="*/ 521 w 622"/>
                  <a:gd name="T17" fmla="*/ 273 h 1261"/>
                  <a:gd name="T18" fmla="*/ 568 w 622"/>
                  <a:gd name="T19" fmla="*/ 266 h 1261"/>
                  <a:gd name="T20" fmla="*/ 594 w 622"/>
                  <a:gd name="T21" fmla="*/ 288 h 1261"/>
                  <a:gd name="T22" fmla="*/ 548 w 622"/>
                  <a:gd name="T23" fmla="*/ 329 h 1261"/>
                  <a:gd name="T24" fmla="*/ 552 w 622"/>
                  <a:gd name="T25" fmla="*/ 354 h 1261"/>
                  <a:gd name="T26" fmla="*/ 486 w 622"/>
                  <a:gd name="T27" fmla="*/ 412 h 1261"/>
                  <a:gd name="T28" fmla="*/ 531 w 622"/>
                  <a:gd name="T29" fmla="*/ 438 h 1261"/>
                  <a:gd name="T30" fmla="*/ 596 w 622"/>
                  <a:gd name="T31" fmla="*/ 451 h 1261"/>
                  <a:gd name="T32" fmla="*/ 497 w 622"/>
                  <a:gd name="T33" fmla="*/ 484 h 1261"/>
                  <a:gd name="T34" fmla="*/ 575 w 622"/>
                  <a:gd name="T35" fmla="*/ 482 h 1261"/>
                  <a:gd name="T36" fmla="*/ 595 w 622"/>
                  <a:gd name="T37" fmla="*/ 505 h 1261"/>
                  <a:gd name="T38" fmla="*/ 521 w 622"/>
                  <a:gd name="T39" fmla="*/ 523 h 1261"/>
                  <a:gd name="T40" fmla="*/ 448 w 622"/>
                  <a:gd name="T41" fmla="*/ 546 h 1261"/>
                  <a:gd name="T42" fmla="*/ 392 w 622"/>
                  <a:gd name="T43" fmla="*/ 548 h 1261"/>
                  <a:gd name="T44" fmla="*/ 355 w 622"/>
                  <a:gd name="T45" fmla="*/ 586 h 1261"/>
                  <a:gd name="T46" fmla="*/ 426 w 622"/>
                  <a:gd name="T47" fmla="*/ 591 h 1261"/>
                  <a:gd name="T48" fmla="*/ 431 w 622"/>
                  <a:gd name="T49" fmla="*/ 602 h 1261"/>
                  <a:gd name="T50" fmla="*/ 385 w 622"/>
                  <a:gd name="T51" fmla="*/ 642 h 1261"/>
                  <a:gd name="T52" fmla="*/ 440 w 622"/>
                  <a:gd name="T53" fmla="*/ 687 h 1261"/>
                  <a:gd name="T54" fmla="*/ 446 w 622"/>
                  <a:gd name="T55" fmla="*/ 696 h 1261"/>
                  <a:gd name="T56" fmla="*/ 402 w 622"/>
                  <a:gd name="T57" fmla="*/ 695 h 1261"/>
                  <a:gd name="T58" fmla="*/ 314 w 622"/>
                  <a:gd name="T59" fmla="*/ 673 h 1261"/>
                  <a:gd name="T60" fmla="*/ 269 w 622"/>
                  <a:gd name="T61" fmla="*/ 1224 h 1261"/>
                  <a:gd name="T62" fmla="*/ 211 w 622"/>
                  <a:gd name="T63" fmla="*/ 1255 h 1261"/>
                  <a:gd name="T64" fmla="*/ 189 w 622"/>
                  <a:gd name="T65" fmla="*/ 707 h 1261"/>
                  <a:gd name="T66" fmla="*/ 92 w 622"/>
                  <a:gd name="T67" fmla="*/ 694 h 1261"/>
                  <a:gd name="T68" fmla="*/ 57 w 622"/>
                  <a:gd name="T69" fmla="*/ 665 h 1261"/>
                  <a:gd name="T70" fmla="*/ 30 w 622"/>
                  <a:gd name="T71" fmla="*/ 634 h 1261"/>
                  <a:gd name="T72" fmla="*/ 18 w 622"/>
                  <a:gd name="T73" fmla="*/ 598 h 1261"/>
                  <a:gd name="T74" fmla="*/ 91 w 622"/>
                  <a:gd name="T75" fmla="*/ 615 h 1261"/>
                  <a:gd name="T76" fmla="*/ 158 w 622"/>
                  <a:gd name="T77" fmla="*/ 634 h 1261"/>
                  <a:gd name="T78" fmla="*/ 214 w 622"/>
                  <a:gd name="T79" fmla="*/ 627 h 1261"/>
                  <a:gd name="T80" fmla="*/ 242 w 622"/>
                  <a:gd name="T81" fmla="*/ 671 h 1261"/>
                  <a:gd name="T82" fmla="*/ 249 w 622"/>
                  <a:gd name="T83" fmla="*/ 643 h 1261"/>
                  <a:gd name="T84" fmla="*/ 221 w 622"/>
                  <a:gd name="T85" fmla="*/ 611 h 1261"/>
                  <a:gd name="T86" fmla="*/ 157 w 622"/>
                  <a:gd name="T87" fmla="*/ 598 h 1261"/>
                  <a:gd name="T88" fmla="*/ 106 w 622"/>
                  <a:gd name="T89" fmla="*/ 591 h 1261"/>
                  <a:gd name="T90" fmla="*/ 57 w 622"/>
                  <a:gd name="T91" fmla="*/ 578 h 1261"/>
                  <a:gd name="T92" fmla="*/ 87 w 622"/>
                  <a:gd name="T93" fmla="*/ 528 h 1261"/>
                  <a:gd name="T94" fmla="*/ 75 w 622"/>
                  <a:gd name="T95" fmla="*/ 477 h 1261"/>
                  <a:gd name="T96" fmla="*/ 9 w 622"/>
                  <a:gd name="T97" fmla="*/ 423 h 1261"/>
                  <a:gd name="T98" fmla="*/ 39 w 622"/>
                  <a:gd name="T99" fmla="*/ 395 h 1261"/>
                  <a:gd name="T100" fmla="*/ 101 w 622"/>
                  <a:gd name="T101" fmla="*/ 370 h 1261"/>
                  <a:gd name="T102" fmla="*/ 50 w 622"/>
                  <a:gd name="T103" fmla="*/ 339 h 1261"/>
                  <a:gd name="T104" fmla="*/ 36 w 622"/>
                  <a:gd name="T105" fmla="*/ 294 h 1261"/>
                  <a:gd name="T106" fmla="*/ 108 w 622"/>
                  <a:gd name="T107" fmla="*/ 256 h 1261"/>
                  <a:gd name="T108" fmla="*/ 77 w 622"/>
                  <a:gd name="T109" fmla="*/ 212 h 1261"/>
                  <a:gd name="T110" fmla="*/ 84 w 622"/>
                  <a:gd name="T111" fmla="*/ 179 h 1261"/>
                  <a:gd name="T112" fmla="*/ 138 w 622"/>
                  <a:gd name="T113" fmla="*/ 118 h 1261"/>
                  <a:gd name="T114" fmla="*/ 199 w 622"/>
                  <a:gd name="T115" fmla="*/ 87 h 1261"/>
                  <a:gd name="T116" fmla="*/ 233 w 622"/>
                  <a:gd name="T117" fmla="*/ 69 h 1261"/>
                  <a:gd name="T118" fmla="*/ 246 w 622"/>
                  <a:gd name="T119" fmla="*/ 39 h 1261"/>
                  <a:gd name="T120" fmla="*/ 280 w 622"/>
                  <a:gd name="T121" fmla="*/ 5 h 1261"/>
                  <a:gd name="T122" fmla="*/ 313 w 622"/>
                  <a:gd name="T123" fmla="*/ 53 h 1261"/>
                  <a:gd name="T124" fmla="*/ 286 w 622"/>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2"/>
                  <a:gd name="T190" fmla="*/ 0 h 1261"/>
                  <a:gd name="T191" fmla="*/ 622 w 622"/>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2" h="1261">
                    <a:moveTo>
                      <a:pt x="297" y="92"/>
                    </a:moveTo>
                    <a:lnTo>
                      <a:pt x="324" y="87"/>
                    </a:lnTo>
                    <a:lnTo>
                      <a:pt x="355" y="85"/>
                    </a:lnTo>
                    <a:lnTo>
                      <a:pt x="375" y="85"/>
                    </a:lnTo>
                    <a:lnTo>
                      <a:pt x="399" y="77"/>
                    </a:lnTo>
                    <a:lnTo>
                      <a:pt x="409" y="74"/>
                    </a:lnTo>
                    <a:lnTo>
                      <a:pt x="416" y="70"/>
                    </a:lnTo>
                    <a:lnTo>
                      <a:pt x="425" y="64"/>
                    </a:lnTo>
                    <a:lnTo>
                      <a:pt x="429" y="69"/>
                    </a:lnTo>
                    <a:lnTo>
                      <a:pt x="429" y="79"/>
                    </a:lnTo>
                    <a:lnTo>
                      <a:pt x="446" y="71"/>
                    </a:lnTo>
                    <a:lnTo>
                      <a:pt x="450" y="77"/>
                    </a:lnTo>
                    <a:lnTo>
                      <a:pt x="457" y="85"/>
                    </a:lnTo>
                    <a:lnTo>
                      <a:pt x="463" y="89"/>
                    </a:lnTo>
                    <a:lnTo>
                      <a:pt x="463" y="97"/>
                    </a:lnTo>
                    <a:lnTo>
                      <a:pt x="463" y="100"/>
                    </a:lnTo>
                    <a:lnTo>
                      <a:pt x="463" y="105"/>
                    </a:lnTo>
                    <a:lnTo>
                      <a:pt x="443" y="119"/>
                    </a:lnTo>
                    <a:lnTo>
                      <a:pt x="430" y="127"/>
                    </a:lnTo>
                    <a:lnTo>
                      <a:pt x="413" y="133"/>
                    </a:lnTo>
                    <a:lnTo>
                      <a:pt x="404" y="144"/>
                    </a:lnTo>
                    <a:lnTo>
                      <a:pt x="396" y="161"/>
                    </a:lnTo>
                    <a:lnTo>
                      <a:pt x="408" y="153"/>
                    </a:lnTo>
                    <a:lnTo>
                      <a:pt x="431" y="150"/>
                    </a:lnTo>
                    <a:lnTo>
                      <a:pt x="452" y="139"/>
                    </a:lnTo>
                    <a:lnTo>
                      <a:pt x="467" y="130"/>
                    </a:lnTo>
                    <a:lnTo>
                      <a:pt x="480" y="127"/>
                    </a:lnTo>
                    <a:lnTo>
                      <a:pt x="496" y="127"/>
                    </a:lnTo>
                    <a:lnTo>
                      <a:pt x="500" y="130"/>
                    </a:lnTo>
                    <a:lnTo>
                      <a:pt x="499" y="138"/>
                    </a:lnTo>
                    <a:lnTo>
                      <a:pt x="494" y="154"/>
                    </a:lnTo>
                    <a:lnTo>
                      <a:pt x="467" y="176"/>
                    </a:lnTo>
                    <a:lnTo>
                      <a:pt x="450" y="186"/>
                    </a:lnTo>
                    <a:lnTo>
                      <a:pt x="440" y="184"/>
                    </a:lnTo>
                    <a:lnTo>
                      <a:pt x="439" y="191"/>
                    </a:lnTo>
                    <a:lnTo>
                      <a:pt x="423" y="204"/>
                    </a:lnTo>
                    <a:lnTo>
                      <a:pt x="426" y="214"/>
                    </a:lnTo>
                    <a:lnTo>
                      <a:pt x="436" y="214"/>
                    </a:lnTo>
                    <a:lnTo>
                      <a:pt x="443" y="209"/>
                    </a:lnTo>
                    <a:lnTo>
                      <a:pt x="445" y="206"/>
                    </a:lnTo>
                    <a:lnTo>
                      <a:pt x="453" y="195"/>
                    </a:lnTo>
                    <a:lnTo>
                      <a:pt x="467" y="184"/>
                    </a:lnTo>
                    <a:lnTo>
                      <a:pt x="483" y="182"/>
                    </a:lnTo>
                    <a:lnTo>
                      <a:pt x="477" y="199"/>
                    </a:lnTo>
                    <a:lnTo>
                      <a:pt x="474" y="207"/>
                    </a:lnTo>
                    <a:lnTo>
                      <a:pt x="470" y="217"/>
                    </a:lnTo>
                    <a:lnTo>
                      <a:pt x="480" y="228"/>
                    </a:lnTo>
                    <a:lnTo>
                      <a:pt x="491" y="235"/>
                    </a:lnTo>
                    <a:lnTo>
                      <a:pt x="497" y="230"/>
                    </a:lnTo>
                    <a:lnTo>
                      <a:pt x="504" y="230"/>
                    </a:lnTo>
                    <a:lnTo>
                      <a:pt x="518" y="232"/>
                    </a:lnTo>
                    <a:lnTo>
                      <a:pt x="521" y="242"/>
                    </a:lnTo>
                    <a:lnTo>
                      <a:pt x="531" y="242"/>
                    </a:lnTo>
                    <a:lnTo>
                      <a:pt x="521" y="273"/>
                    </a:lnTo>
                    <a:lnTo>
                      <a:pt x="518" y="283"/>
                    </a:lnTo>
                    <a:lnTo>
                      <a:pt x="511" y="290"/>
                    </a:lnTo>
                    <a:lnTo>
                      <a:pt x="521" y="290"/>
                    </a:lnTo>
                    <a:lnTo>
                      <a:pt x="545" y="271"/>
                    </a:lnTo>
                    <a:lnTo>
                      <a:pt x="558" y="264"/>
                    </a:lnTo>
                    <a:lnTo>
                      <a:pt x="568" y="266"/>
                    </a:lnTo>
                    <a:lnTo>
                      <a:pt x="574" y="272"/>
                    </a:lnTo>
                    <a:lnTo>
                      <a:pt x="574" y="280"/>
                    </a:lnTo>
                    <a:lnTo>
                      <a:pt x="574" y="289"/>
                    </a:lnTo>
                    <a:lnTo>
                      <a:pt x="585" y="283"/>
                    </a:lnTo>
                    <a:lnTo>
                      <a:pt x="592" y="280"/>
                    </a:lnTo>
                    <a:lnTo>
                      <a:pt x="594" y="288"/>
                    </a:lnTo>
                    <a:lnTo>
                      <a:pt x="597" y="294"/>
                    </a:lnTo>
                    <a:lnTo>
                      <a:pt x="591" y="304"/>
                    </a:lnTo>
                    <a:lnTo>
                      <a:pt x="579" y="318"/>
                    </a:lnTo>
                    <a:lnTo>
                      <a:pt x="565" y="326"/>
                    </a:lnTo>
                    <a:lnTo>
                      <a:pt x="555" y="332"/>
                    </a:lnTo>
                    <a:lnTo>
                      <a:pt x="548" y="329"/>
                    </a:lnTo>
                    <a:lnTo>
                      <a:pt x="534" y="330"/>
                    </a:lnTo>
                    <a:lnTo>
                      <a:pt x="524" y="351"/>
                    </a:lnTo>
                    <a:lnTo>
                      <a:pt x="528" y="357"/>
                    </a:lnTo>
                    <a:lnTo>
                      <a:pt x="535" y="354"/>
                    </a:lnTo>
                    <a:lnTo>
                      <a:pt x="548" y="352"/>
                    </a:lnTo>
                    <a:lnTo>
                      <a:pt x="552" y="354"/>
                    </a:lnTo>
                    <a:lnTo>
                      <a:pt x="555" y="364"/>
                    </a:lnTo>
                    <a:lnTo>
                      <a:pt x="551" y="371"/>
                    </a:lnTo>
                    <a:lnTo>
                      <a:pt x="541" y="378"/>
                    </a:lnTo>
                    <a:lnTo>
                      <a:pt x="524" y="385"/>
                    </a:lnTo>
                    <a:lnTo>
                      <a:pt x="504" y="398"/>
                    </a:lnTo>
                    <a:lnTo>
                      <a:pt x="486" y="412"/>
                    </a:lnTo>
                    <a:lnTo>
                      <a:pt x="486" y="432"/>
                    </a:lnTo>
                    <a:lnTo>
                      <a:pt x="492" y="450"/>
                    </a:lnTo>
                    <a:lnTo>
                      <a:pt x="496" y="458"/>
                    </a:lnTo>
                    <a:lnTo>
                      <a:pt x="507" y="448"/>
                    </a:lnTo>
                    <a:lnTo>
                      <a:pt x="521" y="440"/>
                    </a:lnTo>
                    <a:lnTo>
                      <a:pt x="531" y="438"/>
                    </a:lnTo>
                    <a:lnTo>
                      <a:pt x="558" y="430"/>
                    </a:lnTo>
                    <a:lnTo>
                      <a:pt x="570" y="433"/>
                    </a:lnTo>
                    <a:lnTo>
                      <a:pt x="577" y="436"/>
                    </a:lnTo>
                    <a:lnTo>
                      <a:pt x="594" y="436"/>
                    </a:lnTo>
                    <a:lnTo>
                      <a:pt x="596" y="443"/>
                    </a:lnTo>
                    <a:lnTo>
                      <a:pt x="596" y="451"/>
                    </a:lnTo>
                    <a:lnTo>
                      <a:pt x="581" y="461"/>
                    </a:lnTo>
                    <a:lnTo>
                      <a:pt x="567" y="477"/>
                    </a:lnTo>
                    <a:lnTo>
                      <a:pt x="548" y="477"/>
                    </a:lnTo>
                    <a:lnTo>
                      <a:pt x="531" y="471"/>
                    </a:lnTo>
                    <a:lnTo>
                      <a:pt x="504" y="482"/>
                    </a:lnTo>
                    <a:lnTo>
                      <a:pt x="497" y="484"/>
                    </a:lnTo>
                    <a:lnTo>
                      <a:pt x="494" y="492"/>
                    </a:lnTo>
                    <a:lnTo>
                      <a:pt x="518" y="497"/>
                    </a:lnTo>
                    <a:lnTo>
                      <a:pt x="534" y="493"/>
                    </a:lnTo>
                    <a:lnTo>
                      <a:pt x="552" y="487"/>
                    </a:lnTo>
                    <a:lnTo>
                      <a:pt x="568" y="486"/>
                    </a:lnTo>
                    <a:lnTo>
                      <a:pt x="575" y="482"/>
                    </a:lnTo>
                    <a:lnTo>
                      <a:pt x="589" y="471"/>
                    </a:lnTo>
                    <a:lnTo>
                      <a:pt x="599" y="471"/>
                    </a:lnTo>
                    <a:lnTo>
                      <a:pt x="618" y="470"/>
                    </a:lnTo>
                    <a:lnTo>
                      <a:pt x="614" y="481"/>
                    </a:lnTo>
                    <a:lnTo>
                      <a:pt x="621" y="484"/>
                    </a:lnTo>
                    <a:lnTo>
                      <a:pt x="595" y="505"/>
                    </a:lnTo>
                    <a:lnTo>
                      <a:pt x="554" y="518"/>
                    </a:lnTo>
                    <a:lnTo>
                      <a:pt x="544" y="517"/>
                    </a:lnTo>
                    <a:lnTo>
                      <a:pt x="548" y="509"/>
                    </a:lnTo>
                    <a:lnTo>
                      <a:pt x="540" y="509"/>
                    </a:lnTo>
                    <a:lnTo>
                      <a:pt x="531" y="515"/>
                    </a:lnTo>
                    <a:lnTo>
                      <a:pt x="521" y="523"/>
                    </a:lnTo>
                    <a:lnTo>
                      <a:pt x="511" y="535"/>
                    </a:lnTo>
                    <a:lnTo>
                      <a:pt x="501" y="540"/>
                    </a:lnTo>
                    <a:lnTo>
                      <a:pt x="485" y="541"/>
                    </a:lnTo>
                    <a:lnTo>
                      <a:pt x="480" y="537"/>
                    </a:lnTo>
                    <a:lnTo>
                      <a:pt x="463" y="540"/>
                    </a:lnTo>
                    <a:lnTo>
                      <a:pt x="448" y="546"/>
                    </a:lnTo>
                    <a:lnTo>
                      <a:pt x="442" y="547"/>
                    </a:lnTo>
                    <a:lnTo>
                      <a:pt x="436" y="555"/>
                    </a:lnTo>
                    <a:lnTo>
                      <a:pt x="423" y="553"/>
                    </a:lnTo>
                    <a:lnTo>
                      <a:pt x="423" y="543"/>
                    </a:lnTo>
                    <a:lnTo>
                      <a:pt x="414" y="543"/>
                    </a:lnTo>
                    <a:lnTo>
                      <a:pt x="392" y="548"/>
                    </a:lnTo>
                    <a:lnTo>
                      <a:pt x="358" y="551"/>
                    </a:lnTo>
                    <a:lnTo>
                      <a:pt x="341" y="548"/>
                    </a:lnTo>
                    <a:lnTo>
                      <a:pt x="321" y="551"/>
                    </a:lnTo>
                    <a:lnTo>
                      <a:pt x="311" y="558"/>
                    </a:lnTo>
                    <a:lnTo>
                      <a:pt x="311" y="565"/>
                    </a:lnTo>
                    <a:lnTo>
                      <a:pt x="355" y="586"/>
                    </a:lnTo>
                    <a:lnTo>
                      <a:pt x="367" y="576"/>
                    </a:lnTo>
                    <a:lnTo>
                      <a:pt x="375" y="591"/>
                    </a:lnTo>
                    <a:lnTo>
                      <a:pt x="388" y="592"/>
                    </a:lnTo>
                    <a:lnTo>
                      <a:pt x="408" y="586"/>
                    </a:lnTo>
                    <a:lnTo>
                      <a:pt x="418" y="586"/>
                    </a:lnTo>
                    <a:lnTo>
                      <a:pt x="426" y="591"/>
                    </a:lnTo>
                    <a:lnTo>
                      <a:pt x="443" y="583"/>
                    </a:lnTo>
                    <a:lnTo>
                      <a:pt x="453" y="584"/>
                    </a:lnTo>
                    <a:lnTo>
                      <a:pt x="443" y="611"/>
                    </a:lnTo>
                    <a:lnTo>
                      <a:pt x="438" y="608"/>
                    </a:lnTo>
                    <a:lnTo>
                      <a:pt x="441" y="599"/>
                    </a:lnTo>
                    <a:lnTo>
                      <a:pt x="431" y="602"/>
                    </a:lnTo>
                    <a:lnTo>
                      <a:pt x="418" y="608"/>
                    </a:lnTo>
                    <a:lnTo>
                      <a:pt x="402" y="609"/>
                    </a:lnTo>
                    <a:lnTo>
                      <a:pt x="394" y="614"/>
                    </a:lnTo>
                    <a:lnTo>
                      <a:pt x="379" y="617"/>
                    </a:lnTo>
                    <a:lnTo>
                      <a:pt x="365" y="621"/>
                    </a:lnTo>
                    <a:lnTo>
                      <a:pt x="385" y="642"/>
                    </a:lnTo>
                    <a:lnTo>
                      <a:pt x="395" y="654"/>
                    </a:lnTo>
                    <a:lnTo>
                      <a:pt x="399" y="667"/>
                    </a:lnTo>
                    <a:lnTo>
                      <a:pt x="408" y="661"/>
                    </a:lnTo>
                    <a:lnTo>
                      <a:pt x="425" y="671"/>
                    </a:lnTo>
                    <a:lnTo>
                      <a:pt x="435" y="676"/>
                    </a:lnTo>
                    <a:lnTo>
                      <a:pt x="440" y="687"/>
                    </a:lnTo>
                    <a:lnTo>
                      <a:pt x="446" y="687"/>
                    </a:lnTo>
                    <a:lnTo>
                      <a:pt x="453" y="691"/>
                    </a:lnTo>
                    <a:lnTo>
                      <a:pt x="462" y="687"/>
                    </a:lnTo>
                    <a:lnTo>
                      <a:pt x="469" y="689"/>
                    </a:lnTo>
                    <a:lnTo>
                      <a:pt x="457" y="693"/>
                    </a:lnTo>
                    <a:lnTo>
                      <a:pt x="446" y="696"/>
                    </a:lnTo>
                    <a:lnTo>
                      <a:pt x="439" y="695"/>
                    </a:lnTo>
                    <a:lnTo>
                      <a:pt x="435" y="701"/>
                    </a:lnTo>
                    <a:lnTo>
                      <a:pt x="430" y="701"/>
                    </a:lnTo>
                    <a:lnTo>
                      <a:pt x="426" y="687"/>
                    </a:lnTo>
                    <a:lnTo>
                      <a:pt x="406" y="687"/>
                    </a:lnTo>
                    <a:lnTo>
                      <a:pt x="402" y="695"/>
                    </a:lnTo>
                    <a:lnTo>
                      <a:pt x="379" y="689"/>
                    </a:lnTo>
                    <a:lnTo>
                      <a:pt x="367" y="678"/>
                    </a:lnTo>
                    <a:lnTo>
                      <a:pt x="341" y="677"/>
                    </a:lnTo>
                    <a:lnTo>
                      <a:pt x="333" y="669"/>
                    </a:lnTo>
                    <a:lnTo>
                      <a:pt x="321" y="670"/>
                    </a:lnTo>
                    <a:lnTo>
                      <a:pt x="314" y="673"/>
                    </a:lnTo>
                    <a:lnTo>
                      <a:pt x="308" y="665"/>
                    </a:lnTo>
                    <a:lnTo>
                      <a:pt x="300" y="667"/>
                    </a:lnTo>
                    <a:lnTo>
                      <a:pt x="284" y="683"/>
                    </a:lnTo>
                    <a:lnTo>
                      <a:pt x="280" y="723"/>
                    </a:lnTo>
                    <a:lnTo>
                      <a:pt x="266" y="1215"/>
                    </a:lnTo>
                    <a:lnTo>
                      <a:pt x="269" y="1224"/>
                    </a:lnTo>
                    <a:lnTo>
                      <a:pt x="275" y="1232"/>
                    </a:lnTo>
                    <a:lnTo>
                      <a:pt x="303" y="1260"/>
                    </a:lnTo>
                    <a:lnTo>
                      <a:pt x="286" y="1259"/>
                    </a:lnTo>
                    <a:lnTo>
                      <a:pt x="250" y="1237"/>
                    </a:lnTo>
                    <a:lnTo>
                      <a:pt x="240" y="1237"/>
                    </a:lnTo>
                    <a:lnTo>
                      <a:pt x="211" y="1255"/>
                    </a:lnTo>
                    <a:lnTo>
                      <a:pt x="198" y="1253"/>
                    </a:lnTo>
                    <a:lnTo>
                      <a:pt x="221" y="1227"/>
                    </a:lnTo>
                    <a:lnTo>
                      <a:pt x="229" y="1213"/>
                    </a:lnTo>
                    <a:lnTo>
                      <a:pt x="247" y="730"/>
                    </a:lnTo>
                    <a:lnTo>
                      <a:pt x="226" y="715"/>
                    </a:lnTo>
                    <a:lnTo>
                      <a:pt x="189" y="707"/>
                    </a:lnTo>
                    <a:lnTo>
                      <a:pt x="152" y="700"/>
                    </a:lnTo>
                    <a:lnTo>
                      <a:pt x="145" y="710"/>
                    </a:lnTo>
                    <a:lnTo>
                      <a:pt x="123" y="698"/>
                    </a:lnTo>
                    <a:lnTo>
                      <a:pt x="117" y="697"/>
                    </a:lnTo>
                    <a:lnTo>
                      <a:pt x="104" y="695"/>
                    </a:lnTo>
                    <a:lnTo>
                      <a:pt x="92" y="694"/>
                    </a:lnTo>
                    <a:lnTo>
                      <a:pt x="91" y="689"/>
                    </a:lnTo>
                    <a:lnTo>
                      <a:pt x="86" y="683"/>
                    </a:lnTo>
                    <a:lnTo>
                      <a:pt x="79" y="682"/>
                    </a:lnTo>
                    <a:lnTo>
                      <a:pt x="69" y="677"/>
                    </a:lnTo>
                    <a:lnTo>
                      <a:pt x="64" y="665"/>
                    </a:lnTo>
                    <a:lnTo>
                      <a:pt x="57" y="665"/>
                    </a:lnTo>
                    <a:lnTo>
                      <a:pt x="50" y="662"/>
                    </a:lnTo>
                    <a:lnTo>
                      <a:pt x="53" y="655"/>
                    </a:lnTo>
                    <a:lnTo>
                      <a:pt x="43" y="649"/>
                    </a:lnTo>
                    <a:lnTo>
                      <a:pt x="38" y="646"/>
                    </a:lnTo>
                    <a:lnTo>
                      <a:pt x="36" y="639"/>
                    </a:lnTo>
                    <a:lnTo>
                      <a:pt x="30" y="634"/>
                    </a:lnTo>
                    <a:lnTo>
                      <a:pt x="16" y="629"/>
                    </a:lnTo>
                    <a:lnTo>
                      <a:pt x="11" y="621"/>
                    </a:lnTo>
                    <a:lnTo>
                      <a:pt x="6" y="611"/>
                    </a:lnTo>
                    <a:lnTo>
                      <a:pt x="0" y="603"/>
                    </a:lnTo>
                    <a:lnTo>
                      <a:pt x="9" y="603"/>
                    </a:lnTo>
                    <a:lnTo>
                      <a:pt x="18" y="598"/>
                    </a:lnTo>
                    <a:lnTo>
                      <a:pt x="30" y="599"/>
                    </a:lnTo>
                    <a:lnTo>
                      <a:pt x="47" y="603"/>
                    </a:lnTo>
                    <a:lnTo>
                      <a:pt x="58" y="609"/>
                    </a:lnTo>
                    <a:lnTo>
                      <a:pt x="74" y="615"/>
                    </a:lnTo>
                    <a:lnTo>
                      <a:pt x="83" y="614"/>
                    </a:lnTo>
                    <a:lnTo>
                      <a:pt x="91" y="615"/>
                    </a:lnTo>
                    <a:lnTo>
                      <a:pt x="104" y="621"/>
                    </a:lnTo>
                    <a:lnTo>
                      <a:pt x="119" y="632"/>
                    </a:lnTo>
                    <a:lnTo>
                      <a:pt x="135" y="631"/>
                    </a:lnTo>
                    <a:lnTo>
                      <a:pt x="141" y="625"/>
                    </a:lnTo>
                    <a:lnTo>
                      <a:pt x="148" y="626"/>
                    </a:lnTo>
                    <a:lnTo>
                      <a:pt x="158" y="634"/>
                    </a:lnTo>
                    <a:lnTo>
                      <a:pt x="168" y="643"/>
                    </a:lnTo>
                    <a:lnTo>
                      <a:pt x="186" y="645"/>
                    </a:lnTo>
                    <a:lnTo>
                      <a:pt x="196" y="624"/>
                    </a:lnTo>
                    <a:lnTo>
                      <a:pt x="206" y="613"/>
                    </a:lnTo>
                    <a:lnTo>
                      <a:pt x="211" y="614"/>
                    </a:lnTo>
                    <a:lnTo>
                      <a:pt x="214" y="627"/>
                    </a:lnTo>
                    <a:lnTo>
                      <a:pt x="218" y="634"/>
                    </a:lnTo>
                    <a:lnTo>
                      <a:pt x="223" y="667"/>
                    </a:lnTo>
                    <a:lnTo>
                      <a:pt x="228" y="673"/>
                    </a:lnTo>
                    <a:lnTo>
                      <a:pt x="236" y="681"/>
                    </a:lnTo>
                    <a:lnTo>
                      <a:pt x="243" y="682"/>
                    </a:lnTo>
                    <a:lnTo>
                      <a:pt x="242" y="671"/>
                    </a:lnTo>
                    <a:lnTo>
                      <a:pt x="238" y="665"/>
                    </a:lnTo>
                    <a:lnTo>
                      <a:pt x="242" y="659"/>
                    </a:lnTo>
                    <a:lnTo>
                      <a:pt x="240" y="651"/>
                    </a:lnTo>
                    <a:lnTo>
                      <a:pt x="235" y="639"/>
                    </a:lnTo>
                    <a:lnTo>
                      <a:pt x="236" y="637"/>
                    </a:lnTo>
                    <a:lnTo>
                      <a:pt x="249" y="643"/>
                    </a:lnTo>
                    <a:lnTo>
                      <a:pt x="252" y="633"/>
                    </a:lnTo>
                    <a:lnTo>
                      <a:pt x="253" y="626"/>
                    </a:lnTo>
                    <a:lnTo>
                      <a:pt x="250" y="618"/>
                    </a:lnTo>
                    <a:lnTo>
                      <a:pt x="250" y="606"/>
                    </a:lnTo>
                    <a:lnTo>
                      <a:pt x="236" y="609"/>
                    </a:lnTo>
                    <a:lnTo>
                      <a:pt x="221" y="611"/>
                    </a:lnTo>
                    <a:lnTo>
                      <a:pt x="205" y="601"/>
                    </a:lnTo>
                    <a:lnTo>
                      <a:pt x="198" y="598"/>
                    </a:lnTo>
                    <a:lnTo>
                      <a:pt x="191" y="598"/>
                    </a:lnTo>
                    <a:lnTo>
                      <a:pt x="177" y="603"/>
                    </a:lnTo>
                    <a:lnTo>
                      <a:pt x="169" y="605"/>
                    </a:lnTo>
                    <a:lnTo>
                      <a:pt x="157" y="598"/>
                    </a:lnTo>
                    <a:lnTo>
                      <a:pt x="145" y="596"/>
                    </a:lnTo>
                    <a:lnTo>
                      <a:pt x="137" y="602"/>
                    </a:lnTo>
                    <a:lnTo>
                      <a:pt x="131" y="601"/>
                    </a:lnTo>
                    <a:lnTo>
                      <a:pt x="124" y="595"/>
                    </a:lnTo>
                    <a:lnTo>
                      <a:pt x="114" y="591"/>
                    </a:lnTo>
                    <a:lnTo>
                      <a:pt x="106" y="591"/>
                    </a:lnTo>
                    <a:lnTo>
                      <a:pt x="103" y="598"/>
                    </a:lnTo>
                    <a:lnTo>
                      <a:pt x="97" y="599"/>
                    </a:lnTo>
                    <a:lnTo>
                      <a:pt x="89" y="595"/>
                    </a:lnTo>
                    <a:lnTo>
                      <a:pt x="80" y="589"/>
                    </a:lnTo>
                    <a:lnTo>
                      <a:pt x="67" y="589"/>
                    </a:lnTo>
                    <a:lnTo>
                      <a:pt x="57" y="578"/>
                    </a:lnTo>
                    <a:lnTo>
                      <a:pt x="53" y="556"/>
                    </a:lnTo>
                    <a:lnTo>
                      <a:pt x="60" y="545"/>
                    </a:lnTo>
                    <a:lnTo>
                      <a:pt x="66" y="542"/>
                    </a:lnTo>
                    <a:lnTo>
                      <a:pt x="77" y="543"/>
                    </a:lnTo>
                    <a:lnTo>
                      <a:pt x="91" y="542"/>
                    </a:lnTo>
                    <a:lnTo>
                      <a:pt x="87" y="528"/>
                    </a:lnTo>
                    <a:lnTo>
                      <a:pt x="77" y="524"/>
                    </a:lnTo>
                    <a:lnTo>
                      <a:pt x="74" y="515"/>
                    </a:lnTo>
                    <a:lnTo>
                      <a:pt x="64" y="512"/>
                    </a:lnTo>
                    <a:lnTo>
                      <a:pt x="64" y="503"/>
                    </a:lnTo>
                    <a:lnTo>
                      <a:pt x="70" y="489"/>
                    </a:lnTo>
                    <a:lnTo>
                      <a:pt x="75" y="477"/>
                    </a:lnTo>
                    <a:lnTo>
                      <a:pt x="57" y="468"/>
                    </a:lnTo>
                    <a:lnTo>
                      <a:pt x="35" y="464"/>
                    </a:lnTo>
                    <a:lnTo>
                      <a:pt x="36" y="454"/>
                    </a:lnTo>
                    <a:lnTo>
                      <a:pt x="19" y="439"/>
                    </a:lnTo>
                    <a:lnTo>
                      <a:pt x="12" y="430"/>
                    </a:lnTo>
                    <a:lnTo>
                      <a:pt x="9" y="423"/>
                    </a:lnTo>
                    <a:lnTo>
                      <a:pt x="13" y="415"/>
                    </a:lnTo>
                    <a:lnTo>
                      <a:pt x="14" y="404"/>
                    </a:lnTo>
                    <a:lnTo>
                      <a:pt x="25" y="406"/>
                    </a:lnTo>
                    <a:lnTo>
                      <a:pt x="32" y="404"/>
                    </a:lnTo>
                    <a:lnTo>
                      <a:pt x="36" y="396"/>
                    </a:lnTo>
                    <a:lnTo>
                      <a:pt x="39" y="395"/>
                    </a:lnTo>
                    <a:lnTo>
                      <a:pt x="60" y="398"/>
                    </a:lnTo>
                    <a:lnTo>
                      <a:pt x="76" y="392"/>
                    </a:lnTo>
                    <a:lnTo>
                      <a:pt x="84" y="382"/>
                    </a:lnTo>
                    <a:lnTo>
                      <a:pt x="94" y="382"/>
                    </a:lnTo>
                    <a:lnTo>
                      <a:pt x="101" y="380"/>
                    </a:lnTo>
                    <a:lnTo>
                      <a:pt x="101" y="370"/>
                    </a:lnTo>
                    <a:lnTo>
                      <a:pt x="97" y="363"/>
                    </a:lnTo>
                    <a:lnTo>
                      <a:pt x="91" y="362"/>
                    </a:lnTo>
                    <a:lnTo>
                      <a:pt x="70" y="365"/>
                    </a:lnTo>
                    <a:lnTo>
                      <a:pt x="48" y="366"/>
                    </a:lnTo>
                    <a:lnTo>
                      <a:pt x="57" y="351"/>
                    </a:lnTo>
                    <a:lnTo>
                      <a:pt x="50" y="339"/>
                    </a:lnTo>
                    <a:lnTo>
                      <a:pt x="36" y="329"/>
                    </a:lnTo>
                    <a:lnTo>
                      <a:pt x="25" y="322"/>
                    </a:lnTo>
                    <a:lnTo>
                      <a:pt x="16" y="323"/>
                    </a:lnTo>
                    <a:lnTo>
                      <a:pt x="15" y="308"/>
                    </a:lnTo>
                    <a:lnTo>
                      <a:pt x="23" y="308"/>
                    </a:lnTo>
                    <a:lnTo>
                      <a:pt x="36" y="294"/>
                    </a:lnTo>
                    <a:lnTo>
                      <a:pt x="53" y="273"/>
                    </a:lnTo>
                    <a:lnTo>
                      <a:pt x="63" y="263"/>
                    </a:lnTo>
                    <a:lnTo>
                      <a:pt x="75" y="274"/>
                    </a:lnTo>
                    <a:lnTo>
                      <a:pt x="87" y="270"/>
                    </a:lnTo>
                    <a:lnTo>
                      <a:pt x="99" y="263"/>
                    </a:lnTo>
                    <a:lnTo>
                      <a:pt x="108" y="256"/>
                    </a:lnTo>
                    <a:lnTo>
                      <a:pt x="114" y="248"/>
                    </a:lnTo>
                    <a:lnTo>
                      <a:pt x="108" y="240"/>
                    </a:lnTo>
                    <a:lnTo>
                      <a:pt x="104" y="227"/>
                    </a:lnTo>
                    <a:lnTo>
                      <a:pt x="86" y="224"/>
                    </a:lnTo>
                    <a:lnTo>
                      <a:pt x="80" y="220"/>
                    </a:lnTo>
                    <a:lnTo>
                      <a:pt x="77" y="212"/>
                    </a:lnTo>
                    <a:lnTo>
                      <a:pt x="72" y="205"/>
                    </a:lnTo>
                    <a:lnTo>
                      <a:pt x="65" y="207"/>
                    </a:lnTo>
                    <a:lnTo>
                      <a:pt x="53" y="205"/>
                    </a:lnTo>
                    <a:lnTo>
                      <a:pt x="60" y="186"/>
                    </a:lnTo>
                    <a:lnTo>
                      <a:pt x="74" y="182"/>
                    </a:lnTo>
                    <a:lnTo>
                      <a:pt x="84" y="179"/>
                    </a:lnTo>
                    <a:lnTo>
                      <a:pt x="91" y="176"/>
                    </a:lnTo>
                    <a:lnTo>
                      <a:pt x="101" y="145"/>
                    </a:lnTo>
                    <a:lnTo>
                      <a:pt x="101" y="138"/>
                    </a:lnTo>
                    <a:lnTo>
                      <a:pt x="114" y="135"/>
                    </a:lnTo>
                    <a:lnTo>
                      <a:pt x="131" y="135"/>
                    </a:lnTo>
                    <a:lnTo>
                      <a:pt x="138" y="118"/>
                    </a:lnTo>
                    <a:lnTo>
                      <a:pt x="147" y="113"/>
                    </a:lnTo>
                    <a:lnTo>
                      <a:pt x="158" y="107"/>
                    </a:lnTo>
                    <a:lnTo>
                      <a:pt x="172" y="91"/>
                    </a:lnTo>
                    <a:lnTo>
                      <a:pt x="185" y="83"/>
                    </a:lnTo>
                    <a:lnTo>
                      <a:pt x="192" y="82"/>
                    </a:lnTo>
                    <a:lnTo>
                      <a:pt x="199" y="87"/>
                    </a:lnTo>
                    <a:lnTo>
                      <a:pt x="213" y="87"/>
                    </a:lnTo>
                    <a:lnTo>
                      <a:pt x="223" y="85"/>
                    </a:lnTo>
                    <a:lnTo>
                      <a:pt x="228" y="81"/>
                    </a:lnTo>
                    <a:lnTo>
                      <a:pt x="233" y="77"/>
                    </a:lnTo>
                    <a:lnTo>
                      <a:pt x="238" y="76"/>
                    </a:lnTo>
                    <a:lnTo>
                      <a:pt x="233" y="69"/>
                    </a:lnTo>
                    <a:lnTo>
                      <a:pt x="226" y="65"/>
                    </a:lnTo>
                    <a:lnTo>
                      <a:pt x="230" y="59"/>
                    </a:lnTo>
                    <a:lnTo>
                      <a:pt x="232" y="55"/>
                    </a:lnTo>
                    <a:lnTo>
                      <a:pt x="233" y="51"/>
                    </a:lnTo>
                    <a:lnTo>
                      <a:pt x="236" y="47"/>
                    </a:lnTo>
                    <a:lnTo>
                      <a:pt x="246" y="39"/>
                    </a:lnTo>
                    <a:lnTo>
                      <a:pt x="250" y="33"/>
                    </a:lnTo>
                    <a:lnTo>
                      <a:pt x="250" y="19"/>
                    </a:lnTo>
                    <a:lnTo>
                      <a:pt x="249" y="23"/>
                    </a:lnTo>
                    <a:lnTo>
                      <a:pt x="260" y="10"/>
                    </a:lnTo>
                    <a:lnTo>
                      <a:pt x="273" y="0"/>
                    </a:lnTo>
                    <a:lnTo>
                      <a:pt x="280" y="5"/>
                    </a:lnTo>
                    <a:lnTo>
                      <a:pt x="269" y="8"/>
                    </a:lnTo>
                    <a:lnTo>
                      <a:pt x="275" y="11"/>
                    </a:lnTo>
                    <a:lnTo>
                      <a:pt x="282" y="15"/>
                    </a:lnTo>
                    <a:lnTo>
                      <a:pt x="320" y="39"/>
                    </a:lnTo>
                    <a:lnTo>
                      <a:pt x="320" y="44"/>
                    </a:lnTo>
                    <a:lnTo>
                      <a:pt x="313" y="53"/>
                    </a:lnTo>
                    <a:lnTo>
                      <a:pt x="308" y="57"/>
                    </a:lnTo>
                    <a:lnTo>
                      <a:pt x="302" y="57"/>
                    </a:lnTo>
                    <a:lnTo>
                      <a:pt x="297" y="52"/>
                    </a:lnTo>
                    <a:lnTo>
                      <a:pt x="289" y="47"/>
                    </a:lnTo>
                    <a:lnTo>
                      <a:pt x="283" y="51"/>
                    </a:lnTo>
                    <a:lnTo>
                      <a:pt x="286" y="57"/>
                    </a:lnTo>
                    <a:lnTo>
                      <a:pt x="290" y="59"/>
                    </a:lnTo>
                    <a:lnTo>
                      <a:pt x="299" y="61"/>
                    </a:lnTo>
                    <a:lnTo>
                      <a:pt x="297" y="71"/>
                    </a:lnTo>
                    <a:lnTo>
                      <a:pt x="297" y="81"/>
                    </a:lnTo>
                    <a:lnTo>
                      <a:pt x="297" y="92"/>
                    </a:lnTo>
                  </a:path>
                </a:pathLst>
              </a:custGeom>
              <a:solidFill>
                <a:srgbClr val="008000"/>
              </a:solidFill>
              <a:ln w="9525" cap="rnd">
                <a:noFill/>
                <a:round/>
                <a:headEnd/>
                <a:tailEnd/>
              </a:ln>
            </p:spPr>
            <p:txBody>
              <a:bodyPr/>
              <a:lstStyle/>
              <a:p>
                <a:endParaRPr lang="en-US"/>
              </a:p>
            </p:txBody>
          </p:sp>
          <p:grpSp>
            <p:nvGrpSpPr>
              <p:cNvPr id="15" name="Group 100"/>
              <p:cNvGrpSpPr>
                <a:grpSpLocks/>
              </p:cNvGrpSpPr>
              <p:nvPr/>
            </p:nvGrpSpPr>
            <p:grpSpPr bwMode="auto">
              <a:xfrm>
                <a:off x="4068" y="2441"/>
                <a:ext cx="469" cy="932"/>
                <a:chOff x="4068" y="2441"/>
                <a:chExt cx="469" cy="932"/>
              </a:xfrm>
            </p:grpSpPr>
            <p:sp>
              <p:nvSpPr>
                <p:cNvPr id="36943" name="Freeform 101"/>
                <p:cNvSpPr>
                  <a:spLocks/>
                </p:cNvSpPr>
                <p:nvPr/>
              </p:nvSpPr>
              <p:spPr bwMode="auto">
                <a:xfrm>
                  <a:off x="4068" y="2441"/>
                  <a:ext cx="469" cy="932"/>
                </a:xfrm>
                <a:custGeom>
                  <a:avLst/>
                  <a:gdLst>
                    <a:gd name="T0" fmla="*/ 309 w 469"/>
                    <a:gd name="T1" fmla="*/ 55 h 932"/>
                    <a:gd name="T2" fmla="*/ 339 w 469"/>
                    <a:gd name="T3" fmla="*/ 57 h 932"/>
                    <a:gd name="T4" fmla="*/ 334 w 469"/>
                    <a:gd name="T5" fmla="*/ 88 h 932"/>
                    <a:gd name="T6" fmla="*/ 325 w 469"/>
                    <a:gd name="T7" fmla="*/ 111 h 932"/>
                    <a:gd name="T8" fmla="*/ 376 w 469"/>
                    <a:gd name="T9" fmla="*/ 102 h 932"/>
                    <a:gd name="T10" fmla="*/ 319 w 469"/>
                    <a:gd name="T11" fmla="*/ 151 h 932"/>
                    <a:gd name="T12" fmla="*/ 352 w 469"/>
                    <a:gd name="T13" fmla="*/ 136 h 932"/>
                    <a:gd name="T14" fmla="*/ 370 w 469"/>
                    <a:gd name="T15" fmla="*/ 174 h 932"/>
                    <a:gd name="T16" fmla="*/ 393 w 469"/>
                    <a:gd name="T17" fmla="*/ 202 h 932"/>
                    <a:gd name="T18" fmla="*/ 429 w 469"/>
                    <a:gd name="T19" fmla="*/ 197 h 932"/>
                    <a:gd name="T20" fmla="*/ 448 w 469"/>
                    <a:gd name="T21" fmla="*/ 213 h 932"/>
                    <a:gd name="T22" fmla="*/ 413 w 469"/>
                    <a:gd name="T23" fmla="*/ 243 h 932"/>
                    <a:gd name="T24" fmla="*/ 416 w 469"/>
                    <a:gd name="T25" fmla="*/ 262 h 932"/>
                    <a:gd name="T26" fmla="*/ 367 w 469"/>
                    <a:gd name="T27" fmla="*/ 304 h 932"/>
                    <a:gd name="T28" fmla="*/ 401 w 469"/>
                    <a:gd name="T29" fmla="*/ 323 h 932"/>
                    <a:gd name="T30" fmla="*/ 449 w 469"/>
                    <a:gd name="T31" fmla="*/ 333 h 932"/>
                    <a:gd name="T32" fmla="*/ 375 w 469"/>
                    <a:gd name="T33" fmla="*/ 357 h 932"/>
                    <a:gd name="T34" fmla="*/ 434 w 469"/>
                    <a:gd name="T35" fmla="*/ 355 h 932"/>
                    <a:gd name="T36" fmla="*/ 448 w 469"/>
                    <a:gd name="T37" fmla="*/ 372 h 932"/>
                    <a:gd name="T38" fmla="*/ 393 w 469"/>
                    <a:gd name="T39" fmla="*/ 386 h 932"/>
                    <a:gd name="T40" fmla="*/ 338 w 469"/>
                    <a:gd name="T41" fmla="*/ 403 h 932"/>
                    <a:gd name="T42" fmla="*/ 296 w 469"/>
                    <a:gd name="T43" fmla="*/ 404 h 932"/>
                    <a:gd name="T44" fmla="*/ 268 w 469"/>
                    <a:gd name="T45" fmla="*/ 433 h 932"/>
                    <a:gd name="T46" fmla="*/ 321 w 469"/>
                    <a:gd name="T47" fmla="*/ 436 h 932"/>
                    <a:gd name="T48" fmla="*/ 325 w 469"/>
                    <a:gd name="T49" fmla="*/ 444 h 932"/>
                    <a:gd name="T50" fmla="*/ 291 w 469"/>
                    <a:gd name="T51" fmla="*/ 474 h 932"/>
                    <a:gd name="T52" fmla="*/ 332 w 469"/>
                    <a:gd name="T53" fmla="*/ 508 h 932"/>
                    <a:gd name="T54" fmla="*/ 337 w 469"/>
                    <a:gd name="T55" fmla="*/ 515 h 932"/>
                    <a:gd name="T56" fmla="*/ 303 w 469"/>
                    <a:gd name="T57" fmla="*/ 513 h 932"/>
                    <a:gd name="T58" fmla="*/ 237 w 469"/>
                    <a:gd name="T59" fmla="*/ 497 h 932"/>
                    <a:gd name="T60" fmla="*/ 204 w 469"/>
                    <a:gd name="T61" fmla="*/ 905 h 932"/>
                    <a:gd name="T62" fmla="*/ 159 w 469"/>
                    <a:gd name="T63" fmla="*/ 928 h 932"/>
                    <a:gd name="T64" fmla="*/ 143 w 469"/>
                    <a:gd name="T65" fmla="*/ 523 h 932"/>
                    <a:gd name="T66" fmla="*/ 70 w 469"/>
                    <a:gd name="T67" fmla="*/ 513 h 932"/>
                    <a:gd name="T68" fmla="*/ 43 w 469"/>
                    <a:gd name="T69" fmla="*/ 491 h 932"/>
                    <a:gd name="T70" fmla="*/ 23 w 469"/>
                    <a:gd name="T71" fmla="*/ 468 h 932"/>
                    <a:gd name="T72" fmla="*/ 14 w 469"/>
                    <a:gd name="T73" fmla="*/ 441 h 932"/>
                    <a:gd name="T74" fmla="*/ 69 w 469"/>
                    <a:gd name="T75" fmla="*/ 455 h 932"/>
                    <a:gd name="T76" fmla="*/ 120 w 469"/>
                    <a:gd name="T77" fmla="*/ 468 h 932"/>
                    <a:gd name="T78" fmla="*/ 162 w 469"/>
                    <a:gd name="T79" fmla="*/ 463 h 932"/>
                    <a:gd name="T80" fmla="*/ 183 w 469"/>
                    <a:gd name="T81" fmla="*/ 496 h 932"/>
                    <a:gd name="T82" fmla="*/ 188 w 469"/>
                    <a:gd name="T83" fmla="*/ 475 h 932"/>
                    <a:gd name="T84" fmla="*/ 167 w 469"/>
                    <a:gd name="T85" fmla="*/ 451 h 932"/>
                    <a:gd name="T86" fmla="*/ 118 w 469"/>
                    <a:gd name="T87" fmla="*/ 441 h 932"/>
                    <a:gd name="T88" fmla="*/ 80 w 469"/>
                    <a:gd name="T89" fmla="*/ 436 h 932"/>
                    <a:gd name="T90" fmla="*/ 43 w 469"/>
                    <a:gd name="T91" fmla="*/ 427 h 932"/>
                    <a:gd name="T92" fmla="*/ 66 w 469"/>
                    <a:gd name="T93" fmla="*/ 390 h 932"/>
                    <a:gd name="T94" fmla="*/ 57 w 469"/>
                    <a:gd name="T95" fmla="*/ 352 h 932"/>
                    <a:gd name="T96" fmla="*/ 8 w 469"/>
                    <a:gd name="T97" fmla="*/ 312 h 932"/>
                    <a:gd name="T98" fmla="*/ 30 w 469"/>
                    <a:gd name="T99" fmla="*/ 292 h 932"/>
                    <a:gd name="T100" fmla="*/ 77 w 469"/>
                    <a:gd name="T101" fmla="*/ 273 h 932"/>
                    <a:gd name="T102" fmla="*/ 38 w 469"/>
                    <a:gd name="T103" fmla="*/ 251 h 932"/>
                    <a:gd name="T104" fmla="*/ 27 w 469"/>
                    <a:gd name="T105" fmla="*/ 218 h 932"/>
                    <a:gd name="T106" fmla="*/ 82 w 469"/>
                    <a:gd name="T107" fmla="*/ 189 h 932"/>
                    <a:gd name="T108" fmla="*/ 59 w 469"/>
                    <a:gd name="T109" fmla="*/ 157 h 932"/>
                    <a:gd name="T110" fmla="*/ 64 w 469"/>
                    <a:gd name="T111" fmla="*/ 132 h 932"/>
                    <a:gd name="T112" fmla="*/ 105 w 469"/>
                    <a:gd name="T113" fmla="*/ 88 h 932"/>
                    <a:gd name="T114" fmla="*/ 151 w 469"/>
                    <a:gd name="T115" fmla="*/ 65 h 932"/>
                    <a:gd name="T116" fmla="*/ 176 w 469"/>
                    <a:gd name="T117" fmla="*/ 51 h 932"/>
                    <a:gd name="T118" fmla="*/ 186 w 469"/>
                    <a:gd name="T119" fmla="*/ 29 h 932"/>
                    <a:gd name="T120" fmla="*/ 211 w 469"/>
                    <a:gd name="T121" fmla="*/ 4 h 932"/>
                    <a:gd name="T122" fmla="*/ 236 w 469"/>
                    <a:gd name="T123" fmla="*/ 39 h 932"/>
                    <a:gd name="T124" fmla="*/ 216 w 469"/>
                    <a:gd name="T125" fmla="*/ 42 h 9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932"/>
                    <a:gd name="T191" fmla="*/ 469 w 469"/>
                    <a:gd name="T192" fmla="*/ 932 h 9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932">
                      <a:moveTo>
                        <a:pt x="225" y="68"/>
                      </a:moveTo>
                      <a:lnTo>
                        <a:pt x="244" y="65"/>
                      </a:lnTo>
                      <a:lnTo>
                        <a:pt x="268" y="63"/>
                      </a:lnTo>
                      <a:lnTo>
                        <a:pt x="283" y="63"/>
                      </a:lnTo>
                      <a:lnTo>
                        <a:pt x="301" y="57"/>
                      </a:lnTo>
                      <a:lnTo>
                        <a:pt x="309" y="55"/>
                      </a:lnTo>
                      <a:lnTo>
                        <a:pt x="314" y="52"/>
                      </a:lnTo>
                      <a:lnTo>
                        <a:pt x="321" y="48"/>
                      </a:lnTo>
                      <a:lnTo>
                        <a:pt x="323" y="51"/>
                      </a:lnTo>
                      <a:lnTo>
                        <a:pt x="323" y="58"/>
                      </a:lnTo>
                      <a:lnTo>
                        <a:pt x="336" y="53"/>
                      </a:lnTo>
                      <a:lnTo>
                        <a:pt x="339" y="57"/>
                      </a:lnTo>
                      <a:lnTo>
                        <a:pt x="344" y="63"/>
                      </a:lnTo>
                      <a:lnTo>
                        <a:pt x="350" y="66"/>
                      </a:lnTo>
                      <a:lnTo>
                        <a:pt x="350" y="72"/>
                      </a:lnTo>
                      <a:lnTo>
                        <a:pt x="350" y="74"/>
                      </a:lnTo>
                      <a:lnTo>
                        <a:pt x="350" y="78"/>
                      </a:lnTo>
                      <a:lnTo>
                        <a:pt x="334" y="88"/>
                      </a:lnTo>
                      <a:lnTo>
                        <a:pt x="324" y="95"/>
                      </a:lnTo>
                      <a:lnTo>
                        <a:pt x="311" y="98"/>
                      </a:lnTo>
                      <a:lnTo>
                        <a:pt x="304" y="107"/>
                      </a:lnTo>
                      <a:lnTo>
                        <a:pt x="298" y="119"/>
                      </a:lnTo>
                      <a:lnTo>
                        <a:pt x="308" y="113"/>
                      </a:lnTo>
                      <a:lnTo>
                        <a:pt x="325" y="111"/>
                      </a:lnTo>
                      <a:lnTo>
                        <a:pt x="340" y="103"/>
                      </a:lnTo>
                      <a:lnTo>
                        <a:pt x="352" y="97"/>
                      </a:lnTo>
                      <a:lnTo>
                        <a:pt x="362" y="95"/>
                      </a:lnTo>
                      <a:lnTo>
                        <a:pt x="373" y="94"/>
                      </a:lnTo>
                      <a:lnTo>
                        <a:pt x="377" y="97"/>
                      </a:lnTo>
                      <a:lnTo>
                        <a:pt x="376" y="102"/>
                      </a:lnTo>
                      <a:lnTo>
                        <a:pt x="373" y="114"/>
                      </a:lnTo>
                      <a:lnTo>
                        <a:pt x="352" y="130"/>
                      </a:lnTo>
                      <a:lnTo>
                        <a:pt x="339" y="138"/>
                      </a:lnTo>
                      <a:lnTo>
                        <a:pt x="332" y="136"/>
                      </a:lnTo>
                      <a:lnTo>
                        <a:pt x="331" y="141"/>
                      </a:lnTo>
                      <a:lnTo>
                        <a:pt x="319" y="151"/>
                      </a:lnTo>
                      <a:lnTo>
                        <a:pt x="321" y="159"/>
                      </a:lnTo>
                      <a:lnTo>
                        <a:pt x="329" y="159"/>
                      </a:lnTo>
                      <a:lnTo>
                        <a:pt x="334" y="155"/>
                      </a:lnTo>
                      <a:lnTo>
                        <a:pt x="335" y="152"/>
                      </a:lnTo>
                      <a:lnTo>
                        <a:pt x="342" y="144"/>
                      </a:lnTo>
                      <a:lnTo>
                        <a:pt x="352" y="136"/>
                      </a:lnTo>
                      <a:lnTo>
                        <a:pt x="364" y="135"/>
                      </a:lnTo>
                      <a:lnTo>
                        <a:pt x="360" y="147"/>
                      </a:lnTo>
                      <a:lnTo>
                        <a:pt x="357" y="153"/>
                      </a:lnTo>
                      <a:lnTo>
                        <a:pt x="355" y="160"/>
                      </a:lnTo>
                      <a:lnTo>
                        <a:pt x="361" y="169"/>
                      </a:lnTo>
                      <a:lnTo>
                        <a:pt x="370" y="174"/>
                      </a:lnTo>
                      <a:lnTo>
                        <a:pt x="375" y="170"/>
                      </a:lnTo>
                      <a:lnTo>
                        <a:pt x="380" y="170"/>
                      </a:lnTo>
                      <a:lnTo>
                        <a:pt x="390" y="172"/>
                      </a:lnTo>
                      <a:lnTo>
                        <a:pt x="393" y="179"/>
                      </a:lnTo>
                      <a:lnTo>
                        <a:pt x="401" y="179"/>
                      </a:lnTo>
                      <a:lnTo>
                        <a:pt x="393" y="202"/>
                      </a:lnTo>
                      <a:lnTo>
                        <a:pt x="390" y="209"/>
                      </a:lnTo>
                      <a:lnTo>
                        <a:pt x="385" y="214"/>
                      </a:lnTo>
                      <a:lnTo>
                        <a:pt x="393" y="214"/>
                      </a:lnTo>
                      <a:lnTo>
                        <a:pt x="411" y="201"/>
                      </a:lnTo>
                      <a:lnTo>
                        <a:pt x="421" y="196"/>
                      </a:lnTo>
                      <a:lnTo>
                        <a:pt x="429" y="197"/>
                      </a:lnTo>
                      <a:lnTo>
                        <a:pt x="432" y="201"/>
                      </a:lnTo>
                      <a:lnTo>
                        <a:pt x="432" y="208"/>
                      </a:lnTo>
                      <a:lnTo>
                        <a:pt x="432" y="214"/>
                      </a:lnTo>
                      <a:lnTo>
                        <a:pt x="442" y="209"/>
                      </a:lnTo>
                      <a:lnTo>
                        <a:pt x="447" y="208"/>
                      </a:lnTo>
                      <a:lnTo>
                        <a:pt x="448" y="213"/>
                      </a:lnTo>
                      <a:lnTo>
                        <a:pt x="450" y="218"/>
                      </a:lnTo>
                      <a:lnTo>
                        <a:pt x="445" y="224"/>
                      </a:lnTo>
                      <a:lnTo>
                        <a:pt x="436" y="236"/>
                      </a:lnTo>
                      <a:lnTo>
                        <a:pt x="426" y="241"/>
                      </a:lnTo>
                      <a:lnTo>
                        <a:pt x="419" y="245"/>
                      </a:lnTo>
                      <a:lnTo>
                        <a:pt x="413" y="243"/>
                      </a:lnTo>
                      <a:lnTo>
                        <a:pt x="402" y="245"/>
                      </a:lnTo>
                      <a:lnTo>
                        <a:pt x="395" y="260"/>
                      </a:lnTo>
                      <a:lnTo>
                        <a:pt x="398" y="264"/>
                      </a:lnTo>
                      <a:lnTo>
                        <a:pt x="403" y="262"/>
                      </a:lnTo>
                      <a:lnTo>
                        <a:pt x="413" y="260"/>
                      </a:lnTo>
                      <a:lnTo>
                        <a:pt x="416" y="262"/>
                      </a:lnTo>
                      <a:lnTo>
                        <a:pt x="419" y="270"/>
                      </a:lnTo>
                      <a:lnTo>
                        <a:pt x="415" y="275"/>
                      </a:lnTo>
                      <a:lnTo>
                        <a:pt x="407" y="280"/>
                      </a:lnTo>
                      <a:lnTo>
                        <a:pt x="396" y="285"/>
                      </a:lnTo>
                      <a:lnTo>
                        <a:pt x="380" y="294"/>
                      </a:lnTo>
                      <a:lnTo>
                        <a:pt x="367" y="304"/>
                      </a:lnTo>
                      <a:lnTo>
                        <a:pt x="367" y="319"/>
                      </a:lnTo>
                      <a:lnTo>
                        <a:pt x="371" y="332"/>
                      </a:lnTo>
                      <a:lnTo>
                        <a:pt x="374" y="338"/>
                      </a:lnTo>
                      <a:lnTo>
                        <a:pt x="383" y="331"/>
                      </a:lnTo>
                      <a:lnTo>
                        <a:pt x="393" y="325"/>
                      </a:lnTo>
                      <a:lnTo>
                        <a:pt x="401" y="323"/>
                      </a:lnTo>
                      <a:lnTo>
                        <a:pt x="421" y="318"/>
                      </a:lnTo>
                      <a:lnTo>
                        <a:pt x="430" y="320"/>
                      </a:lnTo>
                      <a:lnTo>
                        <a:pt x="435" y="322"/>
                      </a:lnTo>
                      <a:lnTo>
                        <a:pt x="448" y="322"/>
                      </a:lnTo>
                      <a:lnTo>
                        <a:pt x="449" y="327"/>
                      </a:lnTo>
                      <a:lnTo>
                        <a:pt x="449" y="333"/>
                      </a:lnTo>
                      <a:lnTo>
                        <a:pt x="438" y="340"/>
                      </a:lnTo>
                      <a:lnTo>
                        <a:pt x="427" y="352"/>
                      </a:lnTo>
                      <a:lnTo>
                        <a:pt x="413" y="352"/>
                      </a:lnTo>
                      <a:lnTo>
                        <a:pt x="401" y="348"/>
                      </a:lnTo>
                      <a:lnTo>
                        <a:pt x="380" y="355"/>
                      </a:lnTo>
                      <a:lnTo>
                        <a:pt x="375" y="357"/>
                      </a:lnTo>
                      <a:lnTo>
                        <a:pt x="373" y="363"/>
                      </a:lnTo>
                      <a:lnTo>
                        <a:pt x="390" y="367"/>
                      </a:lnTo>
                      <a:lnTo>
                        <a:pt x="402" y="364"/>
                      </a:lnTo>
                      <a:lnTo>
                        <a:pt x="416" y="359"/>
                      </a:lnTo>
                      <a:lnTo>
                        <a:pt x="429" y="359"/>
                      </a:lnTo>
                      <a:lnTo>
                        <a:pt x="434" y="355"/>
                      </a:lnTo>
                      <a:lnTo>
                        <a:pt x="444" y="348"/>
                      </a:lnTo>
                      <a:lnTo>
                        <a:pt x="452" y="348"/>
                      </a:lnTo>
                      <a:lnTo>
                        <a:pt x="465" y="347"/>
                      </a:lnTo>
                      <a:lnTo>
                        <a:pt x="463" y="355"/>
                      </a:lnTo>
                      <a:lnTo>
                        <a:pt x="468" y="357"/>
                      </a:lnTo>
                      <a:lnTo>
                        <a:pt x="448" y="372"/>
                      </a:lnTo>
                      <a:lnTo>
                        <a:pt x="418" y="382"/>
                      </a:lnTo>
                      <a:lnTo>
                        <a:pt x="410" y="382"/>
                      </a:lnTo>
                      <a:lnTo>
                        <a:pt x="413" y="376"/>
                      </a:lnTo>
                      <a:lnTo>
                        <a:pt x="407" y="376"/>
                      </a:lnTo>
                      <a:lnTo>
                        <a:pt x="401" y="380"/>
                      </a:lnTo>
                      <a:lnTo>
                        <a:pt x="393" y="386"/>
                      </a:lnTo>
                      <a:lnTo>
                        <a:pt x="385" y="395"/>
                      </a:lnTo>
                      <a:lnTo>
                        <a:pt x="378" y="399"/>
                      </a:lnTo>
                      <a:lnTo>
                        <a:pt x="366" y="399"/>
                      </a:lnTo>
                      <a:lnTo>
                        <a:pt x="361" y="396"/>
                      </a:lnTo>
                      <a:lnTo>
                        <a:pt x="350" y="399"/>
                      </a:lnTo>
                      <a:lnTo>
                        <a:pt x="338" y="403"/>
                      </a:lnTo>
                      <a:lnTo>
                        <a:pt x="333" y="404"/>
                      </a:lnTo>
                      <a:lnTo>
                        <a:pt x="329" y="410"/>
                      </a:lnTo>
                      <a:lnTo>
                        <a:pt x="319" y="408"/>
                      </a:lnTo>
                      <a:lnTo>
                        <a:pt x="319" y="401"/>
                      </a:lnTo>
                      <a:lnTo>
                        <a:pt x="312" y="401"/>
                      </a:lnTo>
                      <a:lnTo>
                        <a:pt x="296" y="404"/>
                      </a:lnTo>
                      <a:lnTo>
                        <a:pt x="270" y="407"/>
                      </a:lnTo>
                      <a:lnTo>
                        <a:pt x="257" y="404"/>
                      </a:lnTo>
                      <a:lnTo>
                        <a:pt x="242" y="406"/>
                      </a:lnTo>
                      <a:lnTo>
                        <a:pt x="234" y="412"/>
                      </a:lnTo>
                      <a:lnTo>
                        <a:pt x="234" y="418"/>
                      </a:lnTo>
                      <a:lnTo>
                        <a:pt x="268" y="433"/>
                      </a:lnTo>
                      <a:lnTo>
                        <a:pt x="276" y="425"/>
                      </a:lnTo>
                      <a:lnTo>
                        <a:pt x="283" y="436"/>
                      </a:lnTo>
                      <a:lnTo>
                        <a:pt x="292" y="437"/>
                      </a:lnTo>
                      <a:lnTo>
                        <a:pt x="307" y="433"/>
                      </a:lnTo>
                      <a:lnTo>
                        <a:pt x="315" y="433"/>
                      </a:lnTo>
                      <a:lnTo>
                        <a:pt x="321" y="436"/>
                      </a:lnTo>
                      <a:lnTo>
                        <a:pt x="334" y="431"/>
                      </a:lnTo>
                      <a:lnTo>
                        <a:pt x="342" y="431"/>
                      </a:lnTo>
                      <a:lnTo>
                        <a:pt x="334" y="451"/>
                      </a:lnTo>
                      <a:lnTo>
                        <a:pt x="330" y="449"/>
                      </a:lnTo>
                      <a:lnTo>
                        <a:pt x="332" y="443"/>
                      </a:lnTo>
                      <a:lnTo>
                        <a:pt x="325" y="444"/>
                      </a:lnTo>
                      <a:lnTo>
                        <a:pt x="315" y="449"/>
                      </a:lnTo>
                      <a:lnTo>
                        <a:pt x="303" y="450"/>
                      </a:lnTo>
                      <a:lnTo>
                        <a:pt x="297" y="453"/>
                      </a:lnTo>
                      <a:lnTo>
                        <a:pt x="286" y="455"/>
                      </a:lnTo>
                      <a:lnTo>
                        <a:pt x="275" y="459"/>
                      </a:lnTo>
                      <a:lnTo>
                        <a:pt x="291" y="474"/>
                      </a:lnTo>
                      <a:lnTo>
                        <a:pt x="298" y="483"/>
                      </a:lnTo>
                      <a:lnTo>
                        <a:pt x="301" y="493"/>
                      </a:lnTo>
                      <a:lnTo>
                        <a:pt x="308" y="488"/>
                      </a:lnTo>
                      <a:lnTo>
                        <a:pt x="321" y="495"/>
                      </a:lnTo>
                      <a:lnTo>
                        <a:pt x="327" y="499"/>
                      </a:lnTo>
                      <a:lnTo>
                        <a:pt x="332" y="508"/>
                      </a:lnTo>
                      <a:lnTo>
                        <a:pt x="337" y="508"/>
                      </a:lnTo>
                      <a:lnTo>
                        <a:pt x="342" y="511"/>
                      </a:lnTo>
                      <a:lnTo>
                        <a:pt x="348" y="508"/>
                      </a:lnTo>
                      <a:lnTo>
                        <a:pt x="353" y="509"/>
                      </a:lnTo>
                      <a:lnTo>
                        <a:pt x="344" y="512"/>
                      </a:lnTo>
                      <a:lnTo>
                        <a:pt x="337" y="515"/>
                      </a:lnTo>
                      <a:lnTo>
                        <a:pt x="331" y="514"/>
                      </a:lnTo>
                      <a:lnTo>
                        <a:pt x="327" y="518"/>
                      </a:lnTo>
                      <a:lnTo>
                        <a:pt x="324" y="518"/>
                      </a:lnTo>
                      <a:lnTo>
                        <a:pt x="321" y="508"/>
                      </a:lnTo>
                      <a:lnTo>
                        <a:pt x="306" y="508"/>
                      </a:lnTo>
                      <a:lnTo>
                        <a:pt x="303" y="513"/>
                      </a:lnTo>
                      <a:lnTo>
                        <a:pt x="286" y="510"/>
                      </a:lnTo>
                      <a:lnTo>
                        <a:pt x="276" y="501"/>
                      </a:lnTo>
                      <a:lnTo>
                        <a:pt x="257" y="500"/>
                      </a:lnTo>
                      <a:lnTo>
                        <a:pt x="251" y="494"/>
                      </a:lnTo>
                      <a:lnTo>
                        <a:pt x="242" y="495"/>
                      </a:lnTo>
                      <a:lnTo>
                        <a:pt x="237" y="497"/>
                      </a:lnTo>
                      <a:lnTo>
                        <a:pt x="232" y="492"/>
                      </a:lnTo>
                      <a:lnTo>
                        <a:pt x="226" y="492"/>
                      </a:lnTo>
                      <a:lnTo>
                        <a:pt x="215" y="505"/>
                      </a:lnTo>
                      <a:lnTo>
                        <a:pt x="211" y="534"/>
                      </a:lnTo>
                      <a:lnTo>
                        <a:pt x="201" y="898"/>
                      </a:lnTo>
                      <a:lnTo>
                        <a:pt x="204" y="905"/>
                      </a:lnTo>
                      <a:lnTo>
                        <a:pt x="208" y="910"/>
                      </a:lnTo>
                      <a:lnTo>
                        <a:pt x="228" y="931"/>
                      </a:lnTo>
                      <a:lnTo>
                        <a:pt x="217" y="930"/>
                      </a:lnTo>
                      <a:lnTo>
                        <a:pt x="189" y="914"/>
                      </a:lnTo>
                      <a:lnTo>
                        <a:pt x="182" y="914"/>
                      </a:lnTo>
                      <a:lnTo>
                        <a:pt x="159" y="928"/>
                      </a:lnTo>
                      <a:lnTo>
                        <a:pt x="150" y="926"/>
                      </a:lnTo>
                      <a:lnTo>
                        <a:pt x="167" y="907"/>
                      </a:lnTo>
                      <a:lnTo>
                        <a:pt x="173" y="897"/>
                      </a:lnTo>
                      <a:lnTo>
                        <a:pt x="187" y="540"/>
                      </a:lnTo>
                      <a:lnTo>
                        <a:pt x="171" y="529"/>
                      </a:lnTo>
                      <a:lnTo>
                        <a:pt x="143" y="523"/>
                      </a:lnTo>
                      <a:lnTo>
                        <a:pt x="115" y="517"/>
                      </a:lnTo>
                      <a:lnTo>
                        <a:pt x="110" y="525"/>
                      </a:lnTo>
                      <a:lnTo>
                        <a:pt x="93" y="516"/>
                      </a:lnTo>
                      <a:lnTo>
                        <a:pt x="89" y="515"/>
                      </a:lnTo>
                      <a:lnTo>
                        <a:pt x="79" y="513"/>
                      </a:lnTo>
                      <a:lnTo>
                        <a:pt x="70" y="513"/>
                      </a:lnTo>
                      <a:lnTo>
                        <a:pt x="69" y="510"/>
                      </a:lnTo>
                      <a:lnTo>
                        <a:pt x="66" y="505"/>
                      </a:lnTo>
                      <a:lnTo>
                        <a:pt x="60" y="504"/>
                      </a:lnTo>
                      <a:lnTo>
                        <a:pt x="53" y="500"/>
                      </a:lnTo>
                      <a:lnTo>
                        <a:pt x="49" y="492"/>
                      </a:lnTo>
                      <a:lnTo>
                        <a:pt x="43" y="491"/>
                      </a:lnTo>
                      <a:lnTo>
                        <a:pt x="38" y="489"/>
                      </a:lnTo>
                      <a:lnTo>
                        <a:pt x="40" y="483"/>
                      </a:lnTo>
                      <a:lnTo>
                        <a:pt x="33" y="480"/>
                      </a:lnTo>
                      <a:lnTo>
                        <a:pt x="29" y="477"/>
                      </a:lnTo>
                      <a:lnTo>
                        <a:pt x="28" y="472"/>
                      </a:lnTo>
                      <a:lnTo>
                        <a:pt x="23" y="468"/>
                      </a:lnTo>
                      <a:lnTo>
                        <a:pt x="13" y="465"/>
                      </a:lnTo>
                      <a:lnTo>
                        <a:pt x="9" y="459"/>
                      </a:lnTo>
                      <a:lnTo>
                        <a:pt x="5" y="451"/>
                      </a:lnTo>
                      <a:lnTo>
                        <a:pt x="0" y="445"/>
                      </a:lnTo>
                      <a:lnTo>
                        <a:pt x="8" y="445"/>
                      </a:lnTo>
                      <a:lnTo>
                        <a:pt x="14" y="441"/>
                      </a:lnTo>
                      <a:lnTo>
                        <a:pt x="23" y="442"/>
                      </a:lnTo>
                      <a:lnTo>
                        <a:pt x="36" y="445"/>
                      </a:lnTo>
                      <a:lnTo>
                        <a:pt x="44" y="450"/>
                      </a:lnTo>
                      <a:lnTo>
                        <a:pt x="56" y="455"/>
                      </a:lnTo>
                      <a:lnTo>
                        <a:pt x="63" y="453"/>
                      </a:lnTo>
                      <a:lnTo>
                        <a:pt x="69" y="455"/>
                      </a:lnTo>
                      <a:lnTo>
                        <a:pt x="79" y="459"/>
                      </a:lnTo>
                      <a:lnTo>
                        <a:pt x="90" y="466"/>
                      </a:lnTo>
                      <a:lnTo>
                        <a:pt x="102" y="466"/>
                      </a:lnTo>
                      <a:lnTo>
                        <a:pt x="107" y="461"/>
                      </a:lnTo>
                      <a:lnTo>
                        <a:pt x="113" y="462"/>
                      </a:lnTo>
                      <a:lnTo>
                        <a:pt x="120" y="468"/>
                      </a:lnTo>
                      <a:lnTo>
                        <a:pt x="127" y="475"/>
                      </a:lnTo>
                      <a:lnTo>
                        <a:pt x="141" y="476"/>
                      </a:lnTo>
                      <a:lnTo>
                        <a:pt x="148" y="461"/>
                      </a:lnTo>
                      <a:lnTo>
                        <a:pt x="156" y="453"/>
                      </a:lnTo>
                      <a:lnTo>
                        <a:pt x="159" y="453"/>
                      </a:lnTo>
                      <a:lnTo>
                        <a:pt x="162" y="463"/>
                      </a:lnTo>
                      <a:lnTo>
                        <a:pt x="165" y="468"/>
                      </a:lnTo>
                      <a:lnTo>
                        <a:pt x="169" y="493"/>
                      </a:lnTo>
                      <a:lnTo>
                        <a:pt x="172" y="497"/>
                      </a:lnTo>
                      <a:lnTo>
                        <a:pt x="178" y="503"/>
                      </a:lnTo>
                      <a:lnTo>
                        <a:pt x="184" y="504"/>
                      </a:lnTo>
                      <a:lnTo>
                        <a:pt x="183" y="496"/>
                      </a:lnTo>
                      <a:lnTo>
                        <a:pt x="180" y="492"/>
                      </a:lnTo>
                      <a:lnTo>
                        <a:pt x="183" y="487"/>
                      </a:lnTo>
                      <a:lnTo>
                        <a:pt x="182" y="480"/>
                      </a:lnTo>
                      <a:lnTo>
                        <a:pt x="177" y="472"/>
                      </a:lnTo>
                      <a:lnTo>
                        <a:pt x="179" y="470"/>
                      </a:lnTo>
                      <a:lnTo>
                        <a:pt x="188" y="475"/>
                      </a:lnTo>
                      <a:lnTo>
                        <a:pt x="190" y="468"/>
                      </a:lnTo>
                      <a:lnTo>
                        <a:pt x="192" y="462"/>
                      </a:lnTo>
                      <a:lnTo>
                        <a:pt x="189" y="456"/>
                      </a:lnTo>
                      <a:lnTo>
                        <a:pt x="189" y="448"/>
                      </a:lnTo>
                      <a:lnTo>
                        <a:pt x="179" y="450"/>
                      </a:lnTo>
                      <a:lnTo>
                        <a:pt x="167" y="451"/>
                      </a:lnTo>
                      <a:lnTo>
                        <a:pt x="155" y="443"/>
                      </a:lnTo>
                      <a:lnTo>
                        <a:pt x="150" y="441"/>
                      </a:lnTo>
                      <a:lnTo>
                        <a:pt x="144" y="441"/>
                      </a:lnTo>
                      <a:lnTo>
                        <a:pt x="134" y="445"/>
                      </a:lnTo>
                      <a:lnTo>
                        <a:pt x="128" y="446"/>
                      </a:lnTo>
                      <a:lnTo>
                        <a:pt x="118" y="441"/>
                      </a:lnTo>
                      <a:lnTo>
                        <a:pt x="110" y="440"/>
                      </a:lnTo>
                      <a:lnTo>
                        <a:pt x="104" y="444"/>
                      </a:lnTo>
                      <a:lnTo>
                        <a:pt x="100" y="444"/>
                      </a:lnTo>
                      <a:lnTo>
                        <a:pt x="94" y="439"/>
                      </a:lnTo>
                      <a:lnTo>
                        <a:pt x="86" y="436"/>
                      </a:lnTo>
                      <a:lnTo>
                        <a:pt x="80" y="436"/>
                      </a:lnTo>
                      <a:lnTo>
                        <a:pt x="78" y="441"/>
                      </a:lnTo>
                      <a:lnTo>
                        <a:pt x="74" y="443"/>
                      </a:lnTo>
                      <a:lnTo>
                        <a:pt x="67" y="439"/>
                      </a:lnTo>
                      <a:lnTo>
                        <a:pt x="61" y="434"/>
                      </a:lnTo>
                      <a:lnTo>
                        <a:pt x="51" y="434"/>
                      </a:lnTo>
                      <a:lnTo>
                        <a:pt x="43" y="427"/>
                      </a:lnTo>
                      <a:lnTo>
                        <a:pt x="41" y="411"/>
                      </a:lnTo>
                      <a:lnTo>
                        <a:pt x="46" y="402"/>
                      </a:lnTo>
                      <a:lnTo>
                        <a:pt x="50" y="400"/>
                      </a:lnTo>
                      <a:lnTo>
                        <a:pt x="59" y="401"/>
                      </a:lnTo>
                      <a:lnTo>
                        <a:pt x="69" y="400"/>
                      </a:lnTo>
                      <a:lnTo>
                        <a:pt x="66" y="390"/>
                      </a:lnTo>
                      <a:lnTo>
                        <a:pt x="59" y="387"/>
                      </a:lnTo>
                      <a:lnTo>
                        <a:pt x="56" y="381"/>
                      </a:lnTo>
                      <a:lnTo>
                        <a:pt x="49" y="378"/>
                      </a:lnTo>
                      <a:lnTo>
                        <a:pt x="49" y="371"/>
                      </a:lnTo>
                      <a:lnTo>
                        <a:pt x="54" y="361"/>
                      </a:lnTo>
                      <a:lnTo>
                        <a:pt x="57" y="352"/>
                      </a:lnTo>
                      <a:lnTo>
                        <a:pt x="43" y="346"/>
                      </a:lnTo>
                      <a:lnTo>
                        <a:pt x="26" y="342"/>
                      </a:lnTo>
                      <a:lnTo>
                        <a:pt x="27" y="335"/>
                      </a:lnTo>
                      <a:lnTo>
                        <a:pt x="14" y="324"/>
                      </a:lnTo>
                      <a:lnTo>
                        <a:pt x="9" y="318"/>
                      </a:lnTo>
                      <a:lnTo>
                        <a:pt x="8" y="312"/>
                      </a:lnTo>
                      <a:lnTo>
                        <a:pt x="10" y="307"/>
                      </a:lnTo>
                      <a:lnTo>
                        <a:pt x="11" y="298"/>
                      </a:lnTo>
                      <a:lnTo>
                        <a:pt x="19" y="300"/>
                      </a:lnTo>
                      <a:lnTo>
                        <a:pt x="25" y="298"/>
                      </a:lnTo>
                      <a:lnTo>
                        <a:pt x="27" y="293"/>
                      </a:lnTo>
                      <a:lnTo>
                        <a:pt x="30" y="292"/>
                      </a:lnTo>
                      <a:lnTo>
                        <a:pt x="46" y="293"/>
                      </a:lnTo>
                      <a:lnTo>
                        <a:pt x="58" y="290"/>
                      </a:lnTo>
                      <a:lnTo>
                        <a:pt x="64" y="282"/>
                      </a:lnTo>
                      <a:lnTo>
                        <a:pt x="72" y="283"/>
                      </a:lnTo>
                      <a:lnTo>
                        <a:pt x="77" y="281"/>
                      </a:lnTo>
                      <a:lnTo>
                        <a:pt x="77" y="273"/>
                      </a:lnTo>
                      <a:lnTo>
                        <a:pt x="73" y="268"/>
                      </a:lnTo>
                      <a:lnTo>
                        <a:pt x="69" y="268"/>
                      </a:lnTo>
                      <a:lnTo>
                        <a:pt x="54" y="270"/>
                      </a:lnTo>
                      <a:lnTo>
                        <a:pt x="37" y="271"/>
                      </a:lnTo>
                      <a:lnTo>
                        <a:pt x="43" y="260"/>
                      </a:lnTo>
                      <a:lnTo>
                        <a:pt x="38" y="251"/>
                      </a:lnTo>
                      <a:lnTo>
                        <a:pt x="28" y="243"/>
                      </a:lnTo>
                      <a:lnTo>
                        <a:pt x="20" y="238"/>
                      </a:lnTo>
                      <a:lnTo>
                        <a:pt x="13" y="239"/>
                      </a:lnTo>
                      <a:lnTo>
                        <a:pt x="12" y="228"/>
                      </a:lnTo>
                      <a:lnTo>
                        <a:pt x="18" y="228"/>
                      </a:lnTo>
                      <a:lnTo>
                        <a:pt x="27" y="218"/>
                      </a:lnTo>
                      <a:lnTo>
                        <a:pt x="41" y="202"/>
                      </a:lnTo>
                      <a:lnTo>
                        <a:pt x="48" y="194"/>
                      </a:lnTo>
                      <a:lnTo>
                        <a:pt x="57" y="203"/>
                      </a:lnTo>
                      <a:lnTo>
                        <a:pt x="66" y="200"/>
                      </a:lnTo>
                      <a:lnTo>
                        <a:pt x="75" y="194"/>
                      </a:lnTo>
                      <a:lnTo>
                        <a:pt x="82" y="189"/>
                      </a:lnTo>
                      <a:lnTo>
                        <a:pt x="86" y="184"/>
                      </a:lnTo>
                      <a:lnTo>
                        <a:pt x="82" y="177"/>
                      </a:lnTo>
                      <a:lnTo>
                        <a:pt x="79" y="168"/>
                      </a:lnTo>
                      <a:lnTo>
                        <a:pt x="65" y="166"/>
                      </a:lnTo>
                      <a:lnTo>
                        <a:pt x="61" y="162"/>
                      </a:lnTo>
                      <a:lnTo>
                        <a:pt x="59" y="157"/>
                      </a:lnTo>
                      <a:lnTo>
                        <a:pt x="55" y="152"/>
                      </a:lnTo>
                      <a:lnTo>
                        <a:pt x="49" y="153"/>
                      </a:lnTo>
                      <a:lnTo>
                        <a:pt x="41" y="152"/>
                      </a:lnTo>
                      <a:lnTo>
                        <a:pt x="46" y="138"/>
                      </a:lnTo>
                      <a:lnTo>
                        <a:pt x="56" y="134"/>
                      </a:lnTo>
                      <a:lnTo>
                        <a:pt x="64" y="132"/>
                      </a:lnTo>
                      <a:lnTo>
                        <a:pt x="69" y="130"/>
                      </a:lnTo>
                      <a:lnTo>
                        <a:pt x="77" y="108"/>
                      </a:lnTo>
                      <a:lnTo>
                        <a:pt x="77" y="102"/>
                      </a:lnTo>
                      <a:lnTo>
                        <a:pt x="87" y="100"/>
                      </a:lnTo>
                      <a:lnTo>
                        <a:pt x="100" y="100"/>
                      </a:lnTo>
                      <a:lnTo>
                        <a:pt x="105" y="88"/>
                      </a:lnTo>
                      <a:lnTo>
                        <a:pt x="111" y="84"/>
                      </a:lnTo>
                      <a:lnTo>
                        <a:pt x="119" y="79"/>
                      </a:lnTo>
                      <a:lnTo>
                        <a:pt x="130" y="68"/>
                      </a:lnTo>
                      <a:lnTo>
                        <a:pt x="140" y="61"/>
                      </a:lnTo>
                      <a:lnTo>
                        <a:pt x="146" y="61"/>
                      </a:lnTo>
                      <a:lnTo>
                        <a:pt x="151" y="65"/>
                      </a:lnTo>
                      <a:lnTo>
                        <a:pt x="161" y="65"/>
                      </a:lnTo>
                      <a:lnTo>
                        <a:pt x="169" y="63"/>
                      </a:lnTo>
                      <a:lnTo>
                        <a:pt x="172" y="60"/>
                      </a:lnTo>
                      <a:lnTo>
                        <a:pt x="176" y="57"/>
                      </a:lnTo>
                      <a:lnTo>
                        <a:pt x="180" y="56"/>
                      </a:lnTo>
                      <a:lnTo>
                        <a:pt x="176" y="51"/>
                      </a:lnTo>
                      <a:lnTo>
                        <a:pt x="171" y="48"/>
                      </a:lnTo>
                      <a:lnTo>
                        <a:pt x="174" y="44"/>
                      </a:lnTo>
                      <a:lnTo>
                        <a:pt x="176" y="41"/>
                      </a:lnTo>
                      <a:lnTo>
                        <a:pt x="176" y="38"/>
                      </a:lnTo>
                      <a:lnTo>
                        <a:pt x="178" y="35"/>
                      </a:lnTo>
                      <a:lnTo>
                        <a:pt x="186" y="29"/>
                      </a:lnTo>
                      <a:lnTo>
                        <a:pt x="189" y="25"/>
                      </a:lnTo>
                      <a:lnTo>
                        <a:pt x="189" y="14"/>
                      </a:lnTo>
                      <a:lnTo>
                        <a:pt x="188" y="17"/>
                      </a:lnTo>
                      <a:lnTo>
                        <a:pt x="197" y="8"/>
                      </a:lnTo>
                      <a:lnTo>
                        <a:pt x="206" y="0"/>
                      </a:lnTo>
                      <a:lnTo>
                        <a:pt x="211" y="4"/>
                      </a:lnTo>
                      <a:lnTo>
                        <a:pt x="204" y="6"/>
                      </a:lnTo>
                      <a:lnTo>
                        <a:pt x="208" y="9"/>
                      </a:lnTo>
                      <a:lnTo>
                        <a:pt x="213" y="11"/>
                      </a:lnTo>
                      <a:lnTo>
                        <a:pt x="241" y="29"/>
                      </a:lnTo>
                      <a:lnTo>
                        <a:pt x="241" y="33"/>
                      </a:lnTo>
                      <a:lnTo>
                        <a:pt x="236" y="39"/>
                      </a:lnTo>
                      <a:lnTo>
                        <a:pt x="232" y="42"/>
                      </a:lnTo>
                      <a:lnTo>
                        <a:pt x="228" y="42"/>
                      </a:lnTo>
                      <a:lnTo>
                        <a:pt x="225" y="39"/>
                      </a:lnTo>
                      <a:lnTo>
                        <a:pt x="218" y="35"/>
                      </a:lnTo>
                      <a:lnTo>
                        <a:pt x="214" y="38"/>
                      </a:lnTo>
                      <a:lnTo>
                        <a:pt x="216" y="42"/>
                      </a:lnTo>
                      <a:lnTo>
                        <a:pt x="219" y="44"/>
                      </a:lnTo>
                      <a:lnTo>
                        <a:pt x="226" y="46"/>
                      </a:lnTo>
                      <a:lnTo>
                        <a:pt x="224" y="53"/>
                      </a:lnTo>
                      <a:lnTo>
                        <a:pt x="225" y="60"/>
                      </a:lnTo>
                      <a:lnTo>
                        <a:pt x="225" y="68"/>
                      </a:lnTo>
                    </a:path>
                  </a:pathLst>
                </a:custGeom>
                <a:solidFill>
                  <a:srgbClr val="00E000"/>
                </a:solidFill>
                <a:ln w="9525" cap="rnd">
                  <a:noFill/>
                  <a:round/>
                  <a:headEnd/>
                  <a:tailEnd/>
                </a:ln>
              </p:spPr>
              <p:txBody>
                <a:bodyPr/>
                <a:lstStyle/>
                <a:p>
                  <a:endParaRPr lang="en-US"/>
                </a:p>
              </p:txBody>
            </p:sp>
            <p:grpSp>
              <p:nvGrpSpPr>
                <p:cNvPr id="16" name="Group 102"/>
                <p:cNvGrpSpPr>
                  <a:grpSpLocks/>
                </p:cNvGrpSpPr>
                <p:nvPr/>
              </p:nvGrpSpPr>
              <p:grpSpPr bwMode="auto">
                <a:xfrm>
                  <a:off x="4166" y="2569"/>
                  <a:ext cx="275" cy="390"/>
                  <a:chOff x="4166" y="2569"/>
                  <a:chExt cx="275" cy="390"/>
                </a:xfrm>
              </p:grpSpPr>
              <p:sp>
                <p:nvSpPr>
                  <p:cNvPr id="36945" name="Freeform 103"/>
                  <p:cNvSpPr>
                    <a:spLocks/>
                  </p:cNvSpPr>
                  <p:nvPr/>
                </p:nvSpPr>
                <p:spPr bwMode="auto">
                  <a:xfrm>
                    <a:off x="4317" y="2588"/>
                    <a:ext cx="34" cy="25"/>
                  </a:xfrm>
                  <a:custGeom>
                    <a:avLst/>
                    <a:gdLst>
                      <a:gd name="T0" fmla="*/ 33 w 34"/>
                      <a:gd name="T1" fmla="*/ 2 h 25"/>
                      <a:gd name="T2" fmla="*/ 33 w 34"/>
                      <a:gd name="T3" fmla="*/ 0 h 25"/>
                      <a:gd name="T4" fmla="*/ 31 w 34"/>
                      <a:gd name="T5" fmla="*/ 0 h 25"/>
                      <a:gd name="T6" fmla="*/ 26 w 34"/>
                      <a:gd name="T7" fmla="*/ 5 h 25"/>
                      <a:gd name="T8" fmla="*/ 17 w 34"/>
                      <a:gd name="T9" fmla="*/ 14 h 25"/>
                      <a:gd name="T10" fmla="*/ 3 w 34"/>
                      <a:gd name="T11" fmla="*/ 17 h 25"/>
                      <a:gd name="T12" fmla="*/ 0 w 34"/>
                      <a:gd name="T13" fmla="*/ 19 h 25"/>
                      <a:gd name="T14" fmla="*/ 0 w 34"/>
                      <a:gd name="T15" fmla="*/ 22 h 25"/>
                      <a:gd name="T16" fmla="*/ 7 w 34"/>
                      <a:gd name="T17" fmla="*/ 24 h 25"/>
                      <a:gd name="T18" fmla="*/ 8 w 34"/>
                      <a:gd name="T19" fmla="*/ 24 h 25"/>
                      <a:gd name="T20" fmla="*/ 15 w 34"/>
                      <a:gd name="T21" fmla="*/ 22 h 25"/>
                      <a:gd name="T22" fmla="*/ 15 w 34"/>
                      <a:gd name="T23" fmla="*/ 22 h 25"/>
                      <a:gd name="T24" fmla="*/ 22 w 34"/>
                      <a:gd name="T25" fmla="*/ 22 h 25"/>
                      <a:gd name="T26" fmla="*/ 26 w 34"/>
                      <a:gd name="T27" fmla="*/ 12 h 25"/>
                      <a:gd name="T28" fmla="*/ 29 w 34"/>
                      <a:gd name="T29" fmla="*/ 12 h 25"/>
                      <a:gd name="T30" fmla="*/ 31 w 34"/>
                      <a:gd name="T31" fmla="*/ 12 h 25"/>
                      <a:gd name="T32" fmla="*/ 33 w 34"/>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5"/>
                      <a:gd name="T53" fmla="*/ 34 w 34"/>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5">
                        <a:moveTo>
                          <a:pt x="33" y="2"/>
                        </a:moveTo>
                        <a:lnTo>
                          <a:pt x="33" y="0"/>
                        </a:lnTo>
                        <a:lnTo>
                          <a:pt x="31" y="0"/>
                        </a:lnTo>
                        <a:lnTo>
                          <a:pt x="26" y="5"/>
                        </a:lnTo>
                        <a:lnTo>
                          <a:pt x="17" y="14"/>
                        </a:lnTo>
                        <a:lnTo>
                          <a:pt x="3" y="17"/>
                        </a:lnTo>
                        <a:lnTo>
                          <a:pt x="0" y="19"/>
                        </a:lnTo>
                        <a:lnTo>
                          <a:pt x="0" y="22"/>
                        </a:lnTo>
                        <a:lnTo>
                          <a:pt x="7" y="24"/>
                        </a:lnTo>
                        <a:lnTo>
                          <a:pt x="8" y="24"/>
                        </a:lnTo>
                        <a:lnTo>
                          <a:pt x="15" y="22"/>
                        </a:lnTo>
                        <a:lnTo>
                          <a:pt x="22" y="22"/>
                        </a:lnTo>
                        <a:lnTo>
                          <a:pt x="26" y="12"/>
                        </a:lnTo>
                        <a:lnTo>
                          <a:pt x="29" y="12"/>
                        </a:lnTo>
                        <a:lnTo>
                          <a:pt x="31" y="12"/>
                        </a:lnTo>
                        <a:lnTo>
                          <a:pt x="33" y="2"/>
                        </a:lnTo>
                      </a:path>
                    </a:pathLst>
                  </a:custGeom>
                  <a:solidFill>
                    <a:srgbClr val="00A000"/>
                  </a:solidFill>
                  <a:ln w="9525" cap="rnd">
                    <a:noFill/>
                    <a:round/>
                    <a:headEnd/>
                    <a:tailEnd/>
                  </a:ln>
                </p:spPr>
                <p:txBody>
                  <a:bodyPr/>
                  <a:lstStyle/>
                  <a:p>
                    <a:endParaRPr lang="en-US"/>
                  </a:p>
                </p:txBody>
              </p:sp>
              <p:sp>
                <p:nvSpPr>
                  <p:cNvPr id="36946" name="Freeform 104"/>
                  <p:cNvSpPr>
                    <a:spLocks/>
                  </p:cNvSpPr>
                  <p:nvPr/>
                </p:nvSpPr>
                <p:spPr bwMode="auto">
                  <a:xfrm>
                    <a:off x="4284" y="2569"/>
                    <a:ext cx="19" cy="35"/>
                  </a:xfrm>
                  <a:custGeom>
                    <a:avLst/>
                    <a:gdLst>
                      <a:gd name="T0" fmla="*/ 17 w 19"/>
                      <a:gd name="T1" fmla="*/ 8 h 35"/>
                      <a:gd name="T2" fmla="*/ 17 w 19"/>
                      <a:gd name="T3" fmla="*/ 2 h 35"/>
                      <a:gd name="T4" fmla="*/ 17 w 19"/>
                      <a:gd name="T5" fmla="*/ 1 h 35"/>
                      <a:gd name="T6" fmla="*/ 15 w 19"/>
                      <a:gd name="T7" fmla="*/ 0 h 35"/>
                      <a:gd name="T8" fmla="*/ 12 w 19"/>
                      <a:gd name="T9" fmla="*/ 0 h 35"/>
                      <a:gd name="T10" fmla="*/ 10 w 19"/>
                      <a:gd name="T11" fmla="*/ 1 h 35"/>
                      <a:gd name="T12" fmla="*/ 2 w 19"/>
                      <a:gd name="T13" fmla="*/ 8 h 35"/>
                      <a:gd name="T14" fmla="*/ 2 w 19"/>
                      <a:gd name="T15" fmla="*/ 10 h 35"/>
                      <a:gd name="T16" fmla="*/ 2 w 19"/>
                      <a:gd name="T17" fmla="*/ 13 h 35"/>
                      <a:gd name="T18" fmla="*/ 1 w 19"/>
                      <a:gd name="T19" fmla="*/ 19 h 35"/>
                      <a:gd name="T20" fmla="*/ 0 w 19"/>
                      <a:gd name="T21" fmla="*/ 23 h 35"/>
                      <a:gd name="T22" fmla="*/ 1 w 19"/>
                      <a:gd name="T23" fmla="*/ 28 h 35"/>
                      <a:gd name="T24" fmla="*/ 3 w 19"/>
                      <a:gd name="T25" fmla="*/ 31 h 35"/>
                      <a:gd name="T26" fmla="*/ 4 w 19"/>
                      <a:gd name="T27" fmla="*/ 33 h 35"/>
                      <a:gd name="T28" fmla="*/ 8 w 19"/>
                      <a:gd name="T29" fmla="*/ 34 h 35"/>
                      <a:gd name="T30" fmla="*/ 11 w 19"/>
                      <a:gd name="T31" fmla="*/ 34 h 35"/>
                      <a:gd name="T32" fmla="*/ 12 w 19"/>
                      <a:gd name="T33" fmla="*/ 29 h 35"/>
                      <a:gd name="T34" fmla="*/ 13 w 19"/>
                      <a:gd name="T35" fmla="*/ 22 h 35"/>
                      <a:gd name="T36" fmla="*/ 15 w 19"/>
                      <a:gd name="T37" fmla="*/ 18 h 35"/>
                      <a:gd name="T38" fmla="*/ 18 w 19"/>
                      <a:gd name="T39" fmla="*/ 13 h 35"/>
                      <a:gd name="T40" fmla="*/ 17 w 19"/>
                      <a:gd name="T41" fmla="*/ 8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35"/>
                      <a:gd name="T65" fmla="*/ 19 w 19"/>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35">
                        <a:moveTo>
                          <a:pt x="17" y="8"/>
                        </a:moveTo>
                        <a:lnTo>
                          <a:pt x="17" y="2"/>
                        </a:lnTo>
                        <a:lnTo>
                          <a:pt x="17" y="1"/>
                        </a:lnTo>
                        <a:lnTo>
                          <a:pt x="15" y="0"/>
                        </a:lnTo>
                        <a:lnTo>
                          <a:pt x="12" y="0"/>
                        </a:lnTo>
                        <a:lnTo>
                          <a:pt x="10" y="1"/>
                        </a:lnTo>
                        <a:lnTo>
                          <a:pt x="2" y="8"/>
                        </a:lnTo>
                        <a:lnTo>
                          <a:pt x="2" y="10"/>
                        </a:lnTo>
                        <a:lnTo>
                          <a:pt x="2" y="13"/>
                        </a:lnTo>
                        <a:lnTo>
                          <a:pt x="1" y="19"/>
                        </a:lnTo>
                        <a:lnTo>
                          <a:pt x="0" y="23"/>
                        </a:lnTo>
                        <a:lnTo>
                          <a:pt x="1" y="28"/>
                        </a:lnTo>
                        <a:lnTo>
                          <a:pt x="3" y="31"/>
                        </a:lnTo>
                        <a:lnTo>
                          <a:pt x="4" y="33"/>
                        </a:lnTo>
                        <a:lnTo>
                          <a:pt x="8" y="34"/>
                        </a:lnTo>
                        <a:lnTo>
                          <a:pt x="11" y="34"/>
                        </a:lnTo>
                        <a:lnTo>
                          <a:pt x="12" y="29"/>
                        </a:lnTo>
                        <a:lnTo>
                          <a:pt x="13" y="22"/>
                        </a:lnTo>
                        <a:lnTo>
                          <a:pt x="15" y="18"/>
                        </a:lnTo>
                        <a:lnTo>
                          <a:pt x="18" y="13"/>
                        </a:lnTo>
                        <a:lnTo>
                          <a:pt x="17" y="8"/>
                        </a:lnTo>
                      </a:path>
                    </a:pathLst>
                  </a:custGeom>
                  <a:solidFill>
                    <a:srgbClr val="00A000"/>
                  </a:solidFill>
                  <a:ln w="9525" cap="rnd">
                    <a:noFill/>
                    <a:round/>
                    <a:headEnd/>
                    <a:tailEnd/>
                  </a:ln>
                </p:spPr>
                <p:txBody>
                  <a:bodyPr/>
                  <a:lstStyle/>
                  <a:p>
                    <a:endParaRPr lang="en-US"/>
                  </a:p>
                </p:txBody>
              </p:sp>
              <p:sp>
                <p:nvSpPr>
                  <p:cNvPr id="36947" name="Freeform 105"/>
                  <p:cNvSpPr>
                    <a:spLocks/>
                  </p:cNvSpPr>
                  <p:nvPr/>
                </p:nvSpPr>
                <p:spPr bwMode="auto">
                  <a:xfrm>
                    <a:off x="4194" y="2589"/>
                    <a:ext cx="80" cy="31"/>
                  </a:xfrm>
                  <a:custGeom>
                    <a:avLst/>
                    <a:gdLst>
                      <a:gd name="T0" fmla="*/ 78 w 80"/>
                      <a:gd name="T1" fmla="*/ 25 h 31"/>
                      <a:gd name="T2" fmla="*/ 79 w 80"/>
                      <a:gd name="T3" fmla="*/ 2 h 31"/>
                      <a:gd name="T4" fmla="*/ 78 w 80"/>
                      <a:gd name="T5" fmla="*/ 1 h 31"/>
                      <a:gd name="T6" fmla="*/ 77 w 80"/>
                      <a:gd name="T7" fmla="*/ 1 h 31"/>
                      <a:gd name="T8" fmla="*/ 73 w 80"/>
                      <a:gd name="T9" fmla="*/ 0 h 31"/>
                      <a:gd name="T10" fmla="*/ 70 w 80"/>
                      <a:gd name="T11" fmla="*/ 1 h 31"/>
                      <a:gd name="T12" fmla="*/ 22 w 80"/>
                      <a:gd name="T13" fmla="*/ 16 h 31"/>
                      <a:gd name="T14" fmla="*/ 10 w 80"/>
                      <a:gd name="T15" fmla="*/ 16 h 31"/>
                      <a:gd name="T16" fmla="*/ 6 w 80"/>
                      <a:gd name="T17" fmla="*/ 18 h 31"/>
                      <a:gd name="T18" fmla="*/ 2 w 80"/>
                      <a:gd name="T19" fmla="*/ 18 h 31"/>
                      <a:gd name="T20" fmla="*/ 0 w 80"/>
                      <a:gd name="T21" fmla="*/ 20 h 31"/>
                      <a:gd name="T22" fmla="*/ 0 w 80"/>
                      <a:gd name="T23" fmla="*/ 24 h 31"/>
                      <a:gd name="T24" fmla="*/ 2 w 80"/>
                      <a:gd name="T25" fmla="*/ 27 h 31"/>
                      <a:gd name="T26" fmla="*/ 2 w 80"/>
                      <a:gd name="T27" fmla="*/ 29 h 31"/>
                      <a:gd name="T28" fmla="*/ 7 w 80"/>
                      <a:gd name="T29" fmla="*/ 30 h 31"/>
                      <a:gd name="T30" fmla="*/ 9 w 80"/>
                      <a:gd name="T31" fmla="*/ 29 h 31"/>
                      <a:gd name="T32" fmla="*/ 11 w 80"/>
                      <a:gd name="T33" fmla="*/ 28 h 31"/>
                      <a:gd name="T34" fmla="*/ 13 w 80"/>
                      <a:gd name="T35" fmla="*/ 24 h 31"/>
                      <a:gd name="T36" fmla="*/ 17 w 80"/>
                      <a:gd name="T37" fmla="*/ 25 h 31"/>
                      <a:gd name="T38" fmla="*/ 19 w 80"/>
                      <a:gd name="T39" fmla="*/ 25 h 31"/>
                      <a:gd name="T40" fmla="*/ 20 w 80"/>
                      <a:gd name="T41" fmla="*/ 27 h 31"/>
                      <a:gd name="T42" fmla="*/ 25 w 80"/>
                      <a:gd name="T43" fmla="*/ 28 h 31"/>
                      <a:gd name="T44" fmla="*/ 29 w 80"/>
                      <a:gd name="T45" fmla="*/ 28 h 31"/>
                      <a:gd name="T46" fmla="*/ 35 w 80"/>
                      <a:gd name="T47" fmla="*/ 28 h 31"/>
                      <a:gd name="T48" fmla="*/ 38 w 80"/>
                      <a:gd name="T49" fmla="*/ 27 h 31"/>
                      <a:gd name="T50" fmla="*/ 41 w 80"/>
                      <a:gd name="T51" fmla="*/ 26 h 31"/>
                      <a:gd name="T52" fmla="*/ 43 w 80"/>
                      <a:gd name="T53" fmla="*/ 25 h 31"/>
                      <a:gd name="T54" fmla="*/ 45 w 80"/>
                      <a:gd name="T55" fmla="*/ 26 h 31"/>
                      <a:gd name="T56" fmla="*/ 48 w 80"/>
                      <a:gd name="T57" fmla="*/ 27 h 31"/>
                      <a:gd name="T58" fmla="*/ 55 w 80"/>
                      <a:gd name="T59" fmla="*/ 29 h 31"/>
                      <a:gd name="T60" fmla="*/ 56 w 80"/>
                      <a:gd name="T61" fmla="*/ 29 h 31"/>
                      <a:gd name="T62" fmla="*/ 57 w 80"/>
                      <a:gd name="T63" fmla="*/ 28 h 31"/>
                      <a:gd name="T64" fmla="*/ 67 w 80"/>
                      <a:gd name="T65" fmla="*/ 23 h 31"/>
                      <a:gd name="T66" fmla="*/ 69 w 80"/>
                      <a:gd name="T67" fmla="*/ 24 h 31"/>
                      <a:gd name="T68" fmla="*/ 71 w 80"/>
                      <a:gd name="T69" fmla="*/ 28 h 31"/>
                      <a:gd name="T70" fmla="*/ 76 w 80"/>
                      <a:gd name="T71" fmla="*/ 28 h 31"/>
                      <a:gd name="T72" fmla="*/ 78 w 80"/>
                      <a:gd name="T73" fmla="*/ 25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31"/>
                      <a:gd name="T113" fmla="*/ 80 w 80"/>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31">
                        <a:moveTo>
                          <a:pt x="78" y="25"/>
                        </a:moveTo>
                        <a:lnTo>
                          <a:pt x="79" y="2"/>
                        </a:lnTo>
                        <a:lnTo>
                          <a:pt x="78" y="1"/>
                        </a:lnTo>
                        <a:lnTo>
                          <a:pt x="77" y="1"/>
                        </a:lnTo>
                        <a:lnTo>
                          <a:pt x="73" y="0"/>
                        </a:lnTo>
                        <a:lnTo>
                          <a:pt x="70" y="1"/>
                        </a:lnTo>
                        <a:lnTo>
                          <a:pt x="22" y="16"/>
                        </a:lnTo>
                        <a:lnTo>
                          <a:pt x="10" y="16"/>
                        </a:lnTo>
                        <a:lnTo>
                          <a:pt x="6" y="18"/>
                        </a:lnTo>
                        <a:lnTo>
                          <a:pt x="2" y="18"/>
                        </a:lnTo>
                        <a:lnTo>
                          <a:pt x="0" y="20"/>
                        </a:lnTo>
                        <a:lnTo>
                          <a:pt x="0" y="24"/>
                        </a:lnTo>
                        <a:lnTo>
                          <a:pt x="2" y="27"/>
                        </a:lnTo>
                        <a:lnTo>
                          <a:pt x="2" y="29"/>
                        </a:lnTo>
                        <a:lnTo>
                          <a:pt x="7" y="30"/>
                        </a:lnTo>
                        <a:lnTo>
                          <a:pt x="9" y="29"/>
                        </a:lnTo>
                        <a:lnTo>
                          <a:pt x="11" y="28"/>
                        </a:lnTo>
                        <a:lnTo>
                          <a:pt x="13" y="24"/>
                        </a:lnTo>
                        <a:lnTo>
                          <a:pt x="17" y="25"/>
                        </a:lnTo>
                        <a:lnTo>
                          <a:pt x="19" y="25"/>
                        </a:lnTo>
                        <a:lnTo>
                          <a:pt x="20" y="27"/>
                        </a:lnTo>
                        <a:lnTo>
                          <a:pt x="25" y="28"/>
                        </a:lnTo>
                        <a:lnTo>
                          <a:pt x="29" y="28"/>
                        </a:lnTo>
                        <a:lnTo>
                          <a:pt x="35" y="28"/>
                        </a:lnTo>
                        <a:lnTo>
                          <a:pt x="38" y="27"/>
                        </a:lnTo>
                        <a:lnTo>
                          <a:pt x="41" y="26"/>
                        </a:lnTo>
                        <a:lnTo>
                          <a:pt x="43" y="25"/>
                        </a:lnTo>
                        <a:lnTo>
                          <a:pt x="45" y="26"/>
                        </a:lnTo>
                        <a:lnTo>
                          <a:pt x="48" y="27"/>
                        </a:lnTo>
                        <a:lnTo>
                          <a:pt x="55" y="29"/>
                        </a:lnTo>
                        <a:lnTo>
                          <a:pt x="56" y="29"/>
                        </a:lnTo>
                        <a:lnTo>
                          <a:pt x="57" y="28"/>
                        </a:lnTo>
                        <a:lnTo>
                          <a:pt x="67" y="23"/>
                        </a:lnTo>
                        <a:lnTo>
                          <a:pt x="69" y="24"/>
                        </a:lnTo>
                        <a:lnTo>
                          <a:pt x="71" y="28"/>
                        </a:lnTo>
                        <a:lnTo>
                          <a:pt x="76" y="28"/>
                        </a:lnTo>
                        <a:lnTo>
                          <a:pt x="78" y="25"/>
                        </a:lnTo>
                      </a:path>
                    </a:pathLst>
                  </a:custGeom>
                  <a:solidFill>
                    <a:srgbClr val="00A000"/>
                  </a:solidFill>
                  <a:ln w="9525" cap="rnd">
                    <a:noFill/>
                    <a:round/>
                    <a:headEnd/>
                    <a:tailEnd/>
                  </a:ln>
                </p:spPr>
                <p:txBody>
                  <a:bodyPr/>
                  <a:lstStyle/>
                  <a:p>
                    <a:endParaRPr lang="en-US"/>
                  </a:p>
                </p:txBody>
              </p:sp>
              <p:sp>
                <p:nvSpPr>
                  <p:cNvPr id="36948" name="Freeform 106"/>
                  <p:cNvSpPr>
                    <a:spLocks/>
                  </p:cNvSpPr>
                  <p:nvPr/>
                </p:nvSpPr>
                <p:spPr bwMode="auto">
                  <a:xfrm>
                    <a:off x="4166" y="2681"/>
                    <a:ext cx="82" cy="37"/>
                  </a:xfrm>
                  <a:custGeom>
                    <a:avLst/>
                    <a:gdLst>
                      <a:gd name="T0" fmla="*/ 52 w 82"/>
                      <a:gd name="T1" fmla="*/ 10 h 37"/>
                      <a:gd name="T2" fmla="*/ 64 w 82"/>
                      <a:gd name="T3" fmla="*/ 8 h 37"/>
                      <a:gd name="T4" fmla="*/ 65 w 82"/>
                      <a:gd name="T5" fmla="*/ 8 h 37"/>
                      <a:gd name="T6" fmla="*/ 68 w 82"/>
                      <a:gd name="T7" fmla="*/ 10 h 37"/>
                      <a:gd name="T8" fmla="*/ 77 w 82"/>
                      <a:gd name="T9" fmla="*/ 18 h 37"/>
                      <a:gd name="T10" fmla="*/ 81 w 82"/>
                      <a:gd name="T11" fmla="*/ 20 h 37"/>
                      <a:gd name="T12" fmla="*/ 78 w 82"/>
                      <a:gd name="T13" fmla="*/ 25 h 37"/>
                      <a:gd name="T14" fmla="*/ 71 w 82"/>
                      <a:gd name="T15" fmla="*/ 33 h 37"/>
                      <a:gd name="T16" fmla="*/ 67 w 82"/>
                      <a:gd name="T17" fmla="*/ 35 h 37"/>
                      <a:gd name="T18" fmla="*/ 65 w 82"/>
                      <a:gd name="T19" fmla="*/ 35 h 37"/>
                      <a:gd name="T20" fmla="*/ 61 w 82"/>
                      <a:gd name="T21" fmla="*/ 36 h 37"/>
                      <a:gd name="T22" fmla="*/ 57 w 82"/>
                      <a:gd name="T23" fmla="*/ 36 h 37"/>
                      <a:gd name="T24" fmla="*/ 56 w 82"/>
                      <a:gd name="T25" fmla="*/ 34 h 37"/>
                      <a:gd name="T26" fmla="*/ 54 w 82"/>
                      <a:gd name="T27" fmla="*/ 34 h 37"/>
                      <a:gd name="T28" fmla="*/ 47 w 82"/>
                      <a:gd name="T29" fmla="*/ 34 h 37"/>
                      <a:gd name="T30" fmla="*/ 43 w 82"/>
                      <a:gd name="T31" fmla="*/ 31 h 37"/>
                      <a:gd name="T32" fmla="*/ 40 w 82"/>
                      <a:gd name="T33" fmla="*/ 31 h 37"/>
                      <a:gd name="T34" fmla="*/ 34 w 82"/>
                      <a:gd name="T35" fmla="*/ 33 h 37"/>
                      <a:gd name="T36" fmla="*/ 28 w 82"/>
                      <a:gd name="T37" fmla="*/ 28 h 37"/>
                      <a:gd name="T38" fmla="*/ 25 w 82"/>
                      <a:gd name="T39" fmla="*/ 28 h 37"/>
                      <a:gd name="T40" fmla="*/ 18 w 82"/>
                      <a:gd name="T41" fmla="*/ 26 h 37"/>
                      <a:gd name="T42" fmla="*/ 13 w 82"/>
                      <a:gd name="T43" fmla="*/ 24 h 37"/>
                      <a:gd name="T44" fmla="*/ 12 w 82"/>
                      <a:gd name="T45" fmla="*/ 23 h 37"/>
                      <a:gd name="T46" fmla="*/ 6 w 82"/>
                      <a:gd name="T47" fmla="*/ 16 h 37"/>
                      <a:gd name="T48" fmla="*/ 2 w 82"/>
                      <a:gd name="T49" fmla="*/ 11 h 37"/>
                      <a:gd name="T50" fmla="*/ 1 w 82"/>
                      <a:gd name="T51" fmla="*/ 7 h 37"/>
                      <a:gd name="T52" fmla="*/ 1 w 82"/>
                      <a:gd name="T53" fmla="*/ 4 h 37"/>
                      <a:gd name="T54" fmla="*/ 0 w 82"/>
                      <a:gd name="T55" fmla="*/ 3 h 37"/>
                      <a:gd name="T56" fmla="*/ 2 w 82"/>
                      <a:gd name="T57" fmla="*/ 2 h 37"/>
                      <a:gd name="T58" fmla="*/ 6 w 82"/>
                      <a:gd name="T59" fmla="*/ 0 h 37"/>
                      <a:gd name="T60" fmla="*/ 10 w 82"/>
                      <a:gd name="T61" fmla="*/ 0 h 37"/>
                      <a:gd name="T62" fmla="*/ 13 w 82"/>
                      <a:gd name="T63" fmla="*/ 0 h 37"/>
                      <a:gd name="T64" fmla="*/ 19 w 82"/>
                      <a:gd name="T65" fmla="*/ 1 h 37"/>
                      <a:gd name="T66" fmla="*/ 24 w 82"/>
                      <a:gd name="T67" fmla="*/ 3 h 37"/>
                      <a:gd name="T68" fmla="*/ 34 w 82"/>
                      <a:gd name="T69" fmla="*/ 3 h 37"/>
                      <a:gd name="T70" fmla="*/ 43 w 82"/>
                      <a:gd name="T71" fmla="*/ 7 h 37"/>
                      <a:gd name="T72" fmla="*/ 52 w 82"/>
                      <a:gd name="T73" fmla="*/ 1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37"/>
                      <a:gd name="T113" fmla="*/ 82 w 82"/>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37">
                        <a:moveTo>
                          <a:pt x="52" y="10"/>
                        </a:moveTo>
                        <a:lnTo>
                          <a:pt x="64" y="8"/>
                        </a:lnTo>
                        <a:lnTo>
                          <a:pt x="65" y="8"/>
                        </a:lnTo>
                        <a:lnTo>
                          <a:pt x="68" y="10"/>
                        </a:lnTo>
                        <a:lnTo>
                          <a:pt x="77" y="18"/>
                        </a:lnTo>
                        <a:lnTo>
                          <a:pt x="81" y="20"/>
                        </a:lnTo>
                        <a:lnTo>
                          <a:pt x="78" y="25"/>
                        </a:lnTo>
                        <a:lnTo>
                          <a:pt x="71" y="33"/>
                        </a:lnTo>
                        <a:lnTo>
                          <a:pt x="67" y="35"/>
                        </a:lnTo>
                        <a:lnTo>
                          <a:pt x="65" y="35"/>
                        </a:lnTo>
                        <a:lnTo>
                          <a:pt x="61" y="36"/>
                        </a:lnTo>
                        <a:lnTo>
                          <a:pt x="57" y="36"/>
                        </a:lnTo>
                        <a:lnTo>
                          <a:pt x="56" y="34"/>
                        </a:lnTo>
                        <a:lnTo>
                          <a:pt x="54" y="34"/>
                        </a:lnTo>
                        <a:lnTo>
                          <a:pt x="47" y="34"/>
                        </a:lnTo>
                        <a:lnTo>
                          <a:pt x="43" y="31"/>
                        </a:lnTo>
                        <a:lnTo>
                          <a:pt x="40" y="31"/>
                        </a:lnTo>
                        <a:lnTo>
                          <a:pt x="34" y="33"/>
                        </a:lnTo>
                        <a:lnTo>
                          <a:pt x="28" y="28"/>
                        </a:lnTo>
                        <a:lnTo>
                          <a:pt x="25" y="28"/>
                        </a:lnTo>
                        <a:lnTo>
                          <a:pt x="18" y="26"/>
                        </a:lnTo>
                        <a:lnTo>
                          <a:pt x="13" y="24"/>
                        </a:lnTo>
                        <a:lnTo>
                          <a:pt x="12" y="23"/>
                        </a:lnTo>
                        <a:lnTo>
                          <a:pt x="6" y="16"/>
                        </a:lnTo>
                        <a:lnTo>
                          <a:pt x="2" y="11"/>
                        </a:lnTo>
                        <a:lnTo>
                          <a:pt x="1" y="7"/>
                        </a:lnTo>
                        <a:lnTo>
                          <a:pt x="1" y="4"/>
                        </a:lnTo>
                        <a:lnTo>
                          <a:pt x="0" y="3"/>
                        </a:lnTo>
                        <a:lnTo>
                          <a:pt x="2" y="2"/>
                        </a:lnTo>
                        <a:lnTo>
                          <a:pt x="6" y="0"/>
                        </a:lnTo>
                        <a:lnTo>
                          <a:pt x="10" y="0"/>
                        </a:lnTo>
                        <a:lnTo>
                          <a:pt x="13" y="0"/>
                        </a:lnTo>
                        <a:lnTo>
                          <a:pt x="19" y="1"/>
                        </a:lnTo>
                        <a:lnTo>
                          <a:pt x="24" y="3"/>
                        </a:lnTo>
                        <a:lnTo>
                          <a:pt x="34" y="3"/>
                        </a:lnTo>
                        <a:lnTo>
                          <a:pt x="43" y="7"/>
                        </a:lnTo>
                        <a:lnTo>
                          <a:pt x="52" y="10"/>
                        </a:lnTo>
                      </a:path>
                    </a:pathLst>
                  </a:custGeom>
                  <a:solidFill>
                    <a:srgbClr val="00A000"/>
                  </a:solidFill>
                  <a:ln w="9525" cap="rnd">
                    <a:noFill/>
                    <a:round/>
                    <a:headEnd/>
                    <a:tailEnd/>
                  </a:ln>
                </p:spPr>
                <p:txBody>
                  <a:bodyPr/>
                  <a:lstStyle/>
                  <a:p>
                    <a:endParaRPr lang="en-US"/>
                  </a:p>
                </p:txBody>
              </p:sp>
              <p:sp>
                <p:nvSpPr>
                  <p:cNvPr id="36949" name="Freeform 107"/>
                  <p:cNvSpPr>
                    <a:spLocks/>
                  </p:cNvSpPr>
                  <p:nvPr/>
                </p:nvSpPr>
                <p:spPr bwMode="auto">
                  <a:xfrm>
                    <a:off x="4421" y="2696"/>
                    <a:ext cx="20" cy="17"/>
                  </a:xfrm>
                  <a:custGeom>
                    <a:avLst/>
                    <a:gdLst>
                      <a:gd name="T0" fmla="*/ 7 w 20"/>
                      <a:gd name="T1" fmla="*/ 16 h 17"/>
                      <a:gd name="T2" fmla="*/ 15 w 20"/>
                      <a:gd name="T3" fmla="*/ 11 h 17"/>
                      <a:gd name="T4" fmla="*/ 19 w 20"/>
                      <a:gd name="T5" fmla="*/ 4 h 17"/>
                      <a:gd name="T6" fmla="*/ 17 w 20"/>
                      <a:gd name="T7" fmla="*/ 1 h 17"/>
                      <a:gd name="T8" fmla="*/ 14 w 20"/>
                      <a:gd name="T9" fmla="*/ 4 h 17"/>
                      <a:gd name="T10" fmla="*/ 7 w 20"/>
                      <a:gd name="T11" fmla="*/ 4 h 17"/>
                      <a:gd name="T12" fmla="*/ 7 w 20"/>
                      <a:gd name="T13" fmla="*/ 1 h 17"/>
                      <a:gd name="T14" fmla="*/ 4 w 20"/>
                      <a:gd name="T15" fmla="*/ 0 h 17"/>
                      <a:gd name="T16" fmla="*/ 1 w 20"/>
                      <a:gd name="T17" fmla="*/ 0 h 17"/>
                      <a:gd name="T18" fmla="*/ 0 w 20"/>
                      <a:gd name="T19" fmla="*/ 2 h 17"/>
                      <a:gd name="T20" fmla="*/ 2 w 20"/>
                      <a:gd name="T21" fmla="*/ 8 h 17"/>
                      <a:gd name="T22" fmla="*/ 7 w 20"/>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7"/>
                      <a:gd name="T38" fmla="*/ 20 w 20"/>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7">
                        <a:moveTo>
                          <a:pt x="7" y="16"/>
                        </a:moveTo>
                        <a:lnTo>
                          <a:pt x="15" y="11"/>
                        </a:lnTo>
                        <a:lnTo>
                          <a:pt x="19" y="4"/>
                        </a:lnTo>
                        <a:lnTo>
                          <a:pt x="17" y="1"/>
                        </a:lnTo>
                        <a:lnTo>
                          <a:pt x="14" y="4"/>
                        </a:lnTo>
                        <a:lnTo>
                          <a:pt x="7" y="4"/>
                        </a:lnTo>
                        <a:lnTo>
                          <a:pt x="7" y="1"/>
                        </a:lnTo>
                        <a:lnTo>
                          <a:pt x="4" y="0"/>
                        </a:lnTo>
                        <a:lnTo>
                          <a:pt x="1" y="0"/>
                        </a:lnTo>
                        <a:lnTo>
                          <a:pt x="0" y="2"/>
                        </a:lnTo>
                        <a:lnTo>
                          <a:pt x="2" y="8"/>
                        </a:lnTo>
                        <a:lnTo>
                          <a:pt x="7" y="16"/>
                        </a:lnTo>
                      </a:path>
                    </a:pathLst>
                  </a:custGeom>
                  <a:solidFill>
                    <a:srgbClr val="00A000"/>
                  </a:solidFill>
                  <a:ln w="9525" cap="rnd">
                    <a:noFill/>
                    <a:round/>
                    <a:headEnd/>
                    <a:tailEnd/>
                  </a:ln>
                </p:spPr>
                <p:txBody>
                  <a:bodyPr/>
                  <a:lstStyle/>
                  <a:p>
                    <a:endParaRPr lang="en-US"/>
                  </a:p>
                </p:txBody>
              </p:sp>
              <p:sp>
                <p:nvSpPr>
                  <p:cNvPr id="36950" name="Freeform 108"/>
                  <p:cNvSpPr>
                    <a:spLocks/>
                  </p:cNvSpPr>
                  <p:nvPr/>
                </p:nvSpPr>
                <p:spPr bwMode="auto">
                  <a:xfrm>
                    <a:off x="4288" y="2711"/>
                    <a:ext cx="86" cy="51"/>
                  </a:xfrm>
                  <a:custGeom>
                    <a:avLst/>
                    <a:gdLst>
                      <a:gd name="T0" fmla="*/ 65 w 86"/>
                      <a:gd name="T1" fmla="*/ 31 h 51"/>
                      <a:gd name="T2" fmla="*/ 83 w 86"/>
                      <a:gd name="T3" fmla="*/ 15 h 51"/>
                      <a:gd name="T4" fmla="*/ 85 w 86"/>
                      <a:gd name="T5" fmla="*/ 9 h 51"/>
                      <a:gd name="T6" fmla="*/ 85 w 86"/>
                      <a:gd name="T7" fmla="*/ 5 h 51"/>
                      <a:gd name="T8" fmla="*/ 85 w 86"/>
                      <a:gd name="T9" fmla="*/ 1 h 51"/>
                      <a:gd name="T10" fmla="*/ 83 w 86"/>
                      <a:gd name="T11" fmla="*/ 0 h 51"/>
                      <a:gd name="T12" fmla="*/ 80 w 86"/>
                      <a:gd name="T13" fmla="*/ 0 h 51"/>
                      <a:gd name="T14" fmla="*/ 78 w 86"/>
                      <a:gd name="T15" fmla="*/ 1 h 51"/>
                      <a:gd name="T16" fmla="*/ 76 w 86"/>
                      <a:gd name="T17" fmla="*/ 2 h 51"/>
                      <a:gd name="T18" fmla="*/ 74 w 86"/>
                      <a:gd name="T19" fmla="*/ 6 h 51"/>
                      <a:gd name="T20" fmla="*/ 53 w 86"/>
                      <a:gd name="T21" fmla="*/ 11 h 51"/>
                      <a:gd name="T22" fmla="*/ 51 w 86"/>
                      <a:gd name="T23" fmla="*/ 11 h 51"/>
                      <a:gd name="T24" fmla="*/ 25 w 86"/>
                      <a:gd name="T25" fmla="*/ 32 h 51"/>
                      <a:gd name="T26" fmla="*/ 20 w 86"/>
                      <a:gd name="T27" fmla="*/ 34 h 51"/>
                      <a:gd name="T28" fmla="*/ 12 w 86"/>
                      <a:gd name="T29" fmla="*/ 35 h 51"/>
                      <a:gd name="T30" fmla="*/ 3 w 86"/>
                      <a:gd name="T31" fmla="*/ 36 h 51"/>
                      <a:gd name="T32" fmla="*/ 1 w 86"/>
                      <a:gd name="T33" fmla="*/ 38 h 51"/>
                      <a:gd name="T34" fmla="*/ 0 w 86"/>
                      <a:gd name="T35" fmla="*/ 44 h 51"/>
                      <a:gd name="T36" fmla="*/ 0 w 86"/>
                      <a:gd name="T37" fmla="*/ 48 h 51"/>
                      <a:gd name="T38" fmla="*/ 8 w 86"/>
                      <a:gd name="T39" fmla="*/ 42 h 51"/>
                      <a:gd name="T40" fmla="*/ 5 w 86"/>
                      <a:gd name="T41" fmla="*/ 50 h 51"/>
                      <a:gd name="T42" fmla="*/ 10 w 86"/>
                      <a:gd name="T43" fmla="*/ 42 h 51"/>
                      <a:gd name="T44" fmla="*/ 12 w 86"/>
                      <a:gd name="T45" fmla="*/ 43 h 51"/>
                      <a:gd name="T46" fmla="*/ 15 w 86"/>
                      <a:gd name="T47" fmla="*/ 44 h 51"/>
                      <a:gd name="T48" fmla="*/ 24 w 86"/>
                      <a:gd name="T49" fmla="*/ 39 h 51"/>
                      <a:gd name="T50" fmla="*/ 34 w 86"/>
                      <a:gd name="T51" fmla="*/ 39 h 51"/>
                      <a:gd name="T52" fmla="*/ 47 w 86"/>
                      <a:gd name="T53" fmla="*/ 35 h 51"/>
                      <a:gd name="T54" fmla="*/ 56 w 86"/>
                      <a:gd name="T55" fmla="*/ 35 h 51"/>
                      <a:gd name="T56" fmla="*/ 65 w 86"/>
                      <a:gd name="T57" fmla="*/ 31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51"/>
                      <a:gd name="T89" fmla="*/ 86 w 8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51">
                        <a:moveTo>
                          <a:pt x="65" y="31"/>
                        </a:moveTo>
                        <a:lnTo>
                          <a:pt x="83" y="15"/>
                        </a:lnTo>
                        <a:lnTo>
                          <a:pt x="85" y="9"/>
                        </a:lnTo>
                        <a:lnTo>
                          <a:pt x="85" y="5"/>
                        </a:lnTo>
                        <a:lnTo>
                          <a:pt x="85" y="1"/>
                        </a:lnTo>
                        <a:lnTo>
                          <a:pt x="83" y="0"/>
                        </a:lnTo>
                        <a:lnTo>
                          <a:pt x="80" y="0"/>
                        </a:lnTo>
                        <a:lnTo>
                          <a:pt x="78" y="1"/>
                        </a:lnTo>
                        <a:lnTo>
                          <a:pt x="76" y="2"/>
                        </a:lnTo>
                        <a:lnTo>
                          <a:pt x="74" y="6"/>
                        </a:lnTo>
                        <a:lnTo>
                          <a:pt x="53" y="11"/>
                        </a:lnTo>
                        <a:lnTo>
                          <a:pt x="51" y="11"/>
                        </a:lnTo>
                        <a:lnTo>
                          <a:pt x="25" y="32"/>
                        </a:lnTo>
                        <a:lnTo>
                          <a:pt x="20" y="34"/>
                        </a:lnTo>
                        <a:lnTo>
                          <a:pt x="12" y="35"/>
                        </a:lnTo>
                        <a:lnTo>
                          <a:pt x="3" y="36"/>
                        </a:lnTo>
                        <a:lnTo>
                          <a:pt x="1" y="38"/>
                        </a:lnTo>
                        <a:lnTo>
                          <a:pt x="0" y="44"/>
                        </a:lnTo>
                        <a:lnTo>
                          <a:pt x="0" y="48"/>
                        </a:lnTo>
                        <a:lnTo>
                          <a:pt x="8" y="42"/>
                        </a:lnTo>
                        <a:lnTo>
                          <a:pt x="5" y="50"/>
                        </a:lnTo>
                        <a:lnTo>
                          <a:pt x="10" y="42"/>
                        </a:lnTo>
                        <a:lnTo>
                          <a:pt x="12" y="43"/>
                        </a:lnTo>
                        <a:lnTo>
                          <a:pt x="15" y="44"/>
                        </a:lnTo>
                        <a:lnTo>
                          <a:pt x="24" y="39"/>
                        </a:lnTo>
                        <a:lnTo>
                          <a:pt x="34" y="39"/>
                        </a:lnTo>
                        <a:lnTo>
                          <a:pt x="47" y="35"/>
                        </a:lnTo>
                        <a:lnTo>
                          <a:pt x="56" y="35"/>
                        </a:lnTo>
                        <a:lnTo>
                          <a:pt x="65" y="31"/>
                        </a:lnTo>
                      </a:path>
                    </a:pathLst>
                  </a:custGeom>
                  <a:solidFill>
                    <a:srgbClr val="00A000"/>
                  </a:solidFill>
                  <a:ln w="9525" cap="rnd">
                    <a:noFill/>
                    <a:round/>
                    <a:headEnd/>
                    <a:tailEnd/>
                  </a:ln>
                </p:spPr>
                <p:txBody>
                  <a:bodyPr/>
                  <a:lstStyle/>
                  <a:p>
                    <a:endParaRPr lang="en-US"/>
                  </a:p>
                </p:txBody>
              </p:sp>
              <p:sp>
                <p:nvSpPr>
                  <p:cNvPr id="36951" name="Freeform 109"/>
                  <p:cNvSpPr>
                    <a:spLocks/>
                  </p:cNvSpPr>
                  <p:nvPr/>
                </p:nvSpPr>
                <p:spPr bwMode="auto">
                  <a:xfrm>
                    <a:off x="4166" y="2771"/>
                    <a:ext cx="39" cy="45"/>
                  </a:xfrm>
                  <a:custGeom>
                    <a:avLst/>
                    <a:gdLst>
                      <a:gd name="T0" fmla="*/ 12 w 39"/>
                      <a:gd name="T1" fmla="*/ 34 h 45"/>
                      <a:gd name="T2" fmla="*/ 20 w 39"/>
                      <a:gd name="T3" fmla="*/ 34 h 45"/>
                      <a:gd name="T4" fmla="*/ 24 w 39"/>
                      <a:gd name="T5" fmla="*/ 36 h 45"/>
                      <a:gd name="T6" fmla="*/ 31 w 39"/>
                      <a:gd name="T7" fmla="*/ 41 h 45"/>
                      <a:gd name="T8" fmla="*/ 32 w 39"/>
                      <a:gd name="T9" fmla="*/ 44 h 45"/>
                      <a:gd name="T10" fmla="*/ 38 w 39"/>
                      <a:gd name="T11" fmla="*/ 44 h 45"/>
                      <a:gd name="T12" fmla="*/ 33 w 39"/>
                      <a:gd name="T13" fmla="*/ 29 h 45"/>
                      <a:gd name="T14" fmla="*/ 30 w 39"/>
                      <a:gd name="T15" fmla="*/ 25 h 45"/>
                      <a:gd name="T16" fmla="*/ 29 w 39"/>
                      <a:gd name="T17" fmla="*/ 23 h 45"/>
                      <a:gd name="T18" fmla="*/ 30 w 39"/>
                      <a:gd name="T19" fmla="*/ 13 h 45"/>
                      <a:gd name="T20" fmla="*/ 29 w 39"/>
                      <a:gd name="T21" fmla="*/ 9 h 45"/>
                      <a:gd name="T22" fmla="*/ 24 w 39"/>
                      <a:gd name="T23" fmla="*/ 7 h 45"/>
                      <a:gd name="T24" fmla="*/ 21 w 39"/>
                      <a:gd name="T25" fmla="*/ 5 h 45"/>
                      <a:gd name="T26" fmla="*/ 14 w 39"/>
                      <a:gd name="T27" fmla="*/ 4 h 45"/>
                      <a:gd name="T28" fmla="*/ 11 w 39"/>
                      <a:gd name="T29" fmla="*/ 1 h 45"/>
                      <a:gd name="T30" fmla="*/ 8 w 39"/>
                      <a:gd name="T31" fmla="*/ 1 h 45"/>
                      <a:gd name="T32" fmla="*/ 2 w 39"/>
                      <a:gd name="T33" fmla="*/ 0 h 45"/>
                      <a:gd name="T34" fmla="*/ 0 w 39"/>
                      <a:gd name="T35" fmla="*/ 0 h 45"/>
                      <a:gd name="T36" fmla="*/ 0 w 39"/>
                      <a:gd name="T37" fmla="*/ 2 h 45"/>
                      <a:gd name="T38" fmla="*/ 1 w 39"/>
                      <a:gd name="T39" fmla="*/ 3 h 45"/>
                      <a:gd name="T40" fmla="*/ 2 w 39"/>
                      <a:gd name="T41" fmla="*/ 5 h 45"/>
                      <a:gd name="T42" fmla="*/ 5 w 39"/>
                      <a:gd name="T43" fmla="*/ 9 h 45"/>
                      <a:gd name="T44" fmla="*/ 8 w 39"/>
                      <a:gd name="T45" fmla="*/ 14 h 45"/>
                      <a:gd name="T46" fmla="*/ 9 w 39"/>
                      <a:gd name="T47" fmla="*/ 19 h 45"/>
                      <a:gd name="T48" fmla="*/ 11 w 39"/>
                      <a:gd name="T49" fmla="*/ 25 h 45"/>
                      <a:gd name="T50" fmla="*/ 12 w 39"/>
                      <a:gd name="T51" fmla="*/ 34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45"/>
                      <a:gd name="T80" fmla="*/ 39 w 39"/>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45">
                        <a:moveTo>
                          <a:pt x="12" y="34"/>
                        </a:moveTo>
                        <a:lnTo>
                          <a:pt x="20" y="34"/>
                        </a:lnTo>
                        <a:lnTo>
                          <a:pt x="24" y="36"/>
                        </a:lnTo>
                        <a:lnTo>
                          <a:pt x="31" y="41"/>
                        </a:lnTo>
                        <a:lnTo>
                          <a:pt x="32" y="44"/>
                        </a:lnTo>
                        <a:lnTo>
                          <a:pt x="38" y="44"/>
                        </a:lnTo>
                        <a:lnTo>
                          <a:pt x="33" y="29"/>
                        </a:lnTo>
                        <a:lnTo>
                          <a:pt x="30" y="25"/>
                        </a:lnTo>
                        <a:lnTo>
                          <a:pt x="29" y="23"/>
                        </a:lnTo>
                        <a:lnTo>
                          <a:pt x="30" y="13"/>
                        </a:lnTo>
                        <a:lnTo>
                          <a:pt x="29" y="9"/>
                        </a:lnTo>
                        <a:lnTo>
                          <a:pt x="24" y="7"/>
                        </a:lnTo>
                        <a:lnTo>
                          <a:pt x="21" y="5"/>
                        </a:lnTo>
                        <a:lnTo>
                          <a:pt x="14" y="4"/>
                        </a:lnTo>
                        <a:lnTo>
                          <a:pt x="11" y="1"/>
                        </a:lnTo>
                        <a:lnTo>
                          <a:pt x="8" y="1"/>
                        </a:lnTo>
                        <a:lnTo>
                          <a:pt x="2" y="0"/>
                        </a:lnTo>
                        <a:lnTo>
                          <a:pt x="0" y="0"/>
                        </a:lnTo>
                        <a:lnTo>
                          <a:pt x="0" y="2"/>
                        </a:lnTo>
                        <a:lnTo>
                          <a:pt x="1" y="3"/>
                        </a:lnTo>
                        <a:lnTo>
                          <a:pt x="2" y="5"/>
                        </a:lnTo>
                        <a:lnTo>
                          <a:pt x="5" y="9"/>
                        </a:lnTo>
                        <a:lnTo>
                          <a:pt x="8" y="14"/>
                        </a:lnTo>
                        <a:lnTo>
                          <a:pt x="9" y="19"/>
                        </a:lnTo>
                        <a:lnTo>
                          <a:pt x="11" y="25"/>
                        </a:lnTo>
                        <a:lnTo>
                          <a:pt x="12" y="34"/>
                        </a:lnTo>
                      </a:path>
                    </a:pathLst>
                  </a:custGeom>
                  <a:solidFill>
                    <a:srgbClr val="00A000"/>
                  </a:solidFill>
                  <a:ln w="9525" cap="rnd">
                    <a:noFill/>
                    <a:round/>
                    <a:headEnd/>
                    <a:tailEnd/>
                  </a:ln>
                </p:spPr>
                <p:txBody>
                  <a:bodyPr/>
                  <a:lstStyle/>
                  <a:p>
                    <a:endParaRPr lang="en-US"/>
                  </a:p>
                </p:txBody>
              </p:sp>
              <p:sp>
                <p:nvSpPr>
                  <p:cNvPr id="36952" name="Freeform 110"/>
                  <p:cNvSpPr>
                    <a:spLocks/>
                  </p:cNvSpPr>
                  <p:nvPr/>
                </p:nvSpPr>
                <p:spPr bwMode="auto">
                  <a:xfrm>
                    <a:off x="4247" y="2760"/>
                    <a:ext cx="17" cy="28"/>
                  </a:xfrm>
                  <a:custGeom>
                    <a:avLst/>
                    <a:gdLst>
                      <a:gd name="T0" fmla="*/ 14 w 17"/>
                      <a:gd name="T1" fmla="*/ 16 h 28"/>
                      <a:gd name="T2" fmla="*/ 16 w 17"/>
                      <a:gd name="T3" fmla="*/ 5 h 28"/>
                      <a:gd name="T4" fmla="*/ 14 w 17"/>
                      <a:gd name="T5" fmla="*/ 4 h 28"/>
                      <a:gd name="T6" fmla="*/ 9 w 17"/>
                      <a:gd name="T7" fmla="*/ 0 h 28"/>
                      <a:gd name="T8" fmla="*/ 6 w 17"/>
                      <a:gd name="T9" fmla="*/ 0 h 28"/>
                      <a:gd name="T10" fmla="*/ 6 w 17"/>
                      <a:gd name="T11" fmla="*/ 2 h 28"/>
                      <a:gd name="T12" fmla="*/ 3 w 17"/>
                      <a:gd name="T13" fmla="*/ 15 h 28"/>
                      <a:gd name="T14" fmla="*/ 1 w 17"/>
                      <a:gd name="T15" fmla="*/ 21 h 28"/>
                      <a:gd name="T16" fmla="*/ 0 w 17"/>
                      <a:gd name="T17" fmla="*/ 25 h 28"/>
                      <a:gd name="T18" fmla="*/ 0 w 17"/>
                      <a:gd name="T19" fmla="*/ 26 h 28"/>
                      <a:gd name="T20" fmla="*/ 3 w 17"/>
                      <a:gd name="T21" fmla="*/ 27 h 28"/>
                      <a:gd name="T22" fmla="*/ 3 w 17"/>
                      <a:gd name="T23" fmla="*/ 27 h 28"/>
                      <a:gd name="T24" fmla="*/ 4 w 17"/>
                      <a:gd name="T25" fmla="*/ 26 h 28"/>
                      <a:gd name="T26" fmla="*/ 8 w 17"/>
                      <a:gd name="T27" fmla="*/ 24 h 28"/>
                      <a:gd name="T28" fmla="*/ 11 w 17"/>
                      <a:gd name="T29" fmla="*/ 21 h 28"/>
                      <a:gd name="T30" fmla="*/ 14 w 17"/>
                      <a:gd name="T31" fmla="*/ 1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8"/>
                      <a:gd name="T50" fmla="*/ 17 w 17"/>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8">
                        <a:moveTo>
                          <a:pt x="14" y="16"/>
                        </a:moveTo>
                        <a:lnTo>
                          <a:pt x="16" y="5"/>
                        </a:lnTo>
                        <a:lnTo>
                          <a:pt x="14" y="4"/>
                        </a:lnTo>
                        <a:lnTo>
                          <a:pt x="9" y="0"/>
                        </a:lnTo>
                        <a:lnTo>
                          <a:pt x="6" y="0"/>
                        </a:lnTo>
                        <a:lnTo>
                          <a:pt x="6" y="2"/>
                        </a:lnTo>
                        <a:lnTo>
                          <a:pt x="3" y="15"/>
                        </a:lnTo>
                        <a:lnTo>
                          <a:pt x="1" y="21"/>
                        </a:lnTo>
                        <a:lnTo>
                          <a:pt x="0" y="25"/>
                        </a:lnTo>
                        <a:lnTo>
                          <a:pt x="0" y="26"/>
                        </a:lnTo>
                        <a:lnTo>
                          <a:pt x="3" y="27"/>
                        </a:lnTo>
                        <a:lnTo>
                          <a:pt x="4" y="26"/>
                        </a:lnTo>
                        <a:lnTo>
                          <a:pt x="8" y="24"/>
                        </a:lnTo>
                        <a:lnTo>
                          <a:pt x="11" y="21"/>
                        </a:lnTo>
                        <a:lnTo>
                          <a:pt x="14" y="16"/>
                        </a:lnTo>
                      </a:path>
                    </a:pathLst>
                  </a:custGeom>
                  <a:solidFill>
                    <a:srgbClr val="00A000"/>
                  </a:solidFill>
                  <a:ln w="9525" cap="rnd">
                    <a:noFill/>
                    <a:round/>
                    <a:headEnd/>
                    <a:tailEnd/>
                  </a:ln>
                </p:spPr>
                <p:txBody>
                  <a:bodyPr/>
                  <a:lstStyle/>
                  <a:p>
                    <a:endParaRPr lang="en-US"/>
                  </a:p>
                </p:txBody>
              </p:sp>
              <p:sp>
                <p:nvSpPr>
                  <p:cNvPr id="36953" name="Freeform 111"/>
                  <p:cNvSpPr>
                    <a:spLocks/>
                  </p:cNvSpPr>
                  <p:nvPr/>
                </p:nvSpPr>
                <p:spPr bwMode="auto">
                  <a:xfrm>
                    <a:off x="4285" y="2768"/>
                    <a:ext cx="99" cy="60"/>
                  </a:xfrm>
                  <a:custGeom>
                    <a:avLst/>
                    <a:gdLst>
                      <a:gd name="T0" fmla="*/ 65 w 99"/>
                      <a:gd name="T1" fmla="*/ 21 h 60"/>
                      <a:gd name="T2" fmla="*/ 49 w 99"/>
                      <a:gd name="T3" fmla="*/ 34 h 60"/>
                      <a:gd name="T4" fmla="*/ 38 w 99"/>
                      <a:gd name="T5" fmla="*/ 45 h 60"/>
                      <a:gd name="T6" fmla="*/ 36 w 99"/>
                      <a:gd name="T7" fmla="*/ 46 h 60"/>
                      <a:gd name="T8" fmla="*/ 29 w 99"/>
                      <a:gd name="T9" fmla="*/ 48 h 60"/>
                      <a:gd name="T10" fmla="*/ 25 w 99"/>
                      <a:gd name="T11" fmla="*/ 48 h 60"/>
                      <a:gd name="T12" fmla="*/ 20 w 99"/>
                      <a:gd name="T13" fmla="*/ 46 h 60"/>
                      <a:gd name="T14" fmla="*/ 16 w 99"/>
                      <a:gd name="T15" fmla="*/ 46 h 60"/>
                      <a:gd name="T16" fmla="*/ 14 w 99"/>
                      <a:gd name="T17" fmla="*/ 46 h 60"/>
                      <a:gd name="T18" fmla="*/ 12 w 99"/>
                      <a:gd name="T19" fmla="*/ 47 h 60"/>
                      <a:gd name="T20" fmla="*/ 11 w 99"/>
                      <a:gd name="T21" fmla="*/ 55 h 60"/>
                      <a:gd name="T22" fmla="*/ 10 w 99"/>
                      <a:gd name="T23" fmla="*/ 57 h 60"/>
                      <a:gd name="T24" fmla="*/ 6 w 99"/>
                      <a:gd name="T25" fmla="*/ 59 h 60"/>
                      <a:gd name="T26" fmla="*/ 0 w 99"/>
                      <a:gd name="T27" fmla="*/ 51 h 60"/>
                      <a:gd name="T28" fmla="*/ 2 w 99"/>
                      <a:gd name="T29" fmla="*/ 44 h 60"/>
                      <a:gd name="T30" fmla="*/ 2 w 99"/>
                      <a:gd name="T31" fmla="*/ 29 h 60"/>
                      <a:gd name="T32" fmla="*/ 4 w 99"/>
                      <a:gd name="T33" fmla="*/ 27 h 60"/>
                      <a:gd name="T34" fmla="*/ 7 w 99"/>
                      <a:gd name="T35" fmla="*/ 26 h 60"/>
                      <a:gd name="T36" fmla="*/ 8 w 99"/>
                      <a:gd name="T37" fmla="*/ 27 h 60"/>
                      <a:gd name="T38" fmla="*/ 8 w 99"/>
                      <a:gd name="T39" fmla="*/ 29 h 60"/>
                      <a:gd name="T40" fmla="*/ 9 w 99"/>
                      <a:gd name="T41" fmla="*/ 36 h 60"/>
                      <a:gd name="T42" fmla="*/ 11 w 99"/>
                      <a:gd name="T43" fmla="*/ 37 h 60"/>
                      <a:gd name="T44" fmla="*/ 12 w 99"/>
                      <a:gd name="T45" fmla="*/ 36 h 60"/>
                      <a:gd name="T46" fmla="*/ 21 w 99"/>
                      <a:gd name="T47" fmla="*/ 25 h 60"/>
                      <a:gd name="T48" fmla="*/ 23 w 99"/>
                      <a:gd name="T49" fmla="*/ 20 h 60"/>
                      <a:gd name="T50" fmla="*/ 27 w 99"/>
                      <a:gd name="T51" fmla="*/ 15 h 60"/>
                      <a:gd name="T52" fmla="*/ 25 w 99"/>
                      <a:gd name="T53" fmla="*/ 13 h 60"/>
                      <a:gd name="T54" fmla="*/ 21 w 99"/>
                      <a:gd name="T55" fmla="*/ 13 h 60"/>
                      <a:gd name="T56" fmla="*/ 21 w 99"/>
                      <a:gd name="T57" fmla="*/ 11 h 60"/>
                      <a:gd name="T58" fmla="*/ 25 w 99"/>
                      <a:gd name="T59" fmla="*/ 9 h 60"/>
                      <a:gd name="T60" fmla="*/ 29 w 99"/>
                      <a:gd name="T61" fmla="*/ 7 h 60"/>
                      <a:gd name="T62" fmla="*/ 34 w 99"/>
                      <a:gd name="T63" fmla="*/ 6 h 60"/>
                      <a:gd name="T64" fmla="*/ 40 w 99"/>
                      <a:gd name="T65" fmla="*/ 5 h 60"/>
                      <a:gd name="T66" fmla="*/ 44 w 99"/>
                      <a:gd name="T67" fmla="*/ 5 h 60"/>
                      <a:gd name="T68" fmla="*/ 51 w 99"/>
                      <a:gd name="T69" fmla="*/ 0 h 60"/>
                      <a:gd name="T70" fmla="*/ 53 w 99"/>
                      <a:gd name="T71" fmla="*/ 0 h 60"/>
                      <a:gd name="T72" fmla="*/ 54 w 99"/>
                      <a:gd name="T73" fmla="*/ 0 h 60"/>
                      <a:gd name="T74" fmla="*/ 56 w 99"/>
                      <a:gd name="T75" fmla="*/ 1 h 60"/>
                      <a:gd name="T76" fmla="*/ 58 w 99"/>
                      <a:gd name="T77" fmla="*/ 4 h 60"/>
                      <a:gd name="T78" fmla="*/ 60 w 99"/>
                      <a:gd name="T79" fmla="*/ 7 h 60"/>
                      <a:gd name="T80" fmla="*/ 64 w 99"/>
                      <a:gd name="T81" fmla="*/ 5 h 60"/>
                      <a:gd name="T82" fmla="*/ 74 w 99"/>
                      <a:gd name="T83" fmla="*/ 4 h 60"/>
                      <a:gd name="T84" fmla="*/ 85 w 99"/>
                      <a:gd name="T85" fmla="*/ 2 h 60"/>
                      <a:gd name="T86" fmla="*/ 92 w 99"/>
                      <a:gd name="T87" fmla="*/ 2 h 60"/>
                      <a:gd name="T88" fmla="*/ 95 w 99"/>
                      <a:gd name="T89" fmla="*/ 3 h 60"/>
                      <a:gd name="T90" fmla="*/ 97 w 99"/>
                      <a:gd name="T91" fmla="*/ 4 h 60"/>
                      <a:gd name="T92" fmla="*/ 98 w 99"/>
                      <a:gd name="T93" fmla="*/ 5 h 60"/>
                      <a:gd name="T94" fmla="*/ 98 w 99"/>
                      <a:gd name="T95" fmla="*/ 8 h 60"/>
                      <a:gd name="T96" fmla="*/ 97 w 99"/>
                      <a:gd name="T97" fmla="*/ 10 h 60"/>
                      <a:gd name="T98" fmla="*/ 95 w 99"/>
                      <a:gd name="T99" fmla="*/ 11 h 60"/>
                      <a:gd name="T100" fmla="*/ 92 w 99"/>
                      <a:gd name="T101" fmla="*/ 15 h 60"/>
                      <a:gd name="T102" fmla="*/ 85 w 99"/>
                      <a:gd name="T103" fmla="*/ 18 h 60"/>
                      <a:gd name="T104" fmla="*/ 81 w 99"/>
                      <a:gd name="T105" fmla="*/ 19 h 60"/>
                      <a:gd name="T106" fmla="*/ 75 w 99"/>
                      <a:gd name="T107" fmla="*/ 19 h 60"/>
                      <a:gd name="T108" fmla="*/ 65 w 99"/>
                      <a:gd name="T109" fmla="*/ 21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
                      <a:gd name="T166" fmla="*/ 0 h 60"/>
                      <a:gd name="T167" fmla="*/ 99 w 99"/>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 h="60">
                        <a:moveTo>
                          <a:pt x="65" y="21"/>
                        </a:moveTo>
                        <a:lnTo>
                          <a:pt x="49" y="34"/>
                        </a:lnTo>
                        <a:lnTo>
                          <a:pt x="38" y="45"/>
                        </a:lnTo>
                        <a:lnTo>
                          <a:pt x="36" y="46"/>
                        </a:lnTo>
                        <a:lnTo>
                          <a:pt x="29" y="48"/>
                        </a:lnTo>
                        <a:lnTo>
                          <a:pt x="25" y="48"/>
                        </a:lnTo>
                        <a:lnTo>
                          <a:pt x="20" y="46"/>
                        </a:lnTo>
                        <a:lnTo>
                          <a:pt x="16" y="46"/>
                        </a:lnTo>
                        <a:lnTo>
                          <a:pt x="14" y="46"/>
                        </a:lnTo>
                        <a:lnTo>
                          <a:pt x="12" y="47"/>
                        </a:lnTo>
                        <a:lnTo>
                          <a:pt x="11" y="55"/>
                        </a:lnTo>
                        <a:lnTo>
                          <a:pt x="10" y="57"/>
                        </a:lnTo>
                        <a:lnTo>
                          <a:pt x="6" y="59"/>
                        </a:lnTo>
                        <a:lnTo>
                          <a:pt x="0" y="51"/>
                        </a:lnTo>
                        <a:lnTo>
                          <a:pt x="2" y="44"/>
                        </a:lnTo>
                        <a:lnTo>
                          <a:pt x="2" y="29"/>
                        </a:lnTo>
                        <a:lnTo>
                          <a:pt x="4" y="27"/>
                        </a:lnTo>
                        <a:lnTo>
                          <a:pt x="7" y="26"/>
                        </a:lnTo>
                        <a:lnTo>
                          <a:pt x="8" y="27"/>
                        </a:lnTo>
                        <a:lnTo>
                          <a:pt x="8" y="29"/>
                        </a:lnTo>
                        <a:lnTo>
                          <a:pt x="9" y="36"/>
                        </a:lnTo>
                        <a:lnTo>
                          <a:pt x="11" y="37"/>
                        </a:lnTo>
                        <a:lnTo>
                          <a:pt x="12" y="36"/>
                        </a:lnTo>
                        <a:lnTo>
                          <a:pt x="21" y="25"/>
                        </a:lnTo>
                        <a:lnTo>
                          <a:pt x="23" y="20"/>
                        </a:lnTo>
                        <a:lnTo>
                          <a:pt x="27" y="15"/>
                        </a:lnTo>
                        <a:lnTo>
                          <a:pt x="25" y="13"/>
                        </a:lnTo>
                        <a:lnTo>
                          <a:pt x="21" y="13"/>
                        </a:lnTo>
                        <a:lnTo>
                          <a:pt x="21" y="11"/>
                        </a:lnTo>
                        <a:lnTo>
                          <a:pt x="25" y="9"/>
                        </a:lnTo>
                        <a:lnTo>
                          <a:pt x="29" y="7"/>
                        </a:lnTo>
                        <a:lnTo>
                          <a:pt x="34" y="6"/>
                        </a:lnTo>
                        <a:lnTo>
                          <a:pt x="40" y="5"/>
                        </a:lnTo>
                        <a:lnTo>
                          <a:pt x="44" y="5"/>
                        </a:lnTo>
                        <a:lnTo>
                          <a:pt x="51" y="0"/>
                        </a:lnTo>
                        <a:lnTo>
                          <a:pt x="53" y="0"/>
                        </a:lnTo>
                        <a:lnTo>
                          <a:pt x="54" y="0"/>
                        </a:lnTo>
                        <a:lnTo>
                          <a:pt x="56" y="1"/>
                        </a:lnTo>
                        <a:lnTo>
                          <a:pt x="58" y="4"/>
                        </a:lnTo>
                        <a:lnTo>
                          <a:pt x="60" y="7"/>
                        </a:lnTo>
                        <a:lnTo>
                          <a:pt x="64" y="5"/>
                        </a:lnTo>
                        <a:lnTo>
                          <a:pt x="74" y="4"/>
                        </a:lnTo>
                        <a:lnTo>
                          <a:pt x="85" y="2"/>
                        </a:lnTo>
                        <a:lnTo>
                          <a:pt x="92" y="2"/>
                        </a:lnTo>
                        <a:lnTo>
                          <a:pt x="95" y="3"/>
                        </a:lnTo>
                        <a:lnTo>
                          <a:pt x="97" y="4"/>
                        </a:lnTo>
                        <a:lnTo>
                          <a:pt x="98" y="5"/>
                        </a:lnTo>
                        <a:lnTo>
                          <a:pt x="98" y="8"/>
                        </a:lnTo>
                        <a:lnTo>
                          <a:pt x="97" y="10"/>
                        </a:lnTo>
                        <a:lnTo>
                          <a:pt x="95" y="11"/>
                        </a:lnTo>
                        <a:lnTo>
                          <a:pt x="92" y="15"/>
                        </a:lnTo>
                        <a:lnTo>
                          <a:pt x="85" y="18"/>
                        </a:lnTo>
                        <a:lnTo>
                          <a:pt x="81" y="19"/>
                        </a:lnTo>
                        <a:lnTo>
                          <a:pt x="75" y="19"/>
                        </a:lnTo>
                        <a:lnTo>
                          <a:pt x="65" y="21"/>
                        </a:lnTo>
                      </a:path>
                    </a:pathLst>
                  </a:custGeom>
                  <a:solidFill>
                    <a:srgbClr val="00A000"/>
                  </a:solidFill>
                  <a:ln w="9525" cap="rnd">
                    <a:noFill/>
                    <a:round/>
                    <a:headEnd/>
                    <a:tailEnd/>
                  </a:ln>
                </p:spPr>
                <p:txBody>
                  <a:bodyPr/>
                  <a:lstStyle/>
                  <a:p>
                    <a:endParaRPr lang="en-US"/>
                  </a:p>
                </p:txBody>
              </p:sp>
              <p:sp>
                <p:nvSpPr>
                  <p:cNvPr id="36954" name="Freeform 112"/>
                  <p:cNvSpPr>
                    <a:spLocks/>
                  </p:cNvSpPr>
                  <p:nvPr/>
                </p:nvSpPr>
                <p:spPr bwMode="auto">
                  <a:xfrm>
                    <a:off x="4351" y="2791"/>
                    <a:ext cx="56" cy="29"/>
                  </a:xfrm>
                  <a:custGeom>
                    <a:avLst/>
                    <a:gdLst>
                      <a:gd name="T0" fmla="*/ 43 w 56"/>
                      <a:gd name="T1" fmla="*/ 6 h 29"/>
                      <a:gd name="T2" fmla="*/ 55 w 56"/>
                      <a:gd name="T3" fmla="*/ 3 h 29"/>
                      <a:gd name="T4" fmla="*/ 50 w 56"/>
                      <a:gd name="T5" fmla="*/ 1 h 29"/>
                      <a:gd name="T6" fmla="*/ 43 w 56"/>
                      <a:gd name="T7" fmla="*/ 0 h 29"/>
                      <a:gd name="T8" fmla="*/ 38 w 56"/>
                      <a:gd name="T9" fmla="*/ 0 h 29"/>
                      <a:gd name="T10" fmla="*/ 34 w 56"/>
                      <a:gd name="T11" fmla="*/ 2 h 29"/>
                      <a:gd name="T12" fmla="*/ 32 w 56"/>
                      <a:gd name="T13" fmla="*/ 4 h 29"/>
                      <a:gd name="T14" fmla="*/ 16 w 56"/>
                      <a:gd name="T15" fmla="*/ 4 h 29"/>
                      <a:gd name="T16" fmla="*/ 11 w 56"/>
                      <a:gd name="T17" fmla="*/ 5 h 29"/>
                      <a:gd name="T18" fmla="*/ 11 w 56"/>
                      <a:gd name="T19" fmla="*/ 6 h 29"/>
                      <a:gd name="T20" fmla="*/ 11 w 56"/>
                      <a:gd name="T21" fmla="*/ 9 h 29"/>
                      <a:gd name="T22" fmla="*/ 11 w 56"/>
                      <a:gd name="T23" fmla="*/ 10 h 29"/>
                      <a:gd name="T24" fmla="*/ 0 w 56"/>
                      <a:gd name="T25" fmla="*/ 20 h 29"/>
                      <a:gd name="T26" fmla="*/ 5 w 56"/>
                      <a:gd name="T27" fmla="*/ 21 h 29"/>
                      <a:gd name="T28" fmla="*/ 6 w 56"/>
                      <a:gd name="T29" fmla="*/ 26 h 29"/>
                      <a:gd name="T30" fmla="*/ 10 w 56"/>
                      <a:gd name="T31" fmla="*/ 28 h 29"/>
                      <a:gd name="T32" fmla="*/ 43 w 56"/>
                      <a:gd name="T33" fmla="*/ 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9"/>
                      <a:gd name="T53" fmla="*/ 56 w 56"/>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9">
                        <a:moveTo>
                          <a:pt x="43" y="6"/>
                        </a:moveTo>
                        <a:lnTo>
                          <a:pt x="55" y="3"/>
                        </a:lnTo>
                        <a:lnTo>
                          <a:pt x="50" y="1"/>
                        </a:lnTo>
                        <a:lnTo>
                          <a:pt x="43" y="0"/>
                        </a:lnTo>
                        <a:lnTo>
                          <a:pt x="38" y="0"/>
                        </a:lnTo>
                        <a:lnTo>
                          <a:pt x="34" y="2"/>
                        </a:lnTo>
                        <a:lnTo>
                          <a:pt x="32" y="4"/>
                        </a:lnTo>
                        <a:lnTo>
                          <a:pt x="16" y="4"/>
                        </a:lnTo>
                        <a:lnTo>
                          <a:pt x="11" y="5"/>
                        </a:lnTo>
                        <a:lnTo>
                          <a:pt x="11" y="6"/>
                        </a:lnTo>
                        <a:lnTo>
                          <a:pt x="11" y="9"/>
                        </a:lnTo>
                        <a:lnTo>
                          <a:pt x="11" y="10"/>
                        </a:lnTo>
                        <a:lnTo>
                          <a:pt x="0" y="20"/>
                        </a:lnTo>
                        <a:lnTo>
                          <a:pt x="5" y="21"/>
                        </a:lnTo>
                        <a:lnTo>
                          <a:pt x="6" y="26"/>
                        </a:lnTo>
                        <a:lnTo>
                          <a:pt x="10" y="28"/>
                        </a:lnTo>
                        <a:lnTo>
                          <a:pt x="43" y="6"/>
                        </a:lnTo>
                      </a:path>
                    </a:pathLst>
                  </a:custGeom>
                  <a:solidFill>
                    <a:srgbClr val="00A000"/>
                  </a:solidFill>
                  <a:ln w="9525" cap="rnd">
                    <a:noFill/>
                    <a:round/>
                    <a:headEnd/>
                    <a:tailEnd/>
                  </a:ln>
                </p:spPr>
                <p:txBody>
                  <a:bodyPr/>
                  <a:lstStyle/>
                  <a:p>
                    <a:endParaRPr lang="en-US"/>
                  </a:p>
                </p:txBody>
              </p:sp>
              <p:sp>
                <p:nvSpPr>
                  <p:cNvPr id="36955" name="Freeform 113"/>
                  <p:cNvSpPr>
                    <a:spLocks/>
                  </p:cNvSpPr>
                  <p:nvPr/>
                </p:nvSpPr>
                <p:spPr bwMode="auto">
                  <a:xfrm>
                    <a:off x="4208" y="2855"/>
                    <a:ext cx="44" cy="17"/>
                  </a:xfrm>
                  <a:custGeom>
                    <a:avLst/>
                    <a:gdLst>
                      <a:gd name="T0" fmla="*/ 38 w 44"/>
                      <a:gd name="T1" fmla="*/ 16 h 17"/>
                      <a:gd name="T2" fmla="*/ 43 w 44"/>
                      <a:gd name="T3" fmla="*/ 8 h 17"/>
                      <a:gd name="T4" fmla="*/ 35 w 44"/>
                      <a:gd name="T5" fmla="*/ 3 h 17"/>
                      <a:gd name="T6" fmla="*/ 27 w 44"/>
                      <a:gd name="T7" fmla="*/ 1 h 17"/>
                      <a:gd name="T8" fmla="*/ 25 w 44"/>
                      <a:gd name="T9" fmla="*/ 4 h 17"/>
                      <a:gd name="T10" fmla="*/ 12 w 44"/>
                      <a:gd name="T11" fmla="*/ 1 h 17"/>
                      <a:gd name="T12" fmla="*/ 8 w 44"/>
                      <a:gd name="T13" fmla="*/ 0 h 17"/>
                      <a:gd name="T14" fmla="*/ 5 w 44"/>
                      <a:gd name="T15" fmla="*/ 1 h 17"/>
                      <a:gd name="T16" fmla="*/ 3 w 44"/>
                      <a:gd name="T17" fmla="*/ 2 h 17"/>
                      <a:gd name="T18" fmla="*/ 1 w 44"/>
                      <a:gd name="T19" fmla="*/ 4 h 17"/>
                      <a:gd name="T20" fmla="*/ 0 w 44"/>
                      <a:gd name="T21" fmla="*/ 6 h 17"/>
                      <a:gd name="T22" fmla="*/ 0 w 44"/>
                      <a:gd name="T23" fmla="*/ 8 h 17"/>
                      <a:gd name="T24" fmla="*/ 1 w 44"/>
                      <a:gd name="T25" fmla="*/ 9 h 17"/>
                      <a:gd name="T26" fmla="*/ 4 w 44"/>
                      <a:gd name="T27" fmla="*/ 9 h 17"/>
                      <a:gd name="T28" fmla="*/ 8 w 44"/>
                      <a:gd name="T29" fmla="*/ 8 h 17"/>
                      <a:gd name="T30" fmla="*/ 13 w 44"/>
                      <a:gd name="T31" fmla="*/ 13 h 17"/>
                      <a:gd name="T32" fmla="*/ 15 w 44"/>
                      <a:gd name="T33" fmla="*/ 13 h 17"/>
                      <a:gd name="T34" fmla="*/ 18 w 44"/>
                      <a:gd name="T35" fmla="*/ 13 h 17"/>
                      <a:gd name="T36" fmla="*/ 22 w 44"/>
                      <a:gd name="T37" fmla="*/ 12 h 17"/>
                      <a:gd name="T38" fmla="*/ 38 w 4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17"/>
                      <a:gd name="T62" fmla="*/ 44 w 44"/>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17">
                        <a:moveTo>
                          <a:pt x="38" y="16"/>
                        </a:moveTo>
                        <a:lnTo>
                          <a:pt x="43" y="8"/>
                        </a:lnTo>
                        <a:lnTo>
                          <a:pt x="35" y="3"/>
                        </a:lnTo>
                        <a:lnTo>
                          <a:pt x="27" y="1"/>
                        </a:lnTo>
                        <a:lnTo>
                          <a:pt x="25" y="4"/>
                        </a:lnTo>
                        <a:lnTo>
                          <a:pt x="12" y="1"/>
                        </a:lnTo>
                        <a:lnTo>
                          <a:pt x="8" y="0"/>
                        </a:lnTo>
                        <a:lnTo>
                          <a:pt x="5" y="1"/>
                        </a:lnTo>
                        <a:lnTo>
                          <a:pt x="3" y="2"/>
                        </a:lnTo>
                        <a:lnTo>
                          <a:pt x="1" y="4"/>
                        </a:lnTo>
                        <a:lnTo>
                          <a:pt x="0" y="6"/>
                        </a:lnTo>
                        <a:lnTo>
                          <a:pt x="0" y="8"/>
                        </a:lnTo>
                        <a:lnTo>
                          <a:pt x="1" y="9"/>
                        </a:lnTo>
                        <a:lnTo>
                          <a:pt x="4" y="9"/>
                        </a:lnTo>
                        <a:lnTo>
                          <a:pt x="8" y="8"/>
                        </a:lnTo>
                        <a:lnTo>
                          <a:pt x="13" y="13"/>
                        </a:lnTo>
                        <a:lnTo>
                          <a:pt x="15" y="13"/>
                        </a:lnTo>
                        <a:lnTo>
                          <a:pt x="18" y="13"/>
                        </a:lnTo>
                        <a:lnTo>
                          <a:pt x="22" y="12"/>
                        </a:lnTo>
                        <a:lnTo>
                          <a:pt x="38" y="16"/>
                        </a:lnTo>
                      </a:path>
                    </a:pathLst>
                  </a:custGeom>
                  <a:solidFill>
                    <a:srgbClr val="00A000"/>
                  </a:solidFill>
                  <a:ln w="9525" cap="rnd">
                    <a:noFill/>
                    <a:round/>
                    <a:headEnd/>
                    <a:tailEnd/>
                  </a:ln>
                </p:spPr>
                <p:txBody>
                  <a:bodyPr/>
                  <a:lstStyle/>
                  <a:p>
                    <a:endParaRPr lang="en-US"/>
                  </a:p>
                </p:txBody>
              </p:sp>
              <p:sp>
                <p:nvSpPr>
                  <p:cNvPr id="36956" name="Freeform 114"/>
                  <p:cNvSpPr>
                    <a:spLocks/>
                  </p:cNvSpPr>
                  <p:nvPr/>
                </p:nvSpPr>
                <p:spPr bwMode="auto">
                  <a:xfrm>
                    <a:off x="4280" y="2895"/>
                    <a:ext cx="53" cy="19"/>
                  </a:xfrm>
                  <a:custGeom>
                    <a:avLst/>
                    <a:gdLst>
                      <a:gd name="T0" fmla="*/ 15 w 53"/>
                      <a:gd name="T1" fmla="*/ 4 h 19"/>
                      <a:gd name="T2" fmla="*/ 34 w 53"/>
                      <a:gd name="T3" fmla="*/ 4 h 19"/>
                      <a:gd name="T4" fmla="*/ 36 w 53"/>
                      <a:gd name="T5" fmla="*/ 1 h 19"/>
                      <a:gd name="T6" fmla="*/ 38 w 53"/>
                      <a:gd name="T7" fmla="*/ 0 h 19"/>
                      <a:gd name="T8" fmla="*/ 40 w 53"/>
                      <a:gd name="T9" fmla="*/ 0 h 19"/>
                      <a:gd name="T10" fmla="*/ 41 w 53"/>
                      <a:gd name="T11" fmla="*/ 0 h 19"/>
                      <a:gd name="T12" fmla="*/ 43 w 53"/>
                      <a:gd name="T13" fmla="*/ 0 h 19"/>
                      <a:gd name="T14" fmla="*/ 46 w 53"/>
                      <a:gd name="T15" fmla="*/ 2 h 19"/>
                      <a:gd name="T16" fmla="*/ 52 w 53"/>
                      <a:gd name="T17" fmla="*/ 2 h 19"/>
                      <a:gd name="T18" fmla="*/ 52 w 53"/>
                      <a:gd name="T19" fmla="*/ 5 h 19"/>
                      <a:gd name="T20" fmla="*/ 51 w 53"/>
                      <a:gd name="T21" fmla="*/ 11 h 19"/>
                      <a:gd name="T22" fmla="*/ 50 w 53"/>
                      <a:gd name="T23" fmla="*/ 14 h 19"/>
                      <a:gd name="T24" fmla="*/ 47 w 53"/>
                      <a:gd name="T25" fmla="*/ 17 h 19"/>
                      <a:gd name="T26" fmla="*/ 29 w 53"/>
                      <a:gd name="T27" fmla="*/ 18 h 19"/>
                      <a:gd name="T28" fmla="*/ 24 w 53"/>
                      <a:gd name="T29" fmla="*/ 16 h 19"/>
                      <a:gd name="T30" fmla="*/ 21 w 53"/>
                      <a:gd name="T31" fmla="*/ 16 h 19"/>
                      <a:gd name="T32" fmla="*/ 19 w 53"/>
                      <a:gd name="T33" fmla="*/ 17 h 19"/>
                      <a:gd name="T34" fmla="*/ 17 w 53"/>
                      <a:gd name="T35" fmla="*/ 18 h 19"/>
                      <a:gd name="T36" fmla="*/ 3 w 53"/>
                      <a:gd name="T37" fmla="*/ 18 h 19"/>
                      <a:gd name="T38" fmla="*/ 2 w 53"/>
                      <a:gd name="T39" fmla="*/ 15 h 19"/>
                      <a:gd name="T40" fmla="*/ 0 w 53"/>
                      <a:gd name="T41" fmla="*/ 14 h 19"/>
                      <a:gd name="T42" fmla="*/ 1 w 53"/>
                      <a:gd name="T43" fmla="*/ 7 h 19"/>
                      <a:gd name="T44" fmla="*/ 1 w 53"/>
                      <a:gd name="T45" fmla="*/ 3 h 19"/>
                      <a:gd name="T46" fmla="*/ 3 w 53"/>
                      <a:gd name="T47" fmla="*/ 1 h 19"/>
                      <a:gd name="T48" fmla="*/ 6 w 53"/>
                      <a:gd name="T49" fmla="*/ 0 h 19"/>
                      <a:gd name="T50" fmla="*/ 8 w 53"/>
                      <a:gd name="T51" fmla="*/ 0 h 19"/>
                      <a:gd name="T52" fmla="*/ 15 w 53"/>
                      <a:gd name="T53" fmla="*/ 4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19"/>
                      <a:gd name="T83" fmla="*/ 53 w 53"/>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19">
                        <a:moveTo>
                          <a:pt x="15" y="4"/>
                        </a:moveTo>
                        <a:lnTo>
                          <a:pt x="34" y="4"/>
                        </a:lnTo>
                        <a:lnTo>
                          <a:pt x="36" y="1"/>
                        </a:lnTo>
                        <a:lnTo>
                          <a:pt x="38" y="0"/>
                        </a:lnTo>
                        <a:lnTo>
                          <a:pt x="40" y="0"/>
                        </a:lnTo>
                        <a:lnTo>
                          <a:pt x="41" y="0"/>
                        </a:lnTo>
                        <a:lnTo>
                          <a:pt x="43" y="0"/>
                        </a:lnTo>
                        <a:lnTo>
                          <a:pt x="46" y="2"/>
                        </a:lnTo>
                        <a:lnTo>
                          <a:pt x="52" y="2"/>
                        </a:lnTo>
                        <a:lnTo>
                          <a:pt x="52" y="5"/>
                        </a:lnTo>
                        <a:lnTo>
                          <a:pt x="51" y="11"/>
                        </a:lnTo>
                        <a:lnTo>
                          <a:pt x="50" y="14"/>
                        </a:lnTo>
                        <a:lnTo>
                          <a:pt x="47" y="17"/>
                        </a:lnTo>
                        <a:lnTo>
                          <a:pt x="29" y="18"/>
                        </a:lnTo>
                        <a:lnTo>
                          <a:pt x="24" y="16"/>
                        </a:lnTo>
                        <a:lnTo>
                          <a:pt x="21" y="16"/>
                        </a:lnTo>
                        <a:lnTo>
                          <a:pt x="19" y="17"/>
                        </a:lnTo>
                        <a:lnTo>
                          <a:pt x="17" y="18"/>
                        </a:lnTo>
                        <a:lnTo>
                          <a:pt x="3" y="18"/>
                        </a:lnTo>
                        <a:lnTo>
                          <a:pt x="2" y="15"/>
                        </a:lnTo>
                        <a:lnTo>
                          <a:pt x="0" y="14"/>
                        </a:lnTo>
                        <a:lnTo>
                          <a:pt x="1" y="7"/>
                        </a:lnTo>
                        <a:lnTo>
                          <a:pt x="1" y="3"/>
                        </a:lnTo>
                        <a:lnTo>
                          <a:pt x="3" y="1"/>
                        </a:lnTo>
                        <a:lnTo>
                          <a:pt x="6" y="0"/>
                        </a:lnTo>
                        <a:lnTo>
                          <a:pt x="8" y="0"/>
                        </a:lnTo>
                        <a:lnTo>
                          <a:pt x="15" y="4"/>
                        </a:lnTo>
                      </a:path>
                    </a:pathLst>
                  </a:custGeom>
                  <a:solidFill>
                    <a:srgbClr val="00A000"/>
                  </a:solidFill>
                  <a:ln w="9525" cap="rnd">
                    <a:noFill/>
                    <a:round/>
                    <a:headEnd/>
                    <a:tailEnd/>
                  </a:ln>
                </p:spPr>
                <p:txBody>
                  <a:bodyPr/>
                  <a:lstStyle/>
                  <a:p>
                    <a:endParaRPr lang="en-US"/>
                  </a:p>
                </p:txBody>
              </p:sp>
              <p:sp>
                <p:nvSpPr>
                  <p:cNvPr id="36957" name="Freeform 115"/>
                  <p:cNvSpPr>
                    <a:spLocks/>
                  </p:cNvSpPr>
                  <p:nvPr/>
                </p:nvSpPr>
                <p:spPr bwMode="auto">
                  <a:xfrm>
                    <a:off x="4207" y="2940"/>
                    <a:ext cx="18" cy="19"/>
                  </a:xfrm>
                  <a:custGeom>
                    <a:avLst/>
                    <a:gdLst>
                      <a:gd name="T0" fmla="*/ 9 w 18"/>
                      <a:gd name="T1" fmla="*/ 0 h 19"/>
                      <a:gd name="T2" fmla="*/ 17 w 18"/>
                      <a:gd name="T3" fmla="*/ 5 h 19"/>
                      <a:gd name="T4" fmla="*/ 17 w 18"/>
                      <a:gd name="T5" fmla="*/ 7 h 19"/>
                      <a:gd name="T6" fmla="*/ 17 w 18"/>
                      <a:gd name="T7" fmla="*/ 8 h 19"/>
                      <a:gd name="T8" fmla="*/ 16 w 18"/>
                      <a:gd name="T9" fmla="*/ 11 h 19"/>
                      <a:gd name="T10" fmla="*/ 15 w 18"/>
                      <a:gd name="T11" fmla="*/ 13 h 19"/>
                      <a:gd name="T12" fmla="*/ 12 w 18"/>
                      <a:gd name="T13" fmla="*/ 16 h 19"/>
                      <a:gd name="T14" fmla="*/ 9 w 18"/>
                      <a:gd name="T15" fmla="*/ 18 h 19"/>
                      <a:gd name="T16" fmla="*/ 5 w 18"/>
                      <a:gd name="T17" fmla="*/ 18 h 19"/>
                      <a:gd name="T18" fmla="*/ 3 w 18"/>
                      <a:gd name="T19" fmla="*/ 17 h 19"/>
                      <a:gd name="T20" fmla="*/ 0 w 18"/>
                      <a:gd name="T21" fmla="*/ 14 h 19"/>
                      <a:gd name="T22" fmla="*/ 0 w 18"/>
                      <a:gd name="T23" fmla="*/ 13 h 19"/>
                      <a:gd name="T24" fmla="*/ 1 w 18"/>
                      <a:gd name="T25" fmla="*/ 9 h 19"/>
                      <a:gd name="T26" fmla="*/ 3 w 18"/>
                      <a:gd name="T27" fmla="*/ 3 h 19"/>
                      <a:gd name="T28" fmla="*/ 9 w 18"/>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9"/>
                      <a:gd name="T47" fmla="*/ 18 w 1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9">
                        <a:moveTo>
                          <a:pt x="9" y="0"/>
                        </a:moveTo>
                        <a:lnTo>
                          <a:pt x="17" y="5"/>
                        </a:lnTo>
                        <a:lnTo>
                          <a:pt x="17" y="7"/>
                        </a:lnTo>
                        <a:lnTo>
                          <a:pt x="17" y="8"/>
                        </a:lnTo>
                        <a:lnTo>
                          <a:pt x="16" y="11"/>
                        </a:lnTo>
                        <a:lnTo>
                          <a:pt x="15" y="13"/>
                        </a:lnTo>
                        <a:lnTo>
                          <a:pt x="12" y="16"/>
                        </a:lnTo>
                        <a:lnTo>
                          <a:pt x="9" y="18"/>
                        </a:lnTo>
                        <a:lnTo>
                          <a:pt x="5" y="18"/>
                        </a:lnTo>
                        <a:lnTo>
                          <a:pt x="3" y="17"/>
                        </a:lnTo>
                        <a:lnTo>
                          <a:pt x="0" y="14"/>
                        </a:lnTo>
                        <a:lnTo>
                          <a:pt x="0" y="13"/>
                        </a:lnTo>
                        <a:lnTo>
                          <a:pt x="1" y="9"/>
                        </a:lnTo>
                        <a:lnTo>
                          <a:pt x="3" y="3"/>
                        </a:lnTo>
                        <a:lnTo>
                          <a:pt x="9" y="0"/>
                        </a:lnTo>
                      </a:path>
                    </a:pathLst>
                  </a:custGeom>
                  <a:solidFill>
                    <a:srgbClr val="00A000"/>
                  </a:solidFill>
                  <a:ln w="9525" cap="rnd">
                    <a:noFill/>
                    <a:round/>
                    <a:headEnd/>
                    <a:tailEnd/>
                  </a:ln>
                </p:spPr>
                <p:txBody>
                  <a:bodyPr/>
                  <a:lstStyle/>
                  <a:p>
                    <a:endParaRPr lang="en-US"/>
                  </a:p>
                </p:txBody>
              </p:sp>
            </p:grpSp>
          </p:grpSp>
          <p:grpSp>
            <p:nvGrpSpPr>
              <p:cNvPr id="17" name="Group 116"/>
              <p:cNvGrpSpPr>
                <a:grpSpLocks/>
              </p:cNvGrpSpPr>
              <p:nvPr/>
            </p:nvGrpSpPr>
            <p:grpSpPr bwMode="auto">
              <a:xfrm>
                <a:off x="3754" y="2651"/>
                <a:ext cx="423" cy="722"/>
                <a:chOff x="3754" y="2651"/>
                <a:chExt cx="423" cy="722"/>
              </a:xfrm>
            </p:grpSpPr>
            <p:sp>
              <p:nvSpPr>
                <p:cNvPr id="36928" name="Freeform 117"/>
                <p:cNvSpPr>
                  <a:spLocks/>
                </p:cNvSpPr>
                <p:nvPr/>
              </p:nvSpPr>
              <p:spPr bwMode="auto">
                <a:xfrm>
                  <a:off x="3754"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18" name="Group 118"/>
                <p:cNvGrpSpPr>
                  <a:grpSpLocks/>
                </p:cNvGrpSpPr>
                <p:nvPr/>
              </p:nvGrpSpPr>
              <p:grpSpPr bwMode="auto">
                <a:xfrm>
                  <a:off x="3842" y="2750"/>
                  <a:ext cx="249" cy="305"/>
                  <a:chOff x="3842" y="2750"/>
                  <a:chExt cx="249" cy="305"/>
                </a:xfrm>
              </p:grpSpPr>
              <p:sp>
                <p:nvSpPr>
                  <p:cNvPr id="36930" name="Freeform 119"/>
                  <p:cNvSpPr>
                    <a:spLocks/>
                  </p:cNvSpPr>
                  <p:nvPr/>
                </p:nvSpPr>
                <p:spPr bwMode="auto">
                  <a:xfrm>
                    <a:off x="3979"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6931" name="Freeform 120"/>
                  <p:cNvSpPr>
                    <a:spLocks/>
                  </p:cNvSpPr>
                  <p:nvPr/>
                </p:nvSpPr>
                <p:spPr bwMode="auto">
                  <a:xfrm>
                    <a:off x="3949"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6932" name="Freeform 121"/>
                  <p:cNvSpPr>
                    <a:spLocks/>
                  </p:cNvSpPr>
                  <p:nvPr/>
                </p:nvSpPr>
                <p:spPr bwMode="auto">
                  <a:xfrm>
                    <a:off x="3867"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6933" name="Freeform 122"/>
                  <p:cNvSpPr>
                    <a:spLocks/>
                  </p:cNvSpPr>
                  <p:nvPr/>
                </p:nvSpPr>
                <p:spPr bwMode="auto">
                  <a:xfrm>
                    <a:off x="3842"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6934" name="Freeform 123"/>
                  <p:cNvSpPr>
                    <a:spLocks/>
                  </p:cNvSpPr>
                  <p:nvPr/>
                </p:nvSpPr>
                <p:spPr bwMode="auto">
                  <a:xfrm>
                    <a:off x="4073"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6935" name="Freeform 124"/>
                  <p:cNvSpPr>
                    <a:spLocks/>
                  </p:cNvSpPr>
                  <p:nvPr/>
                </p:nvSpPr>
                <p:spPr bwMode="auto">
                  <a:xfrm>
                    <a:off x="3953"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6936" name="Freeform 125"/>
                  <p:cNvSpPr>
                    <a:spLocks/>
                  </p:cNvSpPr>
                  <p:nvPr/>
                </p:nvSpPr>
                <p:spPr bwMode="auto">
                  <a:xfrm>
                    <a:off x="3842"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6937" name="Freeform 126"/>
                  <p:cNvSpPr>
                    <a:spLocks/>
                  </p:cNvSpPr>
                  <p:nvPr/>
                </p:nvSpPr>
                <p:spPr bwMode="auto">
                  <a:xfrm>
                    <a:off x="3916"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6938" name="Freeform 127"/>
                  <p:cNvSpPr>
                    <a:spLocks/>
                  </p:cNvSpPr>
                  <p:nvPr/>
                </p:nvSpPr>
                <p:spPr bwMode="auto">
                  <a:xfrm>
                    <a:off x="3950"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6939" name="Freeform 128"/>
                  <p:cNvSpPr>
                    <a:spLocks/>
                  </p:cNvSpPr>
                  <p:nvPr/>
                </p:nvSpPr>
                <p:spPr bwMode="auto">
                  <a:xfrm>
                    <a:off x="4009"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6940" name="Freeform 129"/>
                  <p:cNvSpPr>
                    <a:spLocks/>
                  </p:cNvSpPr>
                  <p:nvPr/>
                </p:nvSpPr>
                <p:spPr bwMode="auto">
                  <a:xfrm>
                    <a:off x="3880"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6941" name="Freeform 130"/>
                  <p:cNvSpPr>
                    <a:spLocks/>
                  </p:cNvSpPr>
                  <p:nvPr/>
                </p:nvSpPr>
                <p:spPr bwMode="auto">
                  <a:xfrm>
                    <a:off x="3945"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6942" name="Freeform 131"/>
                  <p:cNvSpPr>
                    <a:spLocks/>
                  </p:cNvSpPr>
                  <p:nvPr/>
                </p:nvSpPr>
                <p:spPr bwMode="auto">
                  <a:xfrm>
                    <a:off x="3879"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grpSp>
            <p:nvGrpSpPr>
              <p:cNvPr id="19" name="Group 132"/>
              <p:cNvGrpSpPr>
                <a:grpSpLocks/>
              </p:cNvGrpSpPr>
              <p:nvPr/>
            </p:nvGrpSpPr>
            <p:grpSpPr bwMode="auto">
              <a:xfrm>
                <a:off x="3764" y="2288"/>
                <a:ext cx="238" cy="527"/>
                <a:chOff x="3764" y="2288"/>
                <a:chExt cx="238" cy="527"/>
              </a:xfrm>
            </p:grpSpPr>
            <p:sp>
              <p:nvSpPr>
                <p:cNvPr id="36917" name="Freeform 133"/>
                <p:cNvSpPr>
                  <a:spLocks/>
                </p:cNvSpPr>
                <p:nvPr/>
              </p:nvSpPr>
              <p:spPr bwMode="auto">
                <a:xfrm>
                  <a:off x="3796"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18" name="Freeform 134"/>
                <p:cNvSpPr>
                  <a:spLocks/>
                </p:cNvSpPr>
                <p:nvPr/>
              </p:nvSpPr>
              <p:spPr bwMode="auto">
                <a:xfrm>
                  <a:off x="3895"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19" name="Freeform 135"/>
                <p:cNvSpPr>
                  <a:spLocks/>
                </p:cNvSpPr>
                <p:nvPr/>
              </p:nvSpPr>
              <p:spPr bwMode="auto">
                <a:xfrm>
                  <a:off x="3931"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20" name="Freeform 136"/>
                <p:cNvSpPr>
                  <a:spLocks/>
                </p:cNvSpPr>
                <p:nvPr/>
              </p:nvSpPr>
              <p:spPr bwMode="auto">
                <a:xfrm>
                  <a:off x="3764"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21" name="Freeform 137"/>
                <p:cNvSpPr>
                  <a:spLocks/>
                </p:cNvSpPr>
                <p:nvPr/>
              </p:nvSpPr>
              <p:spPr bwMode="auto">
                <a:xfrm>
                  <a:off x="3764"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22" name="Freeform 138"/>
                <p:cNvSpPr>
                  <a:spLocks/>
                </p:cNvSpPr>
                <p:nvPr/>
              </p:nvSpPr>
              <p:spPr bwMode="auto">
                <a:xfrm>
                  <a:off x="3854"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23" name="Freeform 139"/>
                <p:cNvSpPr>
                  <a:spLocks/>
                </p:cNvSpPr>
                <p:nvPr/>
              </p:nvSpPr>
              <p:spPr bwMode="auto">
                <a:xfrm>
                  <a:off x="3899"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24" name="Freeform 140"/>
                <p:cNvSpPr>
                  <a:spLocks/>
                </p:cNvSpPr>
                <p:nvPr/>
              </p:nvSpPr>
              <p:spPr bwMode="auto">
                <a:xfrm>
                  <a:off x="3894"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25" name="Freeform 141"/>
                <p:cNvSpPr>
                  <a:spLocks/>
                </p:cNvSpPr>
                <p:nvPr/>
              </p:nvSpPr>
              <p:spPr bwMode="auto">
                <a:xfrm>
                  <a:off x="3809"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26" name="Freeform 142"/>
                <p:cNvSpPr>
                  <a:spLocks/>
                </p:cNvSpPr>
                <p:nvPr/>
              </p:nvSpPr>
              <p:spPr bwMode="auto">
                <a:xfrm>
                  <a:off x="3809"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27" name="Freeform 143"/>
                <p:cNvSpPr>
                  <a:spLocks/>
                </p:cNvSpPr>
                <p:nvPr/>
              </p:nvSpPr>
              <p:spPr bwMode="auto">
                <a:xfrm>
                  <a:off x="3890"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20" name="Group 144"/>
              <p:cNvGrpSpPr>
                <a:grpSpLocks/>
              </p:cNvGrpSpPr>
              <p:nvPr/>
            </p:nvGrpSpPr>
            <p:grpSpPr bwMode="auto">
              <a:xfrm>
                <a:off x="3989" y="2273"/>
                <a:ext cx="432" cy="1100"/>
                <a:chOff x="3989" y="2273"/>
                <a:chExt cx="432" cy="1100"/>
              </a:xfrm>
            </p:grpSpPr>
            <p:sp>
              <p:nvSpPr>
                <p:cNvPr id="36902" name="Freeform 145"/>
                <p:cNvSpPr>
                  <a:spLocks/>
                </p:cNvSpPr>
                <p:nvPr/>
              </p:nvSpPr>
              <p:spPr bwMode="auto">
                <a:xfrm>
                  <a:off x="3989" y="2273"/>
                  <a:ext cx="432" cy="1100"/>
                </a:xfrm>
                <a:custGeom>
                  <a:avLst/>
                  <a:gdLst>
                    <a:gd name="T0" fmla="*/ 285 w 432"/>
                    <a:gd name="T1" fmla="*/ 65 h 1100"/>
                    <a:gd name="T2" fmla="*/ 313 w 432"/>
                    <a:gd name="T3" fmla="*/ 67 h 1100"/>
                    <a:gd name="T4" fmla="*/ 308 w 432"/>
                    <a:gd name="T5" fmla="*/ 104 h 1100"/>
                    <a:gd name="T6" fmla="*/ 300 w 432"/>
                    <a:gd name="T7" fmla="*/ 131 h 1100"/>
                    <a:gd name="T8" fmla="*/ 346 w 432"/>
                    <a:gd name="T9" fmla="*/ 120 h 1100"/>
                    <a:gd name="T10" fmla="*/ 294 w 432"/>
                    <a:gd name="T11" fmla="*/ 178 h 1100"/>
                    <a:gd name="T12" fmla="*/ 325 w 432"/>
                    <a:gd name="T13" fmla="*/ 161 h 1100"/>
                    <a:gd name="T14" fmla="*/ 341 w 432"/>
                    <a:gd name="T15" fmla="*/ 204 h 1100"/>
                    <a:gd name="T16" fmla="*/ 362 w 432"/>
                    <a:gd name="T17" fmla="*/ 238 h 1100"/>
                    <a:gd name="T18" fmla="*/ 395 w 432"/>
                    <a:gd name="T19" fmla="*/ 232 h 1100"/>
                    <a:gd name="T20" fmla="*/ 412 w 432"/>
                    <a:gd name="T21" fmla="*/ 251 h 1100"/>
                    <a:gd name="T22" fmla="*/ 381 w 432"/>
                    <a:gd name="T23" fmla="*/ 287 h 1100"/>
                    <a:gd name="T24" fmla="*/ 384 w 432"/>
                    <a:gd name="T25" fmla="*/ 309 h 1100"/>
                    <a:gd name="T26" fmla="*/ 338 w 432"/>
                    <a:gd name="T27" fmla="*/ 360 h 1100"/>
                    <a:gd name="T28" fmla="*/ 369 w 432"/>
                    <a:gd name="T29" fmla="*/ 383 h 1100"/>
                    <a:gd name="T30" fmla="*/ 414 w 432"/>
                    <a:gd name="T31" fmla="*/ 394 h 1100"/>
                    <a:gd name="T32" fmla="*/ 346 w 432"/>
                    <a:gd name="T33" fmla="*/ 422 h 1100"/>
                    <a:gd name="T34" fmla="*/ 400 w 432"/>
                    <a:gd name="T35" fmla="*/ 420 h 1100"/>
                    <a:gd name="T36" fmla="*/ 413 w 432"/>
                    <a:gd name="T37" fmla="*/ 440 h 1100"/>
                    <a:gd name="T38" fmla="*/ 362 w 432"/>
                    <a:gd name="T39" fmla="*/ 456 h 1100"/>
                    <a:gd name="T40" fmla="*/ 312 w 432"/>
                    <a:gd name="T41" fmla="*/ 476 h 1100"/>
                    <a:gd name="T42" fmla="*/ 273 w 432"/>
                    <a:gd name="T43" fmla="*/ 478 h 1100"/>
                    <a:gd name="T44" fmla="*/ 247 w 432"/>
                    <a:gd name="T45" fmla="*/ 511 h 1100"/>
                    <a:gd name="T46" fmla="*/ 296 w 432"/>
                    <a:gd name="T47" fmla="*/ 515 h 1100"/>
                    <a:gd name="T48" fmla="*/ 300 w 432"/>
                    <a:gd name="T49" fmla="*/ 524 h 1100"/>
                    <a:gd name="T50" fmla="*/ 268 w 432"/>
                    <a:gd name="T51" fmla="*/ 559 h 1100"/>
                    <a:gd name="T52" fmla="*/ 306 w 432"/>
                    <a:gd name="T53" fmla="*/ 600 h 1100"/>
                    <a:gd name="T54" fmla="*/ 311 w 432"/>
                    <a:gd name="T55" fmla="*/ 608 h 1100"/>
                    <a:gd name="T56" fmla="*/ 279 w 432"/>
                    <a:gd name="T57" fmla="*/ 606 h 1100"/>
                    <a:gd name="T58" fmla="*/ 219 w 432"/>
                    <a:gd name="T59" fmla="*/ 586 h 1100"/>
                    <a:gd name="T60" fmla="*/ 187 w 432"/>
                    <a:gd name="T61" fmla="*/ 1068 h 1100"/>
                    <a:gd name="T62" fmla="*/ 146 w 432"/>
                    <a:gd name="T63" fmla="*/ 1096 h 1100"/>
                    <a:gd name="T64" fmla="*/ 131 w 432"/>
                    <a:gd name="T65" fmla="*/ 617 h 1100"/>
                    <a:gd name="T66" fmla="*/ 64 w 432"/>
                    <a:gd name="T67" fmla="*/ 605 h 1100"/>
                    <a:gd name="T68" fmla="*/ 39 w 432"/>
                    <a:gd name="T69" fmla="*/ 579 h 1100"/>
                    <a:gd name="T70" fmla="*/ 21 w 432"/>
                    <a:gd name="T71" fmla="*/ 553 h 1100"/>
                    <a:gd name="T72" fmla="*/ 12 w 432"/>
                    <a:gd name="T73" fmla="*/ 521 h 1100"/>
                    <a:gd name="T74" fmla="*/ 63 w 432"/>
                    <a:gd name="T75" fmla="*/ 536 h 1100"/>
                    <a:gd name="T76" fmla="*/ 111 w 432"/>
                    <a:gd name="T77" fmla="*/ 553 h 1100"/>
                    <a:gd name="T78" fmla="*/ 149 w 432"/>
                    <a:gd name="T79" fmla="*/ 546 h 1100"/>
                    <a:gd name="T80" fmla="*/ 168 w 432"/>
                    <a:gd name="T81" fmla="*/ 586 h 1100"/>
                    <a:gd name="T82" fmla="*/ 173 w 432"/>
                    <a:gd name="T83" fmla="*/ 560 h 1100"/>
                    <a:gd name="T84" fmla="*/ 154 w 432"/>
                    <a:gd name="T85" fmla="*/ 533 h 1100"/>
                    <a:gd name="T86" fmla="*/ 109 w 432"/>
                    <a:gd name="T87" fmla="*/ 521 h 1100"/>
                    <a:gd name="T88" fmla="*/ 73 w 432"/>
                    <a:gd name="T89" fmla="*/ 515 h 1100"/>
                    <a:gd name="T90" fmla="*/ 39 w 432"/>
                    <a:gd name="T91" fmla="*/ 504 h 1100"/>
                    <a:gd name="T92" fmla="*/ 61 w 432"/>
                    <a:gd name="T93" fmla="*/ 461 h 1100"/>
                    <a:gd name="T94" fmla="*/ 52 w 432"/>
                    <a:gd name="T95" fmla="*/ 416 h 1100"/>
                    <a:gd name="T96" fmla="*/ 7 w 432"/>
                    <a:gd name="T97" fmla="*/ 369 h 1100"/>
                    <a:gd name="T98" fmla="*/ 27 w 432"/>
                    <a:gd name="T99" fmla="*/ 345 h 1100"/>
                    <a:gd name="T100" fmla="*/ 70 w 432"/>
                    <a:gd name="T101" fmla="*/ 323 h 1100"/>
                    <a:gd name="T102" fmla="*/ 35 w 432"/>
                    <a:gd name="T103" fmla="*/ 296 h 1100"/>
                    <a:gd name="T104" fmla="*/ 24 w 432"/>
                    <a:gd name="T105" fmla="*/ 257 h 1100"/>
                    <a:gd name="T106" fmla="*/ 75 w 432"/>
                    <a:gd name="T107" fmla="*/ 223 h 1100"/>
                    <a:gd name="T108" fmla="*/ 54 w 432"/>
                    <a:gd name="T109" fmla="*/ 185 h 1100"/>
                    <a:gd name="T110" fmla="*/ 59 w 432"/>
                    <a:gd name="T111" fmla="*/ 156 h 1100"/>
                    <a:gd name="T112" fmla="*/ 96 w 432"/>
                    <a:gd name="T113" fmla="*/ 104 h 1100"/>
                    <a:gd name="T114" fmla="*/ 139 w 432"/>
                    <a:gd name="T115" fmla="*/ 76 h 1100"/>
                    <a:gd name="T116" fmla="*/ 162 w 432"/>
                    <a:gd name="T117" fmla="*/ 61 h 1100"/>
                    <a:gd name="T118" fmla="*/ 171 w 432"/>
                    <a:gd name="T119" fmla="*/ 35 h 1100"/>
                    <a:gd name="T120" fmla="*/ 194 w 432"/>
                    <a:gd name="T121" fmla="*/ 4 h 1100"/>
                    <a:gd name="T122" fmla="*/ 218 w 432"/>
                    <a:gd name="T123" fmla="*/ 47 h 1100"/>
                    <a:gd name="T124" fmla="*/ 198 w 432"/>
                    <a:gd name="T125" fmla="*/ 49 h 1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00"/>
                    <a:gd name="T191" fmla="*/ 432 w 432"/>
                    <a:gd name="T192" fmla="*/ 1100 h 1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00">
                      <a:moveTo>
                        <a:pt x="207" y="81"/>
                      </a:moveTo>
                      <a:lnTo>
                        <a:pt x="225" y="76"/>
                      </a:lnTo>
                      <a:lnTo>
                        <a:pt x="247" y="74"/>
                      </a:lnTo>
                      <a:lnTo>
                        <a:pt x="261" y="74"/>
                      </a:lnTo>
                      <a:lnTo>
                        <a:pt x="277" y="67"/>
                      </a:lnTo>
                      <a:lnTo>
                        <a:pt x="285" y="65"/>
                      </a:lnTo>
                      <a:lnTo>
                        <a:pt x="289" y="61"/>
                      </a:lnTo>
                      <a:lnTo>
                        <a:pt x="295" y="56"/>
                      </a:lnTo>
                      <a:lnTo>
                        <a:pt x="298" y="61"/>
                      </a:lnTo>
                      <a:lnTo>
                        <a:pt x="298" y="69"/>
                      </a:lnTo>
                      <a:lnTo>
                        <a:pt x="309" y="62"/>
                      </a:lnTo>
                      <a:lnTo>
                        <a:pt x="313" y="67"/>
                      </a:lnTo>
                      <a:lnTo>
                        <a:pt x="318" y="74"/>
                      </a:lnTo>
                      <a:lnTo>
                        <a:pt x="322" y="78"/>
                      </a:lnTo>
                      <a:lnTo>
                        <a:pt x="322" y="85"/>
                      </a:lnTo>
                      <a:lnTo>
                        <a:pt x="322" y="87"/>
                      </a:lnTo>
                      <a:lnTo>
                        <a:pt x="322" y="92"/>
                      </a:lnTo>
                      <a:lnTo>
                        <a:pt x="308" y="104"/>
                      </a:lnTo>
                      <a:lnTo>
                        <a:pt x="299" y="111"/>
                      </a:lnTo>
                      <a:lnTo>
                        <a:pt x="287" y="116"/>
                      </a:lnTo>
                      <a:lnTo>
                        <a:pt x="280" y="125"/>
                      </a:lnTo>
                      <a:lnTo>
                        <a:pt x="275" y="141"/>
                      </a:lnTo>
                      <a:lnTo>
                        <a:pt x="284" y="134"/>
                      </a:lnTo>
                      <a:lnTo>
                        <a:pt x="300" y="131"/>
                      </a:lnTo>
                      <a:lnTo>
                        <a:pt x="314" y="121"/>
                      </a:lnTo>
                      <a:lnTo>
                        <a:pt x="325" y="113"/>
                      </a:lnTo>
                      <a:lnTo>
                        <a:pt x="334" y="111"/>
                      </a:lnTo>
                      <a:lnTo>
                        <a:pt x="344" y="111"/>
                      </a:lnTo>
                      <a:lnTo>
                        <a:pt x="347" y="113"/>
                      </a:lnTo>
                      <a:lnTo>
                        <a:pt x="346" y="120"/>
                      </a:lnTo>
                      <a:lnTo>
                        <a:pt x="343" y="134"/>
                      </a:lnTo>
                      <a:lnTo>
                        <a:pt x="325" y="154"/>
                      </a:lnTo>
                      <a:lnTo>
                        <a:pt x="313" y="163"/>
                      </a:lnTo>
                      <a:lnTo>
                        <a:pt x="306" y="161"/>
                      </a:lnTo>
                      <a:lnTo>
                        <a:pt x="305" y="166"/>
                      </a:lnTo>
                      <a:lnTo>
                        <a:pt x="294" y="178"/>
                      </a:lnTo>
                      <a:lnTo>
                        <a:pt x="296" y="187"/>
                      </a:lnTo>
                      <a:lnTo>
                        <a:pt x="303" y="187"/>
                      </a:lnTo>
                      <a:lnTo>
                        <a:pt x="308" y="182"/>
                      </a:lnTo>
                      <a:lnTo>
                        <a:pt x="309" y="179"/>
                      </a:lnTo>
                      <a:lnTo>
                        <a:pt x="315" y="170"/>
                      </a:lnTo>
                      <a:lnTo>
                        <a:pt x="325" y="161"/>
                      </a:lnTo>
                      <a:lnTo>
                        <a:pt x="335" y="159"/>
                      </a:lnTo>
                      <a:lnTo>
                        <a:pt x="332" y="174"/>
                      </a:lnTo>
                      <a:lnTo>
                        <a:pt x="329" y="180"/>
                      </a:lnTo>
                      <a:lnTo>
                        <a:pt x="327" y="189"/>
                      </a:lnTo>
                      <a:lnTo>
                        <a:pt x="333" y="199"/>
                      </a:lnTo>
                      <a:lnTo>
                        <a:pt x="341" y="204"/>
                      </a:lnTo>
                      <a:lnTo>
                        <a:pt x="346" y="200"/>
                      </a:lnTo>
                      <a:lnTo>
                        <a:pt x="350" y="200"/>
                      </a:lnTo>
                      <a:lnTo>
                        <a:pt x="360" y="202"/>
                      </a:lnTo>
                      <a:lnTo>
                        <a:pt x="362" y="211"/>
                      </a:lnTo>
                      <a:lnTo>
                        <a:pt x="369" y="211"/>
                      </a:lnTo>
                      <a:lnTo>
                        <a:pt x="362" y="238"/>
                      </a:lnTo>
                      <a:lnTo>
                        <a:pt x="360" y="247"/>
                      </a:lnTo>
                      <a:lnTo>
                        <a:pt x="355" y="253"/>
                      </a:lnTo>
                      <a:lnTo>
                        <a:pt x="362" y="253"/>
                      </a:lnTo>
                      <a:lnTo>
                        <a:pt x="379" y="236"/>
                      </a:lnTo>
                      <a:lnTo>
                        <a:pt x="388" y="231"/>
                      </a:lnTo>
                      <a:lnTo>
                        <a:pt x="395" y="232"/>
                      </a:lnTo>
                      <a:lnTo>
                        <a:pt x="398" y="237"/>
                      </a:lnTo>
                      <a:lnTo>
                        <a:pt x="398" y="245"/>
                      </a:lnTo>
                      <a:lnTo>
                        <a:pt x="398" y="252"/>
                      </a:lnTo>
                      <a:lnTo>
                        <a:pt x="407" y="247"/>
                      </a:lnTo>
                      <a:lnTo>
                        <a:pt x="412" y="245"/>
                      </a:lnTo>
                      <a:lnTo>
                        <a:pt x="412" y="251"/>
                      </a:lnTo>
                      <a:lnTo>
                        <a:pt x="415" y="257"/>
                      </a:lnTo>
                      <a:lnTo>
                        <a:pt x="410" y="265"/>
                      </a:lnTo>
                      <a:lnTo>
                        <a:pt x="402" y="278"/>
                      </a:lnTo>
                      <a:lnTo>
                        <a:pt x="393" y="284"/>
                      </a:lnTo>
                      <a:lnTo>
                        <a:pt x="386" y="289"/>
                      </a:lnTo>
                      <a:lnTo>
                        <a:pt x="381" y="287"/>
                      </a:lnTo>
                      <a:lnTo>
                        <a:pt x="371" y="289"/>
                      </a:lnTo>
                      <a:lnTo>
                        <a:pt x="363" y="306"/>
                      </a:lnTo>
                      <a:lnTo>
                        <a:pt x="367" y="312"/>
                      </a:lnTo>
                      <a:lnTo>
                        <a:pt x="372" y="309"/>
                      </a:lnTo>
                      <a:lnTo>
                        <a:pt x="381" y="307"/>
                      </a:lnTo>
                      <a:lnTo>
                        <a:pt x="384" y="309"/>
                      </a:lnTo>
                      <a:lnTo>
                        <a:pt x="386" y="318"/>
                      </a:lnTo>
                      <a:lnTo>
                        <a:pt x="383" y="324"/>
                      </a:lnTo>
                      <a:lnTo>
                        <a:pt x="375" y="330"/>
                      </a:lnTo>
                      <a:lnTo>
                        <a:pt x="365" y="336"/>
                      </a:lnTo>
                      <a:lnTo>
                        <a:pt x="350" y="348"/>
                      </a:lnTo>
                      <a:lnTo>
                        <a:pt x="338" y="360"/>
                      </a:lnTo>
                      <a:lnTo>
                        <a:pt x="338" y="377"/>
                      </a:lnTo>
                      <a:lnTo>
                        <a:pt x="342" y="393"/>
                      </a:lnTo>
                      <a:lnTo>
                        <a:pt x="345" y="399"/>
                      </a:lnTo>
                      <a:lnTo>
                        <a:pt x="353" y="392"/>
                      </a:lnTo>
                      <a:lnTo>
                        <a:pt x="362" y="384"/>
                      </a:lnTo>
                      <a:lnTo>
                        <a:pt x="369" y="383"/>
                      </a:lnTo>
                      <a:lnTo>
                        <a:pt x="388" y="376"/>
                      </a:lnTo>
                      <a:lnTo>
                        <a:pt x="396" y="378"/>
                      </a:lnTo>
                      <a:lnTo>
                        <a:pt x="401" y="381"/>
                      </a:lnTo>
                      <a:lnTo>
                        <a:pt x="412" y="380"/>
                      </a:lnTo>
                      <a:lnTo>
                        <a:pt x="414" y="387"/>
                      </a:lnTo>
                      <a:lnTo>
                        <a:pt x="414" y="394"/>
                      </a:lnTo>
                      <a:lnTo>
                        <a:pt x="404" y="403"/>
                      </a:lnTo>
                      <a:lnTo>
                        <a:pt x="394" y="416"/>
                      </a:lnTo>
                      <a:lnTo>
                        <a:pt x="381" y="416"/>
                      </a:lnTo>
                      <a:lnTo>
                        <a:pt x="369" y="411"/>
                      </a:lnTo>
                      <a:lnTo>
                        <a:pt x="350" y="420"/>
                      </a:lnTo>
                      <a:lnTo>
                        <a:pt x="346" y="422"/>
                      </a:lnTo>
                      <a:lnTo>
                        <a:pt x="343" y="429"/>
                      </a:lnTo>
                      <a:lnTo>
                        <a:pt x="360" y="433"/>
                      </a:lnTo>
                      <a:lnTo>
                        <a:pt x="371" y="431"/>
                      </a:lnTo>
                      <a:lnTo>
                        <a:pt x="384" y="425"/>
                      </a:lnTo>
                      <a:lnTo>
                        <a:pt x="395" y="424"/>
                      </a:lnTo>
                      <a:lnTo>
                        <a:pt x="400" y="420"/>
                      </a:lnTo>
                      <a:lnTo>
                        <a:pt x="409" y="411"/>
                      </a:lnTo>
                      <a:lnTo>
                        <a:pt x="416" y="411"/>
                      </a:lnTo>
                      <a:lnTo>
                        <a:pt x="429" y="410"/>
                      </a:lnTo>
                      <a:lnTo>
                        <a:pt x="427" y="419"/>
                      </a:lnTo>
                      <a:lnTo>
                        <a:pt x="431" y="422"/>
                      </a:lnTo>
                      <a:lnTo>
                        <a:pt x="413" y="440"/>
                      </a:lnTo>
                      <a:lnTo>
                        <a:pt x="385" y="452"/>
                      </a:lnTo>
                      <a:lnTo>
                        <a:pt x="378" y="451"/>
                      </a:lnTo>
                      <a:lnTo>
                        <a:pt x="381" y="444"/>
                      </a:lnTo>
                      <a:lnTo>
                        <a:pt x="375" y="444"/>
                      </a:lnTo>
                      <a:lnTo>
                        <a:pt x="369" y="449"/>
                      </a:lnTo>
                      <a:lnTo>
                        <a:pt x="362" y="456"/>
                      </a:lnTo>
                      <a:lnTo>
                        <a:pt x="355" y="467"/>
                      </a:lnTo>
                      <a:lnTo>
                        <a:pt x="348" y="472"/>
                      </a:lnTo>
                      <a:lnTo>
                        <a:pt x="337" y="472"/>
                      </a:lnTo>
                      <a:lnTo>
                        <a:pt x="333" y="468"/>
                      </a:lnTo>
                      <a:lnTo>
                        <a:pt x="322" y="472"/>
                      </a:lnTo>
                      <a:lnTo>
                        <a:pt x="312" y="476"/>
                      </a:lnTo>
                      <a:lnTo>
                        <a:pt x="307" y="477"/>
                      </a:lnTo>
                      <a:lnTo>
                        <a:pt x="303" y="485"/>
                      </a:lnTo>
                      <a:lnTo>
                        <a:pt x="294" y="483"/>
                      </a:lnTo>
                      <a:lnTo>
                        <a:pt x="294" y="474"/>
                      </a:lnTo>
                      <a:lnTo>
                        <a:pt x="288" y="474"/>
                      </a:lnTo>
                      <a:lnTo>
                        <a:pt x="273" y="478"/>
                      </a:lnTo>
                      <a:lnTo>
                        <a:pt x="249" y="481"/>
                      </a:lnTo>
                      <a:lnTo>
                        <a:pt x="237" y="478"/>
                      </a:lnTo>
                      <a:lnTo>
                        <a:pt x="223" y="480"/>
                      </a:lnTo>
                      <a:lnTo>
                        <a:pt x="217" y="487"/>
                      </a:lnTo>
                      <a:lnTo>
                        <a:pt x="217" y="494"/>
                      </a:lnTo>
                      <a:lnTo>
                        <a:pt x="247" y="511"/>
                      </a:lnTo>
                      <a:lnTo>
                        <a:pt x="254" y="502"/>
                      </a:lnTo>
                      <a:lnTo>
                        <a:pt x="261" y="515"/>
                      </a:lnTo>
                      <a:lnTo>
                        <a:pt x="269" y="516"/>
                      </a:lnTo>
                      <a:lnTo>
                        <a:pt x="283" y="511"/>
                      </a:lnTo>
                      <a:lnTo>
                        <a:pt x="290" y="511"/>
                      </a:lnTo>
                      <a:lnTo>
                        <a:pt x="296" y="515"/>
                      </a:lnTo>
                      <a:lnTo>
                        <a:pt x="308" y="508"/>
                      </a:lnTo>
                      <a:lnTo>
                        <a:pt x="315" y="509"/>
                      </a:lnTo>
                      <a:lnTo>
                        <a:pt x="308" y="533"/>
                      </a:lnTo>
                      <a:lnTo>
                        <a:pt x="304" y="530"/>
                      </a:lnTo>
                      <a:lnTo>
                        <a:pt x="306" y="522"/>
                      </a:lnTo>
                      <a:lnTo>
                        <a:pt x="300" y="524"/>
                      </a:lnTo>
                      <a:lnTo>
                        <a:pt x="290" y="530"/>
                      </a:lnTo>
                      <a:lnTo>
                        <a:pt x="280" y="531"/>
                      </a:lnTo>
                      <a:lnTo>
                        <a:pt x="274" y="535"/>
                      </a:lnTo>
                      <a:lnTo>
                        <a:pt x="263" y="537"/>
                      </a:lnTo>
                      <a:lnTo>
                        <a:pt x="254" y="542"/>
                      </a:lnTo>
                      <a:lnTo>
                        <a:pt x="268" y="559"/>
                      </a:lnTo>
                      <a:lnTo>
                        <a:pt x="274" y="570"/>
                      </a:lnTo>
                      <a:lnTo>
                        <a:pt x="277" y="581"/>
                      </a:lnTo>
                      <a:lnTo>
                        <a:pt x="284" y="577"/>
                      </a:lnTo>
                      <a:lnTo>
                        <a:pt x="295" y="585"/>
                      </a:lnTo>
                      <a:lnTo>
                        <a:pt x="302" y="589"/>
                      </a:lnTo>
                      <a:lnTo>
                        <a:pt x="306" y="600"/>
                      </a:lnTo>
                      <a:lnTo>
                        <a:pt x="311" y="600"/>
                      </a:lnTo>
                      <a:lnTo>
                        <a:pt x="315" y="603"/>
                      </a:lnTo>
                      <a:lnTo>
                        <a:pt x="320" y="600"/>
                      </a:lnTo>
                      <a:lnTo>
                        <a:pt x="326" y="601"/>
                      </a:lnTo>
                      <a:lnTo>
                        <a:pt x="318" y="604"/>
                      </a:lnTo>
                      <a:lnTo>
                        <a:pt x="311" y="608"/>
                      </a:lnTo>
                      <a:lnTo>
                        <a:pt x="305" y="607"/>
                      </a:lnTo>
                      <a:lnTo>
                        <a:pt x="302" y="611"/>
                      </a:lnTo>
                      <a:lnTo>
                        <a:pt x="299" y="611"/>
                      </a:lnTo>
                      <a:lnTo>
                        <a:pt x="296" y="600"/>
                      </a:lnTo>
                      <a:lnTo>
                        <a:pt x="282" y="600"/>
                      </a:lnTo>
                      <a:lnTo>
                        <a:pt x="279" y="606"/>
                      </a:lnTo>
                      <a:lnTo>
                        <a:pt x="263" y="602"/>
                      </a:lnTo>
                      <a:lnTo>
                        <a:pt x="254" y="591"/>
                      </a:lnTo>
                      <a:lnTo>
                        <a:pt x="237" y="590"/>
                      </a:lnTo>
                      <a:lnTo>
                        <a:pt x="231" y="583"/>
                      </a:lnTo>
                      <a:lnTo>
                        <a:pt x="223" y="584"/>
                      </a:lnTo>
                      <a:lnTo>
                        <a:pt x="219" y="586"/>
                      </a:lnTo>
                      <a:lnTo>
                        <a:pt x="214" y="580"/>
                      </a:lnTo>
                      <a:lnTo>
                        <a:pt x="208" y="581"/>
                      </a:lnTo>
                      <a:lnTo>
                        <a:pt x="197" y="596"/>
                      </a:lnTo>
                      <a:lnTo>
                        <a:pt x="194" y="631"/>
                      </a:lnTo>
                      <a:lnTo>
                        <a:pt x="185" y="1061"/>
                      </a:lnTo>
                      <a:lnTo>
                        <a:pt x="187" y="1068"/>
                      </a:lnTo>
                      <a:lnTo>
                        <a:pt x="191" y="1075"/>
                      </a:lnTo>
                      <a:lnTo>
                        <a:pt x="211" y="1099"/>
                      </a:lnTo>
                      <a:lnTo>
                        <a:pt x="199" y="1098"/>
                      </a:lnTo>
                      <a:lnTo>
                        <a:pt x="174" y="1080"/>
                      </a:lnTo>
                      <a:lnTo>
                        <a:pt x="167" y="1080"/>
                      </a:lnTo>
                      <a:lnTo>
                        <a:pt x="146" y="1096"/>
                      </a:lnTo>
                      <a:lnTo>
                        <a:pt x="138" y="1093"/>
                      </a:lnTo>
                      <a:lnTo>
                        <a:pt x="154" y="1070"/>
                      </a:lnTo>
                      <a:lnTo>
                        <a:pt x="159" y="1059"/>
                      </a:lnTo>
                      <a:lnTo>
                        <a:pt x="171" y="637"/>
                      </a:lnTo>
                      <a:lnTo>
                        <a:pt x="157" y="624"/>
                      </a:lnTo>
                      <a:lnTo>
                        <a:pt x="131" y="617"/>
                      </a:lnTo>
                      <a:lnTo>
                        <a:pt x="105" y="611"/>
                      </a:lnTo>
                      <a:lnTo>
                        <a:pt x="101" y="620"/>
                      </a:lnTo>
                      <a:lnTo>
                        <a:pt x="85" y="609"/>
                      </a:lnTo>
                      <a:lnTo>
                        <a:pt x="82" y="609"/>
                      </a:lnTo>
                      <a:lnTo>
                        <a:pt x="73" y="606"/>
                      </a:lnTo>
                      <a:lnTo>
                        <a:pt x="64" y="605"/>
                      </a:lnTo>
                      <a:lnTo>
                        <a:pt x="63" y="602"/>
                      </a:lnTo>
                      <a:lnTo>
                        <a:pt x="60" y="596"/>
                      </a:lnTo>
                      <a:lnTo>
                        <a:pt x="55" y="595"/>
                      </a:lnTo>
                      <a:lnTo>
                        <a:pt x="48" y="590"/>
                      </a:lnTo>
                      <a:lnTo>
                        <a:pt x="45" y="580"/>
                      </a:lnTo>
                      <a:lnTo>
                        <a:pt x="39" y="579"/>
                      </a:lnTo>
                      <a:lnTo>
                        <a:pt x="35" y="577"/>
                      </a:lnTo>
                      <a:lnTo>
                        <a:pt x="36" y="570"/>
                      </a:lnTo>
                      <a:lnTo>
                        <a:pt x="30" y="566"/>
                      </a:lnTo>
                      <a:lnTo>
                        <a:pt x="26" y="563"/>
                      </a:lnTo>
                      <a:lnTo>
                        <a:pt x="25" y="557"/>
                      </a:lnTo>
                      <a:lnTo>
                        <a:pt x="21" y="553"/>
                      </a:lnTo>
                      <a:lnTo>
                        <a:pt x="11" y="548"/>
                      </a:lnTo>
                      <a:lnTo>
                        <a:pt x="7" y="542"/>
                      </a:lnTo>
                      <a:lnTo>
                        <a:pt x="4" y="533"/>
                      </a:lnTo>
                      <a:lnTo>
                        <a:pt x="0" y="525"/>
                      </a:lnTo>
                      <a:lnTo>
                        <a:pt x="7" y="525"/>
                      </a:lnTo>
                      <a:lnTo>
                        <a:pt x="12" y="521"/>
                      </a:lnTo>
                      <a:lnTo>
                        <a:pt x="21" y="522"/>
                      </a:lnTo>
                      <a:lnTo>
                        <a:pt x="33" y="525"/>
                      </a:lnTo>
                      <a:lnTo>
                        <a:pt x="41" y="531"/>
                      </a:lnTo>
                      <a:lnTo>
                        <a:pt x="51" y="536"/>
                      </a:lnTo>
                      <a:lnTo>
                        <a:pt x="58" y="535"/>
                      </a:lnTo>
                      <a:lnTo>
                        <a:pt x="63" y="536"/>
                      </a:lnTo>
                      <a:lnTo>
                        <a:pt x="73" y="542"/>
                      </a:lnTo>
                      <a:lnTo>
                        <a:pt x="83" y="551"/>
                      </a:lnTo>
                      <a:lnTo>
                        <a:pt x="93" y="550"/>
                      </a:lnTo>
                      <a:lnTo>
                        <a:pt x="99" y="545"/>
                      </a:lnTo>
                      <a:lnTo>
                        <a:pt x="103" y="545"/>
                      </a:lnTo>
                      <a:lnTo>
                        <a:pt x="111" y="553"/>
                      </a:lnTo>
                      <a:lnTo>
                        <a:pt x="116" y="560"/>
                      </a:lnTo>
                      <a:lnTo>
                        <a:pt x="129" y="562"/>
                      </a:lnTo>
                      <a:lnTo>
                        <a:pt x="136" y="544"/>
                      </a:lnTo>
                      <a:lnTo>
                        <a:pt x="143" y="534"/>
                      </a:lnTo>
                      <a:lnTo>
                        <a:pt x="146" y="535"/>
                      </a:lnTo>
                      <a:lnTo>
                        <a:pt x="149" y="546"/>
                      </a:lnTo>
                      <a:lnTo>
                        <a:pt x="151" y="553"/>
                      </a:lnTo>
                      <a:lnTo>
                        <a:pt x="155" y="581"/>
                      </a:lnTo>
                      <a:lnTo>
                        <a:pt x="158" y="587"/>
                      </a:lnTo>
                      <a:lnTo>
                        <a:pt x="164" y="593"/>
                      </a:lnTo>
                      <a:lnTo>
                        <a:pt x="169" y="595"/>
                      </a:lnTo>
                      <a:lnTo>
                        <a:pt x="168" y="586"/>
                      </a:lnTo>
                      <a:lnTo>
                        <a:pt x="165" y="580"/>
                      </a:lnTo>
                      <a:lnTo>
                        <a:pt x="168" y="575"/>
                      </a:lnTo>
                      <a:lnTo>
                        <a:pt x="167" y="567"/>
                      </a:lnTo>
                      <a:lnTo>
                        <a:pt x="163" y="557"/>
                      </a:lnTo>
                      <a:lnTo>
                        <a:pt x="165" y="555"/>
                      </a:lnTo>
                      <a:lnTo>
                        <a:pt x="173" y="560"/>
                      </a:lnTo>
                      <a:lnTo>
                        <a:pt x="174" y="552"/>
                      </a:lnTo>
                      <a:lnTo>
                        <a:pt x="177" y="545"/>
                      </a:lnTo>
                      <a:lnTo>
                        <a:pt x="174" y="539"/>
                      </a:lnTo>
                      <a:lnTo>
                        <a:pt x="174" y="529"/>
                      </a:lnTo>
                      <a:lnTo>
                        <a:pt x="165" y="531"/>
                      </a:lnTo>
                      <a:lnTo>
                        <a:pt x="154" y="533"/>
                      </a:lnTo>
                      <a:lnTo>
                        <a:pt x="142" y="523"/>
                      </a:lnTo>
                      <a:lnTo>
                        <a:pt x="138" y="521"/>
                      </a:lnTo>
                      <a:lnTo>
                        <a:pt x="132" y="521"/>
                      </a:lnTo>
                      <a:lnTo>
                        <a:pt x="123" y="525"/>
                      </a:lnTo>
                      <a:lnTo>
                        <a:pt x="117" y="527"/>
                      </a:lnTo>
                      <a:lnTo>
                        <a:pt x="109" y="521"/>
                      </a:lnTo>
                      <a:lnTo>
                        <a:pt x="101" y="520"/>
                      </a:lnTo>
                      <a:lnTo>
                        <a:pt x="96" y="524"/>
                      </a:lnTo>
                      <a:lnTo>
                        <a:pt x="91" y="524"/>
                      </a:lnTo>
                      <a:lnTo>
                        <a:pt x="86" y="519"/>
                      </a:lnTo>
                      <a:lnTo>
                        <a:pt x="79" y="515"/>
                      </a:lnTo>
                      <a:lnTo>
                        <a:pt x="73" y="515"/>
                      </a:lnTo>
                      <a:lnTo>
                        <a:pt x="72" y="521"/>
                      </a:lnTo>
                      <a:lnTo>
                        <a:pt x="68" y="522"/>
                      </a:lnTo>
                      <a:lnTo>
                        <a:pt x="62" y="518"/>
                      </a:lnTo>
                      <a:lnTo>
                        <a:pt x="56" y="513"/>
                      </a:lnTo>
                      <a:lnTo>
                        <a:pt x="47" y="513"/>
                      </a:lnTo>
                      <a:lnTo>
                        <a:pt x="39" y="504"/>
                      </a:lnTo>
                      <a:lnTo>
                        <a:pt x="37" y="486"/>
                      </a:lnTo>
                      <a:lnTo>
                        <a:pt x="42" y="475"/>
                      </a:lnTo>
                      <a:lnTo>
                        <a:pt x="46" y="473"/>
                      </a:lnTo>
                      <a:lnTo>
                        <a:pt x="54" y="474"/>
                      </a:lnTo>
                      <a:lnTo>
                        <a:pt x="63" y="473"/>
                      </a:lnTo>
                      <a:lnTo>
                        <a:pt x="61" y="461"/>
                      </a:lnTo>
                      <a:lnTo>
                        <a:pt x="54" y="457"/>
                      </a:lnTo>
                      <a:lnTo>
                        <a:pt x="51" y="450"/>
                      </a:lnTo>
                      <a:lnTo>
                        <a:pt x="45" y="447"/>
                      </a:lnTo>
                      <a:lnTo>
                        <a:pt x="45" y="439"/>
                      </a:lnTo>
                      <a:lnTo>
                        <a:pt x="49" y="427"/>
                      </a:lnTo>
                      <a:lnTo>
                        <a:pt x="52" y="416"/>
                      </a:lnTo>
                      <a:lnTo>
                        <a:pt x="39" y="409"/>
                      </a:lnTo>
                      <a:lnTo>
                        <a:pt x="24" y="405"/>
                      </a:lnTo>
                      <a:lnTo>
                        <a:pt x="24" y="396"/>
                      </a:lnTo>
                      <a:lnTo>
                        <a:pt x="13" y="383"/>
                      </a:lnTo>
                      <a:lnTo>
                        <a:pt x="8" y="376"/>
                      </a:lnTo>
                      <a:lnTo>
                        <a:pt x="7" y="369"/>
                      </a:lnTo>
                      <a:lnTo>
                        <a:pt x="9" y="362"/>
                      </a:lnTo>
                      <a:lnTo>
                        <a:pt x="10" y="353"/>
                      </a:lnTo>
                      <a:lnTo>
                        <a:pt x="17" y="354"/>
                      </a:lnTo>
                      <a:lnTo>
                        <a:pt x="22" y="353"/>
                      </a:lnTo>
                      <a:lnTo>
                        <a:pt x="24" y="346"/>
                      </a:lnTo>
                      <a:lnTo>
                        <a:pt x="27" y="345"/>
                      </a:lnTo>
                      <a:lnTo>
                        <a:pt x="42" y="347"/>
                      </a:lnTo>
                      <a:lnTo>
                        <a:pt x="53" y="342"/>
                      </a:lnTo>
                      <a:lnTo>
                        <a:pt x="59" y="333"/>
                      </a:lnTo>
                      <a:lnTo>
                        <a:pt x="65" y="334"/>
                      </a:lnTo>
                      <a:lnTo>
                        <a:pt x="70" y="331"/>
                      </a:lnTo>
                      <a:lnTo>
                        <a:pt x="70" y="323"/>
                      </a:lnTo>
                      <a:lnTo>
                        <a:pt x="67" y="316"/>
                      </a:lnTo>
                      <a:lnTo>
                        <a:pt x="63" y="316"/>
                      </a:lnTo>
                      <a:lnTo>
                        <a:pt x="49" y="319"/>
                      </a:lnTo>
                      <a:lnTo>
                        <a:pt x="33" y="319"/>
                      </a:lnTo>
                      <a:lnTo>
                        <a:pt x="39" y="306"/>
                      </a:lnTo>
                      <a:lnTo>
                        <a:pt x="35" y="296"/>
                      </a:lnTo>
                      <a:lnTo>
                        <a:pt x="25" y="287"/>
                      </a:lnTo>
                      <a:lnTo>
                        <a:pt x="18" y="281"/>
                      </a:lnTo>
                      <a:lnTo>
                        <a:pt x="11" y="282"/>
                      </a:lnTo>
                      <a:lnTo>
                        <a:pt x="10" y="269"/>
                      </a:lnTo>
                      <a:lnTo>
                        <a:pt x="16" y="269"/>
                      </a:lnTo>
                      <a:lnTo>
                        <a:pt x="24" y="257"/>
                      </a:lnTo>
                      <a:lnTo>
                        <a:pt x="37" y="238"/>
                      </a:lnTo>
                      <a:lnTo>
                        <a:pt x="44" y="230"/>
                      </a:lnTo>
                      <a:lnTo>
                        <a:pt x="52" y="239"/>
                      </a:lnTo>
                      <a:lnTo>
                        <a:pt x="61" y="236"/>
                      </a:lnTo>
                      <a:lnTo>
                        <a:pt x="69" y="230"/>
                      </a:lnTo>
                      <a:lnTo>
                        <a:pt x="75" y="223"/>
                      </a:lnTo>
                      <a:lnTo>
                        <a:pt x="79" y="216"/>
                      </a:lnTo>
                      <a:lnTo>
                        <a:pt x="75" y="209"/>
                      </a:lnTo>
                      <a:lnTo>
                        <a:pt x="73" y="198"/>
                      </a:lnTo>
                      <a:lnTo>
                        <a:pt x="59" y="195"/>
                      </a:lnTo>
                      <a:lnTo>
                        <a:pt x="56" y="191"/>
                      </a:lnTo>
                      <a:lnTo>
                        <a:pt x="54" y="185"/>
                      </a:lnTo>
                      <a:lnTo>
                        <a:pt x="50" y="179"/>
                      </a:lnTo>
                      <a:lnTo>
                        <a:pt x="45" y="180"/>
                      </a:lnTo>
                      <a:lnTo>
                        <a:pt x="37" y="179"/>
                      </a:lnTo>
                      <a:lnTo>
                        <a:pt x="42" y="163"/>
                      </a:lnTo>
                      <a:lnTo>
                        <a:pt x="51" y="158"/>
                      </a:lnTo>
                      <a:lnTo>
                        <a:pt x="59" y="156"/>
                      </a:lnTo>
                      <a:lnTo>
                        <a:pt x="63" y="153"/>
                      </a:lnTo>
                      <a:lnTo>
                        <a:pt x="70" y="127"/>
                      </a:lnTo>
                      <a:lnTo>
                        <a:pt x="70" y="120"/>
                      </a:lnTo>
                      <a:lnTo>
                        <a:pt x="79" y="118"/>
                      </a:lnTo>
                      <a:lnTo>
                        <a:pt x="91" y="118"/>
                      </a:lnTo>
                      <a:lnTo>
                        <a:pt x="96" y="104"/>
                      </a:lnTo>
                      <a:lnTo>
                        <a:pt x="102" y="99"/>
                      </a:lnTo>
                      <a:lnTo>
                        <a:pt x="110" y="93"/>
                      </a:lnTo>
                      <a:lnTo>
                        <a:pt x="119" y="79"/>
                      </a:lnTo>
                      <a:lnTo>
                        <a:pt x="128" y="72"/>
                      </a:lnTo>
                      <a:lnTo>
                        <a:pt x="134" y="72"/>
                      </a:lnTo>
                      <a:lnTo>
                        <a:pt x="139" y="76"/>
                      </a:lnTo>
                      <a:lnTo>
                        <a:pt x="148" y="76"/>
                      </a:lnTo>
                      <a:lnTo>
                        <a:pt x="155" y="74"/>
                      </a:lnTo>
                      <a:lnTo>
                        <a:pt x="158" y="71"/>
                      </a:lnTo>
                      <a:lnTo>
                        <a:pt x="162" y="67"/>
                      </a:lnTo>
                      <a:lnTo>
                        <a:pt x="165" y="66"/>
                      </a:lnTo>
                      <a:lnTo>
                        <a:pt x="162" y="61"/>
                      </a:lnTo>
                      <a:lnTo>
                        <a:pt x="157" y="56"/>
                      </a:lnTo>
                      <a:lnTo>
                        <a:pt x="159" y="51"/>
                      </a:lnTo>
                      <a:lnTo>
                        <a:pt x="161" y="48"/>
                      </a:lnTo>
                      <a:lnTo>
                        <a:pt x="162" y="44"/>
                      </a:lnTo>
                      <a:lnTo>
                        <a:pt x="164" y="41"/>
                      </a:lnTo>
                      <a:lnTo>
                        <a:pt x="171" y="35"/>
                      </a:lnTo>
                      <a:lnTo>
                        <a:pt x="174" y="29"/>
                      </a:lnTo>
                      <a:lnTo>
                        <a:pt x="174" y="17"/>
                      </a:lnTo>
                      <a:lnTo>
                        <a:pt x="173" y="19"/>
                      </a:lnTo>
                      <a:lnTo>
                        <a:pt x="181" y="8"/>
                      </a:lnTo>
                      <a:lnTo>
                        <a:pt x="190" y="0"/>
                      </a:lnTo>
                      <a:lnTo>
                        <a:pt x="194" y="4"/>
                      </a:lnTo>
                      <a:lnTo>
                        <a:pt x="187" y="7"/>
                      </a:lnTo>
                      <a:lnTo>
                        <a:pt x="191" y="10"/>
                      </a:lnTo>
                      <a:lnTo>
                        <a:pt x="196" y="13"/>
                      </a:lnTo>
                      <a:lnTo>
                        <a:pt x="223" y="35"/>
                      </a:lnTo>
                      <a:lnTo>
                        <a:pt x="223" y="38"/>
                      </a:lnTo>
                      <a:lnTo>
                        <a:pt x="218" y="47"/>
                      </a:lnTo>
                      <a:lnTo>
                        <a:pt x="214" y="49"/>
                      </a:lnTo>
                      <a:lnTo>
                        <a:pt x="210" y="49"/>
                      </a:lnTo>
                      <a:lnTo>
                        <a:pt x="207" y="46"/>
                      </a:lnTo>
                      <a:lnTo>
                        <a:pt x="200" y="41"/>
                      </a:lnTo>
                      <a:lnTo>
                        <a:pt x="197" y="44"/>
                      </a:lnTo>
                      <a:lnTo>
                        <a:pt x="198" y="49"/>
                      </a:lnTo>
                      <a:lnTo>
                        <a:pt x="201" y="51"/>
                      </a:lnTo>
                      <a:lnTo>
                        <a:pt x="208" y="54"/>
                      </a:lnTo>
                      <a:lnTo>
                        <a:pt x="206" y="62"/>
                      </a:lnTo>
                      <a:lnTo>
                        <a:pt x="207" y="71"/>
                      </a:lnTo>
                      <a:lnTo>
                        <a:pt x="207" y="81"/>
                      </a:lnTo>
                    </a:path>
                  </a:pathLst>
                </a:custGeom>
                <a:solidFill>
                  <a:srgbClr val="008000"/>
                </a:solidFill>
                <a:ln w="9525" cap="rnd">
                  <a:noFill/>
                  <a:round/>
                  <a:headEnd/>
                  <a:tailEnd/>
                </a:ln>
              </p:spPr>
              <p:txBody>
                <a:bodyPr/>
                <a:lstStyle/>
                <a:p>
                  <a:endParaRPr lang="en-US"/>
                </a:p>
              </p:txBody>
            </p:sp>
            <p:grpSp>
              <p:nvGrpSpPr>
                <p:cNvPr id="21" name="Group 146"/>
                <p:cNvGrpSpPr>
                  <a:grpSpLocks/>
                </p:cNvGrpSpPr>
                <p:nvPr/>
              </p:nvGrpSpPr>
              <p:grpSpPr bwMode="auto">
                <a:xfrm>
                  <a:off x="4078" y="2424"/>
                  <a:ext cx="255" cy="459"/>
                  <a:chOff x="4078" y="2424"/>
                  <a:chExt cx="255" cy="459"/>
                </a:xfrm>
              </p:grpSpPr>
              <p:sp>
                <p:nvSpPr>
                  <p:cNvPr id="36904" name="Freeform 147"/>
                  <p:cNvSpPr>
                    <a:spLocks/>
                  </p:cNvSpPr>
                  <p:nvPr/>
                </p:nvSpPr>
                <p:spPr bwMode="auto">
                  <a:xfrm>
                    <a:off x="4218" y="2447"/>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6905" name="Freeform 148"/>
                  <p:cNvSpPr>
                    <a:spLocks/>
                  </p:cNvSpPr>
                  <p:nvPr/>
                </p:nvSpPr>
                <p:spPr bwMode="auto">
                  <a:xfrm>
                    <a:off x="4187" y="2424"/>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6906" name="Freeform 149"/>
                  <p:cNvSpPr>
                    <a:spLocks/>
                  </p:cNvSpPr>
                  <p:nvPr/>
                </p:nvSpPr>
                <p:spPr bwMode="auto">
                  <a:xfrm>
                    <a:off x="4104" y="2448"/>
                    <a:ext cx="75" cy="36"/>
                  </a:xfrm>
                  <a:custGeom>
                    <a:avLst/>
                    <a:gdLst>
                      <a:gd name="T0" fmla="*/ 73 w 75"/>
                      <a:gd name="T1" fmla="*/ 30 h 36"/>
                      <a:gd name="T2" fmla="*/ 74 w 75"/>
                      <a:gd name="T3" fmla="*/ 3 h 36"/>
                      <a:gd name="T4" fmla="*/ 73 w 75"/>
                      <a:gd name="T5" fmla="*/ 1 h 36"/>
                      <a:gd name="T6" fmla="*/ 72 w 75"/>
                      <a:gd name="T7" fmla="*/ 1 h 36"/>
                      <a:gd name="T8" fmla="*/ 68 w 75"/>
                      <a:gd name="T9" fmla="*/ 0 h 36"/>
                      <a:gd name="T10" fmla="*/ 65 w 75"/>
                      <a:gd name="T11" fmla="*/ 1 h 36"/>
                      <a:gd name="T12" fmla="*/ 21 w 75"/>
                      <a:gd name="T13" fmla="*/ 19 h 36"/>
                      <a:gd name="T14" fmla="*/ 9 w 75"/>
                      <a:gd name="T15" fmla="*/ 19 h 36"/>
                      <a:gd name="T16" fmla="*/ 5 w 75"/>
                      <a:gd name="T17" fmla="*/ 21 h 36"/>
                      <a:gd name="T18" fmla="*/ 1 w 75"/>
                      <a:gd name="T19" fmla="*/ 21 h 36"/>
                      <a:gd name="T20" fmla="*/ 0 w 75"/>
                      <a:gd name="T21" fmla="*/ 23 h 36"/>
                      <a:gd name="T22" fmla="*/ 0 w 75"/>
                      <a:gd name="T23" fmla="*/ 29 h 36"/>
                      <a:gd name="T24" fmla="*/ 1 w 75"/>
                      <a:gd name="T25" fmla="*/ 32 h 36"/>
                      <a:gd name="T26" fmla="*/ 2 w 75"/>
                      <a:gd name="T27" fmla="*/ 34 h 36"/>
                      <a:gd name="T28" fmla="*/ 7 w 75"/>
                      <a:gd name="T29" fmla="*/ 35 h 36"/>
                      <a:gd name="T30" fmla="*/ 9 w 75"/>
                      <a:gd name="T31" fmla="*/ 34 h 36"/>
                      <a:gd name="T32" fmla="*/ 11 w 75"/>
                      <a:gd name="T33" fmla="*/ 33 h 36"/>
                      <a:gd name="T34" fmla="*/ 12 w 75"/>
                      <a:gd name="T35" fmla="*/ 29 h 36"/>
                      <a:gd name="T36" fmla="*/ 16 w 75"/>
                      <a:gd name="T37" fmla="*/ 29 h 36"/>
                      <a:gd name="T38" fmla="*/ 17 w 75"/>
                      <a:gd name="T39" fmla="*/ 29 h 36"/>
                      <a:gd name="T40" fmla="*/ 19 w 75"/>
                      <a:gd name="T41" fmla="*/ 31 h 36"/>
                      <a:gd name="T42" fmla="*/ 23 w 75"/>
                      <a:gd name="T43" fmla="*/ 33 h 36"/>
                      <a:gd name="T44" fmla="*/ 27 w 75"/>
                      <a:gd name="T45" fmla="*/ 33 h 36"/>
                      <a:gd name="T46" fmla="*/ 32 w 75"/>
                      <a:gd name="T47" fmla="*/ 33 h 36"/>
                      <a:gd name="T48" fmla="*/ 36 w 75"/>
                      <a:gd name="T49" fmla="*/ 32 h 36"/>
                      <a:gd name="T50" fmla="*/ 38 w 75"/>
                      <a:gd name="T51" fmla="*/ 31 h 36"/>
                      <a:gd name="T52" fmla="*/ 40 w 75"/>
                      <a:gd name="T53" fmla="*/ 30 h 36"/>
                      <a:gd name="T54" fmla="*/ 42 w 75"/>
                      <a:gd name="T55" fmla="*/ 31 h 36"/>
                      <a:gd name="T56" fmla="*/ 44 w 75"/>
                      <a:gd name="T57" fmla="*/ 31 h 36"/>
                      <a:gd name="T58" fmla="*/ 51 w 75"/>
                      <a:gd name="T59" fmla="*/ 34 h 36"/>
                      <a:gd name="T60" fmla="*/ 53 w 75"/>
                      <a:gd name="T61" fmla="*/ 34 h 36"/>
                      <a:gd name="T62" fmla="*/ 53 w 75"/>
                      <a:gd name="T63" fmla="*/ 33 h 36"/>
                      <a:gd name="T64" fmla="*/ 63 w 75"/>
                      <a:gd name="T65" fmla="*/ 27 h 36"/>
                      <a:gd name="T66" fmla="*/ 65 w 75"/>
                      <a:gd name="T67" fmla="*/ 28 h 36"/>
                      <a:gd name="T68" fmla="*/ 66 w 75"/>
                      <a:gd name="T69" fmla="*/ 33 h 36"/>
                      <a:gd name="T70" fmla="*/ 70 w 75"/>
                      <a:gd name="T71" fmla="*/ 33 h 36"/>
                      <a:gd name="T72" fmla="*/ 73 w 75"/>
                      <a:gd name="T73" fmla="*/ 3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6"/>
                      <a:gd name="T113" fmla="*/ 75 w 75"/>
                      <a:gd name="T114" fmla="*/ 36 h 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6">
                        <a:moveTo>
                          <a:pt x="73" y="30"/>
                        </a:moveTo>
                        <a:lnTo>
                          <a:pt x="74" y="3"/>
                        </a:lnTo>
                        <a:lnTo>
                          <a:pt x="73" y="1"/>
                        </a:lnTo>
                        <a:lnTo>
                          <a:pt x="72" y="1"/>
                        </a:lnTo>
                        <a:lnTo>
                          <a:pt x="68" y="0"/>
                        </a:lnTo>
                        <a:lnTo>
                          <a:pt x="65" y="1"/>
                        </a:lnTo>
                        <a:lnTo>
                          <a:pt x="21" y="19"/>
                        </a:lnTo>
                        <a:lnTo>
                          <a:pt x="9" y="19"/>
                        </a:lnTo>
                        <a:lnTo>
                          <a:pt x="5" y="21"/>
                        </a:lnTo>
                        <a:lnTo>
                          <a:pt x="1" y="21"/>
                        </a:lnTo>
                        <a:lnTo>
                          <a:pt x="0" y="23"/>
                        </a:lnTo>
                        <a:lnTo>
                          <a:pt x="0" y="29"/>
                        </a:lnTo>
                        <a:lnTo>
                          <a:pt x="1" y="32"/>
                        </a:lnTo>
                        <a:lnTo>
                          <a:pt x="2" y="34"/>
                        </a:lnTo>
                        <a:lnTo>
                          <a:pt x="7" y="35"/>
                        </a:lnTo>
                        <a:lnTo>
                          <a:pt x="9" y="34"/>
                        </a:lnTo>
                        <a:lnTo>
                          <a:pt x="11" y="33"/>
                        </a:lnTo>
                        <a:lnTo>
                          <a:pt x="12" y="29"/>
                        </a:lnTo>
                        <a:lnTo>
                          <a:pt x="16" y="29"/>
                        </a:lnTo>
                        <a:lnTo>
                          <a:pt x="17" y="29"/>
                        </a:lnTo>
                        <a:lnTo>
                          <a:pt x="19" y="31"/>
                        </a:lnTo>
                        <a:lnTo>
                          <a:pt x="23" y="33"/>
                        </a:lnTo>
                        <a:lnTo>
                          <a:pt x="27" y="33"/>
                        </a:lnTo>
                        <a:lnTo>
                          <a:pt x="32" y="33"/>
                        </a:lnTo>
                        <a:lnTo>
                          <a:pt x="36" y="32"/>
                        </a:lnTo>
                        <a:lnTo>
                          <a:pt x="38" y="31"/>
                        </a:lnTo>
                        <a:lnTo>
                          <a:pt x="40" y="30"/>
                        </a:lnTo>
                        <a:lnTo>
                          <a:pt x="42" y="31"/>
                        </a:lnTo>
                        <a:lnTo>
                          <a:pt x="44" y="31"/>
                        </a:lnTo>
                        <a:lnTo>
                          <a:pt x="51" y="34"/>
                        </a:lnTo>
                        <a:lnTo>
                          <a:pt x="53" y="34"/>
                        </a:lnTo>
                        <a:lnTo>
                          <a:pt x="53" y="33"/>
                        </a:lnTo>
                        <a:lnTo>
                          <a:pt x="63" y="27"/>
                        </a:lnTo>
                        <a:lnTo>
                          <a:pt x="65" y="28"/>
                        </a:lnTo>
                        <a:lnTo>
                          <a:pt x="66" y="33"/>
                        </a:lnTo>
                        <a:lnTo>
                          <a:pt x="70" y="33"/>
                        </a:lnTo>
                        <a:lnTo>
                          <a:pt x="73" y="30"/>
                        </a:lnTo>
                      </a:path>
                    </a:pathLst>
                  </a:custGeom>
                  <a:solidFill>
                    <a:srgbClr val="006000"/>
                  </a:solidFill>
                  <a:ln w="9525" cap="rnd">
                    <a:noFill/>
                    <a:round/>
                    <a:headEnd/>
                    <a:tailEnd/>
                  </a:ln>
                </p:spPr>
                <p:txBody>
                  <a:bodyPr/>
                  <a:lstStyle/>
                  <a:p>
                    <a:endParaRPr lang="en-US"/>
                  </a:p>
                </p:txBody>
              </p:sp>
              <p:sp>
                <p:nvSpPr>
                  <p:cNvPr id="36907" name="Freeform 150"/>
                  <p:cNvSpPr>
                    <a:spLocks/>
                  </p:cNvSpPr>
                  <p:nvPr/>
                </p:nvSpPr>
                <p:spPr bwMode="auto">
                  <a:xfrm>
                    <a:off x="4079" y="2557"/>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6908" name="Freeform 151"/>
                  <p:cNvSpPr>
                    <a:spLocks/>
                  </p:cNvSpPr>
                  <p:nvPr/>
                </p:nvSpPr>
                <p:spPr bwMode="auto">
                  <a:xfrm>
                    <a:off x="4314" y="2576"/>
                    <a:ext cx="19" cy="17"/>
                  </a:xfrm>
                  <a:custGeom>
                    <a:avLst/>
                    <a:gdLst>
                      <a:gd name="T0" fmla="*/ 7 w 19"/>
                      <a:gd name="T1" fmla="*/ 16 h 17"/>
                      <a:gd name="T2" fmla="*/ 14 w 19"/>
                      <a:gd name="T3" fmla="*/ 11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8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4"/>
                        </a:lnTo>
                        <a:lnTo>
                          <a:pt x="16" y="1"/>
                        </a:lnTo>
                        <a:lnTo>
                          <a:pt x="14" y="4"/>
                        </a:lnTo>
                        <a:lnTo>
                          <a:pt x="7" y="4"/>
                        </a:lnTo>
                        <a:lnTo>
                          <a:pt x="7" y="1"/>
                        </a:lnTo>
                        <a:lnTo>
                          <a:pt x="4" y="0"/>
                        </a:lnTo>
                        <a:lnTo>
                          <a:pt x="2" y="0"/>
                        </a:lnTo>
                        <a:lnTo>
                          <a:pt x="0" y="2"/>
                        </a:lnTo>
                        <a:lnTo>
                          <a:pt x="2" y="8"/>
                        </a:lnTo>
                        <a:lnTo>
                          <a:pt x="7" y="16"/>
                        </a:lnTo>
                      </a:path>
                    </a:pathLst>
                  </a:custGeom>
                  <a:solidFill>
                    <a:srgbClr val="006000"/>
                  </a:solidFill>
                  <a:ln w="9525" cap="rnd">
                    <a:noFill/>
                    <a:round/>
                    <a:headEnd/>
                    <a:tailEnd/>
                  </a:ln>
                </p:spPr>
                <p:txBody>
                  <a:bodyPr/>
                  <a:lstStyle/>
                  <a:p>
                    <a:endParaRPr lang="en-US"/>
                  </a:p>
                </p:txBody>
              </p:sp>
              <p:sp>
                <p:nvSpPr>
                  <p:cNvPr id="36909" name="Freeform 152"/>
                  <p:cNvSpPr>
                    <a:spLocks/>
                  </p:cNvSpPr>
                  <p:nvPr/>
                </p:nvSpPr>
                <p:spPr bwMode="auto">
                  <a:xfrm>
                    <a:off x="4190" y="2592"/>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6910" name="Freeform 153"/>
                  <p:cNvSpPr>
                    <a:spLocks/>
                  </p:cNvSpPr>
                  <p:nvPr/>
                </p:nvSpPr>
                <p:spPr bwMode="auto">
                  <a:xfrm>
                    <a:off x="4078" y="2663"/>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6911" name="Freeform 154"/>
                  <p:cNvSpPr>
                    <a:spLocks/>
                  </p:cNvSpPr>
                  <p:nvPr/>
                </p:nvSpPr>
                <p:spPr bwMode="auto">
                  <a:xfrm>
                    <a:off x="4154" y="2651"/>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6912" name="Freeform 155"/>
                  <p:cNvSpPr>
                    <a:spLocks/>
                  </p:cNvSpPr>
                  <p:nvPr/>
                </p:nvSpPr>
                <p:spPr bwMode="auto">
                  <a:xfrm>
                    <a:off x="4188" y="2660"/>
                    <a:ext cx="93" cy="70"/>
                  </a:xfrm>
                  <a:custGeom>
                    <a:avLst/>
                    <a:gdLst>
                      <a:gd name="T0" fmla="*/ 62 w 93"/>
                      <a:gd name="T1" fmla="*/ 24 h 70"/>
                      <a:gd name="T2" fmla="*/ 47 w 93"/>
                      <a:gd name="T3" fmla="*/ 40 h 70"/>
                      <a:gd name="T4" fmla="*/ 37 w 93"/>
                      <a:gd name="T5" fmla="*/ 53 h 70"/>
                      <a:gd name="T6" fmla="*/ 35 w 93"/>
                      <a:gd name="T7" fmla="*/ 55 h 70"/>
                      <a:gd name="T8" fmla="*/ 28 w 93"/>
                      <a:gd name="T9" fmla="*/ 56 h 70"/>
                      <a:gd name="T10" fmla="*/ 24 w 93"/>
                      <a:gd name="T11" fmla="*/ 56 h 70"/>
                      <a:gd name="T12" fmla="*/ 19 w 93"/>
                      <a:gd name="T13" fmla="*/ 55 h 70"/>
                      <a:gd name="T14" fmla="*/ 16 w 93"/>
                      <a:gd name="T15" fmla="*/ 54 h 70"/>
                      <a:gd name="T16" fmla="*/ 14 w 93"/>
                      <a:gd name="T17" fmla="*/ 54 h 70"/>
                      <a:gd name="T18" fmla="*/ 12 w 93"/>
                      <a:gd name="T19" fmla="*/ 55 h 70"/>
                      <a:gd name="T20" fmla="*/ 10 w 93"/>
                      <a:gd name="T21" fmla="*/ 64 h 70"/>
                      <a:gd name="T22" fmla="*/ 9 w 93"/>
                      <a:gd name="T23" fmla="*/ 67 h 70"/>
                      <a:gd name="T24" fmla="*/ 6 w 93"/>
                      <a:gd name="T25" fmla="*/ 69 h 70"/>
                      <a:gd name="T26" fmla="*/ 0 w 93"/>
                      <a:gd name="T27" fmla="*/ 60 h 70"/>
                      <a:gd name="T28" fmla="*/ 1 w 93"/>
                      <a:gd name="T29" fmla="*/ 52 h 70"/>
                      <a:gd name="T30" fmla="*/ 2 w 93"/>
                      <a:gd name="T31" fmla="*/ 34 h 70"/>
                      <a:gd name="T32" fmla="*/ 4 w 93"/>
                      <a:gd name="T33" fmla="*/ 32 h 70"/>
                      <a:gd name="T34" fmla="*/ 6 w 93"/>
                      <a:gd name="T35" fmla="*/ 31 h 70"/>
                      <a:gd name="T36" fmla="*/ 8 w 93"/>
                      <a:gd name="T37" fmla="*/ 32 h 70"/>
                      <a:gd name="T38" fmla="*/ 8 w 93"/>
                      <a:gd name="T39" fmla="*/ 34 h 70"/>
                      <a:gd name="T40" fmla="*/ 9 w 93"/>
                      <a:gd name="T41" fmla="*/ 43 h 70"/>
                      <a:gd name="T42" fmla="*/ 10 w 93"/>
                      <a:gd name="T43" fmla="*/ 43 h 70"/>
                      <a:gd name="T44" fmla="*/ 12 w 93"/>
                      <a:gd name="T45" fmla="*/ 42 h 70"/>
                      <a:gd name="T46" fmla="*/ 21 w 93"/>
                      <a:gd name="T47" fmla="*/ 30 h 70"/>
                      <a:gd name="T48" fmla="*/ 22 w 93"/>
                      <a:gd name="T49" fmla="*/ 23 h 70"/>
                      <a:gd name="T50" fmla="*/ 26 w 93"/>
                      <a:gd name="T51" fmla="*/ 18 h 70"/>
                      <a:gd name="T52" fmla="*/ 24 w 93"/>
                      <a:gd name="T53" fmla="*/ 14 h 70"/>
                      <a:gd name="T54" fmla="*/ 21 w 93"/>
                      <a:gd name="T55" fmla="*/ 14 h 70"/>
                      <a:gd name="T56" fmla="*/ 21 w 93"/>
                      <a:gd name="T57" fmla="*/ 12 h 70"/>
                      <a:gd name="T58" fmla="*/ 24 w 93"/>
                      <a:gd name="T59" fmla="*/ 11 h 70"/>
                      <a:gd name="T60" fmla="*/ 28 w 93"/>
                      <a:gd name="T61" fmla="*/ 9 h 70"/>
                      <a:gd name="T62" fmla="*/ 33 w 93"/>
                      <a:gd name="T63" fmla="*/ 7 h 70"/>
                      <a:gd name="T64" fmla="*/ 38 w 93"/>
                      <a:gd name="T65" fmla="*/ 7 h 70"/>
                      <a:gd name="T66" fmla="*/ 42 w 93"/>
                      <a:gd name="T67" fmla="*/ 7 h 70"/>
                      <a:gd name="T68" fmla="*/ 48 w 93"/>
                      <a:gd name="T69" fmla="*/ 0 h 70"/>
                      <a:gd name="T70" fmla="*/ 50 w 93"/>
                      <a:gd name="T71" fmla="*/ 0 h 70"/>
                      <a:gd name="T72" fmla="*/ 51 w 93"/>
                      <a:gd name="T73" fmla="*/ 0 h 70"/>
                      <a:gd name="T74" fmla="*/ 52 w 93"/>
                      <a:gd name="T75" fmla="*/ 1 h 70"/>
                      <a:gd name="T76" fmla="*/ 55 w 93"/>
                      <a:gd name="T77" fmla="*/ 4 h 70"/>
                      <a:gd name="T78" fmla="*/ 56 w 93"/>
                      <a:gd name="T79" fmla="*/ 8 h 70"/>
                      <a:gd name="T80" fmla="*/ 60 w 93"/>
                      <a:gd name="T81" fmla="*/ 7 h 70"/>
                      <a:gd name="T82" fmla="*/ 69 w 93"/>
                      <a:gd name="T83" fmla="*/ 4 h 70"/>
                      <a:gd name="T84" fmla="*/ 80 w 93"/>
                      <a:gd name="T85" fmla="*/ 3 h 70"/>
                      <a:gd name="T86" fmla="*/ 87 w 93"/>
                      <a:gd name="T87" fmla="*/ 3 h 70"/>
                      <a:gd name="T88" fmla="*/ 89 w 93"/>
                      <a:gd name="T89" fmla="*/ 3 h 70"/>
                      <a:gd name="T90" fmla="*/ 91 w 93"/>
                      <a:gd name="T91" fmla="*/ 5 h 70"/>
                      <a:gd name="T92" fmla="*/ 92 w 93"/>
                      <a:gd name="T93" fmla="*/ 7 h 70"/>
                      <a:gd name="T94" fmla="*/ 92 w 93"/>
                      <a:gd name="T95" fmla="*/ 9 h 70"/>
                      <a:gd name="T96" fmla="*/ 91 w 93"/>
                      <a:gd name="T97" fmla="*/ 11 h 70"/>
                      <a:gd name="T98" fmla="*/ 89 w 93"/>
                      <a:gd name="T99" fmla="*/ 13 h 70"/>
                      <a:gd name="T100" fmla="*/ 87 w 93"/>
                      <a:gd name="T101" fmla="*/ 18 h 70"/>
                      <a:gd name="T102" fmla="*/ 80 w 93"/>
                      <a:gd name="T103" fmla="*/ 22 h 70"/>
                      <a:gd name="T104" fmla="*/ 76 w 93"/>
                      <a:gd name="T105" fmla="*/ 22 h 70"/>
                      <a:gd name="T106" fmla="*/ 71 w 93"/>
                      <a:gd name="T107" fmla="*/ 22 h 70"/>
                      <a:gd name="T108" fmla="*/ 62 w 93"/>
                      <a:gd name="T109" fmla="*/ 24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0"/>
                      <a:gd name="T167" fmla="*/ 93 w 93"/>
                      <a:gd name="T168" fmla="*/ 70 h 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0">
                        <a:moveTo>
                          <a:pt x="62" y="24"/>
                        </a:moveTo>
                        <a:lnTo>
                          <a:pt x="47" y="40"/>
                        </a:lnTo>
                        <a:lnTo>
                          <a:pt x="37" y="53"/>
                        </a:lnTo>
                        <a:lnTo>
                          <a:pt x="35" y="55"/>
                        </a:lnTo>
                        <a:lnTo>
                          <a:pt x="28" y="56"/>
                        </a:lnTo>
                        <a:lnTo>
                          <a:pt x="24" y="56"/>
                        </a:lnTo>
                        <a:lnTo>
                          <a:pt x="19" y="55"/>
                        </a:lnTo>
                        <a:lnTo>
                          <a:pt x="16" y="54"/>
                        </a:lnTo>
                        <a:lnTo>
                          <a:pt x="14" y="54"/>
                        </a:lnTo>
                        <a:lnTo>
                          <a:pt x="12" y="55"/>
                        </a:lnTo>
                        <a:lnTo>
                          <a:pt x="10" y="64"/>
                        </a:lnTo>
                        <a:lnTo>
                          <a:pt x="9" y="67"/>
                        </a:lnTo>
                        <a:lnTo>
                          <a:pt x="6" y="69"/>
                        </a:lnTo>
                        <a:lnTo>
                          <a:pt x="0" y="60"/>
                        </a:lnTo>
                        <a:lnTo>
                          <a:pt x="1" y="52"/>
                        </a:lnTo>
                        <a:lnTo>
                          <a:pt x="2" y="34"/>
                        </a:lnTo>
                        <a:lnTo>
                          <a:pt x="4" y="32"/>
                        </a:lnTo>
                        <a:lnTo>
                          <a:pt x="6" y="31"/>
                        </a:lnTo>
                        <a:lnTo>
                          <a:pt x="8" y="32"/>
                        </a:lnTo>
                        <a:lnTo>
                          <a:pt x="8" y="34"/>
                        </a:lnTo>
                        <a:lnTo>
                          <a:pt x="9" y="43"/>
                        </a:lnTo>
                        <a:lnTo>
                          <a:pt x="10" y="43"/>
                        </a:lnTo>
                        <a:lnTo>
                          <a:pt x="12" y="42"/>
                        </a:lnTo>
                        <a:lnTo>
                          <a:pt x="21" y="30"/>
                        </a:lnTo>
                        <a:lnTo>
                          <a:pt x="22" y="23"/>
                        </a:lnTo>
                        <a:lnTo>
                          <a:pt x="26" y="18"/>
                        </a:lnTo>
                        <a:lnTo>
                          <a:pt x="24" y="14"/>
                        </a:lnTo>
                        <a:lnTo>
                          <a:pt x="21" y="14"/>
                        </a:lnTo>
                        <a:lnTo>
                          <a:pt x="21" y="12"/>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3"/>
                        </a:lnTo>
                        <a:lnTo>
                          <a:pt x="87" y="18"/>
                        </a:lnTo>
                        <a:lnTo>
                          <a:pt x="80" y="22"/>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6913" name="Freeform 156"/>
                  <p:cNvSpPr>
                    <a:spLocks/>
                  </p:cNvSpPr>
                  <p:nvPr/>
                </p:nvSpPr>
                <p:spPr bwMode="auto">
                  <a:xfrm>
                    <a:off x="4250" y="2686"/>
                    <a:ext cx="52" cy="35"/>
                  </a:xfrm>
                  <a:custGeom>
                    <a:avLst/>
                    <a:gdLst>
                      <a:gd name="T0" fmla="*/ 40 w 52"/>
                      <a:gd name="T1" fmla="*/ 8 h 35"/>
                      <a:gd name="T2" fmla="*/ 51 w 52"/>
                      <a:gd name="T3" fmla="*/ 4 h 35"/>
                      <a:gd name="T4" fmla="*/ 46 w 52"/>
                      <a:gd name="T5" fmla="*/ 2 h 35"/>
                      <a:gd name="T6" fmla="*/ 39 w 52"/>
                      <a:gd name="T7" fmla="*/ 0 h 35"/>
                      <a:gd name="T8" fmla="*/ 35 w 52"/>
                      <a:gd name="T9" fmla="*/ 0 h 35"/>
                      <a:gd name="T10" fmla="*/ 31 w 52"/>
                      <a:gd name="T11" fmla="*/ 3 h 35"/>
                      <a:gd name="T12" fmla="*/ 29 w 52"/>
                      <a:gd name="T13" fmla="*/ 5 h 35"/>
                      <a:gd name="T14" fmla="*/ 15 w 52"/>
                      <a:gd name="T15" fmla="*/ 5 h 35"/>
                      <a:gd name="T16" fmla="*/ 10 w 52"/>
                      <a:gd name="T17" fmla="*/ 6 h 35"/>
                      <a:gd name="T18" fmla="*/ 10 w 52"/>
                      <a:gd name="T19" fmla="*/ 7 h 35"/>
                      <a:gd name="T20" fmla="*/ 10 w 52"/>
                      <a:gd name="T21" fmla="*/ 10 h 35"/>
                      <a:gd name="T22" fmla="*/ 10 w 52"/>
                      <a:gd name="T23" fmla="*/ 12 h 35"/>
                      <a:gd name="T24" fmla="*/ 0 w 52"/>
                      <a:gd name="T25" fmla="*/ 25 h 35"/>
                      <a:gd name="T26" fmla="*/ 5 w 52"/>
                      <a:gd name="T27" fmla="*/ 26 h 35"/>
                      <a:gd name="T28" fmla="*/ 5 w 52"/>
                      <a:gd name="T29" fmla="*/ 32 h 35"/>
                      <a:gd name="T30" fmla="*/ 9 w 52"/>
                      <a:gd name="T31" fmla="*/ 34 h 35"/>
                      <a:gd name="T32" fmla="*/ 40 w 52"/>
                      <a:gd name="T33" fmla="*/ 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5"/>
                      <a:gd name="T53" fmla="*/ 52 w 52"/>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5">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5"/>
                        </a:lnTo>
                        <a:lnTo>
                          <a:pt x="5" y="26"/>
                        </a:lnTo>
                        <a:lnTo>
                          <a:pt x="5" y="32"/>
                        </a:lnTo>
                        <a:lnTo>
                          <a:pt x="9" y="34"/>
                        </a:lnTo>
                        <a:lnTo>
                          <a:pt x="40" y="8"/>
                        </a:lnTo>
                      </a:path>
                    </a:pathLst>
                  </a:custGeom>
                  <a:solidFill>
                    <a:srgbClr val="006000"/>
                  </a:solidFill>
                  <a:ln w="9525" cap="rnd">
                    <a:noFill/>
                    <a:round/>
                    <a:headEnd/>
                    <a:tailEnd/>
                  </a:ln>
                </p:spPr>
                <p:txBody>
                  <a:bodyPr/>
                  <a:lstStyle/>
                  <a:p>
                    <a:endParaRPr lang="en-US"/>
                  </a:p>
                </p:txBody>
              </p:sp>
              <p:sp>
                <p:nvSpPr>
                  <p:cNvPr id="36914" name="Freeform 157"/>
                  <p:cNvSpPr>
                    <a:spLocks/>
                  </p:cNvSpPr>
                  <p:nvPr/>
                </p:nvSpPr>
                <p:spPr bwMode="auto">
                  <a:xfrm>
                    <a:off x="4117" y="2763"/>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6915" name="Freeform 158"/>
                  <p:cNvSpPr>
                    <a:spLocks/>
                  </p:cNvSpPr>
                  <p:nvPr/>
                </p:nvSpPr>
                <p:spPr bwMode="auto">
                  <a:xfrm>
                    <a:off x="4184" y="2810"/>
                    <a:ext cx="49" cy="23"/>
                  </a:xfrm>
                  <a:custGeom>
                    <a:avLst/>
                    <a:gdLst>
                      <a:gd name="T0" fmla="*/ 14 w 49"/>
                      <a:gd name="T1" fmla="*/ 5 h 23"/>
                      <a:gd name="T2" fmla="*/ 31 w 49"/>
                      <a:gd name="T3" fmla="*/ 5 h 23"/>
                      <a:gd name="T4" fmla="*/ 34 w 49"/>
                      <a:gd name="T5" fmla="*/ 1 h 23"/>
                      <a:gd name="T6" fmla="*/ 35 w 49"/>
                      <a:gd name="T7" fmla="*/ 0 h 23"/>
                      <a:gd name="T8" fmla="*/ 37 w 49"/>
                      <a:gd name="T9" fmla="*/ 0 h 23"/>
                      <a:gd name="T10" fmla="*/ 38 w 49"/>
                      <a:gd name="T11" fmla="*/ 0 h 23"/>
                      <a:gd name="T12" fmla="*/ 40 w 49"/>
                      <a:gd name="T13" fmla="*/ 0 h 23"/>
                      <a:gd name="T14" fmla="*/ 42 w 49"/>
                      <a:gd name="T15" fmla="*/ 2 h 23"/>
                      <a:gd name="T16" fmla="*/ 48 w 49"/>
                      <a:gd name="T17" fmla="*/ 2 h 23"/>
                      <a:gd name="T18" fmla="*/ 48 w 49"/>
                      <a:gd name="T19" fmla="*/ 6 h 23"/>
                      <a:gd name="T20" fmla="*/ 47 w 49"/>
                      <a:gd name="T21" fmla="*/ 13 h 23"/>
                      <a:gd name="T22" fmla="*/ 47 w 49"/>
                      <a:gd name="T23" fmla="*/ 17 h 23"/>
                      <a:gd name="T24" fmla="*/ 43 w 49"/>
                      <a:gd name="T25" fmla="*/ 20 h 23"/>
                      <a:gd name="T26" fmla="*/ 27 w 49"/>
                      <a:gd name="T27" fmla="*/ 21 h 23"/>
                      <a:gd name="T28" fmla="*/ 22 w 49"/>
                      <a:gd name="T29" fmla="*/ 20 h 23"/>
                      <a:gd name="T30" fmla="*/ 20 w 49"/>
                      <a:gd name="T31" fmla="*/ 20 h 23"/>
                      <a:gd name="T32" fmla="*/ 18 w 49"/>
                      <a:gd name="T33" fmla="*/ 20 h 23"/>
                      <a:gd name="T34" fmla="*/ 16 w 49"/>
                      <a:gd name="T35" fmla="*/ 22 h 23"/>
                      <a:gd name="T36" fmla="*/ 3 w 49"/>
                      <a:gd name="T37" fmla="*/ 22 h 23"/>
                      <a:gd name="T38" fmla="*/ 1 w 49"/>
                      <a:gd name="T39" fmla="*/ 18 h 23"/>
                      <a:gd name="T40" fmla="*/ 0 w 49"/>
                      <a:gd name="T41" fmla="*/ 17 h 23"/>
                      <a:gd name="T42" fmla="*/ 1 w 49"/>
                      <a:gd name="T43" fmla="*/ 9 h 23"/>
                      <a:gd name="T44" fmla="*/ 1 w 49"/>
                      <a:gd name="T45" fmla="*/ 4 h 23"/>
                      <a:gd name="T46" fmla="*/ 3 w 49"/>
                      <a:gd name="T47" fmla="*/ 1 h 23"/>
                      <a:gd name="T48" fmla="*/ 5 w 49"/>
                      <a:gd name="T49" fmla="*/ 0 h 23"/>
                      <a:gd name="T50" fmla="*/ 7 w 49"/>
                      <a:gd name="T51" fmla="*/ 0 h 23"/>
                      <a:gd name="T52" fmla="*/ 14 w 49"/>
                      <a:gd name="T53" fmla="*/ 5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3"/>
                      <a:gd name="T83" fmla="*/ 49 w 49"/>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3">
                        <a:moveTo>
                          <a:pt x="14" y="5"/>
                        </a:moveTo>
                        <a:lnTo>
                          <a:pt x="31" y="5"/>
                        </a:lnTo>
                        <a:lnTo>
                          <a:pt x="34" y="1"/>
                        </a:lnTo>
                        <a:lnTo>
                          <a:pt x="35" y="0"/>
                        </a:lnTo>
                        <a:lnTo>
                          <a:pt x="37" y="0"/>
                        </a:lnTo>
                        <a:lnTo>
                          <a:pt x="38" y="0"/>
                        </a:lnTo>
                        <a:lnTo>
                          <a:pt x="40" y="0"/>
                        </a:lnTo>
                        <a:lnTo>
                          <a:pt x="42" y="2"/>
                        </a:lnTo>
                        <a:lnTo>
                          <a:pt x="48" y="2"/>
                        </a:lnTo>
                        <a:lnTo>
                          <a:pt x="48" y="6"/>
                        </a:lnTo>
                        <a:lnTo>
                          <a:pt x="47" y="13"/>
                        </a:lnTo>
                        <a:lnTo>
                          <a:pt x="47" y="17"/>
                        </a:lnTo>
                        <a:lnTo>
                          <a:pt x="43" y="20"/>
                        </a:lnTo>
                        <a:lnTo>
                          <a:pt x="27" y="21"/>
                        </a:lnTo>
                        <a:lnTo>
                          <a:pt x="22" y="20"/>
                        </a:lnTo>
                        <a:lnTo>
                          <a:pt x="20" y="20"/>
                        </a:lnTo>
                        <a:lnTo>
                          <a:pt x="18" y="20"/>
                        </a:lnTo>
                        <a:lnTo>
                          <a:pt x="16" y="22"/>
                        </a:lnTo>
                        <a:lnTo>
                          <a:pt x="3" y="22"/>
                        </a:lnTo>
                        <a:lnTo>
                          <a:pt x="1" y="18"/>
                        </a:lnTo>
                        <a:lnTo>
                          <a:pt x="0" y="17"/>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6916" name="Freeform 159"/>
                  <p:cNvSpPr>
                    <a:spLocks/>
                  </p:cNvSpPr>
                  <p:nvPr/>
                </p:nvSpPr>
                <p:spPr bwMode="auto">
                  <a:xfrm>
                    <a:off x="4116" y="2862"/>
                    <a:ext cx="17" cy="21"/>
                  </a:xfrm>
                  <a:custGeom>
                    <a:avLst/>
                    <a:gdLst>
                      <a:gd name="T0" fmla="*/ 9 w 17"/>
                      <a:gd name="T1" fmla="*/ 0 h 21"/>
                      <a:gd name="T2" fmla="*/ 16 w 17"/>
                      <a:gd name="T3" fmla="*/ 5 h 21"/>
                      <a:gd name="T4" fmla="*/ 16 w 17"/>
                      <a:gd name="T5" fmla="*/ 8 h 21"/>
                      <a:gd name="T6" fmla="*/ 16 w 17"/>
                      <a:gd name="T7" fmla="*/ 9 h 21"/>
                      <a:gd name="T8" fmla="*/ 15 w 17"/>
                      <a:gd name="T9" fmla="*/ 12 h 21"/>
                      <a:gd name="T10" fmla="*/ 14 w 17"/>
                      <a:gd name="T11" fmla="*/ 14 h 21"/>
                      <a:gd name="T12" fmla="*/ 12 w 17"/>
                      <a:gd name="T13" fmla="*/ 18 h 21"/>
                      <a:gd name="T14" fmla="*/ 8 w 17"/>
                      <a:gd name="T15" fmla="*/ 20 h 21"/>
                      <a:gd name="T16" fmla="*/ 5 w 17"/>
                      <a:gd name="T17" fmla="*/ 20 h 21"/>
                      <a:gd name="T18" fmla="*/ 3 w 17"/>
                      <a:gd name="T19" fmla="*/ 19 h 21"/>
                      <a:gd name="T20" fmla="*/ 0 w 17"/>
                      <a:gd name="T21" fmla="*/ 15 h 21"/>
                      <a:gd name="T22" fmla="*/ 0 w 17"/>
                      <a:gd name="T23" fmla="*/ 14 h 21"/>
                      <a:gd name="T24" fmla="*/ 1 w 17"/>
                      <a:gd name="T25" fmla="*/ 10 h 21"/>
                      <a:gd name="T26" fmla="*/ 2 w 17"/>
                      <a:gd name="T27" fmla="*/ 3 h 21"/>
                      <a:gd name="T28" fmla="*/ 9 w 1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1"/>
                      <a:gd name="T47" fmla="*/ 17 w 1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1">
                        <a:moveTo>
                          <a:pt x="9" y="0"/>
                        </a:moveTo>
                        <a:lnTo>
                          <a:pt x="16" y="5"/>
                        </a:lnTo>
                        <a:lnTo>
                          <a:pt x="16" y="8"/>
                        </a:lnTo>
                        <a:lnTo>
                          <a:pt x="16" y="9"/>
                        </a:lnTo>
                        <a:lnTo>
                          <a:pt x="15" y="12"/>
                        </a:lnTo>
                        <a:lnTo>
                          <a:pt x="14" y="14"/>
                        </a:lnTo>
                        <a:lnTo>
                          <a:pt x="12" y="18"/>
                        </a:lnTo>
                        <a:lnTo>
                          <a:pt x="8" y="20"/>
                        </a:lnTo>
                        <a:lnTo>
                          <a:pt x="5" y="20"/>
                        </a:lnTo>
                        <a:lnTo>
                          <a:pt x="3" y="19"/>
                        </a:lnTo>
                        <a:lnTo>
                          <a:pt x="0" y="15"/>
                        </a:lnTo>
                        <a:lnTo>
                          <a:pt x="0" y="14"/>
                        </a:lnTo>
                        <a:lnTo>
                          <a:pt x="1" y="10"/>
                        </a:lnTo>
                        <a:lnTo>
                          <a:pt x="2" y="3"/>
                        </a:lnTo>
                        <a:lnTo>
                          <a:pt x="9" y="0"/>
                        </a:lnTo>
                      </a:path>
                    </a:pathLst>
                  </a:custGeom>
                  <a:solidFill>
                    <a:srgbClr val="006000"/>
                  </a:solidFill>
                  <a:ln w="9525" cap="rnd">
                    <a:noFill/>
                    <a:round/>
                    <a:headEnd/>
                    <a:tailEnd/>
                  </a:ln>
                </p:spPr>
                <p:txBody>
                  <a:bodyPr/>
                  <a:lstStyle/>
                  <a:p>
                    <a:endParaRPr lang="en-US"/>
                  </a:p>
                </p:txBody>
              </p:sp>
            </p:grpSp>
          </p:grpSp>
        </p:grpSp>
        <p:sp>
          <p:nvSpPr>
            <p:cNvPr id="36870" name="Arc 160"/>
            <p:cNvSpPr>
              <a:spLocks/>
            </p:cNvSpPr>
            <p:nvPr/>
          </p:nvSpPr>
          <p:spPr bwMode="auto">
            <a:xfrm rot="1020000">
              <a:off x="2633" y="2761"/>
              <a:ext cx="362" cy="109"/>
            </a:xfrm>
            <a:custGeom>
              <a:avLst/>
              <a:gdLst>
                <a:gd name="T0" fmla="*/ 0 w 21660"/>
                <a:gd name="T1" fmla="*/ 0 h 21799"/>
                <a:gd name="T2" fmla="*/ 0 w 21660"/>
                <a:gd name="T3" fmla="*/ 0 h 21799"/>
                <a:gd name="T4" fmla="*/ 0 w 21660"/>
                <a:gd name="T5" fmla="*/ 0 h 21799"/>
                <a:gd name="T6" fmla="*/ 0 60000 65536"/>
                <a:gd name="T7" fmla="*/ 0 60000 65536"/>
                <a:gd name="T8" fmla="*/ 0 60000 65536"/>
                <a:gd name="T9" fmla="*/ 0 w 21660"/>
                <a:gd name="T10" fmla="*/ 0 h 21799"/>
                <a:gd name="T11" fmla="*/ 21660 w 21660"/>
                <a:gd name="T12" fmla="*/ 21799 h 21799"/>
              </a:gdLst>
              <a:ahLst/>
              <a:cxnLst>
                <a:cxn ang="T6">
                  <a:pos x="T0" y="T1"/>
                </a:cxn>
                <a:cxn ang="T7">
                  <a:pos x="T2" y="T3"/>
                </a:cxn>
                <a:cxn ang="T8">
                  <a:pos x="T4" y="T5"/>
                </a:cxn>
              </a:cxnLst>
              <a:rect l="T9" t="T10" r="T11" b="T12"/>
              <a:pathLst>
                <a:path w="21660" h="21799" fill="none" extrusionOk="0">
                  <a:moveTo>
                    <a:pt x="21659" y="-1"/>
                  </a:moveTo>
                  <a:cubicBezTo>
                    <a:pt x="21659" y="66"/>
                    <a:pt x="21660" y="132"/>
                    <a:pt x="21660" y="199"/>
                  </a:cubicBezTo>
                  <a:cubicBezTo>
                    <a:pt x="21660" y="12128"/>
                    <a:pt x="11989" y="21799"/>
                    <a:pt x="60" y="21799"/>
                  </a:cubicBezTo>
                  <a:cubicBezTo>
                    <a:pt x="40" y="21799"/>
                    <a:pt x="20" y="21798"/>
                    <a:pt x="0" y="21798"/>
                  </a:cubicBezTo>
                </a:path>
                <a:path w="21660" h="21799" stroke="0" extrusionOk="0">
                  <a:moveTo>
                    <a:pt x="21659" y="-1"/>
                  </a:moveTo>
                  <a:cubicBezTo>
                    <a:pt x="21659" y="66"/>
                    <a:pt x="21660" y="132"/>
                    <a:pt x="21660" y="199"/>
                  </a:cubicBezTo>
                  <a:cubicBezTo>
                    <a:pt x="21660" y="12128"/>
                    <a:pt x="11989" y="21799"/>
                    <a:pt x="60" y="21799"/>
                  </a:cubicBezTo>
                  <a:cubicBezTo>
                    <a:pt x="40" y="21799"/>
                    <a:pt x="20" y="21798"/>
                    <a:pt x="0" y="21798"/>
                  </a:cubicBezTo>
                  <a:lnTo>
                    <a:pt x="60" y="199"/>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1" name="Arc 161"/>
            <p:cNvSpPr>
              <a:spLocks/>
            </p:cNvSpPr>
            <p:nvPr/>
          </p:nvSpPr>
          <p:spPr bwMode="auto">
            <a:xfrm rot="9780000">
              <a:off x="2665" y="2580"/>
              <a:ext cx="36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2" name="Arc 162"/>
            <p:cNvSpPr>
              <a:spLocks/>
            </p:cNvSpPr>
            <p:nvPr/>
          </p:nvSpPr>
          <p:spPr bwMode="auto">
            <a:xfrm rot="2580000">
              <a:off x="2953" y="2565"/>
              <a:ext cx="288" cy="413"/>
            </a:xfrm>
            <a:custGeom>
              <a:avLst/>
              <a:gdLst>
                <a:gd name="T0" fmla="*/ 0 w 21675"/>
                <a:gd name="T1" fmla="*/ 0 h 21600"/>
                <a:gd name="T2" fmla="*/ 0 w 21675"/>
                <a:gd name="T3" fmla="*/ 0 h 21600"/>
                <a:gd name="T4" fmla="*/ 0 w 21675"/>
                <a:gd name="T5" fmla="*/ 0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3" name="Arc 163"/>
            <p:cNvSpPr>
              <a:spLocks/>
            </p:cNvSpPr>
            <p:nvPr/>
          </p:nvSpPr>
          <p:spPr bwMode="auto">
            <a:xfrm rot="3540000">
              <a:off x="3215" y="2690"/>
              <a:ext cx="326" cy="432"/>
            </a:xfrm>
            <a:custGeom>
              <a:avLst/>
              <a:gdLst>
                <a:gd name="T0" fmla="*/ 0 w 21667"/>
                <a:gd name="T1" fmla="*/ 0 h 21600"/>
                <a:gd name="T2" fmla="*/ 0 w 21667"/>
                <a:gd name="T3" fmla="*/ 0 h 21600"/>
                <a:gd name="T4" fmla="*/ 0 w 21667"/>
                <a:gd name="T5" fmla="*/ 0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96" y="0"/>
                    <a:pt x="21667" y="9670"/>
                    <a:pt x="21667" y="21600"/>
                  </a:cubicBezTo>
                </a:path>
                <a:path w="21667" h="21600" stroke="0" extrusionOk="0">
                  <a:moveTo>
                    <a:pt x="0" y="0"/>
                  </a:moveTo>
                  <a:cubicBezTo>
                    <a:pt x="22" y="0"/>
                    <a:pt x="44" y="-1"/>
                    <a:pt x="67" y="0"/>
                  </a:cubicBezTo>
                  <a:cubicBezTo>
                    <a:pt x="11996" y="0"/>
                    <a:pt x="21667" y="9670"/>
                    <a:pt x="21667" y="21600"/>
                  </a:cubicBezTo>
                  <a:lnTo>
                    <a:pt x="67"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4" name="Arc 164"/>
            <p:cNvSpPr>
              <a:spLocks/>
            </p:cNvSpPr>
            <p:nvPr/>
          </p:nvSpPr>
          <p:spPr bwMode="auto">
            <a:xfrm>
              <a:off x="3096" y="2293"/>
              <a:ext cx="324"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5" name="Arc 165"/>
            <p:cNvSpPr>
              <a:spLocks/>
            </p:cNvSpPr>
            <p:nvPr/>
          </p:nvSpPr>
          <p:spPr bwMode="auto">
            <a:xfrm rot="-660000">
              <a:off x="2556" y="3076"/>
              <a:ext cx="612" cy="1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6" name="Arc 166"/>
            <p:cNvSpPr>
              <a:spLocks/>
            </p:cNvSpPr>
            <p:nvPr/>
          </p:nvSpPr>
          <p:spPr bwMode="auto">
            <a:xfrm>
              <a:off x="2197" y="2293"/>
              <a:ext cx="468" cy="4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7" name="Arc 167"/>
            <p:cNvSpPr>
              <a:spLocks/>
            </p:cNvSpPr>
            <p:nvPr/>
          </p:nvSpPr>
          <p:spPr bwMode="auto">
            <a:xfrm rot="-9900000">
              <a:off x="2182" y="2903"/>
              <a:ext cx="253" cy="2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5" y="0"/>
                    <a:pt x="21552" y="9618"/>
                    <a:pt x="21599" y="21514"/>
                  </a:cubicBezTo>
                </a:path>
                <a:path w="21600" h="21600" stroke="0" extrusionOk="0">
                  <a:moveTo>
                    <a:pt x="-1" y="0"/>
                  </a:moveTo>
                  <a:cubicBezTo>
                    <a:pt x="11895" y="0"/>
                    <a:pt x="21552" y="9618"/>
                    <a:pt x="21599" y="21514"/>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8" name="Arc 168"/>
            <p:cNvSpPr>
              <a:spLocks/>
            </p:cNvSpPr>
            <p:nvPr/>
          </p:nvSpPr>
          <p:spPr bwMode="auto">
            <a:xfrm rot="-7020000">
              <a:off x="2301" y="2631"/>
              <a:ext cx="386" cy="30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1" y="0"/>
                    <a:pt x="21560" y="9626"/>
                    <a:pt x="21599" y="21528"/>
                  </a:cubicBezTo>
                </a:path>
                <a:path w="21600" h="21600" stroke="0" extrusionOk="0">
                  <a:moveTo>
                    <a:pt x="-1" y="0"/>
                  </a:moveTo>
                  <a:cubicBezTo>
                    <a:pt x="11901" y="0"/>
                    <a:pt x="21560" y="9626"/>
                    <a:pt x="21599" y="21528"/>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9" name="Arc 169"/>
            <p:cNvSpPr>
              <a:spLocks/>
            </p:cNvSpPr>
            <p:nvPr/>
          </p:nvSpPr>
          <p:spPr bwMode="auto">
            <a:xfrm>
              <a:off x="3025" y="2077"/>
              <a:ext cx="648" cy="108"/>
            </a:xfrm>
            <a:custGeom>
              <a:avLst/>
              <a:gdLst>
                <a:gd name="T0" fmla="*/ 0 w 21600"/>
                <a:gd name="T1" fmla="*/ 0 h 21600"/>
                <a:gd name="T2" fmla="*/ 1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0" name="Line 170"/>
            <p:cNvSpPr>
              <a:spLocks noChangeShapeType="1"/>
            </p:cNvSpPr>
            <p:nvPr/>
          </p:nvSpPr>
          <p:spPr bwMode="auto">
            <a:xfrm>
              <a:off x="3816" y="2076"/>
              <a:ext cx="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1" name="Line 171"/>
            <p:cNvSpPr>
              <a:spLocks noChangeShapeType="1"/>
            </p:cNvSpPr>
            <p:nvPr/>
          </p:nvSpPr>
          <p:spPr bwMode="auto">
            <a:xfrm>
              <a:off x="900" y="2040"/>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2" name="Arc 172"/>
            <p:cNvSpPr>
              <a:spLocks/>
            </p:cNvSpPr>
            <p:nvPr/>
          </p:nvSpPr>
          <p:spPr bwMode="auto">
            <a:xfrm>
              <a:off x="1764" y="2041"/>
              <a:ext cx="900" cy="108"/>
            </a:xfrm>
            <a:custGeom>
              <a:avLst/>
              <a:gdLst>
                <a:gd name="T0" fmla="*/ 0 w 21600"/>
                <a:gd name="T1" fmla="*/ 0 h 21600"/>
                <a:gd name="T2" fmla="*/ 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3" name="Line 173"/>
            <p:cNvSpPr>
              <a:spLocks noChangeShapeType="1"/>
            </p:cNvSpPr>
            <p:nvPr/>
          </p:nvSpPr>
          <p:spPr bwMode="auto">
            <a:xfrm>
              <a:off x="936" y="1536"/>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4" name="Line 174"/>
            <p:cNvSpPr>
              <a:spLocks noChangeShapeType="1"/>
            </p:cNvSpPr>
            <p:nvPr/>
          </p:nvSpPr>
          <p:spPr bwMode="auto">
            <a:xfrm>
              <a:off x="1872" y="1536"/>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5" name="Line 175"/>
            <p:cNvSpPr>
              <a:spLocks noChangeShapeType="1"/>
            </p:cNvSpPr>
            <p:nvPr/>
          </p:nvSpPr>
          <p:spPr bwMode="auto">
            <a:xfrm>
              <a:off x="3672" y="1536"/>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6" name="Line 176"/>
            <p:cNvSpPr>
              <a:spLocks noChangeShapeType="1"/>
            </p:cNvSpPr>
            <p:nvPr/>
          </p:nvSpPr>
          <p:spPr bwMode="auto">
            <a:xfrm>
              <a:off x="900" y="1752"/>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7" name="Line 177"/>
            <p:cNvSpPr>
              <a:spLocks noChangeShapeType="1"/>
            </p:cNvSpPr>
            <p:nvPr/>
          </p:nvSpPr>
          <p:spPr bwMode="auto">
            <a:xfrm>
              <a:off x="1836" y="1752"/>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8" name="Line 178"/>
            <p:cNvSpPr>
              <a:spLocks noChangeShapeType="1"/>
            </p:cNvSpPr>
            <p:nvPr/>
          </p:nvSpPr>
          <p:spPr bwMode="auto">
            <a:xfrm>
              <a:off x="3636" y="1752"/>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grpSp>
      <p:sp>
        <p:nvSpPr>
          <p:cNvPr id="36868" name="Rectangle 179"/>
          <p:cNvSpPr>
            <a:spLocks noChangeArrowheads="1"/>
          </p:cNvSpPr>
          <p:nvPr/>
        </p:nvSpPr>
        <p:spPr bwMode="auto">
          <a:xfrm>
            <a:off x="3063875" y="5334000"/>
            <a:ext cx="3105150" cy="825500"/>
          </a:xfrm>
          <a:prstGeom prst="rect">
            <a:avLst/>
          </a:prstGeom>
          <a:noFill/>
          <a:ln w="9525">
            <a:noFill/>
            <a:miter lim="800000"/>
            <a:headEnd/>
            <a:tailEnd/>
          </a:ln>
        </p:spPr>
        <p:txBody>
          <a:bodyPr wrap="none" lIns="92075" tIns="46038" rIns="92075" bIns="46038">
            <a:spAutoFit/>
          </a:bodyPr>
          <a:lstStyle/>
          <a:p>
            <a:pPr algn="ctr"/>
            <a:r>
              <a:rPr lang="en-US" sz="1600">
                <a:latin typeface="Arial" pitchFamily="34" charset="0"/>
              </a:rPr>
              <a:t>Adapted from Survey of Climatology:</a:t>
            </a:r>
          </a:p>
          <a:p>
            <a:pPr algn="ctr"/>
            <a:r>
              <a:rPr lang="en-US" sz="1600">
                <a:latin typeface="Arial" pitchFamily="34" charset="0"/>
              </a:rPr>
              <a:t>Griffiths and Driscoll, </a:t>
            </a:r>
          </a:p>
          <a:p>
            <a:pPr algn="ctr"/>
            <a:r>
              <a:rPr lang="en-US" sz="1600">
                <a:latin typeface="Arial" pitchFamily="34" charset="0"/>
              </a:rPr>
              <a:t>Texas A&amp;M University, 1982</a:t>
            </a:r>
          </a:p>
        </p:txBody>
      </p:sp>
    </p:spTree>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52400" y="457200"/>
            <a:ext cx="7975600" cy="685800"/>
          </a:xfrm>
          <a:noFill/>
        </p:spPr>
        <p:txBody>
          <a:bodyPr lIns="92075" tIns="46038" rIns="92075" bIns="46038" anchor="ctr"/>
          <a:lstStyle/>
          <a:p>
            <a:r>
              <a:rPr lang="en-US" sz="3600" smtClean="0"/>
              <a:t>Wind Patterns Around Buildings:</a:t>
            </a:r>
          </a:p>
        </p:txBody>
      </p:sp>
      <p:sp>
        <p:nvSpPr>
          <p:cNvPr id="8196" name="Rectangle 3"/>
          <p:cNvSpPr>
            <a:spLocks noChangeArrowheads="1"/>
          </p:cNvSpPr>
          <p:nvPr/>
        </p:nvSpPr>
        <p:spPr bwMode="auto">
          <a:xfrm>
            <a:off x="1997075" y="4518025"/>
            <a:ext cx="4711700" cy="611188"/>
          </a:xfrm>
          <a:prstGeom prst="rect">
            <a:avLst/>
          </a:prstGeom>
          <a:noFill/>
          <a:ln w="9525">
            <a:noFill/>
            <a:miter lim="800000"/>
            <a:headEnd/>
            <a:tailEnd/>
          </a:ln>
        </p:spPr>
        <p:txBody>
          <a:bodyPr lIns="92075" tIns="46038" rIns="92075" bIns="46038">
            <a:spAutoFit/>
          </a:bodyPr>
          <a:lstStyle/>
          <a:p>
            <a:pPr algn="ctr"/>
            <a:r>
              <a:rPr lang="en-US" sz="1800" b="1">
                <a:latin typeface="Arial" pitchFamily="34" charset="0"/>
              </a:rPr>
              <a:t>Diagram of wind around a building.</a:t>
            </a:r>
          </a:p>
          <a:p>
            <a:pPr algn="ctr"/>
            <a:r>
              <a:rPr lang="en-US" sz="1600" b="1">
                <a:latin typeface="Arial" pitchFamily="34" charset="0"/>
              </a:rPr>
              <a:t>Adapted from Farm Structures*</a:t>
            </a:r>
          </a:p>
        </p:txBody>
      </p:sp>
      <p:grpSp>
        <p:nvGrpSpPr>
          <p:cNvPr id="2" name="Group 4"/>
          <p:cNvGrpSpPr>
            <a:grpSpLocks/>
          </p:cNvGrpSpPr>
          <p:nvPr/>
        </p:nvGrpSpPr>
        <p:grpSpPr bwMode="auto">
          <a:xfrm>
            <a:off x="1219200" y="4038600"/>
            <a:ext cx="6705600" cy="171450"/>
            <a:chOff x="768" y="3120"/>
            <a:chExt cx="4224" cy="108"/>
          </a:xfrm>
        </p:grpSpPr>
        <p:grpSp>
          <p:nvGrpSpPr>
            <p:cNvPr id="3" name="Group 5"/>
            <p:cNvGrpSpPr>
              <a:grpSpLocks/>
            </p:cNvGrpSpPr>
            <p:nvPr/>
          </p:nvGrpSpPr>
          <p:grpSpPr bwMode="auto">
            <a:xfrm>
              <a:off x="768" y="3120"/>
              <a:ext cx="2217" cy="108"/>
              <a:chOff x="768" y="3120"/>
              <a:chExt cx="2217" cy="108"/>
            </a:xfrm>
          </p:grpSpPr>
          <p:grpSp>
            <p:nvGrpSpPr>
              <p:cNvPr id="4" name="Group 6"/>
              <p:cNvGrpSpPr>
                <a:grpSpLocks/>
              </p:cNvGrpSpPr>
              <p:nvPr/>
            </p:nvGrpSpPr>
            <p:grpSpPr bwMode="auto">
              <a:xfrm>
                <a:off x="768" y="3120"/>
                <a:ext cx="1213" cy="108"/>
                <a:chOff x="768" y="3120"/>
                <a:chExt cx="1213" cy="108"/>
              </a:xfrm>
            </p:grpSpPr>
            <p:grpSp>
              <p:nvGrpSpPr>
                <p:cNvPr id="5" name="Group 7"/>
                <p:cNvGrpSpPr>
                  <a:grpSpLocks/>
                </p:cNvGrpSpPr>
                <p:nvPr/>
              </p:nvGrpSpPr>
              <p:grpSpPr bwMode="auto">
                <a:xfrm>
                  <a:off x="768" y="3120"/>
                  <a:ext cx="710" cy="108"/>
                  <a:chOff x="768" y="3120"/>
                  <a:chExt cx="710" cy="108"/>
                </a:xfrm>
              </p:grpSpPr>
              <p:grpSp>
                <p:nvGrpSpPr>
                  <p:cNvPr id="6" name="Group 8"/>
                  <p:cNvGrpSpPr>
                    <a:grpSpLocks/>
                  </p:cNvGrpSpPr>
                  <p:nvPr/>
                </p:nvGrpSpPr>
                <p:grpSpPr bwMode="auto">
                  <a:xfrm>
                    <a:off x="768" y="3120"/>
                    <a:ext cx="377" cy="108"/>
                    <a:chOff x="768" y="3120"/>
                    <a:chExt cx="377" cy="108"/>
                  </a:xfrm>
                </p:grpSpPr>
                <p:grpSp>
                  <p:nvGrpSpPr>
                    <p:cNvPr id="7" name="Group 9"/>
                    <p:cNvGrpSpPr>
                      <a:grpSpLocks/>
                    </p:cNvGrpSpPr>
                    <p:nvPr/>
                  </p:nvGrpSpPr>
                  <p:grpSpPr bwMode="auto">
                    <a:xfrm>
                      <a:off x="768" y="3120"/>
                      <a:ext cx="209" cy="108"/>
                      <a:chOff x="768" y="3120"/>
                      <a:chExt cx="209" cy="108"/>
                    </a:xfrm>
                  </p:grpSpPr>
                  <p:sp>
                    <p:nvSpPr>
                      <p:cNvPr id="8408" name="Line 10"/>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9" name="Line 11"/>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 name="Group 12"/>
                    <p:cNvGrpSpPr>
                      <a:grpSpLocks/>
                    </p:cNvGrpSpPr>
                    <p:nvPr/>
                  </p:nvGrpSpPr>
                  <p:grpSpPr bwMode="auto">
                    <a:xfrm>
                      <a:off x="935" y="3120"/>
                      <a:ext cx="210" cy="108"/>
                      <a:chOff x="935" y="3120"/>
                      <a:chExt cx="210" cy="108"/>
                    </a:xfrm>
                  </p:grpSpPr>
                  <p:sp>
                    <p:nvSpPr>
                      <p:cNvPr id="8406" name="Line 13"/>
                      <p:cNvSpPr>
                        <a:spLocks noChangeShapeType="1"/>
                      </p:cNvSpPr>
                      <p:nvPr/>
                    </p:nvSpPr>
                    <p:spPr bwMode="auto">
                      <a:xfrm>
                        <a:off x="93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7" name="Line 14"/>
                      <p:cNvSpPr>
                        <a:spLocks noChangeShapeType="1"/>
                      </p:cNvSpPr>
                      <p:nvPr/>
                    </p:nvSpPr>
                    <p:spPr bwMode="auto">
                      <a:xfrm flipH="1">
                        <a:off x="101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9" name="Group 15"/>
                  <p:cNvGrpSpPr>
                    <a:grpSpLocks/>
                  </p:cNvGrpSpPr>
                  <p:nvPr/>
                </p:nvGrpSpPr>
                <p:grpSpPr bwMode="auto">
                  <a:xfrm>
                    <a:off x="768" y="3120"/>
                    <a:ext cx="710" cy="108"/>
                    <a:chOff x="768" y="3120"/>
                    <a:chExt cx="710" cy="108"/>
                  </a:xfrm>
                </p:grpSpPr>
                <p:grpSp>
                  <p:nvGrpSpPr>
                    <p:cNvPr id="10" name="Group 16"/>
                    <p:cNvGrpSpPr>
                      <a:grpSpLocks/>
                    </p:cNvGrpSpPr>
                    <p:nvPr/>
                  </p:nvGrpSpPr>
                  <p:grpSpPr bwMode="auto">
                    <a:xfrm>
                      <a:off x="768" y="3120"/>
                      <a:ext cx="209" cy="108"/>
                      <a:chOff x="768" y="3120"/>
                      <a:chExt cx="209" cy="108"/>
                    </a:xfrm>
                  </p:grpSpPr>
                  <p:sp>
                    <p:nvSpPr>
                      <p:cNvPr id="8402" name="Line 17"/>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3" name="Line 18"/>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11" name="Group 19"/>
                    <p:cNvGrpSpPr>
                      <a:grpSpLocks/>
                    </p:cNvGrpSpPr>
                    <p:nvPr/>
                  </p:nvGrpSpPr>
                  <p:grpSpPr bwMode="auto">
                    <a:xfrm>
                      <a:off x="1103" y="3120"/>
                      <a:ext cx="375" cy="108"/>
                      <a:chOff x="1103" y="3120"/>
                      <a:chExt cx="375" cy="108"/>
                    </a:xfrm>
                  </p:grpSpPr>
                  <p:grpSp>
                    <p:nvGrpSpPr>
                      <p:cNvPr id="12" name="Group 20"/>
                      <p:cNvGrpSpPr>
                        <a:grpSpLocks/>
                      </p:cNvGrpSpPr>
                      <p:nvPr/>
                    </p:nvGrpSpPr>
                    <p:grpSpPr bwMode="auto">
                      <a:xfrm>
                        <a:off x="1103" y="3120"/>
                        <a:ext cx="209" cy="108"/>
                        <a:chOff x="1103" y="3120"/>
                        <a:chExt cx="209" cy="108"/>
                      </a:xfrm>
                    </p:grpSpPr>
                    <p:sp>
                      <p:nvSpPr>
                        <p:cNvPr id="8400" name="Line 21"/>
                        <p:cNvSpPr>
                          <a:spLocks noChangeShapeType="1"/>
                        </p:cNvSpPr>
                        <p:nvPr/>
                      </p:nvSpPr>
                      <p:spPr bwMode="auto">
                        <a:xfrm>
                          <a:off x="110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1" name="Line 22"/>
                        <p:cNvSpPr>
                          <a:spLocks noChangeShapeType="1"/>
                        </p:cNvSpPr>
                        <p:nvPr/>
                      </p:nvSpPr>
                      <p:spPr bwMode="auto">
                        <a:xfrm flipH="1">
                          <a:off x="1186"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13" name="Group 23"/>
                      <p:cNvGrpSpPr>
                        <a:grpSpLocks/>
                      </p:cNvGrpSpPr>
                      <p:nvPr/>
                    </p:nvGrpSpPr>
                    <p:grpSpPr bwMode="auto">
                      <a:xfrm>
                        <a:off x="1270" y="3120"/>
                        <a:ext cx="208" cy="108"/>
                        <a:chOff x="1270" y="3120"/>
                        <a:chExt cx="208" cy="108"/>
                      </a:xfrm>
                    </p:grpSpPr>
                    <p:sp>
                      <p:nvSpPr>
                        <p:cNvPr id="8398" name="Line 24"/>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9" name="Line 25"/>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14" name="Group 26"/>
                <p:cNvGrpSpPr>
                  <a:grpSpLocks/>
                </p:cNvGrpSpPr>
                <p:nvPr/>
              </p:nvGrpSpPr>
              <p:grpSpPr bwMode="auto">
                <a:xfrm>
                  <a:off x="1270" y="3120"/>
                  <a:ext cx="711" cy="108"/>
                  <a:chOff x="1270" y="3120"/>
                  <a:chExt cx="711" cy="108"/>
                </a:xfrm>
              </p:grpSpPr>
              <p:grpSp>
                <p:nvGrpSpPr>
                  <p:cNvPr id="15" name="Group 27"/>
                  <p:cNvGrpSpPr>
                    <a:grpSpLocks/>
                  </p:cNvGrpSpPr>
                  <p:nvPr/>
                </p:nvGrpSpPr>
                <p:grpSpPr bwMode="auto">
                  <a:xfrm>
                    <a:off x="1270" y="3120"/>
                    <a:ext cx="376" cy="108"/>
                    <a:chOff x="1270" y="3120"/>
                    <a:chExt cx="376" cy="108"/>
                  </a:xfrm>
                </p:grpSpPr>
                <p:grpSp>
                  <p:nvGrpSpPr>
                    <p:cNvPr id="16" name="Group 28"/>
                    <p:cNvGrpSpPr>
                      <a:grpSpLocks/>
                    </p:cNvGrpSpPr>
                    <p:nvPr/>
                  </p:nvGrpSpPr>
                  <p:grpSpPr bwMode="auto">
                    <a:xfrm>
                      <a:off x="1270" y="3120"/>
                      <a:ext cx="208" cy="108"/>
                      <a:chOff x="1270" y="3120"/>
                      <a:chExt cx="208" cy="108"/>
                    </a:xfrm>
                  </p:grpSpPr>
                  <p:sp>
                    <p:nvSpPr>
                      <p:cNvPr id="8390" name="Line 29"/>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1" name="Line 30"/>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17" name="Group 31"/>
                    <p:cNvGrpSpPr>
                      <a:grpSpLocks/>
                    </p:cNvGrpSpPr>
                    <p:nvPr/>
                  </p:nvGrpSpPr>
                  <p:grpSpPr bwMode="auto">
                    <a:xfrm>
                      <a:off x="1437" y="3120"/>
                      <a:ext cx="209" cy="108"/>
                      <a:chOff x="1437" y="3120"/>
                      <a:chExt cx="209" cy="108"/>
                    </a:xfrm>
                  </p:grpSpPr>
                  <p:sp>
                    <p:nvSpPr>
                      <p:cNvPr id="8388" name="Line 32"/>
                      <p:cNvSpPr>
                        <a:spLocks noChangeShapeType="1"/>
                      </p:cNvSpPr>
                      <p:nvPr/>
                    </p:nvSpPr>
                    <p:spPr bwMode="auto">
                      <a:xfrm>
                        <a:off x="1437"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9" name="Line 33"/>
                      <p:cNvSpPr>
                        <a:spLocks noChangeShapeType="1"/>
                      </p:cNvSpPr>
                      <p:nvPr/>
                    </p:nvSpPr>
                    <p:spPr bwMode="auto">
                      <a:xfrm flipH="1">
                        <a:off x="152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18" name="Group 34"/>
                  <p:cNvGrpSpPr>
                    <a:grpSpLocks/>
                  </p:cNvGrpSpPr>
                  <p:nvPr/>
                </p:nvGrpSpPr>
                <p:grpSpPr bwMode="auto">
                  <a:xfrm>
                    <a:off x="1270" y="3120"/>
                    <a:ext cx="711" cy="108"/>
                    <a:chOff x="1270" y="3120"/>
                    <a:chExt cx="711" cy="108"/>
                  </a:xfrm>
                </p:grpSpPr>
                <p:grpSp>
                  <p:nvGrpSpPr>
                    <p:cNvPr id="19" name="Group 35"/>
                    <p:cNvGrpSpPr>
                      <a:grpSpLocks/>
                    </p:cNvGrpSpPr>
                    <p:nvPr/>
                  </p:nvGrpSpPr>
                  <p:grpSpPr bwMode="auto">
                    <a:xfrm>
                      <a:off x="1270" y="3120"/>
                      <a:ext cx="208" cy="108"/>
                      <a:chOff x="1270" y="3120"/>
                      <a:chExt cx="208" cy="108"/>
                    </a:xfrm>
                  </p:grpSpPr>
                  <p:sp>
                    <p:nvSpPr>
                      <p:cNvPr id="8384" name="Line 36"/>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5" name="Line 37"/>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20" name="Group 38"/>
                    <p:cNvGrpSpPr>
                      <a:grpSpLocks/>
                    </p:cNvGrpSpPr>
                    <p:nvPr/>
                  </p:nvGrpSpPr>
                  <p:grpSpPr bwMode="auto">
                    <a:xfrm>
                      <a:off x="1605" y="3120"/>
                      <a:ext cx="376" cy="108"/>
                      <a:chOff x="1605" y="3120"/>
                      <a:chExt cx="376" cy="108"/>
                    </a:xfrm>
                  </p:grpSpPr>
                  <p:grpSp>
                    <p:nvGrpSpPr>
                      <p:cNvPr id="21" name="Group 39"/>
                      <p:cNvGrpSpPr>
                        <a:grpSpLocks/>
                      </p:cNvGrpSpPr>
                      <p:nvPr/>
                    </p:nvGrpSpPr>
                    <p:grpSpPr bwMode="auto">
                      <a:xfrm>
                        <a:off x="1605" y="3120"/>
                        <a:ext cx="208" cy="108"/>
                        <a:chOff x="1605" y="3120"/>
                        <a:chExt cx="208" cy="108"/>
                      </a:xfrm>
                    </p:grpSpPr>
                    <p:sp>
                      <p:nvSpPr>
                        <p:cNvPr id="8382" name="Line 40"/>
                        <p:cNvSpPr>
                          <a:spLocks noChangeShapeType="1"/>
                        </p:cNvSpPr>
                        <p:nvPr/>
                      </p:nvSpPr>
                      <p:spPr bwMode="auto">
                        <a:xfrm>
                          <a:off x="1605"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3" name="Line 41"/>
                        <p:cNvSpPr>
                          <a:spLocks noChangeShapeType="1"/>
                        </p:cNvSpPr>
                        <p:nvPr/>
                      </p:nvSpPr>
                      <p:spPr bwMode="auto">
                        <a:xfrm flipH="1">
                          <a:off x="168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22" name="Group 42"/>
                      <p:cNvGrpSpPr>
                        <a:grpSpLocks/>
                      </p:cNvGrpSpPr>
                      <p:nvPr/>
                    </p:nvGrpSpPr>
                    <p:grpSpPr bwMode="auto">
                      <a:xfrm>
                        <a:off x="1772" y="3120"/>
                        <a:ext cx="209" cy="108"/>
                        <a:chOff x="1772" y="3120"/>
                        <a:chExt cx="209" cy="108"/>
                      </a:xfrm>
                    </p:grpSpPr>
                    <p:sp>
                      <p:nvSpPr>
                        <p:cNvPr id="8380" name="Line 43"/>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1" name="Line 44"/>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23" name="Group 45"/>
              <p:cNvGrpSpPr>
                <a:grpSpLocks/>
              </p:cNvGrpSpPr>
              <p:nvPr/>
            </p:nvGrpSpPr>
            <p:grpSpPr bwMode="auto">
              <a:xfrm>
                <a:off x="1772" y="3120"/>
                <a:ext cx="1213" cy="108"/>
                <a:chOff x="1772" y="3120"/>
                <a:chExt cx="1213" cy="108"/>
              </a:xfrm>
            </p:grpSpPr>
            <p:grpSp>
              <p:nvGrpSpPr>
                <p:cNvPr id="24" name="Group 46"/>
                <p:cNvGrpSpPr>
                  <a:grpSpLocks/>
                </p:cNvGrpSpPr>
                <p:nvPr/>
              </p:nvGrpSpPr>
              <p:grpSpPr bwMode="auto">
                <a:xfrm>
                  <a:off x="1772" y="3120"/>
                  <a:ext cx="711" cy="108"/>
                  <a:chOff x="1772" y="3120"/>
                  <a:chExt cx="711" cy="108"/>
                </a:xfrm>
              </p:grpSpPr>
              <p:grpSp>
                <p:nvGrpSpPr>
                  <p:cNvPr id="25" name="Group 47"/>
                  <p:cNvGrpSpPr>
                    <a:grpSpLocks/>
                  </p:cNvGrpSpPr>
                  <p:nvPr/>
                </p:nvGrpSpPr>
                <p:grpSpPr bwMode="auto">
                  <a:xfrm>
                    <a:off x="1772" y="3120"/>
                    <a:ext cx="376" cy="108"/>
                    <a:chOff x="1772" y="3120"/>
                    <a:chExt cx="376" cy="108"/>
                  </a:xfrm>
                </p:grpSpPr>
                <p:grpSp>
                  <p:nvGrpSpPr>
                    <p:cNvPr id="26" name="Group 48"/>
                    <p:cNvGrpSpPr>
                      <a:grpSpLocks/>
                    </p:cNvGrpSpPr>
                    <p:nvPr/>
                  </p:nvGrpSpPr>
                  <p:grpSpPr bwMode="auto">
                    <a:xfrm>
                      <a:off x="1772" y="3120"/>
                      <a:ext cx="209" cy="108"/>
                      <a:chOff x="1772" y="3120"/>
                      <a:chExt cx="209" cy="108"/>
                    </a:xfrm>
                  </p:grpSpPr>
                  <p:sp>
                    <p:nvSpPr>
                      <p:cNvPr id="8370" name="Line 49"/>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71" name="Line 50"/>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27" name="Group 51"/>
                    <p:cNvGrpSpPr>
                      <a:grpSpLocks/>
                    </p:cNvGrpSpPr>
                    <p:nvPr/>
                  </p:nvGrpSpPr>
                  <p:grpSpPr bwMode="auto">
                    <a:xfrm>
                      <a:off x="1940" y="3120"/>
                      <a:ext cx="208" cy="108"/>
                      <a:chOff x="1940" y="3120"/>
                      <a:chExt cx="208" cy="108"/>
                    </a:xfrm>
                  </p:grpSpPr>
                  <p:sp>
                    <p:nvSpPr>
                      <p:cNvPr id="8368" name="Line 52"/>
                      <p:cNvSpPr>
                        <a:spLocks noChangeShapeType="1"/>
                      </p:cNvSpPr>
                      <p:nvPr/>
                    </p:nvSpPr>
                    <p:spPr bwMode="auto">
                      <a:xfrm>
                        <a:off x="194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9" name="Line 53"/>
                      <p:cNvSpPr>
                        <a:spLocks noChangeShapeType="1"/>
                      </p:cNvSpPr>
                      <p:nvPr/>
                    </p:nvSpPr>
                    <p:spPr bwMode="auto">
                      <a:xfrm flipH="1">
                        <a:off x="2023"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28" name="Group 54"/>
                  <p:cNvGrpSpPr>
                    <a:grpSpLocks/>
                  </p:cNvGrpSpPr>
                  <p:nvPr/>
                </p:nvGrpSpPr>
                <p:grpSpPr bwMode="auto">
                  <a:xfrm>
                    <a:off x="1772" y="3120"/>
                    <a:ext cx="711" cy="108"/>
                    <a:chOff x="1772" y="3120"/>
                    <a:chExt cx="711" cy="108"/>
                  </a:xfrm>
                </p:grpSpPr>
                <p:grpSp>
                  <p:nvGrpSpPr>
                    <p:cNvPr id="29" name="Group 55"/>
                    <p:cNvGrpSpPr>
                      <a:grpSpLocks/>
                    </p:cNvGrpSpPr>
                    <p:nvPr/>
                  </p:nvGrpSpPr>
                  <p:grpSpPr bwMode="auto">
                    <a:xfrm>
                      <a:off x="1772" y="3120"/>
                      <a:ext cx="209" cy="108"/>
                      <a:chOff x="1772" y="3120"/>
                      <a:chExt cx="209" cy="108"/>
                    </a:xfrm>
                  </p:grpSpPr>
                  <p:sp>
                    <p:nvSpPr>
                      <p:cNvPr id="8364" name="Line 56"/>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5" name="Line 57"/>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30" name="Group 58"/>
                    <p:cNvGrpSpPr>
                      <a:grpSpLocks/>
                    </p:cNvGrpSpPr>
                    <p:nvPr/>
                  </p:nvGrpSpPr>
                  <p:grpSpPr bwMode="auto">
                    <a:xfrm>
                      <a:off x="2106" y="3120"/>
                      <a:ext cx="377" cy="108"/>
                      <a:chOff x="2106" y="3120"/>
                      <a:chExt cx="377" cy="108"/>
                    </a:xfrm>
                  </p:grpSpPr>
                  <p:grpSp>
                    <p:nvGrpSpPr>
                      <p:cNvPr id="31" name="Group 59"/>
                      <p:cNvGrpSpPr>
                        <a:grpSpLocks/>
                      </p:cNvGrpSpPr>
                      <p:nvPr/>
                    </p:nvGrpSpPr>
                    <p:grpSpPr bwMode="auto">
                      <a:xfrm>
                        <a:off x="2106" y="3120"/>
                        <a:ext cx="209" cy="108"/>
                        <a:chOff x="2106" y="3120"/>
                        <a:chExt cx="209" cy="108"/>
                      </a:xfrm>
                    </p:grpSpPr>
                    <p:sp>
                      <p:nvSpPr>
                        <p:cNvPr id="8362" name="Line 60"/>
                        <p:cNvSpPr>
                          <a:spLocks noChangeShapeType="1"/>
                        </p:cNvSpPr>
                        <p:nvPr/>
                      </p:nvSpPr>
                      <p:spPr bwMode="auto">
                        <a:xfrm>
                          <a:off x="2106"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3" name="Line 61"/>
                        <p:cNvSpPr>
                          <a:spLocks noChangeShapeType="1"/>
                        </p:cNvSpPr>
                        <p:nvPr/>
                      </p:nvSpPr>
                      <p:spPr bwMode="auto">
                        <a:xfrm flipH="1">
                          <a:off x="2190"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88" name="Group 62"/>
                      <p:cNvGrpSpPr>
                        <a:grpSpLocks/>
                      </p:cNvGrpSpPr>
                      <p:nvPr/>
                    </p:nvGrpSpPr>
                    <p:grpSpPr bwMode="auto">
                      <a:xfrm>
                        <a:off x="2273" y="3120"/>
                        <a:ext cx="210" cy="108"/>
                        <a:chOff x="2273" y="3120"/>
                        <a:chExt cx="210" cy="108"/>
                      </a:xfrm>
                    </p:grpSpPr>
                    <p:sp>
                      <p:nvSpPr>
                        <p:cNvPr id="8360" name="Line 63"/>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1" name="Line 64"/>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289" name="Group 65"/>
                <p:cNvGrpSpPr>
                  <a:grpSpLocks/>
                </p:cNvGrpSpPr>
                <p:nvPr/>
              </p:nvGrpSpPr>
              <p:grpSpPr bwMode="auto">
                <a:xfrm>
                  <a:off x="2273" y="3120"/>
                  <a:ext cx="712" cy="108"/>
                  <a:chOff x="2273" y="3120"/>
                  <a:chExt cx="712" cy="108"/>
                </a:xfrm>
              </p:grpSpPr>
              <p:grpSp>
                <p:nvGrpSpPr>
                  <p:cNvPr id="8294" name="Group 66"/>
                  <p:cNvGrpSpPr>
                    <a:grpSpLocks/>
                  </p:cNvGrpSpPr>
                  <p:nvPr/>
                </p:nvGrpSpPr>
                <p:grpSpPr bwMode="auto">
                  <a:xfrm>
                    <a:off x="2273" y="3120"/>
                    <a:ext cx="377" cy="108"/>
                    <a:chOff x="2273" y="3120"/>
                    <a:chExt cx="377" cy="108"/>
                  </a:xfrm>
                </p:grpSpPr>
                <p:grpSp>
                  <p:nvGrpSpPr>
                    <p:cNvPr id="8295" name="Group 67"/>
                    <p:cNvGrpSpPr>
                      <a:grpSpLocks/>
                    </p:cNvGrpSpPr>
                    <p:nvPr/>
                  </p:nvGrpSpPr>
                  <p:grpSpPr bwMode="auto">
                    <a:xfrm>
                      <a:off x="2273" y="3120"/>
                      <a:ext cx="210" cy="108"/>
                      <a:chOff x="2273" y="3120"/>
                      <a:chExt cx="210" cy="108"/>
                    </a:xfrm>
                  </p:grpSpPr>
                  <p:sp>
                    <p:nvSpPr>
                      <p:cNvPr id="8352" name="Line 68"/>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3" name="Line 69"/>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96" name="Group 70"/>
                    <p:cNvGrpSpPr>
                      <a:grpSpLocks/>
                    </p:cNvGrpSpPr>
                    <p:nvPr/>
                  </p:nvGrpSpPr>
                  <p:grpSpPr bwMode="auto">
                    <a:xfrm>
                      <a:off x="2441" y="3120"/>
                      <a:ext cx="209" cy="108"/>
                      <a:chOff x="2441" y="3120"/>
                      <a:chExt cx="209" cy="108"/>
                    </a:xfrm>
                  </p:grpSpPr>
                  <p:sp>
                    <p:nvSpPr>
                      <p:cNvPr id="8350" name="Line 71"/>
                      <p:cNvSpPr>
                        <a:spLocks noChangeShapeType="1"/>
                      </p:cNvSpPr>
                      <p:nvPr/>
                    </p:nvSpPr>
                    <p:spPr bwMode="auto">
                      <a:xfrm>
                        <a:off x="2441"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1" name="Line 72"/>
                      <p:cNvSpPr>
                        <a:spLocks noChangeShapeType="1"/>
                      </p:cNvSpPr>
                      <p:nvPr/>
                    </p:nvSpPr>
                    <p:spPr bwMode="auto">
                      <a:xfrm flipH="1">
                        <a:off x="252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97" name="Group 73"/>
                  <p:cNvGrpSpPr>
                    <a:grpSpLocks/>
                  </p:cNvGrpSpPr>
                  <p:nvPr/>
                </p:nvGrpSpPr>
                <p:grpSpPr bwMode="auto">
                  <a:xfrm>
                    <a:off x="2273" y="3120"/>
                    <a:ext cx="712" cy="108"/>
                    <a:chOff x="2273" y="3120"/>
                    <a:chExt cx="712" cy="108"/>
                  </a:xfrm>
                </p:grpSpPr>
                <p:grpSp>
                  <p:nvGrpSpPr>
                    <p:cNvPr id="8298" name="Group 74"/>
                    <p:cNvGrpSpPr>
                      <a:grpSpLocks/>
                    </p:cNvGrpSpPr>
                    <p:nvPr/>
                  </p:nvGrpSpPr>
                  <p:grpSpPr bwMode="auto">
                    <a:xfrm>
                      <a:off x="2273" y="3120"/>
                      <a:ext cx="210" cy="108"/>
                      <a:chOff x="2273" y="3120"/>
                      <a:chExt cx="210" cy="108"/>
                    </a:xfrm>
                  </p:grpSpPr>
                  <p:sp>
                    <p:nvSpPr>
                      <p:cNvPr id="8346" name="Line 75"/>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7" name="Line 76"/>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99" name="Group 77"/>
                    <p:cNvGrpSpPr>
                      <a:grpSpLocks/>
                    </p:cNvGrpSpPr>
                    <p:nvPr/>
                  </p:nvGrpSpPr>
                  <p:grpSpPr bwMode="auto">
                    <a:xfrm>
                      <a:off x="2608" y="3120"/>
                      <a:ext cx="377" cy="108"/>
                      <a:chOff x="2608" y="3120"/>
                      <a:chExt cx="377" cy="108"/>
                    </a:xfrm>
                  </p:grpSpPr>
                  <p:grpSp>
                    <p:nvGrpSpPr>
                      <p:cNvPr id="8300" name="Group 78"/>
                      <p:cNvGrpSpPr>
                        <a:grpSpLocks/>
                      </p:cNvGrpSpPr>
                      <p:nvPr/>
                    </p:nvGrpSpPr>
                    <p:grpSpPr bwMode="auto">
                      <a:xfrm>
                        <a:off x="2608" y="3120"/>
                        <a:ext cx="209" cy="108"/>
                        <a:chOff x="2608" y="3120"/>
                        <a:chExt cx="209" cy="108"/>
                      </a:xfrm>
                    </p:grpSpPr>
                    <p:sp>
                      <p:nvSpPr>
                        <p:cNvPr id="8344" name="Line 79"/>
                        <p:cNvSpPr>
                          <a:spLocks noChangeShapeType="1"/>
                        </p:cNvSpPr>
                        <p:nvPr/>
                      </p:nvSpPr>
                      <p:spPr bwMode="auto">
                        <a:xfrm>
                          <a:off x="260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5" name="Line 80"/>
                        <p:cNvSpPr>
                          <a:spLocks noChangeShapeType="1"/>
                        </p:cNvSpPr>
                        <p:nvPr/>
                      </p:nvSpPr>
                      <p:spPr bwMode="auto">
                        <a:xfrm flipH="1">
                          <a:off x="269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01" name="Group 81"/>
                      <p:cNvGrpSpPr>
                        <a:grpSpLocks/>
                      </p:cNvGrpSpPr>
                      <p:nvPr/>
                    </p:nvGrpSpPr>
                    <p:grpSpPr bwMode="auto">
                      <a:xfrm>
                        <a:off x="2775" y="3120"/>
                        <a:ext cx="210" cy="108"/>
                        <a:chOff x="2775" y="3120"/>
                        <a:chExt cx="210" cy="108"/>
                      </a:xfrm>
                    </p:grpSpPr>
                    <p:sp>
                      <p:nvSpPr>
                        <p:cNvPr id="8342" name="Line 82"/>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3" name="Line 83"/>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nvGrpSpPr>
            <p:cNvPr id="8308" name="Group 84"/>
            <p:cNvGrpSpPr>
              <a:grpSpLocks/>
            </p:cNvGrpSpPr>
            <p:nvPr/>
          </p:nvGrpSpPr>
          <p:grpSpPr bwMode="auto">
            <a:xfrm>
              <a:off x="2775" y="3120"/>
              <a:ext cx="2217" cy="108"/>
              <a:chOff x="2775" y="3120"/>
              <a:chExt cx="2217" cy="108"/>
            </a:xfrm>
          </p:grpSpPr>
          <p:grpSp>
            <p:nvGrpSpPr>
              <p:cNvPr id="8309" name="Group 85"/>
              <p:cNvGrpSpPr>
                <a:grpSpLocks/>
              </p:cNvGrpSpPr>
              <p:nvPr/>
            </p:nvGrpSpPr>
            <p:grpSpPr bwMode="auto">
              <a:xfrm>
                <a:off x="2775" y="3120"/>
                <a:ext cx="1213" cy="108"/>
                <a:chOff x="2775" y="3120"/>
                <a:chExt cx="1213" cy="108"/>
              </a:xfrm>
            </p:grpSpPr>
            <p:grpSp>
              <p:nvGrpSpPr>
                <p:cNvPr id="8314" name="Group 86"/>
                <p:cNvGrpSpPr>
                  <a:grpSpLocks/>
                </p:cNvGrpSpPr>
                <p:nvPr/>
              </p:nvGrpSpPr>
              <p:grpSpPr bwMode="auto">
                <a:xfrm>
                  <a:off x="2775" y="3120"/>
                  <a:ext cx="712" cy="108"/>
                  <a:chOff x="2775" y="3120"/>
                  <a:chExt cx="712" cy="108"/>
                </a:xfrm>
              </p:grpSpPr>
              <p:grpSp>
                <p:nvGrpSpPr>
                  <p:cNvPr id="8315" name="Group 87"/>
                  <p:cNvGrpSpPr>
                    <a:grpSpLocks/>
                  </p:cNvGrpSpPr>
                  <p:nvPr/>
                </p:nvGrpSpPr>
                <p:grpSpPr bwMode="auto">
                  <a:xfrm>
                    <a:off x="2775" y="3120"/>
                    <a:ext cx="377" cy="108"/>
                    <a:chOff x="2775" y="3120"/>
                    <a:chExt cx="377" cy="108"/>
                  </a:xfrm>
                </p:grpSpPr>
                <p:grpSp>
                  <p:nvGrpSpPr>
                    <p:cNvPr id="8316" name="Group 88"/>
                    <p:cNvGrpSpPr>
                      <a:grpSpLocks/>
                    </p:cNvGrpSpPr>
                    <p:nvPr/>
                  </p:nvGrpSpPr>
                  <p:grpSpPr bwMode="auto">
                    <a:xfrm>
                      <a:off x="2775" y="3120"/>
                      <a:ext cx="210" cy="108"/>
                      <a:chOff x="2775" y="3120"/>
                      <a:chExt cx="210" cy="108"/>
                    </a:xfrm>
                  </p:grpSpPr>
                  <p:sp>
                    <p:nvSpPr>
                      <p:cNvPr id="8330" name="Line 89"/>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31" name="Line 90"/>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17" name="Group 91"/>
                    <p:cNvGrpSpPr>
                      <a:grpSpLocks/>
                    </p:cNvGrpSpPr>
                    <p:nvPr/>
                  </p:nvGrpSpPr>
                  <p:grpSpPr bwMode="auto">
                    <a:xfrm>
                      <a:off x="2943" y="3120"/>
                      <a:ext cx="209" cy="108"/>
                      <a:chOff x="2943" y="3120"/>
                      <a:chExt cx="209" cy="108"/>
                    </a:xfrm>
                  </p:grpSpPr>
                  <p:sp>
                    <p:nvSpPr>
                      <p:cNvPr id="8328" name="Line 92"/>
                      <p:cNvSpPr>
                        <a:spLocks noChangeShapeType="1"/>
                      </p:cNvSpPr>
                      <p:nvPr/>
                    </p:nvSpPr>
                    <p:spPr bwMode="auto">
                      <a:xfrm>
                        <a:off x="294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9" name="Line 93"/>
                      <p:cNvSpPr>
                        <a:spLocks noChangeShapeType="1"/>
                      </p:cNvSpPr>
                      <p:nvPr/>
                    </p:nvSpPr>
                    <p:spPr bwMode="auto">
                      <a:xfrm flipH="1">
                        <a:off x="302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18" name="Group 94"/>
                  <p:cNvGrpSpPr>
                    <a:grpSpLocks/>
                  </p:cNvGrpSpPr>
                  <p:nvPr/>
                </p:nvGrpSpPr>
                <p:grpSpPr bwMode="auto">
                  <a:xfrm>
                    <a:off x="2775" y="3120"/>
                    <a:ext cx="712" cy="108"/>
                    <a:chOff x="2775" y="3120"/>
                    <a:chExt cx="712" cy="108"/>
                  </a:xfrm>
                </p:grpSpPr>
                <p:grpSp>
                  <p:nvGrpSpPr>
                    <p:cNvPr id="8319" name="Group 95"/>
                    <p:cNvGrpSpPr>
                      <a:grpSpLocks/>
                    </p:cNvGrpSpPr>
                    <p:nvPr/>
                  </p:nvGrpSpPr>
                  <p:grpSpPr bwMode="auto">
                    <a:xfrm>
                      <a:off x="2775" y="3120"/>
                      <a:ext cx="210" cy="108"/>
                      <a:chOff x="2775" y="3120"/>
                      <a:chExt cx="210" cy="108"/>
                    </a:xfrm>
                  </p:grpSpPr>
                  <p:sp>
                    <p:nvSpPr>
                      <p:cNvPr id="8324" name="Line 96"/>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5" name="Line 97"/>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26" name="Group 98"/>
                    <p:cNvGrpSpPr>
                      <a:grpSpLocks/>
                    </p:cNvGrpSpPr>
                    <p:nvPr/>
                  </p:nvGrpSpPr>
                  <p:grpSpPr bwMode="auto">
                    <a:xfrm>
                      <a:off x="3110" y="3120"/>
                      <a:ext cx="377" cy="108"/>
                      <a:chOff x="3110" y="3120"/>
                      <a:chExt cx="377" cy="108"/>
                    </a:xfrm>
                  </p:grpSpPr>
                  <p:grpSp>
                    <p:nvGrpSpPr>
                      <p:cNvPr id="8327" name="Group 99"/>
                      <p:cNvGrpSpPr>
                        <a:grpSpLocks/>
                      </p:cNvGrpSpPr>
                      <p:nvPr/>
                    </p:nvGrpSpPr>
                    <p:grpSpPr bwMode="auto">
                      <a:xfrm>
                        <a:off x="3110" y="3120"/>
                        <a:ext cx="209" cy="108"/>
                        <a:chOff x="3110" y="3120"/>
                        <a:chExt cx="209" cy="108"/>
                      </a:xfrm>
                    </p:grpSpPr>
                    <p:sp>
                      <p:nvSpPr>
                        <p:cNvPr id="8322" name="Line 100"/>
                        <p:cNvSpPr>
                          <a:spLocks noChangeShapeType="1"/>
                        </p:cNvSpPr>
                        <p:nvPr/>
                      </p:nvSpPr>
                      <p:spPr bwMode="auto">
                        <a:xfrm>
                          <a:off x="3110"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3" name="Line 101"/>
                        <p:cNvSpPr>
                          <a:spLocks noChangeShapeType="1"/>
                        </p:cNvSpPr>
                        <p:nvPr/>
                      </p:nvSpPr>
                      <p:spPr bwMode="auto">
                        <a:xfrm flipH="1">
                          <a:off x="319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32" name="Group 102"/>
                      <p:cNvGrpSpPr>
                        <a:grpSpLocks/>
                      </p:cNvGrpSpPr>
                      <p:nvPr/>
                    </p:nvGrpSpPr>
                    <p:grpSpPr bwMode="auto">
                      <a:xfrm>
                        <a:off x="3277" y="3120"/>
                        <a:ext cx="210" cy="108"/>
                        <a:chOff x="3277" y="3120"/>
                        <a:chExt cx="210" cy="108"/>
                      </a:xfrm>
                    </p:grpSpPr>
                    <p:sp>
                      <p:nvSpPr>
                        <p:cNvPr id="8320" name="Line 103"/>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1" name="Line 104"/>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33" name="Group 105"/>
                <p:cNvGrpSpPr>
                  <a:grpSpLocks/>
                </p:cNvGrpSpPr>
                <p:nvPr/>
              </p:nvGrpSpPr>
              <p:grpSpPr bwMode="auto">
                <a:xfrm>
                  <a:off x="3277" y="3120"/>
                  <a:ext cx="711" cy="108"/>
                  <a:chOff x="3277" y="3120"/>
                  <a:chExt cx="711" cy="108"/>
                </a:xfrm>
              </p:grpSpPr>
              <p:grpSp>
                <p:nvGrpSpPr>
                  <p:cNvPr id="8334" name="Group 106"/>
                  <p:cNvGrpSpPr>
                    <a:grpSpLocks/>
                  </p:cNvGrpSpPr>
                  <p:nvPr/>
                </p:nvGrpSpPr>
                <p:grpSpPr bwMode="auto">
                  <a:xfrm>
                    <a:off x="3277" y="3120"/>
                    <a:ext cx="377" cy="108"/>
                    <a:chOff x="3277" y="3120"/>
                    <a:chExt cx="377" cy="108"/>
                  </a:xfrm>
                </p:grpSpPr>
                <p:grpSp>
                  <p:nvGrpSpPr>
                    <p:cNvPr id="8335" name="Group 107"/>
                    <p:cNvGrpSpPr>
                      <a:grpSpLocks/>
                    </p:cNvGrpSpPr>
                    <p:nvPr/>
                  </p:nvGrpSpPr>
                  <p:grpSpPr bwMode="auto">
                    <a:xfrm>
                      <a:off x="3277" y="3120"/>
                      <a:ext cx="210" cy="108"/>
                      <a:chOff x="3277" y="3120"/>
                      <a:chExt cx="210" cy="108"/>
                    </a:xfrm>
                  </p:grpSpPr>
                  <p:sp>
                    <p:nvSpPr>
                      <p:cNvPr id="8312" name="Line 108"/>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3" name="Line 109"/>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36" name="Group 110"/>
                    <p:cNvGrpSpPr>
                      <a:grpSpLocks/>
                    </p:cNvGrpSpPr>
                    <p:nvPr/>
                  </p:nvGrpSpPr>
                  <p:grpSpPr bwMode="auto">
                    <a:xfrm>
                      <a:off x="3445" y="3120"/>
                      <a:ext cx="209" cy="108"/>
                      <a:chOff x="3445" y="3120"/>
                      <a:chExt cx="209" cy="108"/>
                    </a:xfrm>
                  </p:grpSpPr>
                  <p:sp>
                    <p:nvSpPr>
                      <p:cNvPr id="8310" name="Line 111"/>
                      <p:cNvSpPr>
                        <a:spLocks noChangeShapeType="1"/>
                      </p:cNvSpPr>
                      <p:nvPr/>
                    </p:nvSpPr>
                    <p:spPr bwMode="auto">
                      <a:xfrm>
                        <a:off x="3445"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1" name="Line 112"/>
                      <p:cNvSpPr>
                        <a:spLocks noChangeShapeType="1"/>
                      </p:cNvSpPr>
                      <p:nvPr/>
                    </p:nvSpPr>
                    <p:spPr bwMode="auto">
                      <a:xfrm flipH="1">
                        <a:off x="352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37" name="Group 113"/>
                  <p:cNvGrpSpPr>
                    <a:grpSpLocks/>
                  </p:cNvGrpSpPr>
                  <p:nvPr/>
                </p:nvGrpSpPr>
                <p:grpSpPr bwMode="auto">
                  <a:xfrm>
                    <a:off x="3277" y="3120"/>
                    <a:ext cx="711" cy="108"/>
                    <a:chOff x="3277" y="3120"/>
                    <a:chExt cx="711" cy="108"/>
                  </a:xfrm>
                </p:grpSpPr>
                <p:grpSp>
                  <p:nvGrpSpPr>
                    <p:cNvPr id="8338" name="Group 114"/>
                    <p:cNvGrpSpPr>
                      <a:grpSpLocks/>
                    </p:cNvGrpSpPr>
                    <p:nvPr/>
                  </p:nvGrpSpPr>
                  <p:grpSpPr bwMode="auto">
                    <a:xfrm>
                      <a:off x="3277" y="3120"/>
                      <a:ext cx="210" cy="108"/>
                      <a:chOff x="3277" y="3120"/>
                      <a:chExt cx="210" cy="108"/>
                    </a:xfrm>
                  </p:grpSpPr>
                  <p:sp>
                    <p:nvSpPr>
                      <p:cNvPr id="8306" name="Line 115"/>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7" name="Line 116"/>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39" name="Group 117"/>
                    <p:cNvGrpSpPr>
                      <a:grpSpLocks/>
                    </p:cNvGrpSpPr>
                    <p:nvPr/>
                  </p:nvGrpSpPr>
                  <p:grpSpPr bwMode="auto">
                    <a:xfrm>
                      <a:off x="3612" y="3120"/>
                      <a:ext cx="376" cy="108"/>
                      <a:chOff x="3612" y="3120"/>
                      <a:chExt cx="376" cy="108"/>
                    </a:xfrm>
                  </p:grpSpPr>
                  <p:grpSp>
                    <p:nvGrpSpPr>
                      <p:cNvPr id="8340" name="Group 118"/>
                      <p:cNvGrpSpPr>
                        <a:grpSpLocks/>
                      </p:cNvGrpSpPr>
                      <p:nvPr/>
                    </p:nvGrpSpPr>
                    <p:grpSpPr bwMode="auto">
                      <a:xfrm>
                        <a:off x="3612" y="3120"/>
                        <a:ext cx="208" cy="108"/>
                        <a:chOff x="3612" y="3120"/>
                        <a:chExt cx="208" cy="108"/>
                      </a:xfrm>
                    </p:grpSpPr>
                    <p:sp>
                      <p:nvSpPr>
                        <p:cNvPr id="8304" name="Line 119"/>
                        <p:cNvSpPr>
                          <a:spLocks noChangeShapeType="1"/>
                        </p:cNvSpPr>
                        <p:nvPr/>
                      </p:nvSpPr>
                      <p:spPr bwMode="auto">
                        <a:xfrm>
                          <a:off x="361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5" name="Line 120"/>
                        <p:cNvSpPr>
                          <a:spLocks noChangeShapeType="1"/>
                        </p:cNvSpPr>
                        <p:nvPr/>
                      </p:nvSpPr>
                      <p:spPr bwMode="auto">
                        <a:xfrm flipH="1">
                          <a:off x="3695"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41" name="Group 121"/>
                      <p:cNvGrpSpPr>
                        <a:grpSpLocks/>
                      </p:cNvGrpSpPr>
                      <p:nvPr/>
                    </p:nvGrpSpPr>
                    <p:grpSpPr bwMode="auto">
                      <a:xfrm>
                        <a:off x="3779" y="3120"/>
                        <a:ext cx="209" cy="108"/>
                        <a:chOff x="3779" y="3120"/>
                        <a:chExt cx="209" cy="108"/>
                      </a:xfrm>
                    </p:grpSpPr>
                    <p:sp>
                      <p:nvSpPr>
                        <p:cNvPr id="8302" name="Line 122"/>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3" name="Line 123"/>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8348" name="Group 124"/>
              <p:cNvGrpSpPr>
                <a:grpSpLocks/>
              </p:cNvGrpSpPr>
              <p:nvPr/>
            </p:nvGrpSpPr>
            <p:grpSpPr bwMode="auto">
              <a:xfrm>
                <a:off x="3779" y="3120"/>
                <a:ext cx="1213" cy="108"/>
                <a:chOff x="3779" y="3120"/>
                <a:chExt cx="1213" cy="108"/>
              </a:xfrm>
            </p:grpSpPr>
            <p:grpSp>
              <p:nvGrpSpPr>
                <p:cNvPr id="8349" name="Group 125"/>
                <p:cNvGrpSpPr>
                  <a:grpSpLocks/>
                </p:cNvGrpSpPr>
                <p:nvPr/>
              </p:nvGrpSpPr>
              <p:grpSpPr bwMode="auto">
                <a:xfrm>
                  <a:off x="3779" y="3120"/>
                  <a:ext cx="711" cy="108"/>
                  <a:chOff x="3779" y="3120"/>
                  <a:chExt cx="711" cy="108"/>
                </a:xfrm>
              </p:grpSpPr>
              <p:grpSp>
                <p:nvGrpSpPr>
                  <p:cNvPr id="8354" name="Group 126"/>
                  <p:cNvGrpSpPr>
                    <a:grpSpLocks/>
                  </p:cNvGrpSpPr>
                  <p:nvPr/>
                </p:nvGrpSpPr>
                <p:grpSpPr bwMode="auto">
                  <a:xfrm>
                    <a:off x="3779" y="3120"/>
                    <a:ext cx="376" cy="108"/>
                    <a:chOff x="3779" y="3120"/>
                    <a:chExt cx="376" cy="108"/>
                  </a:xfrm>
                </p:grpSpPr>
                <p:grpSp>
                  <p:nvGrpSpPr>
                    <p:cNvPr id="8355" name="Group 127"/>
                    <p:cNvGrpSpPr>
                      <a:grpSpLocks/>
                    </p:cNvGrpSpPr>
                    <p:nvPr/>
                  </p:nvGrpSpPr>
                  <p:grpSpPr bwMode="auto">
                    <a:xfrm>
                      <a:off x="3779" y="3120"/>
                      <a:ext cx="209" cy="108"/>
                      <a:chOff x="3779" y="3120"/>
                      <a:chExt cx="209" cy="108"/>
                    </a:xfrm>
                  </p:grpSpPr>
                  <p:sp>
                    <p:nvSpPr>
                      <p:cNvPr id="8292" name="Line 128"/>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3" name="Line 129"/>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6" name="Group 130"/>
                    <p:cNvGrpSpPr>
                      <a:grpSpLocks/>
                    </p:cNvGrpSpPr>
                    <p:nvPr/>
                  </p:nvGrpSpPr>
                  <p:grpSpPr bwMode="auto">
                    <a:xfrm>
                      <a:off x="3947" y="3120"/>
                      <a:ext cx="208" cy="108"/>
                      <a:chOff x="3947" y="3120"/>
                      <a:chExt cx="208" cy="108"/>
                    </a:xfrm>
                  </p:grpSpPr>
                  <p:sp>
                    <p:nvSpPr>
                      <p:cNvPr id="8290" name="Line 131"/>
                      <p:cNvSpPr>
                        <a:spLocks noChangeShapeType="1"/>
                      </p:cNvSpPr>
                      <p:nvPr/>
                    </p:nvSpPr>
                    <p:spPr bwMode="auto">
                      <a:xfrm>
                        <a:off x="3947"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1" name="Line 132"/>
                      <p:cNvSpPr>
                        <a:spLocks noChangeShapeType="1"/>
                      </p:cNvSpPr>
                      <p:nvPr/>
                    </p:nvSpPr>
                    <p:spPr bwMode="auto">
                      <a:xfrm flipH="1">
                        <a:off x="4030"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57" name="Group 133"/>
                  <p:cNvGrpSpPr>
                    <a:grpSpLocks/>
                  </p:cNvGrpSpPr>
                  <p:nvPr/>
                </p:nvGrpSpPr>
                <p:grpSpPr bwMode="auto">
                  <a:xfrm>
                    <a:off x="3779" y="3120"/>
                    <a:ext cx="711" cy="108"/>
                    <a:chOff x="3779" y="3120"/>
                    <a:chExt cx="711" cy="108"/>
                  </a:xfrm>
                </p:grpSpPr>
                <p:grpSp>
                  <p:nvGrpSpPr>
                    <p:cNvPr id="8358" name="Group 134"/>
                    <p:cNvGrpSpPr>
                      <a:grpSpLocks/>
                    </p:cNvGrpSpPr>
                    <p:nvPr/>
                  </p:nvGrpSpPr>
                  <p:grpSpPr bwMode="auto">
                    <a:xfrm>
                      <a:off x="3779" y="3120"/>
                      <a:ext cx="209" cy="108"/>
                      <a:chOff x="3779" y="3120"/>
                      <a:chExt cx="209" cy="108"/>
                    </a:xfrm>
                  </p:grpSpPr>
                  <p:sp>
                    <p:nvSpPr>
                      <p:cNvPr id="8286" name="Line 135"/>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7" name="Line 136"/>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9" name="Group 137"/>
                    <p:cNvGrpSpPr>
                      <a:grpSpLocks/>
                    </p:cNvGrpSpPr>
                    <p:nvPr/>
                  </p:nvGrpSpPr>
                  <p:grpSpPr bwMode="auto">
                    <a:xfrm>
                      <a:off x="4114" y="3120"/>
                      <a:ext cx="376" cy="108"/>
                      <a:chOff x="4114" y="3120"/>
                      <a:chExt cx="376" cy="108"/>
                    </a:xfrm>
                  </p:grpSpPr>
                  <p:grpSp>
                    <p:nvGrpSpPr>
                      <p:cNvPr id="8366" name="Group 138"/>
                      <p:cNvGrpSpPr>
                        <a:grpSpLocks/>
                      </p:cNvGrpSpPr>
                      <p:nvPr/>
                    </p:nvGrpSpPr>
                    <p:grpSpPr bwMode="auto">
                      <a:xfrm>
                        <a:off x="4114" y="3120"/>
                        <a:ext cx="209" cy="108"/>
                        <a:chOff x="4114" y="3120"/>
                        <a:chExt cx="209" cy="108"/>
                      </a:xfrm>
                    </p:grpSpPr>
                    <p:sp>
                      <p:nvSpPr>
                        <p:cNvPr id="8284" name="Line 139"/>
                        <p:cNvSpPr>
                          <a:spLocks noChangeShapeType="1"/>
                        </p:cNvSpPr>
                        <p:nvPr/>
                      </p:nvSpPr>
                      <p:spPr bwMode="auto">
                        <a:xfrm>
                          <a:off x="4114"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5" name="Line 140"/>
                        <p:cNvSpPr>
                          <a:spLocks noChangeShapeType="1"/>
                        </p:cNvSpPr>
                        <p:nvPr/>
                      </p:nvSpPr>
                      <p:spPr bwMode="auto">
                        <a:xfrm flipH="1">
                          <a:off x="4197"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67" name="Group 141"/>
                      <p:cNvGrpSpPr>
                        <a:grpSpLocks/>
                      </p:cNvGrpSpPr>
                      <p:nvPr/>
                    </p:nvGrpSpPr>
                    <p:grpSpPr bwMode="auto">
                      <a:xfrm>
                        <a:off x="4282" y="3120"/>
                        <a:ext cx="208" cy="108"/>
                        <a:chOff x="4282" y="3120"/>
                        <a:chExt cx="208" cy="108"/>
                      </a:xfrm>
                    </p:grpSpPr>
                    <p:sp>
                      <p:nvSpPr>
                        <p:cNvPr id="8282" name="Line 142"/>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3" name="Line 143"/>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72" name="Group 144"/>
                <p:cNvGrpSpPr>
                  <a:grpSpLocks/>
                </p:cNvGrpSpPr>
                <p:nvPr/>
              </p:nvGrpSpPr>
              <p:grpSpPr bwMode="auto">
                <a:xfrm>
                  <a:off x="4282" y="3120"/>
                  <a:ext cx="710" cy="108"/>
                  <a:chOff x="4282" y="3120"/>
                  <a:chExt cx="710" cy="108"/>
                </a:xfrm>
              </p:grpSpPr>
              <p:grpSp>
                <p:nvGrpSpPr>
                  <p:cNvPr id="8373" name="Group 145"/>
                  <p:cNvGrpSpPr>
                    <a:grpSpLocks/>
                  </p:cNvGrpSpPr>
                  <p:nvPr/>
                </p:nvGrpSpPr>
                <p:grpSpPr bwMode="auto">
                  <a:xfrm>
                    <a:off x="4282" y="3120"/>
                    <a:ext cx="375" cy="108"/>
                    <a:chOff x="4282" y="3120"/>
                    <a:chExt cx="375" cy="108"/>
                  </a:xfrm>
                </p:grpSpPr>
                <p:grpSp>
                  <p:nvGrpSpPr>
                    <p:cNvPr id="8374" name="Group 146"/>
                    <p:cNvGrpSpPr>
                      <a:grpSpLocks/>
                    </p:cNvGrpSpPr>
                    <p:nvPr/>
                  </p:nvGrpSpPr>
                  <p:grpSpPr bwMode="auto">
                    <a:xfrm>
                      <a:off x="4282" y="3120"/>
                      <a:ext cx="208" cy="108"/>
                      <a:chOff x="4282" y="3120"/>
                      <a:chExt cx="208" cy="108"/>
                    </a:xfrm>
                  </p:grpSpPr>
                  <p:sp>
                    <p:nvSpPr>
                      <p:cNvPr id="8274" name="Line 147"/>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5" name="Line 148"/>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5" name="Group 149"/>
                    <p:cNvGrpSpPr>
                      <a:grpSpLocks/>
                    </p:cNvGrpSpPr>
                    <p:nvPr/>
                  </p:nvGrpSpPr>
                  <p:grpSpPr bwMode="auto">
                    <a:xfrm>
                      <a:off x="4448" y="3120"/>
                      <a:ext cx="209" cy="108"/>
                      <a:chOff x="4448" y="3120"/>
                      <a:chExt cx="209" cy="108"/>
                    </a:xfrm>
                  </p:grpSpPr>
                  <p:sp>
                    <p:nvSpPr>
                      <p:cNvPr id="8272" name="Line 150"/>
                      <p:cNvSpPr>
                        <a:spLocks noChangeShapeType="1"/>
                      </p:cNvSpPr>
                      <p:nvPr/>
                    </p:nvSpPr>
                    <p:spPr bwMode="auto">
                      <a:xfrm>
                        <a:off x="444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3" name="Line 151"/>
                      <p:cNvSpPr>
                        <a:spLocks noChangeShapeType="1"/>
                      </p:cNvSpPr>
                      <p:nvPr/>
                    </p:nvSpPr>
                    <p:spPr bwMode="auto">
                      <a:xfrm flipH="1">
                        <a:off x="453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76" name="Group 152"/>
                  <p:cNvGrpSpPr>
                    <a:grpSpLocks/>
                  </p:cNvGrpSpPr>
                  <p:nvPr/>
                </p:nvGrpSpPr>
                <p:grpSpPr bwMode="auto">
                  <a:xfrm>
                    <a:off x="4282" y="3120"/>
                    <a:ext cx="710" cy="108"/>
                    <a:chOff x="4282" y="3120"/>
                    <a:chExt cx="710" cy="108"/>
                  </a:xfrm>
                </p:grpSpPr>
                <p:grpSp>
                  <p:nvGrpSpPr>
                    <p:cNvPr id="8377" name="Group 153"/>
                    <p:cNvGrpSpPr>
                      <a:grpSpLocks/>
                    </p:cNvGrpSpPr>
                    <p:nvPr/>
                  </p:nvGrpSpPr>
                  <p:grpSpPr bwMode="auto">
                    <a:xfrm>
                      <a:off x="4282" y="3120"/>
                      <a:ext cx="208" cy="108"/>
                      <a:chOff x="4282" y="3120"/>
                      <a:chExt cx="208" cy="108"/>
                    </a:xfrm>
                  </p:grpSpPr>
                  <p:sp>
                    <p:nvSpPr>
                      <p:cNvPr id="8268" name="Line 154"/>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9" name="Line 155"/>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8" name="Group 156"/>
                    <p:cNvGrpSpPr>
                      <a:grpSpLocks/>
                    </p:cNvGrpSpPr>
                    <p:nvPr/>
                  </p:nvGrpSpPr>
                  <p:grpSpPr bwMode="auto">
                    <a:xfrm>
                      <a:off x="4615" y="3120"/>
                      <a:ext cx="377" cy="108"/>
                      <a:chOff x="4615" y="3120"/>
                      <a:chExt cx="377" cy="108"/>
                    </a:xfrm>
                  </p:grpSpPr>
                  <p:grpSp>
                    <p:nvGrpSpPr>
                      <p:cNvPr id="8379" name="Group 157"/>
                      <p:cNvGrpSpPr>
                        <a:grpSpLocks/>
                      </p:cNvGrpSpPr>
                      <p:nvPr/>
                    </p:nvGrpSpPr>
                    <p:grpSpPr bwMode="auto">
                      <a:xfrm>
                        <a:off x="4615" y="3120"/>
                        <a:ext cx="210" cy="108"/>
                        <a:chOff x="4615" y="3120"/>
                        <a:chExt cx="210" cy="108"/>
                      </a:xfrm>
                    </p:grpSpPr>
                    <p:sp>
                      <p:nvSpPr>
                        <p:cNvPr id="8266" name="Line 158"/>
                        <p:cNvSpPr>
                          <a:spLocks noChangeShapeType="1"/>
                        </p:cNvSpPr>
                        <p:nvPr/>
                      </p:nvSpPr>
                      <p:spPr bwMode="auto">
                        <a:xfrm>
                          <a:off x="461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7" name="Line 159"/>
                        <p:cNvSpPr>
                          <a:spLocks noChangeShapeType="1"/>
                        </p:cNvSpPr>
                        <p:nvPr/>
                      </p:nvSpPr>
                      <p:spPr bwMode="auto">
                        <a:xfrm flipH="1">
                          <a:off x="469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86" name="Group 160"/>
                      <p:cNvGrpSpPr>
                        <a:grpSpLocks/>
                      </p:cNvGrpSpPr>
                      <p:nvPr/>
                    </p:nvGrpSpPr>
                    <p:grpSpPr bwMode="auto">
                      <a:xfrm>
                        <a:off x="4783" y="3120"/>
                        <a:ext cx="209" cy="108"/>
                        <a:chOff x="4783" y="3120"/>
                        <a:chExt cx="209" cy="108"/>
                      </a:xfrm>
                    </p:grpSpPr>
                    <p:sp>
                      <p:nvSpPr>
                        <p:cNvPr id="8264" name="Line 161"/>
                        <p:cNvSpPr>
                          <a:spLocks noChangeShapeType="1"/>
                        </p:cNvSpPr>
                        <p:nvPr/>
                      </p:nvSpPr>
                      <p:spPr bwMode="auto">
                        <a:xfrm>
                          <a:off x="478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5" name="Line 162"/>
                        <p:cNvSpPr>
                          <a:spLocks noChangeShapeType="1"/>
                        </p:cNvSpPr>
                        <p:nvPr/>
                      </p:nvSpPr>
                      <p:spPr bwMode="auto">
                        <a:xfrm flipH="1">
                          <a:off x="486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sp>
        <p:nvSpPr>
          <p:cNvPr id="8198" name="Line 163"/>
          <p:cNvSpPr>
            <a:spLocks noChangeShapeType="1"/>
          </p:cNvSpPr>
          <p:nvPr/>
        </p:nvSpPr>
        <p:spPr bwMode="auto">
          <a:xfrm flipV="1">
            <a:off x="33147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199" name="Line 164"/>
          <p:cNvSpPr>
            <a:spLocks noChangeShapeType="1"/>
          </p:cNvSpPr>
          <p:nvPr/>
        </p:nvSpPr>
        <p:spPr bwMode="auto">
          <a:xfrm>
            <a:off x="3314700" y="3295650"/>
            <a:ext cx="2400300" cy="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0" name="Line 165"/>
          <p:cNvSpPr>
            <a:spLocks noChangeShapeType="1"/>
          </p:cNvSpPr>
          <p:nvPr/>
        </p:nvSpPr>
        <p:spPr bwMode="auto">
          <a:xfrm>
            <a:off x="57150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1" name="Line 166"/>
          <p:cNvSpPr>
            <a:spLocks noChangeShapeType="1"/>
          </p:cNvSpPr>
          <p:nvPr/>
        </p:nvSpPr>
        <p:spPr bwMode="auto">
          <a:xfrm>
            <a:off x="1543050" y="3924300"/>
            <a:ext cx="5715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2" name="Line 167"/>
          <p:cNvSpPr>
            <a:spLocks noChangeShapeType="1"/>
          </p:cNvSpPr>
          <p:nvPr/>
        </p:nvSpPr>
        <p:spPr bwMode="auto">
          <a:xfrm>
            <a:off x="2343150" y="3924300"/>
            <a:ext cx="4000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3" name="Arc 168"/>
          <p:cNvSpPr>
            <a:spLocks/>
          </p:cNvSpPr>
          <p:nvPr/>
        </p:nvSpPr>
        <p:spPr bwMode="auto">
          <a:xfrm>
            <a:off x="2914650" y="3695700"/>
            <a:ext cx="228600" cy="228600"/>
          </a:xfrm>
          <a:custGeom>
            <a:avLst/>
            <a:gdLst>
              <a:gd name="T0" fmla="*/ 25604789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04" name="Line 169"/>
          <p:cNvSpPr>
            <a:spLocks noChangeShapeType="1"/>
          </p:cNvSpPr>
          <p:nvPr/>
        </p:nvSpPr>
        <p:spPr bwMode="auto">
          <a:xfrm flipV="1">
            <a:off x="3200400" y="3295650"/>
            <a:ext cx="5715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5" name="Arc 170"/>
          <p:cNvSpPr>
            <a:spLocks/>
          </p:cNvSpPr>
          <p:nvPr/>
        </p:nvSpPr>
        <p:spPr bwMode="auto">
          <a:xfrm rot="1140000">
            <a:off x="3263900" y="3054350"/>
            <a:ext cx="466725" cy="227013"/>
          </a:xfrm>
          <a:custGeom>
            <a:avLst/>
            <a:gdLst>
              <a:gd name="T0" fmla="*/ 0 w 21600"/>
              <a:gd name="T1" fmla="*/ 25075206 h 21600"/>
              <a:gd name="T2" fmla="*/ 217162656 w 21600"/>
              <a:gd name="T3" fmla="*/ 0 h 21600"/>
              <a:gd name="T4" fmla="*/ 217909243 w 21600"/>
              <a:gd name="T5" fmla="*/ 250752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0"/>
                  <a:pt x="21526" y="0"/>
                </a:cubicBezTo>
              </a:path>
              <a:path w="21600" h="21600" stroke="0" extrusionOk="0">
                <a:moveTo>
                  <a:pt x="0" y="21600"/>
                </a:moveTo>
                <a:cubicBezTo>
                  <a:pt x="0" y="9699"/>
                  <a:pt x="9625" y="40"/>
                  <a:pt x="21526"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06" name="Line 171"/>
          <p:cNvSpPr>
            <a:spLocks noChangeShapeType="1"/>
          </p:cNvSpPr>
          <p:nvPr/>
        </p:nvSpPr>
        <p:spPr bwMode="auto">
          <a:xfrm>
            <a:off x="3446463" y="3151188"/>
            <a:ext cx="136525" cy="119062"/>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7" name="Line 172"/>
          <p:cNvSpPr>
            <a:spLocks noChangeShapeType="1"/>
          </p:cNvSpPr>
          <p:nvPr/>
        </p:nvSpPr>
        <p:spPr bwMode="auto">
          <a:xfrm>
            <a:off x="3600450" y="3124200"/>
            <a:ext cx="1143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8" name="Line 173"/>
          <p:cNvSpPr>
            <a:spLocks noChangeShapeType="1"/>
          </p:cNvSpPr>
          <p:nvPr/>
        </p:nvSpPr>
        <p:spPr bwMode="auto">
          <a:xfrm>
            <a:off x="4857750" y="3238500"/>
            <a:ext cx="5143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9" name="Arc 174"/>
          <p:cNvSpPr>
            <a:spLocks/>
          </p:cNvSpPr>
          <p:nvPr/>
        </p:nvSpPr>
        <p:spPr bwMode="auto">
          <a:xfrm>
            <a:off x="5429250" y="3240088"/>
            <a:ext cx="685800" cy="342900"/>
          </a:xfrm>
          <a:custGeom>
            <a:avLst/>
            <a:gdLst>
              <a:gd name="T0" fmla="*/ 0 w 21600"/>
              <a:gd name="T1" fmla="*/ 0 h 21600"/>
              <a:gd name="T2" fmla="*/ 691329076 w 21600"/>
              <a:gd name="T3" fmla="*/ 86416134 h 21600"/>
              <a:gd name="T4" fmla="*/ 0 w 21600"/>
              <a:gd name="T5" fmla="*/ 8641613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0" name="Arc 175"/>
          <p:cNvSpPr>
            <a:spLocks/>
          </p:cNvSpPr>
          <p:nvPr/>
        </p:nvSpPr>
        <p:spPr bwMode="auto">
          <a:xfrm rot="360000">
            <a:off x="6005513" y="3367088"/>
            <a:ext cx="508000" cy="342900"/>
          </a:xfrm>
          <a:custGeom>
            <a:avLst/>
            <a:gdLst>
              <a:gd name="T0" fmla="*/ 0 w 21667"/>
              <a:gd name="T1" fmla="*/ 0 h 21600"/>
              <a:gd name="T2" fmla="*/ 279250081 w 21667"/>
              <a:gd name="T3" fmla="*/ 86016212 h 21600"/>
              <a:gd name="T4" fmla="*/ 863579 w 21667"/>
              <a:gd name="T5" fmla="*/ 86416134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57" y="0"/>
                  <a:pt x="21611" y="9609"/>
                  <a:pt x="21666" y="21500"/>
                </a:cubicBezTo>
              </a:path>
              <a:path w="21667" h="21600" stroke="0" extrusionOk="0">
                <a:moveTo>
                  <a:pt x="0" y="0"/>
                </a:moveTo>
                <a:cubicBezTo>
                  <a:pt x="22" y="0"/>
                  <a:pt x="44" y="-1"/>
                  <a:pt x="67" y="0"/>
                </a:cubicBezTo>
                <a:cubicBezTo>
                  <a:pt x="11957" y="0"/>
                  <a:pt x="21611" y="9609"/>
                  <a:pt x="21666" y="21500"/>
                </a:cubicBezTo>
                <a:lnTo>
                  <a:pt x="67"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1" name="Line 176"/>
          <p:cNvSpPr>
            <a:spLocks noChangeShapeType="1"/>
          </p:cNvSpPr>
          <p:nvPr/>
        </p:nvSpPr>
        <p:spPr bwMode="auto">
          <a:xfrm flipV="1">
            <a:off x="6000750" y="3581400"/>
            <a:ext cx="114300" cy="1714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8212" name="Line 177"/>
          <p:cNvSpPr>
            <a:spLocks noChangeShapeType="1"/>
          </p:cNvSpPr>
          <p:nvPr/>
        </p:nvSpPr>
        <p:spPr bwMode="auto">
          <a:xfrm flipH="1">
            <a:off x="6400800" y="3867150"/>
            <a:ext cx="571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3" name="Line 178"/>
          <p:cNvSpPr>
            <a:spLocks noChangeShapeType="1"/>
          </p:cNvSpPr>
          <p:nvPr/>
        </p:nvSpPr>
        <p:spPr bwMode="auto">
          <a:xfrm>
            <a:off x="6515100" y="3524250"/>
            <a:ext cx="342900" cy="285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4" name="Line 179"/>
          <p:cNvSpPr>
            <a:spLocks noChangeShapeType="1"/>
          </p:cNvSpPr>
          <p:nvPr/>
        </p:nvSpPr>
        <p:spPr bwMode="auto">
          <a:xfrm>
            <a:off x="6800850" y="3867150"/>
            <a:ext cx="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5" name="Line 180"/>
          <p:cNvSpPr>
            <a:spLocks noChangeShapeType="1"/>
          </p:cNvSpPr>
          <p:nvPr/>
        </p:nvSpPr>
        <p:spPr bwMode="auto">
          <a:xfrm>
            <a:off x="1485900" y="363855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6" name="Line 181"/>
          <p:cNvSpPr>
            <a:spLocks noChangeShapeType="1"/>
          </p:cNvSpPr>
          <p:nvPr/>
        </p:nvSpPr>
        <p:spPr bwMode="auto">
          <a:xfrm>
            <a:off x="2000250" y="3638550"/>
            <a:ext cx="5715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7" name="Arc 182"/>
          <p:cNvSpPr>
            <a:spLocks/>
          </p:cNvSpPr>
          <p:nvPr/>
        </p:nvSpPr>
        <p:spPr bwMode="auto">
          <a:xfrm>
            <a:off x="2743200" y="3238500"/>
            <a:ext cx="285750" cy="400050"/>
          </a:xfrm>
          <a:custGeom>
            <a:avLst/>
            <a:gdLst>
              <a:gd name="T0" fmla="*/ 50009341 w 21600"/>
              <a:gd name="T1" fmla="*/ 0 h 21600"/>
              <a:gd name="T2" fmla="*/ 0 w 21600"/>
              <a:gd name="T3" fmla="*/ 13722558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18" name="Arc 183"/>
          <p:cNvSpPr>
            <a:spLocks/>
          </p:cNvSpPr>
          <p:nvPr/>
        </p:nvSpPr>
        <p:spPr bwMode="auto">
          <a:xfrm>
            <a:off x="3087688" y="2954338"/>
            <a:ext cx="571500" cy="228600"/>
          </a:xfrm>
          <a:custGeom>
            <a:avLst/>
            <a:gdLst>
              <a:gd name="T0" fmla="*/ 0 w 21600"/>
              <a:gd name="T1" fmla="*/ 25604789 h 21600"/>
              <a:gd name="T2" fmla="*/ 398963688 w 21600"/>
              <a:gd name="T3" fmla="*/ 0 h 21600"/>
              <a:gd name="T4" fmla="*/ 400074726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4"/>
                  <a:pt x="9634" y="33"/>
                  <a:pt x="21540" y="0"/>
                </a:cubicBezTo>
              </a:path>
              <a:path w="21600" h="21600" stroke="0" extrusionOk="0">
                <a:moveTo>
                  <a:pt x="0" y="21600"/>
                </a:moveTo>
                <a:cubicBezTo>
                  <a:pt x="0" y="9694"/>
                  <a:pt x="9634" y="33"/>
                  <a:pt x="21540"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19" name="Line 184"/>
          <p:cNvSpPr>
            <a:spLocks noChangeShapeType="1"/>
          </p:cNvSpPr>
          <p:nvPr/>
        </p:nvSpPr>
        <p:spPr bwMode="auto">
          <a:xfrm>
            <a:off x="4343400" y="3067050"/>
            <a:ext cx="8572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0" name="Line 185"/>
          <p:cNvSpPr>
            <a:spLocks noChangeShapeType="1"/>
          </p:cNvSpPr>
          <p:nvPr/>
        </p:nvSpPr>
        <p:spPr bwMode="auto">
          <a:xfrm>
            <a:off x="5314950" y="3124200"/>
            <a:ext cx="8572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1" name="Line 186"/>
          <p:cNvSpPr>
            <a:spLocks noChangeShapeType="1"/>
          </p:cNvSpPr>
          <p:nvPr/>
        </p:nvSpPr>
        <p:spPr bwMode="auto">
          <a:xfrm>
            <a:off x="6343650" y="3295650"/>
            <a:ext cx="57150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2" name="Arc 187"/>
          <p:cNvSpPr>
            <a:spLocks/>
          </p:cNvSpPr>
          <p:nvPr/>
        </p:nvSpPr>
        <p:spPr bwMode="auto">
          <a:xfrm>
            <a:off x="6973888" y="3524250"/>
            <a:ext cx="742950" cy="171450"/>
          </a:xfrm>
          <a:custGeom>
            <a:avLst/>
            <a:gdLst>
              <a:gd name="T0" fmla="*/ 878964290 w 21600"/>
              <a:gd name="T1" fmla="*/ 10802017 h 21600"/>
              <a:gd name="T2" fmla="*/ 0 w 21600"/>
              <a:gd name="T3" fmla="*/ 0 h 21600"/>
              <a:gd name="T4" fmla="*/ 87896429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23" name="Line 188"/>
          <p:cNvSpPr>
            <a:spLocks noChangeShapeType="1"/>
          </p:cNvSpPr>
          <p:nvPr/>
        </p:nvSpPr>
        <p:spPr bwMode="auto">
          <a:xfrm>
            <a:off x="1485900" y="3238500"/>
            <a:ext cx="2857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4" name="Line 189"/>
          <p:cNvSpPr>
            <a:spLocks noChangeShapeType="1"/>
          </p:cNvSpPr>
          <p:nvPr/>
        </p:nvSpPr>
        <p:spPr bwMode="auto">
          <a:xfrm>
            <a:off x="1885950" y="3238500"/>
            <a:ext cx="3429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5" name="Line 190"/>
          <p:cNvSpPr>
            <a:spLocks noChangeShapeType="1"/>
          </p:cNvSpPr>
          <p:nvPr/>
        </p:nvSpPr>
        <p:spPr bwMode="auto">
          <a:xfrm>
            <a:off x="2343150" y="323850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6" name="Arc 191"/>
          <p:cNvSpPr>
            <a:spLocks/>
          </p:cNvSpPr>
          <p:nvPr/>
        </p:nvSpPr>
        <p:spPr bwMode="auto">
          <a:xfrm>
            <a:off x="2800350" y="2952750"/>
            <a:ext cx="171450" cy="228600"/>
          </a:xfrm>
          <a:custGeom>
            <a:avLst/>
            <a:gdLst>
              <a:gd name="T0" fmla="*/ 1080201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27" name="Arc 192"/>
          <p:cNvSpPr>
            <a:spLocks/>
          </p:cNvSpPr>
          <p:nvPr/>
        </p:nvSpPr>
        <p:spPr bwMode="auto">
          <a:xfrm>
            <a:off x="3087688" y="2725738"/>
            <a:ext cx="742950" cy="228600"/>
          </a:xfrm>
          <a:custGeom>
            <a:avLst/>
            <a:gdLst>
              <a:gd name="T0" fmla="*/ 0 w 21600"/>
              <a:gd name="T1" fmla="*/ 25604789 h 21600"/>
              <a:gd name="T2" fmla="*/ 877092607 w 21600"/>
              <a:gd name="T3" fmla="*/ 0 h 21600"/>
              <a:gd name="T4" fmla="*/ 878964290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28" name="Line 193"/>
          <p:cNvSpPr>
            <a:spLocks noChangeShapeType="1"/>
          </p:cNvSpPr>
          <p:nvPr/>
        </p:nvSpPr>
        <p:spPr bwMode="auto">
          <a:xfrm>
            <a:off x="3894138" y="2727325"/>
            <a:ext cx="1306512" cy="16827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9" name="Line 194"/>
          <p:cNvSpPr>
            <a:spLocks noChangeShapeType="1"/>
          </p:cNvSpPr>
          <p:nvPr/>
        </p:nvSpPr>
        <p:spPr bwMode="auto">
          <a:xfrm>
            <a:off x="5429250" y="2895600"/>
            <a:ext cx="1257300" cy="22860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0" name="Line 195"/>
          <p:cNvSpPr>
            <a:spLocks noChangeShapeType="1"/>
          </p:cNvSpPr>
          <p:nvPr/>
        </p:nvSpPr>
        <p:spPr bwMode="auto">
          <a:xfrm>
            <a:off x="6972300" y="3181350"/>
            <a:ext cx="8001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1" name="Line 196"/>
          <p:cNvSpPr>
            <a:spLocks noChangeShapeType="1"/>
          </p:cNvSpPr>
          <p:nvPr/>
        </p:nvSpPr>
        <p:spPr bwMode="auto">
          <a:xfrm>
            <a:off x="1371600" y="2895600"/>
            <a:ext cx="2286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2" name="Line 197"/>
          <p:cNvSpPr>
            <a:spLocks noChangeShapeType="1"/>
          </p:cNvSpPr>
          <p:nvPr/>
        </p:nvSpPr>
        <p:spPr bwMode="auto">
          <a:xfrm>
            <a:off x="1714500" y="2895600"/>
            <a:ext cx="8572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3" name="Arc 198"/>
          <p:cNvSpPr>
            <a:spLocks/>
          </p:cNvSpPr>
          <p:nvPr/>
        </p:nvSpPr>
        <p:spPr bwMode="auto">
          <a:xfrm rot="-420000">
            <a:off x="3829050" y="3068638"/>
            <a:ext cx="342900" cy="171450"/>
          </a:xfrm>
          <a:custGeom>
            <a:avLst/>
            <a:gdLst>
              <a:gd name="T0" fmla="*/ 0 w 21600"/>
              <a:gd name="T1" fmla="*/ 0 h 21600"/>
              <a:gd name="T2" fmla="*/ 86416134 w 21600"/>
              <a:gd name="T3" fmla="*/ 10802017 h 21600"/>
              <a:gd name="T4" fmla="*/ 0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34" name="Line 199"/>
          <p:cNvSpPr>
            <a:spLocks noChangeShapeType="1"/>
          </p:cNvSpPr>
          <p:nvPr/>
        </p:nvSpPr>
        <p:spPr bwMode="auto">
          <a:xfrm>
            <a:off x="3771900" y="2952750"/>
            <a:ext cx="5715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5" name="Arc 200"/>
          <p:cNvSpPr>
            <a:spLocks/>
          </p:cNvSpPr>
          <p:nvPr/>
        </p:nvSpPr>
        <p:spPr bwMode="auto">
          <a:xfrm>
            <a:off x="2686050" y="2667000"/>
            <a:ext cx="514350" cy="228600"/>
          </a:xfrm>
          <a:custGeom>
            <a:avLst/>
            <a:gdLst>
              <a:gd name="T0" fmla="*/ 29165434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6" name="Arc 201"/>
          <p:cNvSpPr>
            <a:spLocks/>
          </p:cNvSpPr>
          <p:nvPr/>
        </p:nvSpPr>
        <p:spPr bwMode="auto">
          <a:xfrm>
            <a:off x="3201988" y="2554288"/>
            <a:ext cx="857250" cy="171450"/>
          </a:xfrm>
          <a:custGeom>
            <a:avLst/>
            <a:gdLst>
              <a:gd name="T0" fmla="*/ 0 w 21600"/>
              <a:gd name="T1" fmla="*/ 10802017 h 21600"/>
              <a:gd name="T2" fmla="*/ 1347752088 w 21600"/>
              <a:gd name="T3" fmla="*/ 0 h 21600"/>
              <a:gd name="T4" fmla="*/ 1350251447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6"/>
                  <a:pt x="9646" y="22"/>
                  <a:pt x="21560" y="0"/>
                </a:cubicBezTo>
              </a:path>
              <a:path w="21600" h="21600" stroke="0" extrusionOk="0">
                <a:moveTo>
                  <a:pt x="0" y="21600"/>
                </a:moveTo>
                <a:cubicBezTo>
                  <a:pt x="0" y="9686"/>
                  <a:pt x="9646" y="22"/>
                  <a:pt x="21560"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7" name="Line 202"/>
          <p:cNvSpPr>
            <a:spLocks noChangeShapeType="1"/>
          </p:cNvSpPr>
          <p:nvPr/>
        </p:nvSpPr>
        <p:spPr bwMode="auto">
          <a:xfrm>
            <a:off x="4171950" y="2552700"/>
            <a:ext cx="14859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8" name="Line 203"/>
          <p:cNvSpPr>
            <a:spLocks noChangeShapeType="1"/>
          </p:cNvSpPr>
          <p:nvPr/>
        </p:nvSpPr>
        <p:spPr bwMode="auto">
          <a:xfrm>
            <a:off x="5886450" y="2724150"/>
            <a:ext cx="10858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9" name="Line 204"/>
          <p:cNvSpPr>
            <a:spLocks noChangeShapeType="1"/>
          </p:cNvSpPr>
          <p:nvPr/>
        </p:nvSpPr>
        <p:spPr bwMode="auto">
          <a:xfrm>
            <a:off x="7200900" y="2895600"/>
            <a:ext cx="5715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0" name="Line 205"/>
          <p:cNvSpPr>
            <a:spLocks noChangeShapeType="1"/>
          </p:cNvSpPr>
          <p:nvPr/>
        </p:nvSpPr>
        <p:spPr bwMode="auto">
          <a:xfrm>
            <a:off x="1485900" y="2609850"/>
            <a:ext cx="4000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1" name="Line 206"/>
          <p:cNvSpPr>
            <a:spLocks noChangeShapeType="1"/>
          </p:cNvSpPr>
          <p:nvPr/>
        </p:nvSpPr>
        <p:spPr bwMode="auto">
          <a:xfrm>
            <a:off x="2171700" y="2609850"/>
            <a:ext cx="7429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2" name="Arc 207"/>
          <p:cNvSpPr>
            <a:spLocks/>
          </p:cNvSpPr>
          <p:nvPr/>
        </p:nvSpPr>
        <p:spPr bwMode="auto">
          <a:xfrm>
            <a:off x="3087688" y="2439988"/>
            <a:ext cx="1200150" cy="114300"/>
          </a:xfrm>
          <a:custGeom>
            <a:avLst/>
            <a:gdLst>
              <a:gd name="T0" fmla="*/ 0 w 21600"/>
              <a:gd name="T1" fmla="*/ 3200596 h 21600"/>
              <a:gd name="T2" fmla="*/ 2147483647 w 21600"/>
              <a:gd name="T3" fmla="*/ 0 h 21600"/>
              <a:gd name="T4" fmla="*/ 2147483647 w 21600"/>
              <a:gd name="T5" fmla="*/ 32005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43" name="Line 208"/>
          <p:cNvSpPr>
            <a:spLocks noChangeShapeType="1"/>
          </p:cNvSpPr>
          <p:nvPr/>
        </p:nvSpPr>
        <p:spPr bwMode="auto">
          <a:xfrm>
            <a:off x="4457700" y="2438400"/>
            <a:ext cx="32575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4" name="Line 209"/>
          <p:cNvSpPr>
            <a:spLocks noChangeShapeType="1"/>
          </p:cNvSpPr>
          <p:nvPr/>
        </p:nvSpPr>
        <p:spPr bwMode="auto">
          <a:xfrm>
            <a:off x="1428750" y="2095500"/>
            <a:ext cx="10858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5" name="Line 210"/>
          <p:cNvSpPr>
            <a:spLocks noChangeShapeType="1"/>
          </p:cNvSpPr>
          <p:nvPr/>
        </p:nvSpPr>
        <p:spPr bwMode="auto">
          <a:xfrm>
            <a:off x="2686050" y="2095500"/>
            <a:ext cx="13144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6" name="Line 211"/>
          <p:cNvSpPr>
            <a:spLocks noChangeShapeType="1"/>
          </p:cNvSpPr>
          <p:nvPr/>
        </p:nvSpPr>
        <p:spPr bwMode="auto">
          <a:xfrm>
            <a:off x="3998913" y="2095500"/>
            <a:ext cx="14287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7" name="Line 212"/>
          <p:cNvSpPr>
            <a:spLocks noChangeShapeType="1"/>
          </p:cNvSpPr>
          <p:nvPr/>
        </p:nvSpPr>
        <p:spPr bwMode="auto">
          <a:xfrm>
            <a:off x="5886450" y="2095500"/>
            <a:ext cx="18288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8" name="Rectangle 213"/>
          <p:cNvSpPr>
            <a:spLocks noChangeArrowheads="1"/>
          </p:cNvSpPr>
          <p:nvPr/>
        </p:nvSpPr>
        <p:spPr bwMode="auto">
          <a:xfrm>
            <a:off x="5702300" y="3729038"/>
            <a:ext cx="692150" cy="282575"/>
          </a:xfrm>
          <a:prstGeom prst="rect">
            <a:avLst/>
          </a:prstGeom>
          <a:noFill/>
          <a:ln w="9525">
            <a:noFill/>
            <a:miter lim="800000"/>
            <a:headEnd/>
            <a:tailEnd/>
          </a:ln>
        </p:spPr>
        <p:txBody>
          <a:bodyPr wrap="none" lIns="69850" tIns="34925" rIns="69850" bIns="34925">
            <a:spAutoFit/>
          </a:bodyPr>
          <a:lstStyle/>
          <a:p>
            <a:pPr defTabSz="514350"/>
            <a:r>
              <a:rPr lang="en-US" sz="1400" b="1">
                <a:latin typeface="Arial" pitchFamily="34" charset="0"/>
              </a:rPr>
              <a:t>Ground</a:t>
            </a:r>
          </a:p>
        </p:txBody>
      </p:sp>
      <p:sp>
        <p:nvSpPr>
          <p:cNvPr id="8249" name="Arc 214"/>
          <p:cNvSpPr>
            <a:spLocks/>
          </p:cNvSpPr>
          <p:nvPr/>
        </p:nvSpPr>
        <p:spPr bwMode="auto">
          <a:xfrm>
            <a:off x="4173538" y="3181350"/>
            <a:ext cx="514350" cy="57150"/>
          </a:xfrm>
          <a:custGeom>
            <a:avLst/>
            <a:gdLst>
              <a:gd name="T0" fmla="*/ 291654347 w 21600"/>
              <a:gd name="T1" fmla="*/ 400074 h 21600"/>
              <a:gd name="T2" fmla="*/ 0 w 21600"/>
              <a:gd name="T3" fmla="*/ 0 h 21600"/>
              <a:gd name="T4" fmla="*/ 2916543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50" name="Arc 215"/>
          <p:cNvSpPr>
            <a:spLocks/>
          </p:cNvSpPr>
          <p:nvPr/>
        </p:nvSpPr>
        <p:spPr bwMode="auto">
          <a:xfrm>
            <a:off x="6916738" y="3810000"/>
            <a:ext cx="685800" cy="171450"/>
          </a:xfrm>
          <a:custGeom>
            <a:avLst/>
            <a:gdLst>
              <a:gd name="T0" fmla="*/ 691329076 w 21600"/>
              <a:gd name="T1" fmla="*/ 10802017 h 21600"/>
              <a:gd name="T2" fmla="*/ 0 w 21600"/>
              <a:gd name="T3" fmla="*/ 0 h 21600"/>
              <a:gd name="T4" fmla="*/ 69132907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51" name="Rectangle 216"/>
          <p:cNvSpPr>
            <a:spLocks noChangeArrowheads="1"/>
          </p:cNvSpPr>
          <p:nvPr/>
        </p:nvSpPr>
        <p:spPr bwMode="auto">
          <a:xfrm>
            <a:off x="2117725" y="5584825"/>
            <a:ext cx="4454525" cy="304800"/>
          </a:xfrm>
          <a:prstGeom prst="rect">
            <a:avLst/>
          </a:prstGeom>
          <a:noFill/>
          <a:ln w="9525">
            <a:noFill/>
            <a:miter lim="800000"/>
            <a:headEnd/>
            <a:tailEnd/>
          </a:ln>
        </p:spPr>
        <p:txBody>
          <a:bodyPr wrap="none" lIns="92075" tIns="46038" rIns="92075" bIns="46038">
            <a:spAutoFit/>
          </a:bodyPr>
          <a:lstStyle/>
          <a:p>
            <a:r>
              <a:rPr lang="en-US" sz="1400">
                <a:latin typeface="Arial" pitchFamily="34" charset="0"/>
              </a:rPr>
              <a:t>*  H.J. Barre and L.L. Sammet, </a:t>
            </a:r>
            <a:r>
              <a:rPr lang="en-US" sz="1400" i="1">
                <a:latin typeface="Arial" pitchFamily="34" charset="0"/>
              </a:rPr>
              <a:t>Farm Structures </a:t>
            </a:r>
            <a:r>
              <a:rPr lang="en-US" sz="1400">
                <a:latin typeface="Arial" pitchFamily="34" charset="0"/>
              </a:rPr>
              <a:t>(Wiley, 1959)</a:t>
            </a:r>
          </a:p>
        </p:txBody>
      </p:sp>
      <p:graphicFrame>
        <p:nvGraphicFramePr>
          <p:cNvPr id="8194" name="Object 217"/>
          <p:cNvGraphicFramePr>
            <a:graphicFrameLocks noChangeAspect="1"/>
          </p:cNvGraphicFramePr>
          <p:nvPr/>
        </p:nvGraphicFramePr>
        <p:xfrm>
          <a:off x="3330575" y="3279775"/>
          <a:ext cx="2379663" cy="717550"/>
        </p:xfrm>
        <a:graphic>
          <a:graphicData uri="http://schemas.openxmlformats.org/presentationml/2006/ole">
            <p:oleObj spid="_x0000_s282626" name="Clip" r:id="rId4" imgW="1307520" imgH="794520" progId="">
              <p:embed/>
            </p:oleObj>
          </a:graphicData>
        </a:graphic>
      </p:graphicFrame>
    </p:spTree>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sz="quarter"/>
          </p:nvPr>
        </p:nvSpPr>
        <p:spPr/>
        <p:txBody>
          <a:bodyPr/>
          <a:lstStyle/>
          <a:p>
            <a:r>
              <a:rPr lang="en-US" smtClean="0"/>
              <a:t>Handheld windmeters:</a:t>
            </a:r>
          </a:p>
        </p:txBody>
      </p:sp>
      <p:pic>
        <p:nvPicPr>
          <p:cNvPr id="37891" name="Picture 3" descr="trbmtr-l"/>
          <p:cNvPicPr>
            <a:picLocks noGrp="1" noChangeAspect="1" noChangeArrowheads="1"/>
          </p:cNvPicPr>
          <p:nvPr>
            <p:ph sz="quarter" idx="1"/>
          </p:nvPr>
        </p:nvPicPr>
        <p:blipFill>
          <a:blip r:embed="rId2" cstate="print"/>
          <a:srcRect r="35545"/>
          <a:stretch>
            <a:fillRect/>
          </a:stretch>
        </p:blipFill>
        <p:spPr>
          <a:xfrm>
            <a:off x="6781800" y="4114800"/>
            <a:ext cx="1158875" cy="2286000"/>
          </a:xfrm>
          <a:noFill/>
        </p:spPr>
      </p:pic>
      <p:pic>
        <p:nvPicPr>
          <p:cNvPr id="37892" name="Picture 4" descr="k4000-interface-L"/>
          <p:cNvPicPr>
            <a:picLocks noGrp="1" noChangeAspect="1" noChangeArrowheads="1"/>
          </p:cNvPicPr>
          <p:nvPr>
            <p:ph sz="quarter" idx="2"/>
          </p:nvPr>
        </p:nvPicPr>
        <p:blipFill>
          <a:blip r:embed="rId3" cstate="print"/>
          <a:srcRect/>
          <a:stretch>
            <a:fillRect/>
          </a:stretch>
        </p:blipFill>
        <p:spPr>
          <a:xfrm>
            <a:off x="7162800" y="1828800"/>
            <a:ext cx="1905000" cy="1905000"/>
          </a:xfrm>
          <a:noFill/>
        </p:spPr>
      </p:pic>
      <p:pic>
        <p:nvPicPr>
          <p:cNvPr id="37893" name="Picture 5" descr="wndwzrd-l"/>
          <p:cNvPicPr>
            <a:picLocks noGrp="1" noChangeAspect="1" noChangeArrowheads="1"/>
          </p:cNvPicPr>
          <p:nvPr>
            <p:ph sz="quarter" idx="3"/>
          </p:nvPr>
        </p:nvPicPr>
        <p:blipFill>
          <a:blip r:embed="rId4" cstate="print"/>
          <a:srcRect l="5000" r="44000" b="17375"/>
          <a:stretch>
            <a:fillRect/>
          </a:stretch>
        </p:blipFill>
        <p:spPr>
          <a:xfrm>
            <a:off x="5410200" y="4267200"/>
            <a:ext cx="1323975" cy="2009775"/>
          </a:xfrm>
          <a:noFill/>
        </p:spPr>
      </p:pic>
      <p:pic>
        <p:nvPicPr>
          <p:cNvPr id="37894" name="Picture 6" descr="Kestrel-2000-L"/>
          <p:cNvPicPr>
            <a:picLocks noChangeAspect="1" noChangeArrowheads="1"/>
          </p:cNvPicPr>
          <p:nvPr/>
        </p:nvPicPr>
        <p:blipFill>
          <a:blip r:embed="rId5" cstate="print"/>
          <a:srcRect/>
          <a:stretch>
            <a:fillRect/>
          </a:stretch>
        </p:blipFill>
        <p:spPr bwMode="auto">
          <a:xfrm>
            <a:off x="1981200" y="1676400"/>
            <a:ext cx="1905000" cy="1905000"/>
          </a:xfrm>
          <a:prstGeom prst="rect">
            <a:avLst/>
          </a:prstGeom>
          <a:noFill/>
          <a:ln w="9525">
            <a:noFill/>
            <a:miter lim="800000"/>
            <a:headEnd/>
            <a:tailEnd/>
          </a:ln>
        </p:spPr>
      </p:pic>
      <p:pic>
        <p:nvPicPr>
          <p:cNvPr id="37895" name="Picture 7" descr="Kestrel-1000-L"/>
          <p:cNvPicPr>
            <a:picLocks noChangeAspect="1" noChangeArrowheads="1"/>
          </p:cNvPicPr>
          <p:nvPr/>
        </p:nvPicPr>
        <p:blipFill>
          <a:blip r:embed="rId6" cstate="print"/>
          <a:srcRect/>
          <a:stretch>
            <a:fillRect/>
          </a:stretch>
        </p:blipFill>
        <p:spPr bwMode="auto">
          <a:xfrm>
            <a:off x="76200" y="1676400"/>
            <a:ext cx="1905000" cy="1905000"/>
          </a:xfrm>
          <a:prstGeom prst="rect">
            <a:avLst/>
          </a:prstGeom>
          <a:noFill/>
          <a:ln w="9525">
            <a:noFill/>
            <a:miter lim="800000"/>
            <a:headEnd/>
            <a:tailEnd/>
          </a:ln>
        </p:spPr>
      </p:pic>
      <p:pic>
        <p:nvPicPr>
          <p:cNvPr id="37896" name="Picture 8" descr="Kestrel-3000-L"/>
          <p:cNvPicPr>
            <a:picLocks noChangeAspect="1" noChangeArrowheads="1"/>
          </p:cNvPicPr>
          <p:nvPr/>
        </p:nvPicPr>
        <p:blipFill>
          <a:blip r:embed="rId7" cstate="print"/>
          <a:srcRect/>
          <a:stretch>
            <a:fillRect/>
          </a:stretch>
        </p:blipFill>
        <p:spPr bwMode="auto">
          <a:xfrm>
            <a:off x="3962400" y="1752600"/>
            <a:ext cx="1905000" cy="1905000"/>
          </a:xfrm>
          <a:prstGeom prst="rect">
            <a:avLst/>
          </a:prstGeom>
          <a:noFill/>
          <a:ln w="9525">
            <a:noFill/>
            <a:miter lim="800000"/>
            <a:headEnd/>
            <a:tailEnd/>
          </a:ln>
        </p:spPr>
      </p:pic>
      <p:pic>
        <p:nvPicPr>
          <p:cNvPr id="37897" name="Picture 9" descr="wind-compass"/>
          <p:cNvPicPr>
            <a:picLocks noChangeAspect="1" noChangeArrowheads="1"/>
          </p:cNvPicPr>
          <p:nvPr/>
        </p:nvPicPr>
        <p:blipFill>
          <a:blip r:embed="rId8" cstate="print"/>
          <a:srcRect/>
          <a:stretch>
            <a:fillRect/>
          </a:stretch>
        </p:blipFill>
        <p:spPr bwMode="auto">
          <a:xfrm>
            <a:off x="7781925" y="3962400"/>
            <a:ext cx="1285875" cy="2514600"/>
          </a:xfrm>
          <a:prstGeom prst="rect">
            <a:avLst/>
          </a:prstGeom>
          <a:noFill/>
          <a:ln w="9525">
            <a:noFill/>
            <a:miter lim="800000"/>
            <a:headEnd/>
            <a:tailEnd/>
          </a:ln>
        </p:spPr>
      </p:pic>
      <p:pic>
        <p:nvPicPr>
          <p:cNvPr id="37898" name="Picture 10" descr="P35394"/>
          <p:cNvPicPr>
            <a:picLocks noChangeAspect="1" noChangeArrowheads="1"/>
          </p:cNvPicPr>
          <p:nvPr/>
        </p:nvPicPr>
        <p:blipFill>
          <a:blip r:embed="rId9" cstate="print"/>
          <a:srcRect l="23114" r="7544"/>
          <a:stretch>
            <a:fillRect/>
          </a:stretch>
        </p:blipFill>
        <p:spPr bwMode="auto">
          <a:xfrm>
            <a:off x="5791200" y="1676400"/>
            <a:ext cx="1371600" cy="2009775"/>
          </a:xfrm>
          <a:prstGeom prst="rect">
            <a:avLst/>
          </a:prstGeom>
          <a:noFill/>
          <a:ln w="9525">
            <a:noFill/>
            <a:miter lim="800000"/>
            <a:headEnd/>
            <a:tailEnd/>
          </a:ln>
        </p:spPr>
      </p:pic>
      <p:pic>
        <p:nvPicPr>
          <p:cNvPr id="37899" name="Picture 12" descr="sw-4-l"/>
          <p:cNvPicPr>
            <a:picLocks noChangeAspect="1" noChangeArrowheads="1"/>
          </p:cNvPicPr>
          <p:nvPr/>
        </p:nvPicPr>
        <p:blipFill>
          <a:blip r:embed="rId10" cstate="print"/>
          <a:srcRect l="30000" r="22000"/>
          <a:stretch>
            <a:fillRect/>
          </a:stretch>
        </p:blipFill>
        <p:spPr bwMode="auto">
          <a:xfrm>
            <a:off x="2743200" y="3962400"/>
            <a:ext cx="1219200" cy="2540000"/>
          </a:xfrm>
          <a:prstGeom prst="rect">
            <a:avLst/>
          </a:prstGeom>
          <a:noFill/>
          <a:ln w="9525">
            <a:noFill/>
            <a:miter lim="800000"/>
            <a:headEnd/>
            <a:tailEnd/>
          </a:ln>
        </p:spPr>
      </p:pic>
      <p:pic>
        <p:nvPicPr>
          <p:cNvPr id="37900" name="Picture 13" descr="sm-19-l"/>
          <p:cNvPicPr>
            <a:picLocks noChangeAspect="1" noChangeArrowheads="1"/>
          </p:cNvPicPr>
          <p:nvPr/>
        </p:nvPicPr>
        <p:blipFill>
          <a:blip r:embed="rId11" cstate="print"/>
          <a:srcRect l="21001" r="28000"/>
          <a:stretch>
            <a:fillRect/>
          </a:stretch>
        </p:blipFill>
        <p:spPr bwMode="auto">
          <a:xfrm>
            <a:off x="1447800" y="3962400"/>
            <a:ext cx="1295400" cy="2540000"/>
          </a:xfrm>
          <a:prstGeom prst="rect">
            <a:avLst/>
          </a:prstGeom>
          <a:noFill/>
          <a:ln w="9525">
            <a:noFill/>
            <a:miter lim="800000"/>
            <a:headEnd/>
            <a:tailEnd/>
          </a:ln>
        </p:spPr>
      </p:pic>
      <p:pic>
        <p:nvPicPr>
          <p:cNvPr id="37901" name="Picture 14" descr="ijvr150"/>
          <p:cNvPicPr>
            <a:picLocks noGrp="1" noChangeAspect="1" noChangeArrowheads="1"/>
          </p:cNvPicPr>
          <p:nvPr>
            <p:ph sz="quarter" idx="4"/>
          </p:nvPr>
        </p:nvPicPr>
        <p:blipFill>
          <a:blip r:embed="rId12" cstate="print"/>
          <a:srcRect/>
          <a:stretch>
            <a:fillRect/>
          </a:stretch>
        </p:blipFill>
        <p:spPr>
          <a:xfrm>
            <a:off x="4038600" y="4114800"/>
            <a:ext cx="1209675" cy="2133600"/>
          </a:xfrm>
          <a:noFill/>
        </p:spPr>
      </p:pic>
      <p:pic>
        <p:nvPicPr>
          <p:cNvPr id="37902" name="Content Placeholder 5" descr="4500.jpg"/>
          <p:cNvPicPr>
            <a:picLocks noChangeAspect="1"/>
          </p:cNvPicPr>
          <p:nvPr/>
        </p:nvPicPr>
        <p:blipFill>
          <a:blip r:embed="rId13" cstate="print"/>
          <a:srcRect l="24686" r="31429"/>
          <a:stretch>
            <a:fillRect/>
          </a:stretch>
        </p:blipFill>
        <p:spPr bwMode="auto">
          <a:xfrm>
            <a:off x="92075" y="3733800"/>
            <a:ext cx="1370013"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ph/>
          </p:nvPr>
        </p:nvGraphicFramePr>
        <p:xfrm>
          <a:off x="0" y="0"/>
          <a:ext cx="9144000" cy="6475413"/>
        </p:xfrm>
        <a:graphic>
          <a:graphicData uri="http://schemas.openxmlformats.org/presentationml/2006/ole">
            <p:oleObj spid="_x0000_s283650" name="Bitmap Image" r:id="rId3" imgW="7306695" imgH="5495238" progId="PBrush">
              <p:embed/>
            </p:oleObj>
          </a:graphicData>
        </a:graphic>
      </p:graphicFrame>
      <p:sp>
        <p:nvSpPr>
          <p:cNvPr id="9219" name="Rectangle 3"/>
          <p:cNvSpPr>
            <a:spLocks noChangeArrowheads="1"/>
          </p:cNvSpPr>
          <p:nvPr/>
        </p:nvSpPr>
        <p:spPr bwMode="auto">
          <a:xfrm>
            <a:off x="2667000" y="6400800"/>
            <a:ext cx="3581400" cy="457200"/>
          </a:xfrm>
          <a:prstGeom prst="rect">
            <a:avLst/>
          </a:prstGeom>
          <a:noFill/>
          <a:ln w="12700">
            <a:noFill/>
            <a:miter lim="800000"/>
            <a:headEnd/>
            <a:tailEnd/>
          </a:ln>
        </p:spPr>
        <p:txBody>
          <a:bodyPr>
            <a:spAutoFit/>
          </a:bodyPr>
          <a:lstStyle/>
          <a:p>
            <a:r>
              <a:rPr lang="en-US">
                <a:hlinkClick r:id="rId4"/>
              </a:rPr>
              <a:t>www.ambientweather.com</a:t>
            </a:r>
            <a:endParaRPr lang="en-US"/>
          </a:p>
        </p:txBody>
      </p:sp>
      <p:sp>
        <p:nvSpPr>
          <p:cNvPr id="9220" name="Oval 4"/>
          <p:cNvSpPr>
            <a:spLocks noChangeArrowheads="1"/>
          </p:cNvSpPr>
          <p:nvPr/>
        </p:nvSpPr>
        <p:spPr bwMode="auto">
          <a:xfrm>
            <a:off x="3048000" y="2209800"/>
            <a:ext cx="1447800" cy="762000"/>
          </a:xfrm>
          <a:prstGeom prst="ellipse">
            <a:avLst/>
          </a:prstGeom>
          <a:noFill/>
          <a:ln w="38100">
            <a:solidFill>
              <a:srgbClr val="FF0000"/>
            </a:solidFill>
            <a:round/>
            <a:headEnd/>
            <a:tailEnd/>
          </a:ln>
        </p:spPr>
        <p:txBody>
          <a:bodyPr wrap="none" anchor="ctr"/>
          <a:lstStyle/>
          <a:p>
            <a:endParaRPr lang="en-US"/>
          </a:p>
        </p:txBody>
      </p:sp>
      <p:sp>
        <p:nvSpPr>
          <p:cNvPr id="9221" name="Oval 5"/>
          <p:cNvSpPr>
            <a:spLocks noChangeArrowheads="1"/>
          </p:cNvSpPr>
          <p:nvPr/>
        </p:nvSpPr>
        <p:spPr bwMode="auto">
          <a:xfrm>
            <a:off x="7010400" y="5638800"/>
            <a:ext cx="1828800" cy="10668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4938" y="1981200"/>
            <a:ext cx="3429000" cy="3990975"/>
          </a:xfrm>
          <a:prstGeom prst="rect">
            <a:avLst/>
          </a:prstGeom>
          <a:solidFill>
            <a:srgbClr val="FFFFFF"/>
          </a:solidFill>
          <a:ln w="57150" cmpd="thinThick">
            <a:noFill/>
            <a:miter lim="800000"/>
            <a:headEnd/>
            <a:tailEnd/>
          </a:ln>
        </p:spPr>
        <p:txBody>
          <a:bodyPr>
            <a:spAutoFit/>
          </a:bodyPr>
          <a:lstStyle/>
          <a:p>
            <a:r>
              <a:rPr lang="en-US" sz="3200">
                <a:solidFill>
                  <a:srgbClr val="000000"/>
                </a:solidFill>
                <a:latin typeface="Comic Sans MS" pitchFamily="66" charset="0"/>
              </a:rPr>
              <a:t>Under normal conditions air tends to rise and mix with the air above.  Droplets will disperse and will usually not cause problems.</a:t>
            </a:r>
            <a:endParaRPr lang="en-US" sz="3200">
              <a:latin typeface="Comic Sans MS" pitchFamily="66" charset="0"/>
            </a:endParaRPr>
          </a:p>
        </p:txBody>
      </p:sp>
      <p:grpSp>
        <p:nvGrpSpPr>
          <p:cNvPr id="2" name="Group 3"/>
          <p:cNvGrpSpPr>
            <a:grpSpLocks/>
          </p:cNvGrpSpPr>
          <p:nvPr/>
        </p:nvGrpSpPr>
        <p:grpSpPr bwMode="auto">
          <a:xfrm>
            <a:off x="3530600" y="1905000"/>
            <a:ext cx="5537200" cy="4343400"/>
            <a:chOff x="2688" y="1152"/>
            <a:chExt cx="3600" cy="2383"/>
          </a:xfrm>
        </p:grpSpPr>
        <p:pic>
          <p:nvPicPr>
            <p:cNvPr id="40965" name="Picture 4" descr="NTEMPP"/>
            <p:cNvPicPr>
              <a:picLocks noChangeAspect="1" noChangeArrowheads="1"/>
            </p:cNvPicPr>
            <p:nvPr/>
          </p:nvPicPr>
          <p:blipFill>
            <a:blip r:embed="rId3" cstate="print"/>
            <a:srcRect/>
            <a:stretch>
              <a:fillRect/>
            </a:stretch>
          </p:blipFill>
          <p:spPr bwMode="auto">
            <a:xfrm>
              <a:off x="2688" y="1152"/>
              <a:ext cx="3600" cy="2383"/>
            </a:xfrm>
            <a:prstGeom prst="rect">
              <a:avLst/>
            </a:prstGeom>
            <a:noFill/>
            <a:ln w="38100" cmpd="dbl">
              <a:solidFill>
                <a:srgbClr val="000000"/>
              </a:solidFill>
              <a:miter lim="800000"/>
              <a:headEnd/>
              <a:tailEnd/>
            </a:ln>
          </p:spPr>
        </p:pic>
        <p:sp>
          <p:nvSpPr>
            <p:cNvPr id="40966" name="Rectangle 5"/>
            <p:cNvSpPr>
              <a:spLocks noChangeArrowheads="1"/>
            </p:cNvSpPr>
            <p:nvPr/>
          </p:nvSpPr>
          <p:spPr bwMode="auto">
            <a:xfrm>
              <a:off x="3264" y="1200"/>
              <a:ext cx="2496" cy="240"/>
            </a:xfrm>
            <a:prstGeom prst="rect">
              <a:avLst/>
            </a:prstGeom>
            <a:solidFill>
              <a:srgbClr val="0000CC"/>
            </a:solidFill>
            <a:ln w="9525">
              <a:solidFill>
                <a:schemeClr val="tx1"/>
              </a:solidFill>
              <a:miter lim="800000"/>
              <a:headEnd/>
              <a:tailEnd/>
            </a:ln>
          </p:spPr>
          <p:txBody>
            <a:bodyPr wrap="none" anchor="ctr"/>
            <a:lstStyle/>
            <a:p>
              <a:pPr algn="ctr"/>
              <a:r>
                <a:rPr lang="en-US">
                  <a:solidFill>
                    <a:srgbClr val="FFFF66"/>
                  </a:solidFill>
                </a:rPr>
                <a:t>Normal Temperature Profile</a:t>
              </a:r>
              <a:endParaRPr lang="en-US" sz="2000"/>
            </a:p>
          </p:txBody>
        </p:sp>
        <p:sp>
          <p:nvSpPr>
            <p:cNvPr id="40967" name="Rectangle 6"/>
            <p:cNvSpPr>
              <a:spLocks noChangeArrowheads="1"/>
            </p:cNvSpPr>
            <p:nvPr/>
          </p:nvSpPr>
          <p:spPr bwMode="auto">
            <a:xfrm>
              <a:off x="2688" y="2352"/>
              <a:ext cx="480"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Altitude</a:t>
              </a:r>
              <a:endParaRPr lang="en-US" sz="1600"/>
            </a:p>
          </p:txBody>
        </p:sp>
        <p:sp>
          <p:nvSpPr>
            <p:cNvPr id="40968" name="Rectangle 7"/>
            <p:cNvSpPr>
              <a:spLocks noChangeArrowheads="1"/>
            </p:cNvSpPr>
            <p:nvPr/>
          </p:nvSpPr>
          <p:spPr bwMode="auto">
            <a:xfrm>
              <a:off x="3360" y="1536"/>
              <a:ext cx="528"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Cooler</a:t>
              </a:r>
            </a:p>
          </p:txBody>
        </p:sp>
        <p:sp>
          <p:nvSpPr>
            <p:cNvPr id="40969" name="Rectangle 8"/>
            <p:cNvSpPr>
              <a:spLocks noChangeArrowheads="1"/>
            </p:cNvSpPr>
            <p:nvPr/>
          </p:nvSpPr>
          <p:spPr bwMode="auto">
            <a:xfrm>
              <a:off x="5424" y="2928"/>
              <a:ext cx="576"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Warmer</a:t>
              </a:r>
              <a:endParaRPr lang="en-US" sz="2000"/>
            </a:p>
          </p:txBody>
        </p:sp>
        <p:sp>
          <p:nvSpPr>
            <p:cNvPr id="40970" name="Rectangle 9"/>
            <p:cNvSpPr>
              <a:spLocks noChangeArrowheads="1"/>
            </p:cNvSpPr>
            <p:nvPr/>
          </p:nvSpPr>
          <p:spPr bwMode="auto">
            <a:xfrm>
              <a:off x="4608" y="1776"/>
              <a:ext cx="1296" cy="336"/>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Temperature decreases </a:t>
              </a:r>
            </a:p>
            <a:p>
              <a:pPr algn="ctr"/>
              <a:r>
                <a:rPr lang="en-US" sz="1600">
                  <a:solidFill>
                    <a:srgbClr val="FFFFFF"/>
                  </a:solidFill>
                </a:rPr>
                <a:t>with height</a:t>
              </a:r>
            </a:p>
          </p:txBody>
        </p:sp>
        <p:sp>
          <p:nvSpPr>
            <p:cNvPr id="40971" name="Rectangle 10"/>
            <p:cNvSpPr>
              <a:spLocks noChangeArrowheads="1"/>
            </p:cNvSpPr>
            <p:nvPr/>
          </p:nvSpPr>
          <p:spPr bwMode="auto">
            <a:xfrm>
              <a:off x="3744" y="3264"/>
              <a:ext cx="1440" cy="192"/>
            </a:xfrm>
            <a:prstGeom prst="rect">
              <a:avLst/>
            </a:prstGeom>
            <a:solidFill>
              <a:srgbClr val="0000CC"/>
            </a:solidFill>
            <a:ln w="9525">
              <a:solidFill>
                <a:schemeClr val="tx1"/>
              </a:solidFill>
              <a:miter lim="800000"/>
              <a:headEnd/>
              <a:tailEnd/>
            </a:ln>
          </p:spPr>
          <p:txBody>
            <a:bodyPr wrap="none" anchor="ctr"/>
            <a:lstStyle/>
            <a:p>
              <a:pPr algn="ctr"/>
              <a:r>
                <a:rPr lang="en-US" sz="1800">
                  <a:solidFill>
                    <a:srgbClr val="FFFFFF"/>
                  </a:solidFill>
                </a:rPr>
                <a:t>Increasing Temperature</a:t>
              </a:r>
              <a:endParaRPr lang="en-US" sz="1800"/>
            </a:p>
          </p:txBody>
        </p:sp>
      </p:grpSp>
      <p:sp>
        <p:nvSpPr>
          <p:cNvPr id="40964" name="Rectangle 11"/>
          <p:cNvSpPr>
            <a:spLocks noGrp="1" noChangeArrowheads="1"/>
          </p:cNvSpPr>
          <p:nvPr>
            <p:ph type="title"/>
          </p:nvPr>
        </p:nvSpPr>
        <p:spPr>
          <a:xfrm>
            <a:off x="457200" y="304800"/>
            <a:ext cx="4270375" cy="971550"/>
          </a:xfrm>
        </p:spPr>
        <p:txBody>
          <a:bodyPr/>
          <a:lstStyle/>
          <a:p>
            <a:r>
              <a:rPr lang="en-US" smtClean="0"/>
              <a:t>Inversions:</a:t>
            </a:r>
          </a:p>
        </p:txBody>
      </p:sp>
    </p:spTree>
  </p:cSld>
  <p:clrMapOvr>
    <a:masterClrMapping/>
  </p:clrMapOvr>
  <p:transition>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52400" y="1752600"/>
            <a:ext cx="3581400" cy="4893647"/>
          </a:xfrm>
          <a:prstGeom prst="rect">
            <a:avLst/>
          </a:prstGeom>
          <a:solidFill>
            <a:srgbClr val="FFFFFF"/>
          </a:solidFill>
          <a:ln w="57150" cmpd="thinThick">
            <a:noFill/>
            <a:miter lim="800000"/>
            <a:headEnd/>
            <a:tailEnd/>
          </a:ln>
        </p:spPr>
        <p:txBody>
          <a:bodyPr wrap="square">
            <a:spAutoFit/>
          </a:bodyPr>
          <a:lstStyle/>
          <a:p>
            <a:r>
              <a:rPr lang="en-US" sz="2400" dirty="0">
                <a:solidFill>
                  <a:srgbClr val="000000"/>
                </a:solidFill>
                <a:latin typeface="Comic Sans MS" pitchFamily="66" charset="0"/>
              </a:rPr>
              <a:t>Under these conditions</a:t>
            </a:r>
          </a:p>
          <a:p>
            <a:r>
              <a:rPr lang="en-US" sz="2400" dirty="0">
                <a:solidFill>
                  <a:srgbClr val="000000"/>
                </a:solidFill>
                <a:latin typeface="Comic Sans MS" pitchFamily="66" charset="0"/>
              </a:rPr>
              <a:t>the temperature increases as you move upward.  This prevents air from mixing with the air above it.  This causes small suspended droplets to form a concentrated cloud which can move in unpredictable directions.</a:t>
            </a:r>
          </a:p>
        </p:txBody>
      </p:sp>
      <p:grpSp>
        <p:nvGrpSpPr>
          <p:cNvPr id="2" name="Group 3"/>
          <p:cNvGrpSpPr>
            <a:grpSpLocks/>
          </p:cNvGrpSpPr>
          <p:nvPr/>
        </p:nvGrpSpPr>
        <p:grpSpPr bwMode="auto">
          <a:xfrm>
            <a:off x="3929063" y="1905000"/>
            <a:ext cx="5105400" cy="4191000"/>
            <a:chOff x="3216" y="1200"/>
            <a:chExt cx="3024" cy="2304"/>
          </a:xfrm>
        </p:grpSpPr>
        <p:pic>
          <p:nvPicPr>
            <p:cNvPr id="41989" name="Picture 4" descr="TEMPINV"/>
            <p:cNvPicPr>
              <a:picLocks noChangeAspect="1" noChangeArrowheads="1"/>
            </p:cNvPicPr>
            <p:nvPr/>
          </p:nvPicPr>
          <p:blipFill>
            <a:blip r:embed="rId3" cstate="print"/>
            <a:srcRect/>
            <a:stretch>
              <a:fillRect/>
            </a:stretch>
          </p:blipFill>
          <p:spPr bwMode="auto">
            <a:xfrm>
              <a:off x="3216" y="1200"/>
              <a:ext cx="3024" cy="2304"/>
            </a:xfrm>
            <a:prstGeom prst="rect">
              <a:avLst/>
            </a:prstGeom>
            <a:noFill/>
            <a:ln w="38100" cmpd="dbl">
              <a:solidFill>
                <a:srgbClr val="000000"/>
              </a:solidFill>
              <a:miter lim="800000"/>
              <a:headEnd/>
              <a:tailEnd/>
            </a:ln>
          </p:spPr>
        </p:pic>
        <p:sp>
          <p:nvSpPr>
            <p:cNvPr id="41990" name="Rectangle 5"/>
            <p:cNvSpPr>
              <a:spLocks noChangeArrowheads="1"/>
            </p:cNvSpPr>
            <p:nvPr/>
          </p:nvSpPr>
          <p:spPr bwMode="auto">
            <a:xfrm>
              <a:off x="3840" y="1248"/>
              <a:ext cx="1824"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Temperature Inversion</a:t>
              </a:r>
              <a:endParaRPr lang="en-US" sz="2000"/>
            </a:p>
          </p:txBody>
        </p:sp>
        <p:sp>
          <p:nvSpPr>
            <p:cNvPr id="41991" name="Rectangle 6"/>
            <p:cNvSpPr>
              <a:spLocks noChangeArrowheads="1"/>
            </p:cNvSpPr>
            <p:nvPr/>
          </p:nvSpPr>
          <p:spPr bwMode="auto">
            <a:xfrm>
              <a:off x="3216" y="2352"/>
              <a:ext cx="384" cy="144"/>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Altitude</a:t>
              </a:r>
              <a:endParaRPr lang="en-US" sz="1600"/>
            </a:p>
          </p:txBody>
        </p:sp>
        <p:sp>
          <p:nvSpPr>
            <p:cNvPr id="41992" name="Rectangle 7"/>
            <p:cNvSpPr>
              <a:spLocks noChangeArrowheads="1"/>
            </p:cNvSpPr>
            <p:nvPr/>
          </p:nvSpPr>
          <p:spPr bwMode="auto">
            <a:xfrm>
              <a:off x="3888" y="1632"/>
              <a:ext cx="1056" cy="240"/>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Temperature increases </a:t>
              </a:r>
            </a:p>
            <a:p>
              <a:pPr algn="ctr"/>
              <a:r>
                <a:rPr lang="en-US" sz="1400">
                  <a:solidFill>
                    <a:srgbClr val="FFFFFF"/>
                  </a:solidFill>
                </a:rPr>
                <a:t>with height</a:t>
              </a:r>
              <a:endParaRPr lang="en-US" sz="1800">
                <a:solidFill>
                  <a:srgbClr val="FFFFFF"/>
                </a:solidFill>
              </a:endParaRPr>
            </a:p>
          </p:txBody>
        </p:sp>
        <p:sp>
          <p:nvSpPr>
            <p:cNvPr id="41993" name="Rectangle 8"/>
            <p:cNvSpPr>
              <a:spLocks noChangeArrowheads="1"/>
            </p:cNvSpPr>
            <p:nvPr/>
          </p:nvSpPr>
          <p:spPr bwMode="auto">
            <a:xfrm>
              <a:off x="5472" y="1584"/>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Warm Air</a:t>
              </a:r>
            </a:p>
          </p:txBody>
        </p:sp>
        <p:sp>
          <p:nvSpPr>
            <p:cNvPr id="41994" name="Rectangle 9"/>
            <p:cNvSpPr>
              <a:spLocks noChangeArrowheads="1"/>
            </p:cNvSpPr>
            <p:nvPr/>
          </p:nvSpPr>
          <p:spPr bwMode="auto">
            <a:xfrm>
              <a:off x="3744" y="2880"/>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Cool Air</a:t>
              </a:r>
              <a:endParaRPr lang="en-US" sz="1600"/>
            </a:p>
          </p:txBody>
        </p:sp>
        <p:sp>
          <p:nvSpPr>
            <p:cNvPr id="41995" name="Rectangle 10"/>
            <p:cNvSpPr>
              <a:spLocks noChangeArrowheads="1"/>
            </p:cNvSpPr>
            <p:nvPr/>
          </p:nvSpPr>
          <p:spPr bwMode="auto">
            <a:xfrm>
              <a:off x="3936" y="3216"/>
              <a:ext cx="1296"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Increasing Temperature</a:t>
              </a:r>
              <a:endParaRPr lang="en-US" sz="1800"/>
            </a:p>
          </p:txBody>
        </p:sp>
      </p:grpSp>
      <p:sp>
        <p:nvSpPr>
          <p:cNvPr id="41988" name="Rectangle 11"/>
          <p:cNvSpPr>
            <a:spLocks noGrp="1" noChangeArrowheads="1"/>
          </p:cNvSpPr>
          <p:nvPr>
            <p:ph type="title"/>
          </p:nvPr>
        </p:nvSpPr>
        <p:spPr>
          <a:xfrm>
            <a:off x="409575" y="795338"/>
            <a:ext cx="7770813" cy="455612"/>
          </a:xfrm>
        </p:spPr>
        <p:txBody>
          <a:bodyPr>
            <a:normAutofit fontScale="90000"/>
          </a:bodyPr>
          <a:lstStyle/>
          <a:p>
            <a:r>
              <a:rPr lang="en-US" smtClean="0"/>
              <a:t>Temperature Inversions:</a:t>
            </a:r>
          </a:p>
        </p:txBody>
      </p:sp>
    </p:spTree>
  </p:cSld>
  <p:clrMapOvr>
    <a:masterClrMapping/>
  </p:clrMapOvr>
  <p:transition>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ChangeArrowheads="1"/>
          </p:cNvSpPr>
          <p:nvPr/>
        </p:nvSpPr>
        <p:spPr bwMode="auto">
          <a:xfrm>
            <a:off x="0" y="0"/>
            <a:ext cx="9144000" cy="685800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en-US"/>
          </a:p>
        </p:txBody>
      </p:sp>
      <p:pic>
        <p:nvPicPr>
          <p:cNvPr id="10245" name="Picture 3" descr="inversioncloudwwtwr"/>
          <p:cNvPicPr>
            <a:picLocks noChangeAspect="1" noChangeArrowheads="1"/>
          </p:cNvPicPr>
          <p:nvPr/>
        </p:nvPicPr>
        <p:blipFill>
          <a:blip r:embed="rId3" cstate="print">
            <a:lum bright="6000"/>
          </a:blip>
          <a:srcRect/>
          <a:stretch>
            <a:fillRect/>
          </a:stretch>
        </p:blipFill>
        <p:spPr bwMode="auto">
          <a:xfrm>
            <a:off x="4724400" y="76200"/>
            <a:ext cx="4267200" cy="3200400"/>
          </a:xfrm>
          <a:prstGeom prst="rect">
            <a:avLst/>
          </a:prstGeom>
          <a:noFill/>
          <a:ln w="9525">
            <a:noFill/>
            <a:miter lim="800000"/>
            <a:headEnd/>
            <a:tailEnd/>
          </a:ln>
        </p:spPr>
      </p:pic>
      <p:pic>
        <p:nvPicPr>
          <p:cNvPr id="10246" name="Picture 4" descr="invslo2"/>
          <p:cNvPicPr>
            <a:picLocks noChangeAspect="1" noChangeArrowheads="1"/>
          </p:cNvPicPr>
          <p:nvPr/>
        </p:nvPicPr>
        <p:blipFill>
          <a:blip r:embed="rId4" cstate="print"/>
          <a:srcRect l="3703" r="7408"/>
          <a:stretch>
            <a:fillRect/>
          </a:stretch>
        </p:blipFill>
        <p:spPr bwMode="auto">
          <a:xfrm>
            <a:off x="4648200" y="3429000"/>
            <a:ext cx="4419600" cy="3314700"/>
          </a:xfrm>
          <a:prstGeom prst="rect">
            <a:avLst/>
          </a:prstGeom>
          <a:noFill/>
          <a:ln w="9525">
            <a:noFill/>
            <a:miter lim="800000"/>
            <a:headEnd/>
            <a:tailEnd/>
          </a:ln>
        </p:spPr>
      </p:pic>
      <p:graphicFrame>
        <p:nvGraphicFramePr>
          <p:cNvPr id="10242" name="Object 5"/>
          <p:cNvGraphicFramePr>
            <a:graphicFrameLocks noChangeAspect="1"/>
          </p:cNvGraphicFramePr>
          <p:nvPr/>
        </p:nvGraphicFramePr>
        <p:xfrm>
          <a:off x="76200" y="76200"/>
          <a:ext cx="4495800" cy="3371850"/>
        </p:xfrm>
        <a:graphic>
          <a:graphicData uri="http://schemas.openxmlformats.org/presentationml/2006/ole">
            <p:oleObj spid="_x0000_s284674" name="Slide" r:id="rId5" imgW="4572000" imgH="3429000" progId="PowerPoint.Slide.8">
              <p:embed/>
            </p:oleObj>
          </a:graphicData>
        </a:graphic>
      </p:graphicFrame>
      <p:graphicFrame>
        <p:nvGraphicFramePr>
          <p:cNvPr id="10243" name="Object 6"/>
          <p:cNvGraphicFramePr>
            <a:graphicFrameLocks noChangeAspect="1"/>
          </p:cNvGraphicFramePr>
          <p:nvPr/>
        </p:nvGraphicFramePr>
        <p:xfrm>
          <a:off x="76200" y="3505200"/>
          <a:ext cx="4495800" cy="3314700"/>
        </p:xfrm>
        <a:graphic>
          <a:graphicData uri="http://schemas.openxmlformats.org/presentationml/2006/ole">
            <p:oleObj spid="_x0000_s284675" name="Slide" r:id="rId6" imgW="4572000" imgH="3429000" progId="PowerPoint.Slide.8">
              <p:embed/>
            </p:oleObj>
          </a:graphicData>
        </a:graphic>
      </p:graphicFrame>
      <p:sp>
        <p:nvSpPr>
          <p:cNvPr id="10247" name="Line 7"/>
          <p:cNvSpPr>
            <a:spLocks noChangeShapeType="1"/>
          </p:cNvSpPr>
          <p:nvPr/>
        </p:nvSpPr>
        <p:spPr bwMode="auto">
          <a:xfrm flipH="1" flipV="1">
            <a:off x="2514600" y="548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8" name="Line 8"/>
          <p:cNvSpPr>
            <a:spLocks noChangeShapeType="1"/>
          </p:cNvSpPr>
          <p:nvPr/>
        </p:nvSpPr>
        <p:spPr bwMode="auto">
          <a:xfrm flipH="1" flipV="1">
            <a:off x="7162800" y="167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9" name="Line 9"/>
          <p:cNvSpPr>
            <a:spLocks noChangeShapeType="1"/>
          </p:cNvSpPr>
          <p:nvPr/>
        </p:nvSpPr>
        <p:spPr bwMode="auto">
          <a:xfrm flipH="1" flipV="1">
            <a:off x="7543800" y="51816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50" name="Text Box 10"/>
          <p:cNvSpPr txBox="1">
            <a:spLocks noChangeArrowheads="1"/>
          </p:cNvSpPr>
          <p:nvPr/>
        </p:nvSpPr>
        <p:spPr bwMode="auto">
          <a:xfrm>
            <a:off x="3276600" y="6400800"/>
            <a:ext cx="2971800" cy="317500"/>
          </a:xfrm>
          <a:prstGeom prst="rect">
            <a:avLst/>
          </a:prstGeom>
          <a:solidFill>
            <a:schemeClr val="tx1"/>
          </a:solidFill>
          <a:ln w="12700">
            <a:solidFill>
              <a:schemeClr val="tx1"/>
            </a:solidFill>
            <a:miter lim="800000"/>
            <a:headEnd type="none" w="sm" len="sm"/>
            <a:tailEnd type="none" w="sm" len="sm"/>
          </a:ln>
        </p:spPr>
        <p:txBody>
          <a:bodyPr>
            <a:spAutoFit/>
          </a:bodyPr>
          <a:lstStyle/>
          <a:p>
            <a:pPr>
              <a:spcBef>
                <a:spcPct val="50000"/>
              </a:spcBef>
            </a:pPr>
            <a:r>
              <a:rPr lang="en-US" sz="1400">
                <a:solidFill>
                  <a:schemeClr val="bg1"/>
                </a:solidFill>
              </a:rPr>
              <a:t>Courtesy – George Ramsay, Dupont</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IVRFOG"/>
          <p:cNvPicPr>
            <a:picLocks noChangeAspect="1" noChangeArrowheads="1"/>
          </p:cNvPicPr>
          <p:nvPr/>
        </p:nvPicPr>
        <p:blipFill>
          <a:blip r:embed="rId3" cstate="print"/>
          <a:srcRect/>
          <a:stretch>
            <a:fillRect/>
          </a:stretch>
        </p:blipFill>
        <p:spPr bwMode="auto">
          <a:xfrm>
            <a:off x="4724400" y="1676400"/>
            <a:ext cx="4038600" cy="2162175"/>
          </a:xfrm>
          <a:prstGeom prst="rect">
            <a:avLst/>
          </a:prstGeom>
          <a:noFill/>
          <a:ln w="38100" cmpd="dbl">
            <a:noFill/>
            <a:miter lim="800000"/>
            <a:headEnd/>
            <a:tailEnd/>
          </a:ln>
        </p:spPr>
      </p:pic>
      <p:sp>
        <p:nvSpPr>
          <p:cNvPr id="43011" name="Rectangle 3"/>
          <p:cNvSpPr>
            <a:spLocks noGrp="1" noChangeArrowheads="1"/>
          </p:cNvSpPr>
          <p:nvPr>
            <p:ph type="title"/>
          </p:nvPr>
        </p:nvSpPr>
        <p:spPr/>
        <p:txBody>
          <a:bodyPr/>
          <a:lstStyle/>
          <a:p>
            <a:r>
              <a:rPr lang="en-US" smtClean="0"/>
              <a:t>Recognizing Inversions:</a:t>
            </a:r>
          </a:p>
        </p:txBody>
      </p:sp>
      <p:sp>
        <p:nvSpPr>
          <p:cNvPr id="43012" name="Rectangle 4"/>
          <p:cNvSpPr>
            <a:spLocks noGrp="1" noChangeArrowheads="1"/>
          </p:cNvSpPr>
          <p:nvPr>
            <p:ph type="body" sz="half" idx="1"/>
          </p:nvPr>
        </p:nvSpPr>
        <p:spPr>
          <a:solidFill>
            <a:srgbClr val="FFFFFF"/>
          </a:solidFill>
        </p:spPr>
        <p:txBody>
          <a:bodyPr>
            <a:normAutofit fontScale="92500" lnSpcReduction="10000"/>
          </a:bodyPr>
          <a:lstStyle/>
          <a:p>
            <a:r>
              <a:rPr lang="en-US" sz="2400" smtClean="0"/>
              <a:t>Under clear to partly cloudy skies and light winds, a surface inversion can form as the sun sets.</a:t>
            </a:r>
          </a:p>
          <a:p>
            <a:r>
              <a:rPr lang="en-US" sz="2400" smtClean="0"/>
              <a:t>Under these conditions, a surface inversion will continue into the morning until the sun begins to heat the ground.</a:t>
            </a:r>
          </a:p>
        </p:txBody>
      </p:sp>
      <p:pic>
        <p:nvPicPr>
          <p:cNvPr id="43013" name="Picture 5" descr="MVC-034F"/>
          <p:cNvPicPr>
            <a:picLocks noGrp="1" noChangeAspect="1" noChangeArrowheads="1"/>
          </p:cNvPicPr>
          <p:nvPr>
            <p:ph sz="quarter" idx="2"/>
          </p:nvPr>
        </p:nvPicPr>
        <p:blipFill>
          <a:blip r:embed="rId4" cstate="print"/>
          <a:srcRect/>
          <a:stretch>
            <a:fillRect/>
          </a:stretch>
        </p:blipFill>
        <p:spPr>
          <a:xfrm>
            <a:off x="4876800" y="3962400"/>
            <a:ext cx="3733800" cy="2800350"/>
          </a:xfrm>
          <a:noFill/>
        </p:spPr>
      </p:pic>
    </p:spTree>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1757</TotalTime>
  <Words>3912</Words>
  <Application>Microsoft Office PowerPoint</Application>
  <PresentationFormat>On-screen Show (4:3)</PresentationFormat>
  <Paragraphs>568</Paragraphs>
  <Slides>115</Slides>
  <Notes>34</Notes>
  <HiddenSlides>0</HiddenSlides>
  <MMClips>1</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115</vt:i4>
      </vt:variant>
    </vt:vector>
  </HeadingPairs>
  <TitlesOfParts>
    <vt:vector size="123" baseType="lpstr">
      <vt:lpstr>Office Theme</vt:lpstr>
      <vt:lpstr>Chart</vt:lpstr>
      <vt:lpstr>Equation</vt:lpstr>
      <vt:lpstr>Document</vt:lpstr>
      <vt:lpstr>ClipArt</vt:lpstr>
      <vt:lpstr>Slide</vt:lpstr>
      <vt:lpstr>Clip</vt:lpstr>
      <vt:lpstr>Bitmap Image</vt:lpstr>
      <vt:lpstr>Slide 1</vt:lpstr>
      <vt:lpstr>Application Equipment:</vt:lpstr>
      <vt:lpstr>Basic application devices:</vt:lpstr>
      <vt:lpstr>Dry application devices:</vt:lpstr>
      <vt:lpstr>Slide 5</vt:lpstr>
      <vt:lpstr>Calibrating granular spreaders:</vt:lpstr>
      <vt:lpstr>Factors influencing granular rates:</vt:lpstr>
      <vt:lpstr>Checking distribution pattern:</vt:lpstr>
      <vt:lpstr>Slide 9</vt:lpstr>
      <vt:lpstr>Pattern distributions:</vt:lpstr>
      <vt:lpstr>Determining the swath width using the tube method:</vt:lpstr>
      <vt:lpstr>Effective swath width:</vt:lpstr>
      <vt:lpstr>Final pattern:</vt:lpstr>
      <vt:lpstr>Pattern distributions:</vt:lpstr>
      <vt:lpstr>Header strips and swath overlap:</vt:lpstr>
      <vt:lpstr>Liquid Application Equipment</vt:lpstr>
      <vt:lpstr>Liquid Application Equipment</vt:lpstr>
      <vt:lpstr>Slide 18</vt:lpstr>
      <vt:lpstr>Spray Management Valve</vt:lpstr>
      <vt:lpstr>SHURflo SRS-540</vt:lpstr>
      <vt:lpstr>Slide 21</vt:lpstr>
      <vt:lpstr>Powered Boom Sprayers</vt:lpstr>
      <vt:lpstr>Professional Lawn Care</vt:lpstr>
      <vt:lpstr>Slide 24</vt:lpstr>
      <vt:lpstr>Vertical Reach at Various Pressures (Spray Gun)</vt:lpstr>
      <vt:lpstr>Sprayer Components:</vt:lpstr>
      <vt:lpstr>Types of Pumps:</vt:lpstr>
      <vt:lpstr>Chemical Injection:</vt:lpstr>
      <vt:lpstr>Inside the pumps:</vt:lpstr>
      <vt:lpstr>Plumbing Diagram:</vt:lpstr>
      <vt:lpstr>Plumbing Diagram:</vt:lpstr>
      <vt:lpstr>Centrifugal Pump Seal Problems:</vt:lpstr>
      <vt:lpstr>Misapplication:</vt:lpstr>
      <vt:lpstr>Nozzles are important because:</vt:lpstr>
      <vt:lpstr>1. Controls the Amount applied:</vt:lpstr>
      <vt:lpstr>Slide 36</vt:lpstr>
      <vt:lpstr>Nozzle Selection Chart:</vt:lpstr>
      <vt:lpstr>Calibration!!!!</vt:lpstr>
      <vt:lpstr>Calibration/Nozzle Selection:</vt:lpstr>
      <vt:lpstr>Flow Rate Equation:</vt:lpstr>
      <vt:lpstr>Slide 41</vt:lpstr>
      <vt:lpstr>Slide 42</vt:lpstr>
      <vt:lpstr>Selecting the proper nozzle….</vt:lpstr>
      <vt:lpstr>Slide 44</vt:lpstr>
      <vt:lpstr>Electronics/Rate Controllers</vt:lpstr>
      <vt:lpstr>Slide 46</vt:lpstr>
      <vt:lpstr>Checking for accuracy!!!</vt:lpstr>
      <vt:lpstr>Slide 48</vt:lpstr>
      <vt:lpstr>Nozzle Replacement:</vt:lpstr>
      <vt:lpstr>Nozzle Replacement:</vt:lpstr>
      <vt:lpstr>Replacement decision:</vt:lpstr>
      <vt:lpstr>Nozzles, tools and information:</vt:lpstr>
      <vt:lpstr>2.  Set up for Uniformity:</vt:lpstr>
      <vt:lpstr>3. Coverage:</vt:lpstr>
      <vt:lpstr>4. Will affect drift:</vt:lpstr>
      <vt:lpstr>Nozzle Technology?</vt:lpstr>
      <vt:lpstr>Nozzles Types?</vt:lpstr>
      <vt:lpstr>Extended Range Flat-fan:</vt:lpstr>
      <vt:lpstr>Available for Turf:</vt:lpstr>
      <vt:lpstr>Turbo Turf Flood Nozzle</vt:lpstr>
      <vt:lpstr>Slide 61</vt:lpstr>
      <vt:lpstr>Turbo Flat-fan:</vt:lpstr>
      <vt:lpstr>New Release In 2006</vt:lpstr>
      <vt:lpstr>Slide 64</vt:lpstr>
      <vt:lpstr>Pre-Orifice VENTURI Nozzles</vt:lpstr>
      <vt:lpstr>Boom Buster – Evergreen Products</vt:lpstr>
      <vt:lpstr>XP BoomJet   TeeJet</vt:lpstr>
      <vt:lpstr>Boom Extender:</vt:lpstr>
      <vt:lpstr>Slide 69</vt:lpstr>
      <vt:lpstr>Slide 70</vt:lpstr>
      <vt:lpstr>Slide 71</vt:lpstr>
      <vt:lpstr>Slide 72</vt:lpstr>
      <vt:lpstr>Slide 73</vt:lpstr>
      <vt:lpstr>Slide 74</vt:lpstr>
      <vt:lpstr>Improving Coverage?</vt:lpstr>
      <vt:lpstr>Slide 76</vt:lpstr>
      <vt:lpstr>Slide 77</vt:lpstr>
      <vt:lpstr>Droplet Selection/Calibration:</vt:lpstr>
      <vt:lpstr>Slide 79</vt:lpstr>
      <vt:lpstr>Selecting The Proper Nozzle</vt:lpstr>
      <vt:lpstr>Slide 81</vt:lpstr>
      <vt:lpstr>Slide 82</vt:lpstr>
      <vt:lpstr>Definition of Drift</vt:lpstr>
      <vt:lpstr>Types of Drift:</vt:lpstr>
      <vt:lpstr>Factors Affecting Drift:</vt:lpstr>
      <vt:lpstr>Drop Size:</vt:lpstr>
      <vt:lpstr>Comparison of Micron Sizes for Various Items: (approximate values)</vt:lpstr>
      <vt:lpstr>Weather factors of concern:</vt:lpstr>
      <vt:lpstr>Wind direction:</vt:lpstr>
      <vt:lpstr>Determining wind direction:</vt:lpstr>
      <vt:lpstr>Drift Potential:  High at Low Wind Speeds?</vt:lpstr>
      <vt:lpstr>Wind Patterns Near Tree lines:</vt:lpstr>
      <vt:lpstr>Wind Patterns Around Buildings:</vt:lpstr>
      <vt:lpstr>Handheld windmeters:</vt:lpstr>
      <vt:lpstr>Slide 95</vt:lpstr>
      <vt:lpstr>Inversions:</vt:lpstr>
      <vt:lpstr>Temperature Inversions:</vt:lpstr>
      <vt:lpstr>Slide 98</vt:lpstr>
      <vt:lpstr>Recognizing Inversions:</vt:lpstr>
      <vt:lpstr>Precautions for Inversions:</vt:lpstr>
      <vt:lpstr>Evaporation of Droplets:</vt:lpstr>
      <vt:lpstr>Strategies to Reduce Drift:</vt:lpstr>
      <vt:lpstr>Drift Reduction Additives:</vt:lpstr>
      <vt:lpstr>Slide 104</vt:lpstr>
      <vt:lpstr>Slide 105</vt:lpstr>
      <vt:lpstr>Slide 106</vt:lpstr>
      <vt:lpstr>Slide 107</vt:lpstr>
      <vt:lpstr>Slide 108</vt:lpstr>
      <vt:lpstr>Hand/Back Pack Sprayer Calibration</vt:lpstr>
      <vt:lpstr>Hand Sprayer Calibration</vt:lpstr>
      <vt:lpstr>Example:</vt:lpstr>
      <vt:lpstr>Converting to a flat-fan and/or drift reducing nozzle</vt:lpstr>
      <vt:lpstr>Slide 113</vt:lpstr>
      <vt:lpstr>Slide 114</vt:lpstr>
      <vt:lpstr>Slide 115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Turfgrass   Conference</dc:title>
  <cp:lastModifiedBy>Bob Wolf</cp:lastModifiedBy>
  <cp:revision>137</cp:revision>
  <dcterms:modified xsi:type="dcterms:W3CDTF">2010-09-02T04:27:29Z</dcterms:modified>
</cp:coreProperties>
</file>